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256" r:id="rId2"/>
    <p:sldId id="446" r:id="rId3"/>
    <p:sldId id="470" r:id="rId4"/>
    <p:sldId id="404" r:id="rId5"/>
    <p:sldId id="405" r:id="rId6"/>
    <p:sldId id="434" r:id="rId7"/>
    <p:sldId id="407" r:id="rId8"/>
    <p:sldId id="447" r:id="rId9"/>
    <p:sldId id="473" r:id="rId10"/>
    <p:sldId id="472" r:id="rId11"/>
    <p:sldId id="436" r:id="rId12"/>
    <p:sldId id="437" r:id="rId13"/>
    <p:sldId id="449" r:id="rId14"/>
    <p:sldId id="409" r:id="rId15"/>
    <p:sldId id="438" r:id="rId16"/>
    <p:sldId id="410" r:id="rId17"/>
    <p:sldId id="451" r:id="rId18"/>
    <p:sldId id="430" r:id="rId19"/>
    <p:sldId id="429" r:id="rId20"/>
    <p:sldId id="454" r:id="rId21"/>
    <p:sldId id="455" r:id="rId22"/>
    <p:sldId id="479" r:id="rId23"/>
    <p:sldId id="481" r:id="rId24"/>
    <p:sldId id="439" r:id="rId25"/>
    <p:sldId id="482" r:id="rId26"/>
    <p:sldId id="487" r:id="rId27"/>
    <p:sldId id="488" r:id="rId28"/>
    <p:sldId id="489" r:id="rId29"/>
    <p:sldId id="463" r:id="rId30"/>
    <p:sldId id="476" r:id="rId31"/>
    <p:sldId id="477" r:id="rId32"/>
    <p:sldId id="490" r:id="rId33"/>
    <p:sldId id="462" r:id="rId34"/>
    <p:sldId id="460" r:id="rId35"/>
    <p:sldId id="475" r:id="rId36"/>
    <p:sldId id="474" r:id="rId37"/>
    <p:sldId id="467" r:id="rId38"/>
    <p:sldId id="465" r:id="rId39"/>
    <p:sldId id="468" r:id="rId40"/>
    <p:sldId id="469" r:id="rId41"/>
    <p:sldId id="272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6373"/>
    <a:srgbClr val="93036F"/>
    <a:srgbClr val="97085A"/>
    <a:srgbClr val="6B09BB"/>
    <a:srgbClr val="1819F5"/>
    <a:srgbClr val="11CACD"/>
    <a:srgbClr val="07BDBD"/>
    <a:srgbClr val="970E40"/>
    <a:srgbClr val="0B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44" d="100"/>
          <a:sy n="44" d="100"/>
        </p:scale>
        <p:origin x="-2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AB08C3-956A-4943-A36E-B0C6E5C602C3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71BE7-234E-C144-BBE9-6105D35DEE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74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010E0EA-FA22-8443-9E12-BD4AF029F3A8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GB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501F56A6-7F8E-0A44-A084-E79C0CEF3A20}" type="slidenum">
              <a:rPr lang="sv-SE" sz="1200">
                <a:latin typeface="Arial" charset="0"/>
              </a:rPr>
              <a:pPr/>
              <a:t>16</a:t>
            </a:fld>
            <a:endParaRPr lang="sv-SE" sz="1200">
              <a:latin typeface="Arial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175" y="914400"/>
            <a:ext cx="4056063" cy="31353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pPr>
              <a:defRPr/>
            </a:pPr>
            <a:endParaRPr lang="en-US">
              <a:cs typeface="msgothic" charset="0"/>
            </a:endParaRPr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1046163" y="4352925"/>
            <a:ext cx="4770437" cy="347821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Representative flow cytometry histograms showing cell cycle analysis by the principal investigator (A) before and (B) after treatment in patient 5-02, and Bax, PUMA, NOXA1, and DcR2 plots before (black area) and after (colored area) for (C) patient 5-02 and (D) patient 5-03. (E) Heat map displaying clustering of the most differentially expressed genes (red, upregulation; green, downregulation) in circulating tumor cells in vivo by global gene expression array before (designated by “</a:t>
            </a:r>
            <a:r>
              <a:rPr lang="en-GB" altLang="ja-JP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C</a:t>
            </a:r>
            <a:r>
              <a:rPr lang="en-GB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GB" altLang="ja-JP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) and after 4 days of treatment (designated by </a:t>
            </a:r>
            <a:r>
              <a:rPr lang="en-GB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GB" altLang="ja-JP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4D</a:t>
            </a:r>
            <a:r>
              <a:rPr lang="en-GB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GB" altLang="ja-JP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) with APR-246, as analyzed by gene expression array. II before 5-02 indicates second treatment course.</a:t>
            </a:r>
            <a:endParaRPr lang="en-GB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820EC-B140-46BC-8E87-625AB03452AD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0104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pPr>
              <a:defRPr/>
            </a:pPr>
            <a:endParaRPr lang="en-US">
              <a:cs typeface="msgothic" charset="0"/>
            </a:endParaRPr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1046350" y="4352637"/>
            <a:ext cx="4770904" cy="347806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0"/>
              <a:buNone/>
              <a:defRPr/>
            </a:pPr>
            <a:r>
              <a:rPr lang="en-GB" smtClean="0">
                <a:latin typeface="Arial" charset="0"/>
                <a:cs typeface="msgothic" charset="0"/>
              </a:rPr>
              <a:t>Relationship between the frequency of p53 mutation and p53 antibodies in various types of cancer. The frequency of p53 mutations is taken from the literature, and the frequency of p53-Abs is taken from Table 1 &lt;$REFLINK&gt; 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AD6C6B-45D0-704A-9C87-67EF09FF8E6C}" type="slidenum">
              <a:rPr lang="en-US"/>
              <a:pPr/>
              <a:t>41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E2E9-08AA-CA48-B5F1-741B7D665C5B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1A8E-23DB-134E-855E-45FDDD0B13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E2E9-08AA-CA48-B5F1-741B7D665C5B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1A8E-23DB-134E-855E-45FDDD0B13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E2E9-08AA-CA48-B5F1-741B7D665C5B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1A8E-23DB-134E-855E-45FDDD0B13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E2E9-08AA-CA48-B5F1-741B7D665C5B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1A8E-23DB-134E-855E-45FDDD0B13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E2E9-08AA-CA48-B5F1-741B7D665C5B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1A8E-23DB-134E-855E-45FDDD0B13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E2E9-08AA-CA48-B5F1-741B7D665C5B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1A8E-23DB-134E-855E-45FDDD0B13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E2E9-08AA-CA48-B5F1-741B7D665C5B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1A8E-23DB-134E-855E-45FDDD0B13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E2E9-08AA-CA48-B5F1-741B7D665C5B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1A8E-23DB-134E-855E-45FDDD0B13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E2E9-08AA-CA48-B5F1-741B7D665C5B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1A8E-23DB-134E-855E-45FDDD0B13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E2E9-08AA-CA48-B5F1-741B7D665C5B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1A8E-23DB-134E-855E-45FDDD0B13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E2E9-08AA-CA48-B5F1-741B7D665C5B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1A8E-23DB-134E-855E-45FDDD0B13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CE2E9-08AA-CA48-B5F1-741B7D665C5B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71A8E-23DB-134E-855E-45FDDD0B13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2.bin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rea.com/" TargetMode="External"/><Relationship Id="rId2" Type="http://schemas.openxmlformats.org/officeDocument/2006/relationships/hyperlink" Target="http://www.ClinicalTrials.gov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21.emf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9.emf"/><Relationship Id="rId12" Type="http://schemas.openxmlformats.org/officeDocument/2006/relationships/oleObject" Target="../embeddings/Microsoft_Excel_97-2003_Worksheet3.xls"/><Relationship Id="rId2" Type="http://schemas.openxmlformats.org/officeDocument/2006/relationships/vmlDrawing" Target="../drawings/vmlDrawing2.vml"/><Relationship Id="rId1" Type="http://schemas.openxmlformats.org/officeDocument/2006/relationships/themeOverride" Target="../theme/themeOverride13.xml"/><Relationship Id="rId6" Type="http://schemas.openxmlformats.org/officeDocument/2006/relationships/oleObject" Target="../embeddings/Microsoft_Excel_97-2003_Worksheet1.xls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20.emf"/><Relationship Id="rId4" Type="http://schemas.openxmlformats.org/officeDocument/2006/relationships/image" Target="../media/image22.png"/><Relationship Id="rId9" Type="http://schemas.openxmlformats.org/officeDocument/2006/relationships/oleObject" Target="../embeddings/Microsoft_Excel_97-2003_Worksheet2.xls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941" y="1395412"/>
            <a:ext cx="8340519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93036F"/>
                </a:solidFill>
                <a:latin typeface="Chalkboard"/>
                <a:cs typeface="Chalkboard"/>
              </a:rPr>
              <a:t>  Targeting the p53 tumor suppressor to fight cancer: small molecules and immunotherapy</a:t>
            </a:r>
            <a:endParaRPr lang="en-US" dirty="0">
              <a:solidFill>
                <a:srgbClr val="93036F"/>
              </a:solidFill>
              <a:latin typeface="Chalkboard"/>
              <a:cs typeface="Chalkboar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3036F"/>
                </a:solidFill>
                <a:latin typeface="Chalkboard"/>
                <a:cs typeface="Chalkboard"/>
              </a:rPr>
              <a:t>Galina Selivanova</a:t>
            </a:r>
          </a:p>
          <a:p>
            <a:r>
              <a:rPr lang="en-US" dirty="0" smtClean="0">
                <a:solidFill>
                  <a:srgbClr val="93036F"/>
                </a:solidFill>
                <a:latin typeface="Chalkboard"/>
                <a:cs typeface="Chalkboard"/>
              </a:rPr>
              <a:t>MTC</a:t>
            </a:r>
            <a:endParaRPr lang="en-US" dirty="0">
              <a:solidFill>
                <a:srgbClr val="93036F"/>
              </a:solidFill>
              <a:latin typeface="Chalkboard"/>
              <a:cs typeface="Chalkboard"/>
            </a:endParaRPr>
          </a:p>
        </p:txBody>
      </p:sp>
      <p:pic>
        <p:nvPicPr>
          <p:cNvPr id="1433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94048" y="5453866"/>
            <a:ext cx="2552655" cy="1058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-21079" y="225778"/>
            <a:ext cx="9448800" cy="1143000"/>
          </a:xfrm>
        </p:spPr>
        <p:txBody>
          <a:bodyPr>
            <a:noAutofit/>
          </a:bodyPr>
          <a:lstStyle/>
          <a:p>
            <a:r>
              <a:rPr lang="sv-SE" sz="3600" b="1" dirty="0" smtClean="0">
                <a:solidFill>
                  <a:srgbClr val="0000FF"/>
                </a:solidFill>
                <a:latin typeface="Chalkboard" charset="0"/>
              </a:rPr>
              <a:t>  Mutant p53 </a:t>
            </a:r>
            <a:r>
              <a:rPr lang="sv-SE" sz="3600" b="1" dirty="0" err="1" smtClean="0">
                <a:solidFill>
                  <a:srgbClr val="0000FF"/>
                </a:solidFill>
                <a:latin typeface="Chalkboard" charset="0"/>
              </a:rPr>
              <a:t>accumulates</a:t>
            </a:r>
            <a:r>
              <a:rPr lang="sv-SE" sz="3600" b="1" dirty="0" smtClean="0">
                <a:solidFill>
                  <a:srgbClr val="0000FF"/>
                </a:solidFill>
                <a:latin typeface="Chalkboard" charset="0"/>
              </a:rPr>
              <a:t> in cancer </a:t>
            </a:r>
            <a:r>
              <a:rPr lang="sv-SE" sz="3600" b="1" dirty="0" err="1" smtClean="0">
                <a:solidFill>
                  <a:srgbClr val="0000FF"/>
                </a:solidFill>
                <a:latin typeface="Chalkboard" charset="0"/>
              </a:rPr>
              <a:t>due</a:t>
            </a:r>
            <a:r>
              <a:rPr lang="sv-SE" sz="3600" b="1" dirty="0" smtClean="0">
                <a:solidFill>
                  <a:srgbClr val="0000FF"/>
                </a:solidFill>
                <a:latin typeface="Chalkboard" charset="0"/>
              </a:rPr>
              <a:t> </a:t>
            </a:r>
            <a:r>
              <a:rPr lang="sv-SE" sz="3600" b="1" dirty="0" err="1" smtClean="0">
                <a:solidFill>
                  <a:srgbClr val="0000FF"/>
                </a:solidFill>
                <a:latin typeface="Chalkboard" charset="0"/>
              </a:rPr>
              <a:t>to</a:t>
            </a:r>
            <a:r>
              <a:rPr lang="sv-SE" sz="3600" b="1" dirty="0" smtClean="0">
                <a:solidFill>
                  <a:srgbClr val="0000FF"/>
                </a:solidFill>
                <a:latin typeface="Chalkboard" charset="0"/>
              </a:rPr>
              <a:t> </a:t>
            </a:r>
            <a:r>
              <a:rPr lang="sv-SE" sz="3600" b="1" dirty="0" err="1" smtClean="0">
                <a:solidFill>
                  <a:srgbClr val="0000FF"/>
                </a:solidFill>
                <a:latin typeface="Chalkboard" charset="0"/>
              </a:rPr>
              <a:t>inability</a:t>
            </a:r>
            <a:r>
              <a:rPr lang="sv-SE" sz="3600" b="1" dirty="0" smtClean="0">
                <a:solidFill>
                  <a:srgbClr val="0000FF"/>
                </a:solidFill>
                <a:latin typeface="Chalkboard" charset="0"/>
              </a:rPr>
              <a:t> </a:t>
            </a:r>
            <a:r>
              <a:rPr lang="sv-SE" sz="3600" b="1" dirty="0" err="1" smtClean="0">
                <a:solidFill>
                  <a:srgbClr val="0000FF"/>
                </a:solidFill>
                <a:latin typeface="Chalkboard" charset="0"/>
              </a:rPr>
              <a:t>to</a:t>
            </a:r>
            <a:r>
              <a:rPr lang="sv-SE" sz="3600" b="1" dirty="0" smtClean="0">
                <a:solidFill>
                  <a:srgbClr val="0000FF"/>
                </a:solidFill>
                <a:latin typeface="Chalkboard" charset="0"/>
              </a:rPr>
              <a:t> </a:t>
            </a:r>
            <a:r>
              <a:rPr lang="sv-SE" sz="3600" b="1" dirty="0" err="1" smtClean="0">
                <a:solidFill>
                  <a:srgbClr val="0000FF"/>
                </a:solidFill>
                <a:latin typeface="Chalkboard" charset="0"/>
              </a:rPr>
              <a:t>induce</a:t>
            </a:r>
            <a:r>
              <a:rPr lang="sv-SE" sz="3600" b="1" dirty="0" smtClean="0">
                <a:solidFill>
                  <a:srgbClr val="0000FF"/>
                </a:solidFill>
                <a:latin typeface="Chalkboard" charset="0"/>
              </a:rPr>
              <a:t> </a:t>
            </a:r>
            <a:r>
              <a:rPr lang="sv-SE" sz="3600" b="1" dirty="0" err="1" smtClean="0">
                <a:solidFill>
                  <a:srgbClr val="0000FF"/>
                </a:solidFill>
                <a:latin typeface="Chalkboard" charset="0"/>
              </a:rPr>
              <a:t>its</a:t>
            </a:r>
            <a:r>
              <a:rPr lang="sv-SE" sz="3600" b="1" dirty="0" smtClean="0">
                <a:solidFill>
                  <a:srgbClr val="0000FF"/>
                </a:solidFill>
                <a:latin typeface="Chalkboard" charset="0"/>
              </a:rPr>
              <a:t> </a:t>
            </a:r>
            <a:r>
              <a:rPr lang="sv-SE" sz="3600" b="1" dirty="0" err="1" smtClean="0">
                <a:solidFill>
                  <a:srgbClr val="0000FF"/>
                </a:solidFill>
                <a:latin typeface="Chalkboard" charset="0"/>
              </a:rPr>
              <a:t>own</a:t>
            </a:r>
            <a:r>
              <a:rPr lang="sv-SE" sz="3600" b="1" dirty="0" smtClean="0">
                <a:solidFill>
                  <a:srgbClr val="0000FF"/>
                </a:solidFill>
                <a:latin typeface="Chalkboard" charset="0"/>
              </a:rPr>
              <a:t> </a:t>
            </a:r>
            <a:r>
              <a:rPr lang="sv-SE" sz="3600" b="1" dirty="0" err="1" smtClean="0">
                <a:solidFill>
                  <a:srgbClr val="0000FF"/>
                </a:solidFill>
                <a:latin typeface="Chalkboard" charset="0"/>
              </a:rPr>
              <a:t>destructor</a:t>
            </a:r>
            <a:r>
              <a:rPr lang="sv-SE" sz="3600" b="1" dirty="0" smtClean="0">
                <a:solidFill>
                  <a:srgbClr val="0000FF"/>
                </a:solidFill>
                <a:latin typeface="Chalkboard" charset="0"/>
              </a:rPr>
              <a:t> Mdm2 E3 </a:t>
            </a:r>
            <a:r>
              <a:rPr lang="sv-SE" sz="3600" b="1" dirty="0" err="1" smtClean="0">
                <a:solidFill>
                  <a:srgbClr val="0000FF"/>
                </a:solidFill>
                <a:latin typeface="Chalkboard" charset="0"/>
              </a:rPr>
              <a:t>Ub</a:t>
            </a:r>
            <a:r>
              <a:rPr lang="sv-SE" sz="3600" b="1" dirty="0" smtClean="0">
                <a:solidFill>
                  <a:srgbClr val="0000FF"/>
                </a:solidFill>
                <a:latin typeface="Chalkboard" charset="0"/>
              </a:rPr>
              <a:t> </a:t>
            </a:r>
            <a:r>
              <a:rPr lang="sv-SE" sz="3600" b="1" dirty="0" err="1" smtClean="0">
                <a:solidFill>
                  <a:srgbClr val="0000FF"/>
                </a:solidFill>
                <a:latin typeface="Chalkboard" charset="0"/>
              </a:rPr>
              <a:t>ligase</a:t>
            </a:r>
            <a:endParaRPr lang="sv-SE" sz="3600" b="1" dirty="0">
              <a:solidFill>
                <a:srgbClr val="0000FF"/>
              </a:solidFill>
              <a:latin typeface="Chalkboard" charset="0"/>
            </a:endParaRPr>
          </a:p>
        </p:txBody>
      </p:sp>
      <p:sp>
        <p:nvSpPr>
          <p:cNvPr id="112644" name="Oval 4"/>
          <p:cNvSpPr>
            <a:spLocks noChangeArrowheads="1"/>
          </p:cNvSpPr>
          <p:nvPr/>
        </p:nvSpPr>
        <p:spPr bwMode="auto">
          <a:xfrm>
            <a:off x="1870869" y="2439632"/>
            <a:ext cx="1120775" cy="508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45" name="Rectangle 5"/>
          <p:cNvSpPr>
            <a:spLocks noChangeArrowheads="1"/>
          </p:cNvSpPr>
          <p:nvPr/>
        </p:nvSpPr>
        <p:spPr bwMode="auto">
          <a:xfrm>
            <a:off x="2096294" y="2460270"/>
            <a:ext cx="692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sv-SE" sz="2400" b="1">
                <a:solidFill>
                  <a:schemeClr val="bg1"/>
                </a:solidFill>
                <a:latin typeface="Chalkboard" charset="0"/>
              </a:rPr>
              <a:t>p53</a:t>
            </a:r>
          </a:p>
        </p:txBody>
      </p:sp>
      <p:sp>
        <p:nvSpPr>
          <p:cNvPr id="112646" name="Arc 6"/>
          <p:cNvSpPr>
            <a:spLocks/>
          </p:cNvSpPr>
          <p:nvPr/>
        </p:nvSpPr>
        <p:spPr bwMode="auto">
          <a:xfrm rot="19080000">
            <a:off x="1764506" y="3157182"/>
            <a:ext cx="782638" cy="911225"/>
          </a:xfrm>
          <a:custGeom>
            <a:avLst/>
            <a:gdLst>
              <a:gd name="G0" fmla="+- 21600 0 0"/>
              <a:gd name="G1" fmla="+- 21599 0 0"/>
              <a:gd name="G2" fmla="+- 21600 0 0"/>
              <a:gd name="T0" fmla="*/ 0 w 21600"/>
              <a:gd name="T1" fmla="*/ 21599 h 21599"/>
              <a:gd name="T2" fmla="*/ 21557 w 21600"/>
              <a:gd name="T3" fmla="*/ 0 h 21599"/>
              <a:gd name="T4" fmla="*/ 21600 w 21600"/>
              <a:gd name="T5" fmla="*/ 21599 h 2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99" fill="none" extrusionOk="0">
                <a:moveTo>
                  <a:pt x="-1" y="21598"/>
                </a:moveTo>
                <a:cubicBezTo>
                  <a:pt x="-1" y="9686"/>
                  <a:pt x="9644" y="22"/>
                  <a:pt x="21556" y="-1"/>
                </a:cubicBezTo>
              </a:path>
              <a:path w="21600" h="21599" stroke="0" extrusionOk="0">
                <a:moveTo>
                  <a:pt x="-1" y="21598"/>
                </a:moveTo>
                <a:cubicBezTo>
                  <a:pt x="-1" y="9686"/>
                  <a:pt x="9644" y="22"/>
                  <a:pt x="21556" y="-1"/>
                </a:cubicBezTo>
                <a:lnTo>
                  <a:pt x="21600" y="21599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48" name="Arc 8"/>
          <p:cNvSpPr>
            <a:spLocks/>
          </p:cNvSpPr>
          <p:nvPr/>
        </p:nvSpPr>
        <p:spPr bwMode="auto">
          <a:xfrm rot="2520000">
            <a:off x="2216944" y="3188932"/>
            <a:ext cx="784225" cy="911225"/>
          </a:xfrm>
          <a:custGeom>
            <a:avLst/>
            <a:gdLst>
              <a:gd name="G0" fmla="+- 43 0 0"/>
              <a:gd name="G1" fmla="+- 21600 0 0"/>
              <a:gd name="G2" fmla="+- 21600 0 0"/>
              <a:gd name="T0" fmla="*/ 0 w 21643"/>
              <a:gd name="T1" fmla="*/ 1 h 21600"/>
              <a:gd name="T2" fmla="*/ 21643 w 21643"/>
              <a:gd name="T3" fmla="*/ 21600 h 21600"/>
              <a:gd name="T4" fmla="*/ 43 w 2164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43" h="21600" fill="none" extrusionOk="0">
                <a:moveTo>
                  <a:pt x="-1" y="0"/>
                </a:moveTo>
                <a:cubicBezTo>
                  <a:pt x="14" y="0"/>
                  <a:pt x="28" y="-1"/>
                  <a:pt x="43" y="-1"/>
                </a:cubicBezTo>
                <a:cubicBezTo>
                  <a:pt x="11972" y="-1"/>
                  <a:pt x="21643" y="9670"/>
                  <a:pt x="21643" y="21600"/>
                </a:cubicBezTo>
              </a:path>
              <a:path w="21643" h="21600" stroke="0" extrusionOk="0">
                <a:moveTo>
                  <a:pt x="-1" y="0"/>
                </a:moveTo>
                <a:cubicBezTo>
                  <a:pt x="14" y="0"/>
                  <a:pt x="28" y="-1"/>
                  <a:pt x="43" y="-1"/>
                </a:cubicBezTo>
                <a:cubicBezTo>
                  <a:pt x="11972" y="-1"/>
                  <a:pt x="21643" y="9670"/>
                  <a:pt x="21643" y="21600"/>
                </a:cubicBezTo>
                <a:lnTo>
                  <a:pt x="43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51" name="Rectangle 11"/>
          <p:cNvSpPr>
            <a:spLocks noChangeArrowheads="1"/>
          </p:cNvSpPr>
          <p:nvPr/>
        </p:nvSpPr>
        <p:spPr bwMode="auto">
          <a:xfrm>
            <a:off x="1701006" y="4436707"/>
            <a:ext cx="1317625" cy="473075"/>
          </a:xfrm>
          <a:prstGeom prst="rect">
            <a:avLst/>
          </a:prstGeom>
          <a:solidFill>
            <a:srgbClr val="BC002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sv-SE" sz="2400" b="1">
                <a:solidFill>
                  <a:schemeClr val="bg1"/>
                </a:solidFill>
                <a:latin typeface="Chalkboard" charset="0"/>
              </a:rPr>
              <a:t>MDM-2</a:t>
            </a:r>
            <a:endParaRPr lang="sv-SE" sz="2400" b="1">
              <a:latin typeface="Chalkboard" charset="0"/>
            </a:endParaRPr>
          </a:p>
        </p:txBody>
      </p:sp>
      <p:sp>
        <p:nvSpPr>
          <p:cNvPr id="112654" name="AutoShape 14"/>
          <p:cNvSpPr>
            <a:spLocks noChangeArrowheads="1"/>
          </p:cNvSpPr>
          <p:nvPr/>
        </p:nvSpPr>
        <p:spPr bwMode="auto">
          <a:xfrm rot="10800000" flipH="1">
            <a:off x="2039144" y="4174770"/>
            <a:ext cx="231775" cy="190500"/>
          </a:xfrm>
          <a:prstGeom prst="triangle">
            <a:avLst>
              <a:gd name="adj" fmla="val 4999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55" name="Line 15"/>
          <p:cNvSpPr>
            <a:spLocks noChangeShapeType="1"/>
          </p:cNvSpPr>
          <p:nvPr/>
        </p:nvSpPr>
        <p:spPr bwMode="auto">
          <a:xfrm flipV="1">
            <a:off x="2440781" y="3011132"/>
            <a:ext cx="381000" cy="41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60" name="Rectangle 20"/>
          <p:cNvSpPr>
            <a:spLocks noChangeArrowheads="1"/>
          </p:cNvSpPr>
          <p:nvPr/>
        </p:nvSpPr>
        <p:spPr bwMode="auto">
          <a:xfrm>
            <a:off x="2971006" y="3203220"/>
            <a:ext cx="1480996" cy="64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sv-SE" b="1" dirty="0" err="1">
                <a:solidFill>
                  <a:srgbClr val="BC002C"/>
                </a:solidFill>
                <a:latin typeface="Chalkboard" charset="0"/>
              </a:rPr>
              <a:t>induces</a:t>
            </a:r>
            <a:endParaRPr lang="sv-SE" b="1" dirty="0">
              <a:solidFill>
                <a:srgbClr val="BC002C"/>
              </a:solidFill>
              <a:latin typeface="Chalkboard" charset="0"/>
            </a:endParaRPr>
          </a:p>
          <a:p>
            <a:r>
              <a:rPr lang="sv-SE" b="1" dirty="0">
                <a:solidFill>
                  <a:srgbClr val="BC002C"/>
                </a:solidFill>
                <a:latin typeface="Chalkboard" charset="0"/>
              </a:rPr>
              <a:t>degradation</a:t>
            </a:r>
          </a:p>
        </p:txBody>
      </p:sp>
      <p:sp>
        <p:nvSpPr>
          <p:cNvPr id="112661" name="Rectangle 21"/>
          <p:cNvSpPr>
            <a:spLocks noChangeArrowheads="1"/>
          </p:cNvSpPr>
          <p:nvPr/>
        </p:nvSpPr>
        <p:spPr bwMode="auto">
          <a:xfrm>
            <a:off x="46831" y="3182582"/>
            <a:ext cx="1559298" cy="64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sv-SE" b="1" dirty="0" err="1">
                <a:latin typeface="Chalkboard" charset="0"/>
              </a:rPr>
              <a:t>activates</a:t>
            </a:r>
            <a:endParaRPr lang="sv-SE" b="1" dirty="0">
              <a:latin typeface="Chalkboard" charset="0"/>
            </a:endParaRPr>
          </a:p>
          <a:p>
            <a:r>
              <a:rPr lang="sv-SE" b="1" dirty="0" err="1">
                <a:latin typeface="Chalkboard" charset="0"/>
              </a:rPr>
              <a:t>transcription</a:t>
            </a:r>
            <a:endParaRPr lang="sv-SE" b="1" dirty="0">
              <a:latin typeface="Chalkboard" charset="0"/>
            </a:endParaRPr>
          </a:p>
        </p:txBody>
      </p:sp>
      <p:sp>
        <p:nvSpPr>
          <p:cNvPr id="20" name="Oval 4"/>
          <p:cNvSpPr>
            <a:spLocks noChangeArrowheads="1"/>
          </p:cNvSpPr>
          <p:nvPr/>
        </p:nvSpPr>
        <p:spPr bwMode="auto">
          <a:xfrm>
            <a:off x="6517896" y="2257778"/>
            <a:ext cx="1334449" cy="844544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6521398" y="2425168"/>
            <a:ext cx="1261814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sv-SE" sz="2400" b="1" dirty="0" smtClean="0">
                <a:solidFill>
                  <a:schemeClr val="bg1"/>
                </a:solidFill>
                <a:latin typeface="Chalkboard" charset="0"/>
              </a:rPr>
              <a:t>mutp53</a:t>
            </a:r>
            <a:endParaRPr lang="sv-SE" sz="2400" b="1" dirty="0">
              <a:solidFill>
                <a:schemeClr val="bg1"/>
              </a:solidFill>
              <a:latin typeface="Chalkboard" charset="0"/>
            </a:endParaRP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6348033" y="4445529"/>
            <a:ext cx="1317625" cy="473075"/>
          </a:xfrm>
          <a:prstGeom prst="rect">
            <a:avLst/>
          </a:prstGeom>
          <a:solidFill>
            <a:srgbClr val="BC002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sv-SE" sz="2400" b="1">
                <a:solidFill>
                  <a:schemeClr val="bg1"/>
                </a:solidFill>
                <a:latin typeface="Chalkboard" charset="0"/>
              </a:rPr>
              <a:t>MDM-2</a:t>
            </a:r>
            <a:endParaRPr lang="sv-SE" sz="2400" b="1">
              <a:latin typeface="Chalkboard" charset="0"/>
            </a:endParaRPr>
          </a:p>
        </p:txBody>
      </p:sp>
      <p:sp>
        <p:nvSpPr>
          <p:cNvPr id="27" name="Rectangle 20"/>
          <p:cNvSpPr>
            <a:spLocks noChangeArrowheads="1"/>
          </p:cNvSpPr>
          <p:nvPr/>
        </p:nvSpPr>
        <p:spPr bwMode="auto">
          <a:xfrm>
            <a:off x="7618033" y="3212042"/>
            <a:ext cx="1480996" cy="64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sv-SE" b="1" dirty="0" smtClean="0">
                <a:solidFill>
                  <a:srgbClr val="BC002C"/>
                </a:solidFill>
                <a:latin typeface="Chalkboard" charset="0"/>
              </a:rPr>
              <a:t> No</a:t>
            </a:r>
            <a:endParaRPr lang="sv-SE" b="1" dirty="0">
              <a:solidFill>
                <a:srgbClr val="BC002C"/>
              </a:solidFill>
              <a:latin typeface="Chalkboard" charset="0"/>
            </a:endParaRPr>
          </a:p>
          <a:p>
            <a:r>
              <a:rPr lang="sv-SE" b="1" dirty="0">
                <a:solidFill>
                  <a:srgbClr val="BC002C"/>
                </a:solidFill>
                <a:latin typeface="Chalkboard" charset="0"/>
              </a:rPr>
              <a:t>degradation</a:t>
            </a:r>
          </a:p>
        </p:txBody>
      </p:sp>
      <p:sp>
        <p:nvSpPr>
          <p:cNvPr id="28" name="Rectangle 21"/>
          <p:cNvSpPr>
            <a:spLocks noChangeArrowheads="1"/>
          </p:cNvSpPr>
          <p:nvPr/>
        </p:nvSpPr>
        <p:spPr bwMode="auto">
          <a:xfrm>
            <a:off x="5088969" y="3102322"/>
            <a:ext cx="1559298" cy="920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sv-SE" b="1" dirty="0" smtClean="0">
                <a:latin typeface="Chalkboard" charset="0"/>
              </a:rPr>
              <a:t>No</a:t>
            </a:r>
            <a:endParaRPr lang="sv-SE" b="1" dirty="0">
              <a:latin typeface="Chalkboard" charset="0"/>
            </a:endParaRPr>
          </a:p>
          <a:p>
            <a:r>
              <a:rPr lang="sv-SE" b="1" dirty="0" err="1">
                <a:latin typeface="Chalkboard" charset="0"/>
              </a:rPr>
              <a:t>t</a:t>
            </a:r>
            <a:r>
              <a:rPr lang="sv-SE" b="1" dirty="0" err="1" smtClean="0">
                <a:latin typeface="Chalkboard" charset="0"/>
              </a:rPr>
              <a:t>ranscription</a:t>
            </a:r>
            <a:endParaRPr lang="sv-SE" b="1" dirty="0" smtClean="0">
              <a:latin typeface="Chalkboard" charset="0"/>
            </a:endParaRPr>
          </a:p>
          <a:p>
            <a:r>
              <a:rPr lang="sv-SE" b="1" dirty="0" err="1" smtClean="0">
                <a:latin typeface="Chalkboard" charset="0"/>
              </a:rPr>
              <a:t>activation</a:t>
            </a:r>
            <a:endParaRPr lang="sv-SE" b="1" dirty="0">
              <a:latin typeface="Chalkboard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hangingPunct="1"/>
            <a:r>
              <a:rPr lang="sv-SE" sz="3600" b="1">
                <a:latin typeface="Chalkboard" charset="0"/>
                <a:ea typeface="ＭＳ Ｐゴシック" charset="0"/>
                <a:cs typeface="ＭＳ Ｐゴシック" charset="0"/>
              </a:rPr>
              <a:t>p53 mutations:</a:t>
            </a:r>
            <a:endParaRPr lang="sv-SE" b="1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1069975" y="1563688"/>
            <a:ext cx="1635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GB" sz="240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9144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just" eaLnBrk="1" hangingPunct="1">
              <a:spcBef>
                <a:spcPct val="20000"/>
              </a:spcBef>
            </a:pPr>
            <a:r>
              <a:rPr lang="sv-SE" sz="2400" b="1" dirty="0">
                <a:solidFill>
                  <a:schemeClr val="folHlink"/>
                </a:solidFill>
              </a:rPr>
              <a:t> </a:t>
            </a:r>
            <a:endParaRPr lang="sv-SE" sz="2400" b="1" dirty="0"/>
          </a:p>
          <a:p>
            <a:pPr marL="609600" indent="-609600" algn="ctr" eaLnBrk="1" hangingPunct="1">
              <a:spcBef>
                <a:spcPct val="20000"/>
              </a:spcBef>
              <a:buFontTx/>
              <a:buChar char="•"/>
            </a:pPr>
            <a:r>
              <a:rPr lang="sv-SE" sz="2400" b="1" dirty="0" err="1">
                <a:latin typeface="Chalkboard" charset="0"/>
              </a:rPr>
              <a:t>Occur</a:t>
            </a:r>
            <a:r>
              <a:rPr lang="sv-SE" sz="2400" b="1" dirty="0">
                <a:latin typeface="Chalkboard" charset="0"/>
              </a:rPr>
              <a:t> in </a:t>
            </a:r>
            <a:r>
              <a:rPr lang="sv-SE" sz="2400" b="1" dirty="0" smtClean="0">
                <a:latin typeface="Chalkboard" charset="0"/>
              </a:rPr>
              <a:t>&gt;50</a:t>
            </a:r>
            <a:r>
              <a:rPr lang="sv-SE" sz="2400" b="1" dirty="0">
                <a:latin typeface="Chalkboard" charset="0"/>
              </a:rPr>
              <a:t>% </a:t>
            </a:r>
            <a:r>
              <a:rPr lang="sv-SE" sz="2400" b="1" dirty="0" err="1">
                <a:latin typeface="Chalkboard" charset="0"/>
              </a:rPr>
              <a:t>of</a:t>
            </a:r>
            <a:r>
              <a:rPr lang="sv-SE" sz="2400" b="1" dirty="0">
                <a:latin typeface="Chalkboard" charset="0"/>
              </a:rPr>
              <a:t> human </a:t>
            </a:r>
            <a:r>
              <a:rPr lang="sv-SE" sz="2400" b="1" dirty="0" err="1">
                <a:latin typeface="Chalkboard" charset="0"/>
              </a:rPr>
              <a:t>tumors</a:t>
            </a:r>
            <a:endParaRPr lang="sv-SE" sz="2400" b="1" dirty="0">
              <a:latin typeface="Chalkboard" charset="0"/>
            </a:endParaRPr>
          </a:p>
          <a:p>
            <a:pPr marL="609600" indent="-609600" algn="ctr" eaLnBrk="1" hangingPunct="1">
              <a:spcBef>
                <a:spcPct val="20000"/>
              </a:spcBef>
              <a:buFontTx/>
              <a:buChar char="•"/>
            </a:pPr>
            <a:r>
              <a:rPr lang="sv-SE" sz="2400" b="1" dirty="0">
                <a:latin typeface="Chalkboard" charset="0"/>
              </a:rPr>
              <a:t>The </a:t>
            </a:r>
            <a:r>
              <a:rPr lang="sv-SE" sz="2400" b="1" dirty="0" err="1">
                <a:latin typeface="Chalkboard" charset="0"/>
              </a:rPr>
              <a:t>majority</a:t>
            </a:r>
            <a:r>
              <a:rPr lang="sv-SE" sz="2400" b="1" dirty="0">
                <a:latin typeface="Chalkboard" charset="0"/>
              </a:rPr>
              <a:t> </a:t>
            </a:r>
            <a:r>
              <a:rPr lang="sv-SE" sz="2400" b="1" dirty="0" err="1">
                <a:latin typeface="Chalkboard" charset="0"/>
              </a:rPr>
              <a:t>of</a:t>
            </a:r>
            <a:r>
              <a:rPr lang="sv-SE" sz="2400" b="1" dirty="0">
                <a:latin typeface="Chalkboard" charset="0"/>
              </a:rPr>
              <a:t> p53 mutations </a:t>
            </a:r>
            <a:r>
              <a:rPr lang="sv-SE" sz="2400" b="1" dirty="0" err="1">
                <a:latin typeface="Chalkboard" charset="0"/>
              </a:rPr>
              <a:t>are</a:t>
            </a:r>
            <a:r>
              <a:rPr lang="sv-SE" sz="2400" b="1" dirty="0">
                <a:latin typeface="Chalkboard" charset="0"/>
              </a:rPr>
              <a:t> </a:t>
            </a:r>
            <a:r>
              <a:rPr lang="sv-SE" sz="2400" b="1" dirty="0" err="1">
                <a:latin typeface="Chalkboard" charset="0"/>
              </a:rPr>
              <a:t>point</a:t>
            </a:r>
            <a:r>
              <a:rPr lang="sv-SE" sz="2400" b="1" dirty="0">
                <a:latin typeface="Chalkboard" charset="0"/>
              </a:rPr>
              <a:t> </a:t>
            </a:r>
            <a:r>
              <a:rPr lang="sv-SE" sz="2400" b="1" dirty="0" err="1">
                <a:latin typeface="Chalkboard" charset="0"/>
              </a:rPr>
              <a:t>missence</a:t>
            </a:r>
            <a:r>
              <a:rPr lang="sv-SE" sz="2400" b="1" dirty="0">
                <a:latin typeface="Chalkboard" charset="0"/>
              </a:rPr>
              <a:t> mutations </a:t>
            </a:r>
          </a:p>
          <a:p>
            <a:pPr marL="609600" indent="-609600" algn="ctr" eaLnBrk="1" hangingPunct="1">
              <a:spcBef>
                <a:spcPct val="20000"/>
              </a:spcBef>
              <a:buFontTx/>
              <a:buChar char="•"/>
            </a:pPr>
            <a:r>
              <a:rPr lang="sv-SE" sz="2400" b="1" dirty="0">
                <a:latin typeface="Chalkboard" charset="0"/>
              </a:rPr>
              <a:t>Cluster in the </a:t>
            </a:r>
            <a:r>
              <a:rPr lang="sv-SE" sz="2400" b="1" dirty="0" err="1">
                <a:latin typeface="Chalkboard" charset="0"/>
              </a:rPr>
              <a:t>core</a:t>
            </a:r>
            <a:r>
              <a:rPr lang="sv-SE" sz="2400" b="1" dirty="0">
                <a:latin typeface="Chalkboard" charset="0"/>
              </a:rPr>
              <a:t> </a:t>
            </a:r>
            <a:r>
              <a:rPr lang="sv-SE" sz="2400" b="1" dirty="0" err="1">
                <a:latin typeface="Chalkboard" charset="0"/>
              </a:rPr>
              <a:t>domain</a:t>
            </a:r>
            <a:endParaRPr lang="sv-SE" sz="2400" b="1" dirty="0">
              <a:latin typeface="Chalkboard" charset="0"/>
            </a:endParaRPr>
          </a:p>
          <a:p>
            <a:pPr marL="609600" indent="-609600" algn="ctr" eaLnBrk="1" hangingPunct="1">
              <a:spcBef>
                <a:spcPct val="20000"/>
              </a:spcBef>
              <a:buFontTx/>
              <a:buChar char="•"/>
            </a:pPr>
            <a:r>
              <a:rPr lang="sv-SE" sz="2400" b="1" dirty="0">
                <a:latin typeface="Chalkboard" charset="0"/>
              </a:rPr>
              <a:t> </a:t>
            </a:r>
            <a:r>
              <a:rPr lang="sv-SE" sz="2400" b="1" dirty="0" err="1">
                <a:latin typeface="Chalkboard" charset="0"/>
              </a:rPr>
              <a:t>Result</a:t>
            </a:r>
            <a:r>
              <a:rPr lang="sv-SE" sz="2400" b="1" dirty="0">
                <a:latin typeface="Chalkboard" charset="0"/>
              </a:rPr>
              <a:t> in partial </a:t>
            </a:r>
            <a:r>
              <a:rPr lang="sv-SE" sz="2400" b="1" dirty="0" err="1">
                <a:latin typeface="Chalkboard" charset="0"/>
              </a:rPr>
              <a:t>unfolding</a:t>
            </a:r>
            <a:r>
              <a:rPr lang="sv-SE" sz="2400" b="1" dirty="0">
                <a:latin typeface="Chalkboard" charset="0"/>
              </a:rPr>
              <a:t> </a:t>
            </a:r>
            <a:r>
              <a:rPr lang="sv-SE" sz="2400" b="1" dirty="0" err="1">
                <a:latin typeface="Chalkboard" charset="0"/>
              </a:rPr>
              <a:t>of</a:t>
            </a:r>
            <a:r>
              <a:rPr lang="sv-SE" sz="2400" b="1" dirty="0">
                <a:latin typeface="Chalkboard" charset="0"/>
              </a:rPr>
              <a:t> the </a:t>
            </a:r>
            <a:r>
              <a:rPr lang="sv-SE" sz="2400" b="1" dirty="0" err="1">
                <a:latin typeface="Chalkboard" charset="0"/>
              </a:rPr>
              <a:t>core</a:t>
            </a:r>
            <a:r>
              <a:rPr lang="sv-SE" sz="2400" b="1" dirty="0">
                <a:latin typeface="Chalkboard" charset="0"/>
              </a:rPr>
              <a:t> </a:t>
            </a:r>
            <a:r>
              <a:rPr lang="sv-SE" sz="2400" b="1" dirty="0" err="1">
                <a:latin typeface="Chalkboard" charset="0"/>
              </a:rPr>
              <a:t>domain</a:t>
            </a:r>
            <a:endParaRPr lang="sv-SE" sz="2400" b="1" dirty="0">
              <a:latin typeface="Chalkboard" charset="0"/>
            </a:endParaRPr>
          </a:p>
          <a:p>
            <a:pPr marL="609600" indent="-609600" algn="ctr" eaLnBrk="1" hangingPunct="1">
              <a:spcBef>
                <a:spcPct val="20000"/>
              </a:spcBef>
              <a:buFontTx/>
              <a:buChar char="•"/>
            </a:pPr>
            <a:r>
              <a:rPr lang="sv-SE" sz="2400" b="1" dirty="0">
                <a:latin typeface="Chalkboard" charset="0"/>
              </a:rPr>
              <a:t>Mutant p53 proteins </a:t>
            </a:r>
            <a:r>
              <a:rPr lang="sv-SE" sz="2400" b="1" dirty="0" err="1">
                <a:latin typeface="Chalkboard" charset="0"/>
              </a:rPr>
              <a:t>are</a:t>
            </a:r>
            <a:r>
              <a:rPr lang="sv-SE" sz="2400" b="1" dirty="0">
                <a:latin typeface="Chalkboard" charset="0"/>
              </a:rPr>
              <a:t>  </a:t>
            </a:r>
            <a:r>
              <a:rPr lang="sv-SE" sz="2400" b="1" dirty="0" err="1">
                <a:latin typeface="Chalkboard" charset="0"/>
              </a:rPr>
              <a:t>overexpressed</a:t>
            </a:r>
            <a:r>
              <a:rPr lang="sv-SE" sz="2400" b="1" dirty="0">
                <a:latin typeface="Chalkboard" charset="0"/>
              </a:rPr>
              <a:t> in </a:t>
            </a:r>
            <a:r>
              <a:rPr lang="sv-SE" sz="2400" b="1" dirty="0" err="1">
                <a:latin typeface="Chalkboard" charset="0"/>
              </a:rPr>
              <a:t>tumors</a:t>
            </a:r>
            <a:r>
              <a:rPr lang="sv-SE" sz="2400" b="1" dirty="0">
                <a:latin typeface="Chalkboard" charset="0"/>
              </a:rPr>
              <a:t> </a:t>
            </a:r>
          </a:p>
          <a:p>
            <a:pPr marL="609600" indent="-609600" algn="ctr" eaLnBrk="1" hangingPunct="1">
              <a:spcBef>
                <a:spcPct val="20000"/>
              </a:spcBef>
              <a:buFontTx/>
              <a:buChar char="•"/>
            </a:pPr>
            <a:r>
              <a:rPr lang="sv-SE" sz="3600" b="1" dirty="0" err="1">
                <a:solidFill>
                  <a:srgbClr val="0E0BC9"/>
                </a:solidFill>
                <a:latin typeface="Chalkboard" charset="0"/>
              </a:rPr>
              <a:t>Strategy</a:t>
            </a:r>
            <a:r>
              <a:rPr lang="sv-SE" sz="3600" b="1" dirty="0">
                <a:solidFill>
                  <a:srgbClr val="0E0BC9"/>
                </a:solidFill>
                <a:latin typeface="Chalkboard" charset="0"/>
              </a:rPr>
              <a:t>: </a:t>
            </a:r>
          </a:p>
          <a:p>
            <a:pPr marL="609600" indent="-609600" algn="ctr" eaLnBrk="1" hangingPunct="1">
              <a:spcBef>
                <a:spcPct val="20000"/>
              </a:spcBef>
              <a:buFontTx/>
              <a:buChar char="•"/>
            </a:pPr>
            <a:endParaRPr lang="sv-SE" sz="2400" b="1" dirty="0">
              <a:solidFill>
                <a:srgbClr val="0E0BC9"/>
              </a:solidFill>
              <a:latin typeface="Chalkboard" charset="0"/>
            </a:endParaRPr>
          </a:p>
          <a:p>
            <a:pPr marL="609600" indent="-609600" algn="ctr" eaLnBrk="1" hangingPunct="1">
              <a:spcBef>
                <a:spcPct val="20000"/>
              </a:spcBef>
              <a:buFontTx/>
              <a:buChar char="•"/>
            </a:pPr>
            <a:r>
              <a:rPr lang="sv-SE" sz="2400" b="1" dirty="0" err="1">
                <a:solidFill>
                  <a:srgbClr val="0E0BC9"/>
                </a:solidFill>
                <a:latin typeface="Chalkboard" charset="0"/>
              </a:rPr>
              <a:t>to</a:t>
            </a:r>
            <a:r>
              <a:rPr lang="sv-SE" sz="2400" b="1" dirty="0">
                <a:solidFill>
                  <a:srgbClr val="0E0BC9"/>
                </a:solidFill>
                <a:latin typeface="Chalkboard" charset="0"/>
              </a:rPr>
              <a:t> </a:t>
            </a:r>
            <a:r>
              <a:rPr lang="sv-SE" sz="2400" b="1" dirty="0" err="1">
                <a:solidFill>
                  <a:srgbClr val="0E0BC9"/>
                </a:solidFill>
                <a:latin typeface="Chalkboard" charset="0"/>
              </a:rPr>
              <a:t>restore</a:t>
            </a:r>
            <a:r>
              <a:rPr lang="sv-SE" sz="2400" b="1" dirty="0">
                <a:solidFill>
                  <a:srgbClr val="0E0BC9"/>
                </a:solidFill>
                <a:latin typeface="Chalkboard" charset="0"/>
              </a:rPr>
              <a:t> the </a:t>
            </a:r>
            <a:r>
              <a:rPr lang="sv-SE" sz="2400" b="1" dirty="0" err="1">
                <a:solidFill>
                  <a:srgbClr val="0E0BC9"/>
                </a:solidFill>
                <a:latin typeface="Chalkboard" charset="0"/>
              </a:rPr>
              <a:t>tumor</a:t>
            </a:r>
            <a:r>
              <a:rPr lang="sv-SE" sz="2400" b="1" dirty="0">
                <a:solidFill>
                  <a:srgbClr val="0E0BC9"/>
                </a:solidFill>
                <a:latin typeface="Chalkboard" charset="0"/>
              </a:rPr>
              <a:t> </a:t>
            </a:r>
            <a:r>
              <a:rPr lang="sv-SE" sz="2400" b="1" dirty="0" err="1">
                <a:solidFill>
                  <a:srgbClr val="0E0BC9"/>
                </a:solidFill>
                <a:latin typeface="Chalkboard" charset="0"/>
              </a:rPr>
              <a:t>suppressor</a:t>
            </a:r>
            <a:r>
              <a:rPr lang="sv-SE" sz="2400" b="1" dirty="0">
                <a:solidFill>
                  <a:srgbClr val="0E0BC9"/>
                </a:solidFill>
                <a:latin typeface="Chalkboard" charset="0"/>
              </a:rPr>
              <a:t> </a:t>
            </a:r>
            <a:r>
              <a:rPr lang="sv-SE" sz="2400" b="1" dirty="0" err="1">
                <a:solidFill>
                  <a:srgbClr val="0E0BC9"/>
                </a:solidFill>
                <a:latin typeface="Chalkboard" charset="0"/>
              </a:rPr>
              <a:t>function</a:t>
            </a:r>
            <a:r>
              <a:rPr lang="sv-SE" sz="2400" b="1" dirty="0">
                <a:solidFill>
                  <a:srgbClr val="0E0BC9"/>
                </a:solidFill>
                <a:latin typeface="Chalkboard" charset="0"/>
              </a:rPr>
              <a:t> </a:t>
            </a:r>
            <a:r>
              <a:rPr lang="sv-SE" sz="2400" b="1" dirty="0" err="1">
                <a:solidFill>
                  <a:srgbClr val="0E0BC9"/>
                </a:solidFill>
                <a:latin typeface="Chalkboard" charset="0"/>
              </a:rPr>
              <a:t>of</a:t>
            </a:r>
            <a:r>
              <a:rPr lang="sv-SE" sz="2400" b="1" dirty="0">
                <a:solidFill>
                  <a:srgbClr val="0E0BC9"/>
                </a:solidFill>
                <a:latin typeface="Chalkboard" charset="0"/>
              </a:rPr>
              <a:t> mutant p53 by  </a:t>
            </a:r>
            <a:r>
              <a:rPr lang="sv-SE" sz="2400" b="1" dirty="0" err="1">
                <a:solidFill>
                  <a:srgbClr val="0E0BC9"/>
                </a:solidFill>
                <a:latin typeface="Chalkboard" charset="0"/>
              </a:rPr>
              <a:t>stabilizing</a:t>
            </a:r>
            <a:r>
              <a:rPr lang="sv-SE" sz="2400" b="1" dirty="0">
                <a:solidFill>
                  <a:srgbClr val="0E0BC9"/>
                </a:solidFill>
                <a:latin typeface="Chalkboard" charset="0"/>
              </a:rPr>
              <a:t> the </a:t>
            </a:r>
            <a:r>
              <a:rPr lang="sv-SE" sz="2400" b="1" dirty="0" err="1">
                <a:solidFill>
                  <a:srgbClr val="0E0BC9"/>
                </a:solidFill>
                <a:latin typeface="Chalkboard" charset="0"/>
              </a:rPr>
              <a:t>folding</a:t>
            </a:r>
            <a:r>
              <a:rPr lang="sv-SE" sz="2400" b="1" dirty="0">
                <a:solidFill>
                  <a:srgbClr val="0E0BC9"/>
                </a:solidFill>
                <a:latin typeface="Chalkboard" charset="0"/>
              </a:rPr>
              <a:t> </a:t>
            </a:r>
            <a:r>
              <a:rPr lang="sv-SE" sz="2400" b="1" dirty="0" err="1">
                <a:solidFill>
                  <a:srgbClr val="0E0BC9"/>
                </a:solidFill>
                <a:latin typeface="Chalkboard" charset="0"/>
              </a:rPr>
              <a:t>of</a:t>
            </a:r>
            <a:r>
              <a:rPr lang="sv-SE" sz="2400" b="1" dirty="0">
                <a:solidFill>
                  <a:srgbClr val="0E0BC9"/>
                </a:solidFill>
                <a:latin typeface="Chalkboard" charset="0"/>
              </a:rPr>
              <a:t> the </a:t>
            </a:r>
            <a:r>
              <a:rPr lang="sv-SE" sz="2400" b="1" dirty="0" err="1">
                <a:solidFill>
                  <a:srgbClr val="0E0BC9"/>
                </a:solidFill>
                <a:latin typeface="Chalkboard" charset="0"/>
              </a:rPr>
              <a:t>core</a:t>
            </a:r>
            <a:r>
              <a:rPr lang="sv-SE" sz="2400" b="1" dirty="0">
                <a:solidFill>
                  <a:srgbClr val="0E0BC9"/>
                </a:solidFill>
                <a:latin typeface="Chalkboard" charset="0"/>
              </a:rPr>
              <a:t> </a:t>
            </a:r>
            <a:r>
              <a:rPr lang="sv-SE" sz="2400" b="1" dirty="0" err="1">
                <a:solidFill>
                  <a:srgbClr val="0E0BC9"/>
                </a:solidFill>
                <a:latin typeface="Chalkboard" charset="0"/>
              </a:rPr>
              <a:t>domain</a:t>
            </a:r>
            <a:endParaRPr lang="sv-SE" sz="2400" b="1" dirty="0">
              <a:solidFill>
                <a:srgbClr val="0E0BC9"/>
              </a:solidFill>
              <a:latin typeface="Chalkboard" charset="0"/>
            </a:endParaRPr>
          </a:p>
          <a:p>
            <a:pPr marL="609600" indent="-609600" algn="ctr" eaLnBrk="1" hangingPunct="1">
              <a:spcBef>
                <a:spcPct val="20000"/>
              </a:spcBef>
            </a:pPr>
            <a:r>
              <a:rPr lang="sv-SE" sz="2400" b="1" dirty="0">
                <a:solidFill>
                  <a:schemeClr val="folHlink"/>
                </a:solidFill>
                <a:latin typeface="Chalkboard" charset="0"/>
              </a:rPr>
              <a:t> </a:t>
            </a:r>
            <a:endParaRPr lang="sv-SE" sz="2400" b="1" dirty="0">
              <a:latin typeface="Chalkboard" charset="0"/>
            </a:endParaRPr>
          </a:p>
          <a:p>
            <a:pPr marL="609600" indent="-609600" algn="just" eaLnBrk="1" hangingPunct="1">
              <a:spcBef>
                <a:spcPct val="20000"/>
              </a:spcBef>
            </a:pPr>
            <a:r>
              <a:rPr lang="sv-SE" sz="3200" dirty="0">
                <a:latin typeface="Chalkboard" charset="0"/>
              </a:rPr>
              <a:t>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04800" y="304800"/>
            <a:ext cx="94488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v-SE">
                <a:solidFill>
                  <a:srgbClr val="0E0BC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  <a:ea typeface="+mj-ea"/>
                <a:cs typeface="+mj-cs"/>
              </a:rPr>
              <a:t>PRIMA-1</a:t>
            </a:r>
            <a:br>
              <a:rPr lang="sv-SE">
                <a:solidFill>
                  <a:srgbClr val="0E0BC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  <a:ea typeface="+mj-ea"/>
                <a:cs typeface="+mj-cs"/>
              </a:rPr>
            </a:br>
            <a:r>
              <a:rPr lang="sv-SE" sz="2800">
                <a:solidFill>
                  <a:srgbClr val="0E0BC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  <a:ea typeface="+mj-ea"/>
                <a:cs typeface="+mj-cs"/>
              </a:rPr>
              <a:t>(</a:t>
            </a:r>
            <a:r>
              <a:rPr lang="sv-SE" sz="2800" u="sng">
                <a:solidFill>
                  <a:srgbClr val="0E0BC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  <a:ea typeface="+mj-ea"/>
                <a:cs typeface="+mj-cs"/>
              </a:rPr>
              <a:t>p</a:t>
            </a:r>
            <a:r>
              <a:rPr lang="sv-SE" sz="2800">
                <a:solidFill>
                  <a:srgbClr val="0E0BC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  <a:ea typeface="+mj-ea"/>
                <a:cs typeface="+mj-cs"/>
              </a:rPr>
              <a:t>53 </a:t>
            </a:r>
            <a:r>
              <a:rPr lang="sv-SE" sz="2800" u="sng">
                <a:solidFill>
                  <a:srgbClr val="0E0BC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  <a:ea typeface="+mj-ea"/>
                <a:cs typeface="+mj-cs"/>
              </a:rPr>
              <a:t>r</a:t>
            </a:r>
            <a:r>
              <a:rPr lang="sv-SE" sz="2800">
                <a:solidFill>
                  <a:srgbClr val="0E0BC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  <a:ea typeface="+mj-ea"/>
                <a:cs typeface="+mj-cs"/>
              </a:rPr>
              <a:t>eactivation and </a:t>
            </a:r>
            <a:r>
              <a:rPr lang="sv-SE" sz="2800" u="sng">
                <a:solidFill>
                  <a:srgbClr val="0E0BC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  <a:ea typeface="+mj-ea"/>
                <a:cs typeface="+mj-cs"/>
              </a:rPr>
              <a:t>i</a:t>
            </a:r>
            <a:r>
              <a:rPr lang="sv-SE" sz="2800">
                <a:solidFill>
                  <a:srgbClr val="0E0BC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  <a:ea typeface="+mj-ea"/>
                <a:cs typeface="+mj-cs"/>
              </a:rPr>
              <a:t>nduction of </a:t>
            </a:r>
            <a:r>
              <a:rPr lang="sv-SE" sz="2800" u="sng">
                <a:solidFill>
                  <a:srgbClr val="0E0BC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  <a:ea typeface="+mj-ea"/>
                <a:cs typeface="+mj-cs"/>
              </a:rPr>
              <a:t>m</a:t>
            </a:r>
            <a:r>
              <a:rPr lang="sv-SE" sz="2800">
                <a:solidFill>
                  <a:srgbClr val="0E0BC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  <a:ea typeface="+mj-ea"/>
                <a:cs typeface="+mj-cs"/>
              </a:rPr>
              <a:t>assive </a:t>
            </a:r>
            <a:r>
              <a:rPr lang="sv-SE" sz="2800" u="sng">
                <a:solidFill>
                  <a:srgbClr val="0E0BC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  <a:ea typeface="+mj-ea"/>
                <a:cs typeface="+mj-cs"/>
              </a:rPr>
              <a:t>a</a:t>
            </a:r>
            <a:r>
              <a:rPr lang="sv-SE" sz="2800">
                <a:solidFill>
                  <a:srgbClr val="0E0BC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  <a:ea typeface="+mj-ea"/>
                <a:cs typeface="+mj-cs"/>
              </a:rPr>
              <a:t>poptosis)</a:t>
            </a:r>
            <a:r>
              <a:rPr lang="sv-SE">
                <a:ea typeface="+mj-ea"/>
                <a:cs typeface="+mj-cs"/>
              </a:rPr>
              <a:t> 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498725" y="6232525"/>
            <a:ext cx="163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endParaRPr lang="en-GB" sz="2400"/>
          </a:p>
        </p:txBody>
      </p:sp>
      <p:sp>
        <p:nvSpPr>
          <p:cNvPr id="235524" name="Text Box 4"/>
          <p:cNvSpPr txBox="1">
            <a:spLocks noChangeArrowheads="1"/>
          </p:cNvSpPr>
          <p:nvPr/>
        </p:nvSpPr>
        <p:spPr bwMode="auto">
          <a:xfrm>
            <a:off x="0" y="5867400"/>
            <a:ext cx="8991600" cy="2524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v-SE" sz="1000"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</a:rPr>
              <a:t>2,2-bis (hydroxymethyl)-1- azabicyclo[2,2,2] octan-3-one</a:t>
            </a:r>
            <a:endParaRPr lang="en-GB" sz="1000">
              <a:effectLst>
                <a:outerShdw blurRad="38100" dist="38100" dir="2700000" algn="tl">
                  <a:srgbClr val="DDDDDD"/>
                </a:outerShdw>
              </a:effectLst>
              <a:latin typeface="Chalkboard" charset="0"/>
            </a:endParaRP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7000"/>
            <a:ext cx="3336925" cy="3044825"/>
          </a:xfrm>
          <a:prstGeom prst="rect">
            <a:avLst/>
          </a:prstGeom>
          <a:solidFill>
            <a:srgbClr val="0000FF"/>
          </a:solidFill>
          <a:ln w="12700">
            <a:solidFill>
              <a:srgbClr val="00FFFF"/>
            </a:solidFill>
            <a:miter lim="800000"/>
            <a:headEnd type="none" w="sm" len="sm"/>
            <a:tailEnd type="none" w="sm" len="sm"/>
          </a:ln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5791200" y="6324600"/>
            <a:ext cx="30908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 b="1">
                <a:solidFill>
                  <a:srgbClr val="113394"/>
                </a:solidFill>
                <a:latin typeface="Chalkboard" charset="0"/>
              </a:rPr>
              <a:t>Bykov et al, Nature Medicine 2002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605213" y="1524000"/>
            <a:ext cx="5548312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400">
                <a:latin typeface="Chalkboard" charset="0"/>
              </a:rPr>
              <a:t>PRIMA-1:</a:t>
            </a:r>
          </a:p>
          <a:p>
            <a:r>
              <a:rPr lang="en-US" sz="2400">
                <a:latin typeface="Chalkboard" charset="0"/>
              </a:rPr>
              <a:t>Restores the DNA binding of at least </a:t>
            </a:r>
          </a:p>
          <a:p>
            <a:r>
              <a:rPr lang="en-US" sz="2400">
                <a:latin typeface="Chalkboard" charset="0"/>
              </a:rPr>
              <a:t>15 different mutants</a:t>
            </a:r>
          </a:p>
          <a:p>
            <a:endParaRPr lang="en-US" sz="2400">
              <a:latin typeface="Chalkboard" charset="0"/>
            </a:endParaRPr>
          </a:p>
          <a:p>
            <a:r>
              <a:rPr lang="en-US" sz="2400">
                <a:latin typeface="Chalkboard" charset="0"/>
              </a:rPr>
              <a:t>Rescues p53 conformation and </a:t>
            </a:r>
          </a:p>
          <a:p>
            <a:r>
              <a:rPr lang="en-US" sz="2400">
                <a:latin typeface="Chalkboard" charset="0"/>
              </a:rPr>
              <a:t>trasncriptional transactivation </a:t>
            </a:r>
          </a:p>
          <a:p>
            <a:r>
              <a:rPr lang="en-US" sz="2400">
                <a:latin typeface="Chalkboard" charset="0"/>
              </a:rPr>
              <a:t>function of p53</a:t>
            </a:r>
          </a:p>
          <a:p>
            <a:endParaRPr lang="en-US" sz="2400">
              <a:latin typeface="Chalkboard" charset="0"/>
            </a:endParaRPr>
          </a:p>
          <a:p>
            <a:r>
              <a:rPr lang="en-US" sz="2400">
                <a:latin typeface="Chalkboard" charset="0"/>
              </a:rPr>
              <a:t>Induces apoptosis in tumor cells </a:t>
            </a:r>
          </a:p>
          <a:p>
            <a:r>
              <a:rPr lang="en-US" sz="2400">
                <a:latin typeface="Chalkboard" charset="0"/>
              </a:rPr>
              <a:t>in vitro and in vivo in a mutant p53-</a:t>
            </a:r>
          </a:p>
          <a:p>
            <a:r>
              <a:rPr lang="en-US" sz="2400">
                <a:latin typeface="Chalkboard" charset="0"/>
              </a:rPr>
              <a:t>dependent manner </a:t>
            </a:r>
          </a:p>
          <a:p>
            <a:endParaRPr lang="en-US" sz="2400">
              <a:latin typeface="Chalkboard" charset="0"/>
            </a:endParaRPr>
          </a:p>
          <a:p>
            <a:endParaRPr lang="en-US" sz="2400">
              <a:latin typeface="Chalkboard" charset="0"/>
            </a:endParaRPr>
          </a:p>
          <a:p>
            <a:endParaRPr lang="en-US" sz="2400"/>
          </a:p>
          <a:p>
            <a:endParaRPr lang="en-US" sz="24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3">
            <a:lum bright="-48000" contras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0"/>
            <a:ext cx="70437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09600"/>
            <a:ext cx="91440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dirty="0">
                <a:solidFill>
                  <a:srgbClr val="0000FF"/>
                </a:solidFill>
                <a:latin typeface="Chalkboard" charset="0"/>
                <a:ea typeface="ＭＳ Ｐゴシック" charset="0"/>
                <a:cs typeface="ＭＳ Ｐゴシック" charset="0"/>
              </a:rPr>
              <a:t>Restoration of tumor suppression function </a:t>
            </a:r>
            <a:br>
              <a:rPr lang="en-US" sz="3200" b="1" dirty="0">
                <a:solidFill>
                  <a:srgbClr val="0000FF"/>
                </a:solidFill>
                <a:latin typeface="Chalkboard" charset="0"/>
                <a:ea typeface="ＭＳ Ｐゴシック" charset="0"/>
                <a:cs typeface="ＭＳ Ｐゴシック" charset="0"/>
              </a:rPr>
            </a:br>
            <a:r>
              <a:rPr lang="en-US" sz="3200" b="1" dirty="0">
                <a:solidFill>
                  <a:srgbClr val="0000FF"/>
                </a:solidFill>
                <a:latin typeface="Chalkboard" charset="0"/>
                <a:ea typeface="ＭＳ Ｐゴシック" charset="0"/>
                <a:cs typeface="ＭＳ Ｐゴシック" charset="0"/>
              </a:rPr>
              <a:t>to mutant p53</a:t>
            </a:r>
            <a:br>
              <a:rPr lang="en-US" sz="3200" b="1" dirty="0">
                <a:solidFill>
                  <a:srgbClr val="0000FF"/>
                </a:solidFill>
                <a:latin typeface="Chalkboard" charset="0"/>
                <a:ea typeface="ＭＳ Ｐゴシック" charset="0"/>
                <a:cs typeface="ＭＳ Ｐゴシック" charset="0"/>
              </a:rPr>
            </a:br>
            <a:r>
              <a:rPr lang="en-US" sz="3200" b="1" dirty="0">
                <a:solidFill>
                  <a:srgbClr val="0000FF"/>
                </a:solidFill>
                <a:latin typeface="Chalkboard" charset="0"/>
                <a:ea typeface="ＭＳ Ｐゴシック" charset="0"/>
                <a:cs typeface="ＭＳ Ｐゴシック" charset="0"/>
              </a:rPr>
              <a:t> </a:t>
            </a:r>
            <a:endParaRPr lang="en-US" sz="3200" dirty="0">
              <a:solidFill>
                <a:srgbClr val="0000FF"/>
              </a:solidFill>
              <a:latin typeface="Lucida Handwriting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6626" name="Picture 3" descr=" sobor norm copy.jpg                                           002727ACMacintosh HD                   BC94303A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743200"/>
            <a:ext cx="2789238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4" descr=" soborliquify.jpg                                              002727ACMacintosh HD                   BC94303A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3200"/>
            <a:ext cx="279082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Line 5"/>
          <p:cNvSpPr>
            <a:spLocks noChangeShapeType="1"/>
          </p:cNvSpPr>
          <p:nvPr/>
        </p:nvSpPr>
        <p:spPr bwMode="auto">
          <a:xfrm>
            <a:off x="4114800" y="4191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3691757" y="3360003"/>
            <a:ext cx="20994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400" dirty="0" smtClean="0">
                <a:latin typeface="Lucida Handwriting" charset="0"/>
              </a:rPr>
              <a:t>  PRIMA</a:t>
            </a:r>
            <a:r>
              <a:rPr lang="en-US" sz="2400" dirty="0">
                <a:latin typeface="Lucida Handwriting" charset="0"/>
              </a:rPr>
              <a:t>-</a:t>
            </a:r>
            <a:r>
              <a:rPr lang="en-US" sz="2400" dirty="0" smtClean="0">
                <a:latin typeface="Lucida Handwriting" charset="0"/>
              </a:rPr>
              <a:t>1</a:t>
            </a:r>
          </a:p>
          <a:p>
            <a:r>
              <a:rPr lang="en-US" sz="2400" dirty="0" smtClean="0">
                <a:latin typeface="Lucida Handwriting" charset="0"/>
              </a:rPr>
              <a:t>(APR-246)</a:t>
            </a:r>
            <a:endParaRPr lang="en-US" sz="2400" dirty="0">
              <a:latin typeface="Lucida Handwriting" charset="0"/>
            </a:endParaRPr>
          </a:p>
        </p:txBody>
      </p:sp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685800" y="5715000"/>
            <a:ext cx="3435350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 b="1">
                <a:latin typeface="Lucida Handwriting" charset="0"/>
              </a:rPr>
              <a:t>unfolded inactive p53</a:t>
            </a:r>
            <a:endParaRPr lang="en-US" sz="2400"/>
          </a:p>
        </p:txBody>
      </p:sp>
      <p:sp>
        <p:nvSpPr>
          <p:cNvPr id="26631" name="Text Box 8"/>
          <p:cNvSpPr txBox="1">
            <a:spLocks noChangeArrowheads="1"/>
          </p:cNvSpPr>
          <p:nvPr/>
        </p:nvSpPr>
        <p:spPr bwMode="auto">
          <a:xfrm>
            <a:off x="5867400" y="5715000"/>
            <a:ext cx="2711450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 b="1">
                <a:latin typeface="Lucida Handwriting" charset="0"/>
              </a:rPr>
              <a:t>folded active p53</a:t>
            </a:r>
            <a:endParaRPr lang="en-US" sz="24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74663" y="304800"/>
            <a:ext cx="8194675" cy="1143000"/>
          </a:xfrm>
          <a:effectLst>
            <a:outerShdw blurRad="63500" dist="13470" dir="2700000" algn="ctr" rotWithShape="0">
              <a:schemeClr val="bg2">
                <a:alpha val="74998"/>
              </a:schemeClr>
            </a:outerShdw>
          </a:effectLst>
        </p:spPr>
        <p:txBody>
          <a:bodyPr lIns="92075" tIns="46038" rIns="92075" bIns="46038"/>
          <a:lstStyle/>
          <a:p>
            <a:pPr eaLnBrk="1" hangingPunct="1"/>
            <a:r>
              <a:rPr lang="sv-SE" sz="3200" b="1">
                <a:solidFill>
                  <a:srgbClr val="0E0BC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  <a:ea typeface="ＭＳ Ｐゴシック" charset="0"/>
                <a:cs typeface="ＭＳ Ｐゴシック" charset="0"/>
              </a:rPr>
              <a:t>Mutant p53-dependent anti-tumor activity of PRIMA-1</a:t>
            </a:r>
            <a:r>
              <a:rPr lang="sv-SE" sz="2800" b="1"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2238375" y="3275013"/>
            <a:ext cx="216217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GB" sz="1200">
                <a:latin typeface="Times New Roman" charset="0"/>
                <a:cs typeface="Times New Roman" charset="0"/>
              </a:rPr>
              <a:t>  </a:t>
            </a:r>
            <a:r>
              <a:rPr lang="en-GB" sz="200">
                <a:latin typeface="Times New Roman" charset="0"/>
                <a:cs typeface="Times New Roman" charset="0"/>
              </a:rPr>
              <a:t>   </a:t>
            </a:r>
            <a:endParaRPr lang="sv-SE" sz="1200">
              <a:latin typeface="Times New Roman" charset="0"/>
              <a:cs typeface="Times New Roman" charset="0"/>
            </a:endParaRPr>
          </a:p>
          <a:p>
            <a:endParaRPr lang="sv-SE" sz="240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5606" name="Rectangle 4"/>
          <p:cNvSpPr>
            <a:spLocks noChangeArrowheads="1"/>
          </p:cNvSpPr>
          <p:nvPr/>
        </p:nvSpPr>
        <p:spPr bwMode="auto">
          <a:xfrm>
            <a:off x="2238375" y="3762375"/>
            <a:ext cx="21621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GB" sz="200">
                <a:latin typeface="Times New Roman" charset="0"/>
                <a:cs typeface="Times New Roman" charset="0"/>
              </a:rPr>
              <a:t>                                  </a:t>
            </a:r>
            <a:r>
              <a:rPr lang="en-GB" sz="800">
                <a:latin typeface="Times New Roman" charset="0"/>
                <a:cs typeface="Times New Roman" charset="0"/>
              </a:rPr>
              <a:t>    </a:t>
            </a:r>
            <a:endParaRPr lang="sv-SE" sz="1200">
              <a:latin typeface="Times New Roman" charset="0"/>
              <a:cs typeface="Times New Roman" charset="0"/>
            </a:endParaRPr>
          </a:p>
          <a:p>
            <a:endParaRPr lang="sv-SE" sz="240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236549" name="Object 2"/>
          <p:cNvGraphicFramePr>
            <a:graphicFrameLocks noChangeAspect="1"/>
          </p:cNvGraphicFramePr>
          <p:nvPr/>
        </p:nvGraphicFramePr>
        <p:xfrm>
          <a:off x="4808538" y="1828800"/>
          <a:ext cx="3997325" cy="244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4" name="Bitmappsbild" r:id="rId5" imgW="6601746" imgH="4238095" progId="Paint.Picture">
                  <p:embed/>
                </p:oleObj>
              </mc:Choice>
              <mc:Fallback>
                <p:oleObj name="Bitmappsbild" r:id="rId5" imgW="6601746" imgH="423809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8538" y="1828800"/>
                        <a:ext cx="3997325" cy="244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50" name="Object 3"/>
          <p:cNvGraphicFramePr>
            <a:graphicFrameLocks noChangeAspect="1"/>
          </p:cNvGraphicFramePr>
          <p:nvPr/>
        </p:nvGraphicFramePr>
        <p:xfrm>
          <a:off x="4808538" y="4267200"/>
          <a:ext cx="3997325" cy="240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5" name="Bitmappsbild" r:id="rId7" imgW="6590476" imgH="4180952" progId="Paint.Picture">
                  <p:embed/>
                </p:oleObj>
              </mc:Choice>
              <mc:Fallback>
                <p:oleObj name="Bitmappsbild" r:id="rId7" imgW="6590476" imgH="418095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8538" y="4267200"/>
                        <a:ext cx="3997325" cy="2405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4402138" cy="36528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6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04800"/>
            <a:ext cx="77724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v-SE" sz="3600" b="1" dirty="0" err="1">
                <a:solidFill>
                  <a:srgbClr val="0000FF"/>
                </a:solidFill>
                <a:latin typeface="Chalkboard" charset="0"/>
                <a:ea typeface="ＭＳ Ｐゴシック" charset="0"/>
                <a:cs typeface="Chalkboard" charset="0"/>
              </a:rPr>
              <a:t>Phase</a:t>
            </a:r>
            <a:r>
              <a:rPr lang="sv-SE" sz="3600" b="1" dirty="0">
                <a:solidFill>
                  <a:srgbClr val="0000FF"/>
                </a:solidFill>
                <a:latin typeface="Chalkboard" charset="0"/>
                <a:ea typeface="ＭＳ Ｐゴシック" charset="0"/>
                <a:cs typeface="Chalkboard" charset="0"/>
              </a:rPr>
              <a:t> </a:t>
            </a:r>
            <a:r>
              <a:rPr lang="sv-SE" sz="3600" b="1" dirty="0" smtClean="0">
                <a:solidFill>
                  <a:srgbClr val="0000FF"/>
                </a:solidFill>
                <a:latin typeface="Chalkboard" charset="0"/>
                <a:ea typeface="ＭＳ Ｐゴシック" charset="0"/>
                <a:cs typeface="Chalkboard" charset="0"/>
              </a:rPr>
              <a:t>I/II </a:t>
            </a:r>
            <a:r>
              <a:rPr lang="sv-SE" sz="3600" b="1" dirty="0" err="1">
                <a:solidFill>
                  <a:srgbClr val="0000FF"/>
                </a:solidFill>
                <a:latin typeface="Chalkboard" charset="0"/>
                <a:ea typeface="ＭＳ Ｐゴシック" charset="0"/>
                <a:cs typeface="Chalkboard" charset="0"/>
              </a:rPr>
              <a:t>clinical</a:t>
            </a:r>
            <a:r>
              <a:rPr lang="sv-SE" sz="3600" b="1" dirty="0">
                <a:solidFill>
                  <a:srgbClr val="0000FF"/>
                </a:solidFill>
                <a:latin typeface="Chalkboard" charset="0"/>
                <a:ea typeface="ＭＳ Ｐゴシック" charset="0"/>
                <a:cs typeface="Chalkboard" charset="0"/>
              </a:rPr>
              <a:t> trial </a:t>
            </a:r>
            <a:r>
              <a:rPr lang="sv-SE" sz="3600" b="1" dirty="0" err="1">
                <a:solidFill>
                  <a:srgbClr val="0000FF"/>
                </a:solidFill>
                <a:latin typeface="Chalkboard" charset="0"/>
                <a:ea typeface="ＭＳ Ｐゴシック" charset="0"/>
                <a:cs typeface="Chalkboard" charset="0"/>
              </a:rPr>
              <a:t>with</a:t>
            </a:r>
            <a:r>
              <a:rPr lang="sv-SE" sz="3600" b="1" dirty="0">
                <a:solidFill>
                  <a:srgbClr val="0000FF"/>
                </a:solidFill>
                <a:latin typeface="Chalkboard" charset="0"/>
                <a:ea typeface="ＭＳ Ｐゴシック" charset="0"/>
                <a:cs typeface="Chalkboard" charset="0"/>
              </a:rPr>
              <a:t> APR-246</a:t>
            </a:r>
            <a:endParaRPr lang="sv-SE" b="1" dirty="0">
              <a:solidFill>
                <a:srgbClr val="0000FF"/>
              </a:solidFill>
              <a:latin typeface="Chalkboard" charset="0"/>
              <a:ea typeface="ＭＳ Ｐゴシック" charset="0"/>
              <a:cs typeface="Chalkboard" charset="0"/>
            </a:endParaRP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1125538"/>
            <a:ext cx="6553200" cy="3024187"/>
          </a:xfrm>
        </p:spPr>
        <p:txBody>
          <a:bodyPr/>
          <a:lstStyle/>
          <a:p>
            <a:pPr marL="533400" indent="-533400" eaLnBrk="1" hangingPunct="1">
              <a:spcBef>
                <a:spcPct val="0"/>
              </a:spcBef>
            </a:pPr>
            <a:r>
              <a:rPr lang="sv-SE" sz="1800" dirty="0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32 patients </a:t>
            </a:r>
            <a:r>
              <a:rPr lang="sv-SE" sz="1800" dirty="0" err="1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with</a:t>
            </a:r>
            <a:r>
              <a:rPr lang="sv-SE" sz="1800" dirty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 </a:t>
            </a:r>
            <a:r>
              <a:rPr lang="sv-SE" sz="1800" dirty="0" err="1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hematological</a:t>
            </a:r>
            <a:r>
              <a:rPr lang="sv-SE" sz="1800" dirty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 </a:t>
            </a:r>
            <a:r>
              <a:rPr lang="sv-SE" sz="1800" dirty="0" err="1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malignancies</a:t>
            </a:r>
            <a:r>
              <a:rPr lang="sv-SE" sz="1800" dirty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 (AML, CLL)</a:t>
            </a:r>
          </a:p>
          <a:p>
            <a:pPr marL="533400" indent="-533400" eaLnBrk="1" hangingPunct="1">
              <a:spcBef>
                <a:spcPct val="0"/>
              </a:spcBef>
            </a:pPr>
            <a:r>
              <a:rPr lang="sv-SE" sz="1800" dirty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  or </a:t>
            </a:r>
            <a:r>
              <a:rPr lang="sv-SE" sz="1800" dirty="0" err="1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hormone</a:t>
            </a:r>
            <a:r>
              <a:rPr lang="sv-SE" sz="1800" dirty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 </a:t>
            </a:r>
            <a:r>
              <a:rPr lang="sv-SE" sz="1800" dirty="0" err="1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refractory</a:t>
            </a:r>
            <a:r>
              <a:rPr lang="sv-SE" sz="1800" dirty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 </a:t>
            </a:r>
            <a:r>
              <a:rPr lang="sv-SE" sz="1800" dirty="0" err="1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prostate</a:t>
            </a:r>
            <a:r>
              <a:rPr lang="sv-SE" sz="1800" dirty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 cancer </a:t>
            </a:r>
          </a:p>
          <a:p>
            <a:pPr marL="533400" indent="-533400" eaLnBrk="1" hangingPunct="1">
              <a:spcBef>
                <a:spcPct val="0"/>
              </a:spcBef>
            </a:pPr>
            <a:endParaRPr lang="sv-SE" sz="1800" dirty="0">
              <a:solidFill>
                <a:srgbClr val="000090"/>
              </a:solidFill>
              <a:latin typeface="Chalkboard" charset="0"/>
              <a:ea typeface="ＭＳ Ｐゴシック" charset="0"/>
              <a:cs typeface="Chalkboard" charset="0"/>
            </a:endParaRPr>
          </a:p>
          <a:p>
            <a:pPr marL="533400" indent="-533400" eaLnBrk="1" hangingPunct="1">
              <a:spcBef>
                <a:spcPct val="0"/>
              </a:spcBef>
            </a:pPr>
            <a:r>
              <a:rPr lang="sv-SE" sz="1800" dirty="0" err="1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Dose</a:t>
            </a:r>
            <a:r>
              <a:rPr lang="sv-SE" sz="1800" dirty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 </a:t>
            </a:r>
            <a:r>
              <a:rPr lang="sv-SE" sz="1800" dirty="0" err="1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escalation</a:t>
            </a:r>
            <a:r>
              <a:rPr lang="sv-SE" sz="1800" dirty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 </a:t>
            </a:r>
            <a:r>
              <a:rPr lang="sv-SE" sz="1800" dirty="0" err="1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study</a:t>
            </a:r>
            <a:r>
              <a:rPr lang="sv-SE" sz="1800" dirty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, 4 </a:t>
            </a:r>
            <a:r>
              <a:rPr lang="sv-SE" sz="1800" dirty="0" err="1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days</a:t>
            </a:r>
            <a:r>
              <a:rPr lang="sv-SE" sz="1800" dirty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 </a:t>
            </a:r>
            <a:r>
              <a:rPr lang="sv-SE" sz="1800" dirty="0" err="1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of</a:t>
            </a:r>
            <a:r>
              <a:rPr lang="sv-SE" sz="1800" dirty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 </a:t>
            </a:r>
            <a:r>
              <a:rPr lang="sv-SE" sz="1800" dirty="0" err="1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treatment</a:t>
            </a:r>
            <a:endParaRPr lang="sv-SE" sz="1800" dirty="0">
              <a:solidFill>
                <a:srgbClr val="000090"/>
              </a:solidFill>
              <a:latin typeface="Chalkboard" charset="0"/>
              <a:ea typeface="ＭＳ Ｐゴシック" charset="0"/>
              <a:cs typeface="Chalkboard" charset="0"/>
            </a:endParaRPr>
          </a:p>
          <a:p>
            <a:pPr marL="533400" indent="-533400" eaLnBrk="1" hangingPunct="1">
              <a:spcBef>
                <a:spcPct val="0"/>
              </a:spcBef>
            </a:pPr>
            <a:endParaRPr lang="sv-SE" sz="1800" dirty="0">
              <a:solidFill>
                <a:srgbClr val="000090"/>
              </a:solidFill>
              <a:latin typeface="Chalkboard" charset="0"/>
              <a:ea typeface="ＭＳ Ｐゴシック" charset="0"/>
              <a:cs typeface="Chalkboard" charset="0"/>
            </a:endParaRPr>
          </a:p>
          <a:p>
            <a:pPr marL="533400" indent="-533400" eaLnBrk="1" hangingPunct="1">
              <a:spcBef>
                <a:spcPct val="0"/>
              </a:spcBef>
            </a:pPr>
            <a:r>
              <a:rPr lang="en-US" sz="1800" dirty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Highest feasible dose (HFD)  </a:t>
            </a:r>
          </a:p>
          <a:p>
            <a:pPr marL="533400" indent="-533400" eaLnBrk="1" hangingPunct="1">
              <a:spcBef>
                <a:spcPct val="0"/>
              </a:spcBef>
            </a:pPr>
            <a:r>
              <a:rPr lang="en-US" sz="1800" dirty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Pharmacokinetics</a:t>
            </a:r>
          </a:p>
          <a:p>
            <a:pPr marL="533400" indent="-533400" eaLnBrk="1" hangingPunct="1">
              <a:spcBef>
                <a:spcPct val="0"/>
              </a:spcBef>
            </a:pPr>
            <a:r>
              <a:rPr lang="en-US" sz="1800" dirty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Analysis of leukemic cells before and after treatment</a:t>
            </a:r>
          </a:p>
          <a:p>
            <a:pPr marL="533400" indent="-533400" eaLnBrk="1" hangingPunct="1">
              <a:spcBef>
                <a:spcPct val="0"/>
              </a:spcBef>
            </a:pPr>
            <a:r>
              <a:rPr lang="en-US" sz="1800" dirty="0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C</a:t>
            </a:r>
            <a:r>
              <a:rPr lang="sv-SE" sz="1800" dirty="0" err="1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onducted</a:t>
            </a:r>
            <a:r>
              <a:rPr lang="sv-SE" sz="1800" dirty="0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 by </a:t>
            </a:r>
            <a:r>
              <a:rPr lang="sv-SE" sz="1800" dirty="0" err="1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Aprea</a:t>
            </a:r>
            <a:r>
              <a:rPr lang="sv-SE" sz="1800" dirty="0" smtClean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 </a:t>
            </a:r>
            <a:r>
              <a:rPr lang="sv-SE" sz="1800" dirty="0">
                <a:solidFill>
                  <a:srgbClr val="000090"/>
                </a:solidFill>
                <a:latin typeface="Chalkboard" charset="0"/>
                <a:ea typeface="ＭＳ Ｐゴシック" charset="0"/>
                <a:cs typeface="Chalkboard" charset="0"/>
              </a:rPr>
              <a:t>AB</a:t>
            </a:r>
            <a:endParaRPr lang="en-US" sz="1800" dirty="0">
              <a:solidFill>
                <a:srgbClr val="000090"/>
              </a:solidFill>
              <a:latin typeface="Chalkboard" charset="0"/>
              <a:ea typeface="ＭＳ Ｐゴシック" charset="0"/>
              <a:cs typeface="Chalkboard" charset="0"/>
            </a:endParaRPr>
          </a:p>
        </p:txBody>
      </p:sp>
      <p:pic>
        <p:nvPicPr>
          <p:cNvPr id="2" name="Picture 1" descr="Screen Shot 2013-11-06 at 15.02.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842657"/>
            <a:ext cx="8978900" cy="30099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3850" y="188913"/>
            <a:ext cx="8493125" cy="61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 algn="ctr">
              <a:defRPr/>
            </a:pPr>
            <a:r>
              <a:rPr lang="en-GB" sz="2000" b="1" dirty="0" smtClean="0">
                <a:solidFill>
                  <a:srgbClr val="0000FF"/>
                </a:solidFill>
                <a:latin typeface="Chalkboard"/>
                <a:cs typeface="Chalkboard"/>
              </a:rPr>
              <a:t> Cell cycle arrest and induction of p53 target genes </a:t>
            </a:r>
            <a:r>
              <a:rPr lang="en-GB" sz="2000" b="1" dirty="0" err="1" smtClean="0">
                <a:solidFill>
                  <a:srgbClr val="0000FF"/>
                </a:solidFill>
                <a:latin typeface="Chalkboard"/>
                <a:cs typeface="Chalkboard"/>
              </a:rPr>
              <a:t>Bax</a:t>
            </a:r>
            <a:r>
              <a:rPr lang="en-GB" sz="2000" b="1" dirty="0">
                <a:solidFill>
                  <a:srgbClr val="0000FF"/>
                </a:solidFill>
                <a:latin typeface="Chalkboard"/>
                <a:cs typeface="Chalkboard"/>
              </a:rPr>
              <a:t>, PUMA, </a:t>
            </a:r>
            <a:r>
              <a:rPr lang="en-GB" sz="2000" b="1" dirty="0" smtClean="0">
                <a:solidFill>
                  <a:srgbClr val="0000FF"/>
                </a:solidFill>
                <a:latin typeface="Chalkboard"/>
                <a:cs typeface="Chalkboard"/>
              </a:rPr>
              <a:t>NOXA, </a:t>
            </a:r>
            <a:r>
              <a:rPr lang="en-GB" sz="2000" b="1" dirty="0">
                <a:solidFill>
                  <a:srgbClr val="0000FF"/>
                </a:solidFill>
                <a:latin typeface="Chalkboard"/>
                <a:cs typeface="Chalkboard"/>
              </a:rPr>
              <a:t>and DcR2 </a:t>
            </a:r>
            <a:r>
              <a:rPr lang="en-GB" sz="2000" b="1" dirty="0" smtClean="0">
                <a:solidFill>
                  <a:srgbClr val="0000FF"/>
                </a:solidFill>
                <a:latin typeface="Chalkboard"/>
                <a:cs typeface="Chalkboard"/>
              </a:rPr>
              <a:t>by Apr-246 in tumour cells of patients  </a:t>
            </a:r>
            <a:endParaRPr lang="en-GB" sz="2000" b="1" dirty="0">
              <a:solidFill>
                <a:srgbClr val="0000FF"/>
              </a:solidFill>
              <a:latin typeface="Chalkboard"/>
              <a:cs typeface="Chalkboard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050" y="6407150"/>
            <a:ext cx="19573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40768"/>
            <a:ext cx="4896544" cy="8287288"/>
          </a:xfrm>
          <a:prstGeom prst="rect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660232" y="5949280"/>
            <a:ext cx="39179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>
              <a:defRPr/>
            </a:pPr>
            <a:r>
              <a:rPr lang="en-GB" sz="1100" b="1" dirty="0">
                <a:latin typeface="Arial" charset="0"/>
              </a:rPr>
              <a:t>Lehmann S et al. JCO 2012</a:t>
            </a:r>
            <a:r>
              <a:rPr lang="en-GB" sz="1100" b="1" dirty="0" smtClean="0">
                <a:latin typeface="Arial" charset="0"/>
              </a:rPr>
              <a:t>;</a:t>
            </a:r>
          </a:p>
          <a:p>
            <a:pPr>
              <a:defRPr/>
            </a:pPr>
            <a:r>
              <a:rPr lang="en-GB" sz="1100" b="1" dirty="0" smtClean="0">
                <a:latin typeface="Arial" charset="0"/>
              </a:rPr>
              <a:t>30</a:t>
            </a:r>
            <a:r>
              <a:rPr lang="en-GB" sz="1100" b="1" dirty="0">
                <a:latin typeface="Arial" charset="0"/>
              </a:rPr>
              <a:t>:3633-3639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8425" y="6613525"/>
            <a:ext cx="4930775" cy="347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>
              <a:defRPr/>
            </a:pPr>
            <a:r>
              <a:rPr lang="en-GB" sz="900">
                <a:latin typeface="Arial" charset="0"/>
              </a:rPr>
              <a:t>©2012 by American Society of Clinical Oncology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5305"/>
            <a:ext cx="9242778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Chalkboard"/>
                <a:cs typeface="Chalkboard"/>
              </a:rPr>
              <a:t>Phase </a:t>
            </a:r>
            <a:r>
              <a:rPr lang="en-US" sz="2800" b="1" dirty="0" err="1" smtClean="0">
                <a:solidFill>
                  <a:srgbClr val="0000FF"/>
                </a:solidFill>
                <a:latin typeface="Chalkboard"/>
                <a:cs typeface="Chalkboard"/>
              </a:rPr>
              <a:t>Ib</a:t>
            </a:r>
            <a:r>
              <a:rPr lang="en-US" sz="2800" b="1" dirty="0" smtClean="0">
                <a:solidFill>
                  <a:srgbClr val="0000FF"/>
                </a:solidFill>
                <a:latin typeface="Chalkboard"/>
                <a:cs typeface="Chalkboard"/>
              </a:rPr>
              <a:t>/</a:t>
            </a:r>
            <a:r>
              <a:rPr lang="en-US" sz="2800" b="1" dirty="0">
                <a:solidFill>
                  <a:srgbClr val="0000FF"/>
                </a:solidFill>
                <a:latin typeface="Chalkboard"/>
                <a:cs typeface="Chalkboard"/>
              </a:rPr>
              <a:t>II </a:t>
            </a:r>
            <a:r>
              <a:rPr lang="en-US" sz="2800" b="1" dirty="0" smtClean="0">
                <a:solidFill>
                  <a:srgbClr val="0000FF"/>
                </a:solidFill>
                <a:latin typeface="Chalkboard"/>
                <a:cs typeface="Chalkboard"/>
              </a:rPr>
              <a:t>proof-of-concept clinical </a:t>
            </a:r>
            <a:r>
              <a:rPr lang="en-US" sz="2800" b="1" dirty="0">
                <a:solidFill>
                  <a:srgbClr val="0000FF"/>
                </a:solidFill>
                <a:latin typeface="Chalkboard"/>
                <a:cs typeface="Chalkboard"/>
              </a:rPr>
              <a:t>trial of APR-246 in ovarian </a:t>
            </a:r>
            <a:r>
              <a:rPr lang="en-US" sz="2800" b="1" dirty="0" smtClean="0">
                <a:solidFill>
                  <a:srgbClr val="0000FF"/>
                </a:solidFill>
                <a:latin typeface="Chalkboard"/>
                <a:cs typeface="Chalkboard"/>
              </a:rPr>
              <a:t>cancer, started 2014</a:t>
            </a:r>
            <a:endParaRPr lang="en-US" sz="2800" b="1" dirty="0">
              <a:solidFill>
                <a:srgbClr val="0000FF"/>
              </a:solidFill>
              <a:latin typeface="Chalkboard"/>
              <a:cs typeface="Chalkboar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533" y="1239838"/>
            <a:ext cx="8785578" cy="561816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en-US" dirty="0" smtClean="0">
              <a:latin typeface="Chalkboard"/>
              <a:cs typeface="Chalkboard"/>
            </a:endParaRPr>
          </a:p>
          <a:p>
            <a:pPr algn="ctr"/>
            <a:r>
              <a:rPr lang="en-US" dirty="0" smtClean="0">
                <a:latin typeface="Chalkboard"/>
                <a:cs typeface="Chalkboard"/>
              </a:rPr>
              <a:t>The </a:t>
            </a:r>
            <a:r>
              <a:rPr lang="en-US" dirty="0">
                <a:latin typeface="Chalkboard"/>
                <a:cs typeface="Chalkboard"/>
              </a:rPr>
              <a:t>Phase </a:t>
            </a:r>
            <a:r>
              <a:rPr lang="en-US" dirty="0" err="1" smtClean="0">
                <a:latin typeface="Chalkboard"/>
                <a:cs typeface="Chalkboard"/>
              </a:rPr>
              <a:t>Ib</a:t>
            </a:r>
            <a:r>
              <a:rPr lang="en-US" dirty="0" smtClean="0">
                <a:latin typeface="Chalkboard"/>
                <a:cs typeface="Chalkboard"/>
              </a:rPr>
              <a:t>/</a:t>
            </a:r>
            <a:r>
              <a:rPr lang="en-US" dirty="0">
                <a:latin typeface="Chalkboard"/>
                <a:cs typeface="Chalkboard"/>
              </a:rPr>
              <a:t>II </a:t>
            </a:r>
            <a:r>
              <a:rPr lang="en-US" dirty="0" smtClean="0">
                <a:latin typeface="Chalkboard"/>
                <a:cs typeface="Chalkboard"/>
              </a:rPr>
              <a:t>trial: </a:t>
            </a:r>
            <a:r>
              <a:rPr lang="en-US" dirty="0">
                <a:latin typeface="Chalkboard"/>
                <a:cs typeface="Chalkboard"/>
              </a:rPr>
              <a:t>to evaluate the safety, efficacy, pharmacokinetics and pharmacodynamics of APR-246 in combination with </a:t>
            </a:r>
            <a:r>
              <a:rPr lang="en-US" dirty="0" smtClean="0">
                <a:latin typeface="Chalkboard"/>
                <a:cs typeface="Chalkboard"/>
              </a:rPr>
              <a:t>carboplatin </a:t>
            </a:r>
            <a:r>
              <a:rPr lang="en-US" dirty="0">
                <a:latin typeface="Chalkboard"/>
                <a:cs typeface="Chalkboard"/>
              </a:rPr>
              <a:t>and </a:t>
            </a:r>
            <a:r>
              <a:rPr lang="en-US" dirty="0" err="1">
                <a:latin typeface="Chalkboard"/>
                <a:cs typeface="Chalkboard"/>
              </a:rPr>
              <a:t>pegylated</a:t>
            </a:r>
            <a:r>
              <a:rPr lang="en-US" dirty="0">
                <a:latin typeface="Chalkboard"/>
                <a:cs typeface="Chalkboard"/>
              </a:rPr>
              <a:t> </a:t>
            </a:r>
            <a:r>
              <a:rPr lang="en-US" dirty="0" smtClean="0">
                <a:latin typeface="Chalkboard"/>
                <a:cs typeface="Chalkboard"/>
              </a:rPr>
              <a:t>doxorubicin </a:t>
            </a:r>
          </a:p>
          <a:p>
            <a:pPr algn="ctr"/>
            <a:endParaRPr lang="en-US" dirty="0" smtClean="0">
              <a:latin typeface="Chalkboard"/>
              <a:cs typeface="Chalkboard"/>
            </a:endParaRPr>
          </a:p>
          <a:p>
            <a:pPr algn="ctr"/>
            <a:r>
              <a:rPr lang="en-US" dirty="0" smtClean="0">
                <a:latin typeface="Chalkboard"/>
                <a:cs typeface="Chalkboard"/>
              </a:rPr>
              <a:t>It </a:t>
            </a:r>
            <a:r>
              <a:rPr lang="en-US" dirty="0">
                <a:latin typeface="Chalkboard"/>
                <a:cs typeface="Chalkboard"/>
              </a:rPr>
              <a:t>is a two-part study that will enroll </a:t>
            </a:r>
            <a:r>
              <a:rPr lang="en-US" dirty="0" smtClean="0">
                <a:latin typeface="Chalkboard"/>
                <a:cs typeface="Chalkboard"/>
              </a:rPr>
              <a:t>180 patients </a:t>
            </a:r>
          </a:p>
          <a:p>
            <a:pPr algn="ctr"/>
            <a:endParaRPr lang="en-US" dirty="0" smtClean="0">
              <a:latin typeface="Chalkboard"/>
              <a:cs typeface="Chalkboard"/>
            </a:endParaRPr>
          </a:p>
          <a:p>
            <a:pPr algn="ctr"/>
            <a:r>
              <a:rPr lang="en-US" dirty="0" smtClean="0">
                <a:latin typeface="Chalkboard"/>
                <a:cs typeface="Chalkboard"/>
              </a:rPr>
              <a:t> Part A: to </a:t>
            </a:r>
            <a:r>
              <a:rPr lang="en-US" dirty="0">
                <a:latin typeface="Chalkboard"/>
                <a:cs typeface="Chalkboard"/>
              </a:rPr>
              <a:t>evaluate the safety and tolerability of APR-246 in combination with carboplatin and </a:t>
            </a:r>
            <a:r>
              <a:rPr lang="en-US" dirty="0" err="1">
                <a:latin typeface="Chalkboard"/>
                <a:cs typeface="Chalkboard"/>
              </a:rPr>
              <a:t>pegylated</a:t>
            </a:r>
            <a:r>
              <a:rPr lang="en-US" dirty="0">
                <a:latin typeface="Chalkboard"/>
                <a:cs typeface="Chalkboard"/>
              </a:rPr>
              <a:t> </a:t>
            </a:r>
            <a:r>
              <a:rPr lang="en-US" dirty="0" smtClean="0">
                <a:latin typeface="Chalkboard"/>
                <a:cs typeface="Chalkboard"/>
              </a:rPr>
              <a:t>doxorubicin</a:t>
            </a:r>
            <a:endParaRPr lang="en-US" dirty="0">
              <a:latin typeface="Chalkboard"/>
              <a:cs typeface="Chalkboard"/>
            </a:endParaRPr>
          </a:p>
          <a:p>
            <a:pPr algn="ctr"/>
            <a:endParaRPr lang="en-US" dirty="0" smtClean="0">
              <a:latin typeface="Chalkboard"/>
              <a:cs typeface="Chalkboard"/>
            </a:endParaRPr>
          </a:p>
          <a:p>
            <a:pPr algn="ctr"/>
            <a:r>
              <a:rPr lang="en-US" dirty="0" smtClean="0">
                <a:latin typeface="Chalkboard"/>
                <a:cs typeface="Chalkboard"/>
              </a:rPr>
              <a:t>Part B: to investigate the anti-tumor </a:t>
            </a:r>
            <a:r>
              <a:rPr lang="en-US" dirty="0">
                <a:latin typeface="Chalkboard"/>
                <a:cs typeface="Chalkboard"/>
              </a:rPr>
              <a:t>activity of APR-246 </a:t>
            </a:r>
            <a:r>
              <a:rPr lang="en-US" dirty="0" smtClean="0">
                <a:latin typeface="Chalkboard"/>
                <a:cs typeface="Chalkboard"/>
              </a:rPr>
              <a:t>in </a:t>
            </a:r>
            <a:r>
              <a:rPr lang="en-US" dirty="0">
                <a:latin typeface="Chalkboard"/>
                <a:cs typeface="Chalkboard"/>
              </a:rPr>
              <a:t>combination with carboplatin and </a:t>
            </a:r>
            <a:r>
              <a:rPr lang="en-US" dirty="0" err="1">
                <a:latin typeface="Chalkboard"/>
                <a:cs typeface="Chalkboard"/>
              </a:rPr>
              <a:t>pegylated</a:t>
            </a:r>
            <a:r>
              <a:rPr lang="en-US" dirty="0">
                <a:latin typeface="Chalkboard"/>
                <a:cs typeface="Chalkboard"/>
              </a:rPr>
              <a:t> </a:t>
            </a:r>
            <a:r>
              <a:rPr lang="en-US" dirty="0" smtClean="0">
                <a:latin typeface="Chalkboard"/>
                <a:cs typeface="Chalkboard"/>
              </a:rPr>
              <a:t>doxorubicin. </a:t>
            </a:r>
            <a:r>
              <a:rPr lang="en-US" dirty="0">
                <a:latin typeface="Chalkboard"/>
                <a:cs typeface="Chalkboard"/>
              </a:rPr>
              <a:t>Primary end point </a:t>
            </a:r>
            <a:r>
              <a:rPr lang="en-US" dirty="0" smtClean="0">
                <a:latin typeface="Chalkboard"/>
                <a:cs typeface="Chalkboard"/>
              </a:rPr>
              <a:t>will </a:t>
            </a:r>
            <a:r>
              <a:rPr lang="en-US" dirty="0">
                <a:latin typeface="Chalkboard"/>
                <a:cs typeface="Chalkboard"/>
              </a:rPr>
              <a:t>be Progression Free Survival (PFS</a:t>
            </a:r>
            <a:r>
              <a:rPr lang="en-US" dirty="0" smtClean="0">
                <a:latin typeface="Chalkboard"/>
                <a:cs typeface="Chalkboard"/>
              </a:rPr>
              <a:t>)</a:t>
            </a:r>
          </a:p>
          <a:p>
            <a:pPr marL="0" indent="0" algn="ctr">
              <a:buNone/>
            </a:pPr>
            <a:r>
              <a:rPr lang="en-US" dirty="0" smtClean="0">
                <a:latin typeface="Chalkboard"/>
                <a:cs typeface="Chalkboard"/>
              </a:rPr>
              <a:t> </a:t>
            </a:r>
          </a:p>
          <a:p>
            <a:pPr algn="ctr"/>
            <a:r>
              <a:rPr lang="en-US" dirty="0" smtClean="0">
                <a:latin typeface="Chalkboard"/>
                <a:cs typeface="Chalkboard"/>
              </a:rPr>
              <a:t>For </a:t>
            </a:r>
            <a:r>
              <a:rPr lang="en-US" dirty="0">
                <a:latin typeface="Chalkboard"/>
                <a:cs typeface="Chalkboard"/>
              </a:rPr>
              <a:t>details on the </a:t>
            </a:r>
            <a:r>
              <a:rPr lang="en-US" dirty="0" err="1">
                <a:latin typeface="Chalkboard"/>
                <a:cs typeface="Chalkboard"/>
              </a:rPr>
              <a:t>PiSARRO</a:t>
            </a:r>
            <a:r>
              <a:rPr lang="en-US" dirty="0">
                <a:latin typeface="Chalkboard"/>
                <a:cs typeface="Chalkboard"/>
              </a:rPr>
              <a:t> trial please visit: </a:t>
            </a:r>
            <a:r>
              <a:rPr lang="en-US" dirty="0" smtClean="0">
                <a:latin typeface="Chalkboard"/>
                <a:cs typeface="Chalkboard"/>
                <a:hlinkClick r:id="rId2"/>
              </a:rPr>
              <a:t>www.ClinicalTrials.gov</a:t>
            </a:r>
            <a:r>
              <a:rPr lang="en-US" dirty="0" smtClean="0">
                <a:latin typeface="Chalkboard"/>
                <a:cs typeface="Chalkboard"/>
              </a:rPr>
              <a:t> Phase </a:t>
            </a:r>
            <a:r>
              <a:rPr lang="en-US" dirty="0">
                <a:latin typeface="Chalkboard"/>
                <a:cs typeface="Chalkboard"/>
              </a:rPr>
              <a:t>I/II clinical trial of APR-246 in ovarian </a:t>
            </a:r>
            <a:r>
              <a:rPr lang="en-US" dirty="0" smtClean="0">
                <a:latin typeface="Chalkboard"/>
                <a:cs typeface="Chalkboard"/>
              </a:rPr>
              <a:t>cancer</a:t>
            </a:r>
          </a:p>
          <a:p>
            <a:pPr algn="ctr"/>
            <a:r>
              <a:rPr lang="en-US" dirty="0">
                <a:latin typeface="Chalkboard"/>
                <a:cs typeface="Chalkboard"/>
                <a:hlinkClick r:id="rId3"/>
              </a:rPr>
              <a:t>www.aprea.com</a:t>
            </a:r>
            <a:endParaRPr lang="en-US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92672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533400"/>
            <a:ext cx="8331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b="1" dirty="0">
                <a:solidFill>
                  <a:srgbClr val="1F14C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  <a:ea typeface="+mj-ea"/>
                <a:cs typeface="+mj-cs"/>
              </a:rPr>
              <a:t>Strategies to reactivate p53</a:t>
            </a:r>
            <a:r>
              <a:rPr lang="en-GB" b="1" dirty="0">
                <a:solidFill>
                  <a:schemeClr val="folHlink"/>
                </a:solidFill>
                <a:ea typeface="+mj-ea"/>
                <a:cs typeface="+mj-cs"/>
              </a:rPr>
              <a:t> </a:t>
            </a:r>
          </a:p>
        </p:txBody>
      </p:sp>
      <p:sp>
        <p:nvSpPr>
          <p:cNvPr id="22530" name="Line 3"/>
          <p:cNvSpPr>
            <a:spLocks noChangeShapeType="1"/>
          </p:cNvSpPr>
          <p:nvPr/>
        </p:nvSpPr>
        <p:spPr bwMode="auto">
          <a:xfrm flipH="1">
            <a:off x="2641600" y="1371600"/>
            <a:ext cx="1422400" cy="1447800"/>
          </a:xfrm>
          <a:prstGeom prst="line">
            <a:avLst/>
          </a:prstGeom>
          <a:noFill/>
          <a:ln w="38100">
            <a:solidFill>
              <a:srgbClr val="FF2B5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1" name="Line 4"/>
          <p:cNvSpPr>
            <a:spLocks noChangeShapeType="1"/>
          </p:cNvSpPr>
          <p:nvPr/>
        </p:nvSpPr>
        <p:spPr bwMode="auto">
          <a:xfrm>
            <a:off x="4064000" y="1371600"/>
            <a:ext cx="1346200" cy="1447800"/>
          </a:xfrm>
          <a:prstGeom prst="line">
            <a:avLst/>
          </a:prstGeom>
          <a:noFill/>
          <a:ln w="38100">
            <a:solidFill>
              <a:srgbClr val="AC07F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838200" y="2819400"/>
            <a:ext cx="7051675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3200" b="1" smtClean="0">
                <a:solidFill>
                  <a:srgbClr val="FF2B5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</a:rPr>
              <a:t>Mutant p53</a:t>
            </a:r>
            <a:r>
              <a:rPr lang="en-GB" sz="2400" b="1" smtClean="0">
                <a:solidFill>
                  <a:srgbClr val="FF1CDD"/>
                </a:solidFill>
                <a:latin typeface="Chalkboard" charset="0"/>
              </a:rPr>
              <a:t>	</a:t>
            </a:r>
            <a:r>
              <a:rPr lang="en-GB" sz="2400" smtClean="0">
                <a:latin typeface="Chalkboard" charset="0"/>
              </a:rPr>
              <a:t>	    </a:t>
            </a:r>
            <a:r>
              <a:rPr lang="en-GB" sz="3200" b="1" smtClean="0">
                <a:solidFill>
                  <a:srgbClr val="AC07F5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</a:rPr>
              <a:t>Wild type</a:t>
            </a:r>
            <a:r>
              <a:rPr lang="en-GB" sz="3200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</a:rPr>
              <a:t> </a:t>
            </a:r>
            <a:r>
              <a:rPr lang="en-GB" sz="3200" b="1" smtClean="0">
                <a:solidFill>
                  <a:srgbClr val="AC07F5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</a:rPr>
              <a:t>p53</a:t>
            </a:r>
            <a:endParaRPr lang="en-GB" sz="3200" smtClean="0">
              <a:effectLst>
                <a:outerShdw blurRad="38100" dist="38100" dir="2700000" algn="tl">
                  <a:srgbClr val="DDDDDD"/>
                </a:outerShdw>
              </a:effectLst>
              <a:latin typeface="Chalkboard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990600" y="4191000"/>
            <a:ext cx="280035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GB" b="1" smtClean="0">
                <a:solidFill>
                  <a:srgbClr val="FF2B5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</a:rPr>
              <a:t>Small molecules which</a:t>
            </a:r>
          </a:p>
          <a:p>
            <a:pPr algn="ctr">
              <a:defRPr/>
            </a:pPr>
            <a:r>
              <a:rPr lang="en-GB" b="1" smtClean="0">
                <a:solidFill>
                  <a:srgbClr val="FF2B5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</a:rPr>
              <a:t>stabilize the folding </a:t>
            </a:r>
          </a:p>
          <a:p>
            <a:pPr algn="ctr">
              <a:defRPr/>
            </a:pPr>
            <a:r>
              <a:rPr lang="en-GB" b="1" smtClean="0">
                <a:solidFill>
                  <a:srgbClr val="FF2B5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</a:rPr>
              <a:t>of mutant p53</a:t>
            </a:r>
            <a:endParaRPr lang="en-GB" sz="2400" smtClean="0">
              <a:solidFill>
                <a:srgbClr val="FF2B56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4953000" y="4267200"/>
            <a:ext cx="3786188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GB" b="1" smtClean="0">
                <a:solidFill>
                  <a:srgbClr val="AC07F5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</a:rPr>
              <a:t>Small molecules which</a:t>
            </a:r>
          </a:p>
          <a:p>
            <a:pPr algn="ctr">
              <a:defRPr/>
            </a:pPr>
            <a:r>
              <a:rPr lang="en-GB" b="1" smtClean="0">
                <a:solidFill>
                  <a:srgbClr val="AC07F5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</a:rPr>
              <a:t> release p53 from its inhibitor</a:t>
            </a:r>
          </a:p>
          <a:p>
            <a:pPr algn="ctr">
              <a:defRPr/>
            </a:pPr>
            <a:r>
              <a:rPr lang="en-GB" b="1" smtClean="0">
                <a:solidFill>
                  <a:srgbClr val="AC07F5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</a:rPr>
              <a:t>(Mdm2)</a:t>
            </a:r>
            <a:endParaRPr lang="en-GB" sz="2400" b="1" smtClean="0">
              <a:solidFill>
                <a:srgbClr val="AC07F5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algn="ctr">
              <a:defRPr/>
            </a:pPr>
            <a:r>
              <a:rPr lang="en-GB" sz="1800" b="1" smtClean="0">
                <a:solidFill>
                  <a:srgbClr val="AC07F5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</a:rPr>
              <a:t> </a:t>
            </a:r>
            <a:r>
              <a:rPr lang="en-GB" sz="2400" b="1" smtClean="0">
                <a:solidFill>
                  <a:srgbClr val="AC07F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</a:p>
        </p:txBody>
      </p:sp>
      <p:sp>
        <p:nvSpPr>
          <p:cNvPr id="22535" name="Line 8"/>
          <p:cNvSpPr>
            <a:spLocks noChangeShapeType="1"/>
          </p:cNvSpPr>
          <p:nvPr/>
        </p:nvSpPr>
        <p:spPr bwMode="auto">
          <a:xfrm flipV="1">
            <a:off x="2235200" y="3352800"/>
            <a:ext cx="0" cy="838200"/>
          </a:xfrm>
          <a:prstGeom prst="line">
            <a:avLst/>
          </a:prstGeom>
          <a:noFill/>
          <a:ln w="38100">
            <a:solidFill>
              <a:srgbClr val="FF2B5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Line 9"/>
          <p:cNvSpPr>
            <a:spLocks noChangeShapeType="1"/>
          </p:cNvSpPr>
          <p:nvPr/>
        </p:nvSpPr>
        <p:spPr bwMode="auto">
          <a:xfrm flipV="1">
            <a:off x="6502400" y="3429000"/>
            <a:ext cx="0" cy="762000"/>
          </a:xfrm>
          <a:prstGeom prst="line">
            <a:avLst/>
          </a:prstGeom>
          <a:noFill/>
          <a:ln w="38100">
            <a:solidFill>
              <a:srgbClr val="AC07F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533400" y="5226050"/>
            <a:ext cx="378922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b="1" dirty="0" smtClean="0">
                <a:solidFill>
                  <a:srgbClr val="FF2B5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</a:rPr>
              <a:t>Phenotypic screen: PRIMA-1</a:t>
            </a:r>
          </a:p>
          <a:p>
            <a:pPr>
              <a:defRPr/>
            </a:pPr>
            <a:r>
              <a:rPr lang="en-GB" b="1" dirty="0" smtClean="0">
                <a:solidFill>
                  <a:srgbClr val="FF2B5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</a:rPr>
              <a:t>(Apr-246)</a:t>
            </a:r>
          </a:p>
          <a:p>
            <a:pPr>
              <a:defRPr/>
            </a:pPr>
            <a:r>
              <a:rPr lang="en-GB" b="1" dirty="0" smtClean="0">
                <a:solidFill>
                  <a:srgbClr val="FF2B5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</a:rPr>
              <a:t>Biochemical screen: CP-31398</a:t>
            </a:r>
          </a:p>
          <a:p>
            <a:pPr>
              <a:defRPr/>
            </a:pPr>
            <a:r>
              <a:rPr lang="en-GB" b="1" dirty="0" smtClean="0">
                <a:solidFill>
                  <a:srgbClr val="FF2B5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</a:rPr>
              <a:t>Rational design: PhiKan083</a:t>
            </a:r>
          </a:p>
          <a:p>
            <a:pPr>
              <a:defRPr/>
            </a:pPr>
            <a:r>
              <a:rPr lang="en-GB" b="1" dirty="0" smtClean="0">
                <a:solidFill>
                  <a:srgbClr val="FF2B5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</a:rPr>
              <a:t> 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4876800" y="5334000"/>
            <a:ext cx="37750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b="1" smtClean="0">
                <a:solidFill>
                  <a:srgbClr val="AC07F5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</a:rPr>
              <a:t>Phenotypic screen: RITA</a:t>
            </a:r>
          </a:p>
          <a:p>
            <a:pPr>
              <a:defRPr/>
            </a:pPr>
            <a:r>
              <a:rPr lang="en-GB" b="1" smtClean="0">
                <a:solidFill>
                  <a:srgbClr val="AC07F5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</a:rPr>
              <a:t>Biochemical screen: nutlin, BDP</a:t>
            </a:r>
          </a:p>
          <a:p>
            <a:pPr>
              <a:defRPr/>
            </a:pPr>
            <a:r>
              <a:rPr lang="en-GB" b="1" smtClean="0">
                <a:solidFill>
                  <a:srgbClr val="AC07F5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</a:rPr>
              <a:t>Rational design: MI-43</a:t>
            </a:r>
          </a:p>
          <a:p>
            <a:pPr>
              <a:defRPr/>
            </a:pPr>
            <a:r>
              <a:rPr lang="en-GB" b="1" smtClean="0">
                <a:solidFill>
                  <a:srgbClr val="AC07F5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</a:rPr>
              <a:t> </a:t>
            </a:r>
          </a:p>
        </p:txBody>
      </p:sp>
      <p:sp>
        <p:nvSpPr>
          <p:cNvPr id="22539" name="Rectangle 12"/>
          <p:cNvSpPr>
            <a:spLocks noChangeArrowheads="1"/>
          </p:cNvSpPr>
          <p:nvPr/>
        </p:nvSpPr>
        <p:spPr bwMode="auto">
          <a:xfrm>
            <a:off x="474663" y="4191000"/>
            <a:ext cx="3860800" cy="2286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Rectangle 13"/>
          <p:cNvSpPr>
            <a:spLocks noChangeArrowheads="1"/>
          </p:cNvSpPr>
          <p:nvPr/>
        </p:nvSpPr>
        <p:spPr bwMode="auto">
          <a:xfrm>
            <a:off x="4876800" y="4191000"/>
            <a:ext cx="3860800" cy="2286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1143000" y="1700213"/>
            <a:ext cx="2071688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solidFill>
                  <a:srgbClr val="FF003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</a:rPr>
              <a:t>50% of tumors express</a:t>
            </a:r>
          </a:p>
          <a:p>
            <a:pPr>
              <a:defRPr/>
            </a:pPr>
            <a:r>
              <a:rPr lang="en-US" sz="1400" smtClean="0">
                <a:solidFill>
                  <a:srgbClr val="FF003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</a:rPr>
              <a:t>mutant p53</a:t>
            </a:r>
            <a:endParaRPr lang="en-US" sz="2400" smtClean="0"/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5105400" y="1752600"/>
            <a:ext cx="2671763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solidFill>
                  <a:srgbClr val="AC07F5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</a:rPr>
              <a:t>In 50% of tumors wtp53 </a:t>
            </a:r>
          </a:p>
          <a:p>
            <a:pPr>
              <a:defRPr/>
            </a:pPr>
            <a:r>
              <a:rPr lang="en-US" sz="1400" smtClean="0">
                <a:solidFill>
                  <a:srgbClr val="AC07F5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</a:rPr>
              <a:t>is  rendered non-functional</a:t>
            </a:r>
          </a:p>
          <a:p>
            <a:pPr>
              <a:defRPr/>
            </a:pPr>
            <a:r>
              <a:rPr lang="en-US" sz="1400" smtClean="0">
                <a:solidFill>
                  <a:srgbClr val="AC07F5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</a:rPr>
              <a:t>by deregulated p53 inhibitors </a:t>
            </a:r>
            <a:endParaRPr lang="en-US" sz="2400" smtClean="0">
              <a:solidFill>
                <a:srgbClr val="AC07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1841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067800" cy="1143000"/>
          </a:xfrm>
        </p:spPr>
        <p:txBody>
          <a:bodyPr lIns="90488" tIns="44450" rIns="90488" bIns="44450">
            <a:normAutofit fontScale="90000"/>
          </a:bodyPr>
          <a:lstStyle/>
          <a:p>
            <a:pPr eaLnBrk="1" hangingPunct="1"/>
            <a:r>
              <a:rPr lang="en-GB" sz="3600" b="1">
                <a:solidFill>
                  <a:srgbClr val="131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  <a:ea typeface="ＭＳ Ｐゴシック" charset="0"/>
                <a:cs typeface="ＭＳ Ｐゴシック" charset="0"/>
              </a:rPr>
              <a:t>p53 is a potent tumour suppressor activated by stress</a:t>
            </a:r>
          </a:p>
        </p:txBody>
      </p:sp>
      <p:sp>
        <p:nvSpPr>
          <p:cNvPr id="39939" name="Oval 3"/>
          <p:cNvSpPr>
            <a:spLocks noChangeArrowheads="1"/>
          </p:cNvSpPr>
          <p:nvPr/>
        </p:nvSpPr>
        <p:spPr bwMode="auto">
          <a:xfrm>
            <a:off x="4495800" y="2438400"/>
            <a:ext cx="838200" cy="533400"/>
          </a:xfrm>
          <a:prstGeom prst="ellipse">
            <a:avLst/>
          </a:prstGeom>
          <a:gradFill rotWithShape="0">
            <a:gsLst>
              <a:gs pos="0">
                <a:srgbClr val="BC002C"/>
              </a:gs>
              <a:gs pos="50000">
                <a:srgbClr val="FFFFFF"/>
              </a:gs>
              <a:gs pos="100000">
                <a:srgbClr val="BC002C"/>
              </a:gs>
            </a:gsLst>
            <a:lin ang="5400000" scaled="1"/>
          </a:gradFill>
          <a:ln w="127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4627563" y="2493963"/>
            <a:ext cx="65563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GB" sz="2400" b="1">
                <a:solidFill>
                  <a:srgbClr val="7F080C"/>
                </a:solidFill>
              </a:rPr>
              <a:t>p53</a:t>
            </a:r>
            <a:endParaRPr lang="en-GB" sz="2400" b="1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5902325"/>
            <a:ext cx="24415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GB" sz="2400" b="1">
                <a:solidFill>
                  <a:srgbClr val="2BD741"/>
                </a:solidFill>
                <a:latin typeface="Chalkboard" charset="0"/>
              </a:rPr>
              <a:t>Growth Arrest, </a:t>
            </a:r>
          </a:p>
          <a:p>
            <a:r>
              <a:rPr lang="en-GB" sz="2400" b="1">
                <a:solidFill>
                  <a:srgbClr val="2BD741"/>
                </a:solidFill>
                <a:latin typeface="Chalkboard" charset="0"/>
              </a:rPr>
              <a:t>Senescence</a:t>
            </a:r>
            <a:endParaRPr lang="en-GB" sz="2800" b="1"/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5148263" y="6281738"/>
            <a:ext cx="19192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GB" sz="3200" b="1">
                <a:solidFill>
                  <a:srgbClr val="FF003C"/>
                </a:solidFill>
                <a:latin typeface="Chalkboard" charset="0"/>
              </a:rPr>
              <a:t>Apoptosis</a:t>
            </a: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0" y="3810000"/>
            <a:ext cx="5349875" cy="1597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GB" sz="2400" b="1" dirty="0">
                <a:solidFill>
                  <a:srgbClr val="BC002C"/>
                </a:solidFill>
                <a:latin typeface="Chalkboard" charset="0"/>
              </a:rPr>
              <a:t>Transactivation </a:t>
            </a:r>
            <a:endParaRPr lang="en-GB" sz="1800" b="1" dirty="0">
              <a:solidFill>
                <a:srgbClr val="BC002C"/>
              </a:solidFill>
              <a:latin typeface="Chalkboard" charset="0"/>
            </a:endParaRPr>
          </a:p>
          <a:p>
            <a:r>
              <a:rPr lang="en-GB" sz="1800" b="1" dirty="0">
                <a:latin typeface="Chalkboard" charset="0"/>
              </a:rPr>
              <a:t> </a:t>
            </a:r>
            <a:r>
              <a:rPr lang="en-GB" sz="1400" b="1" dirty="0">
                <a:solidFill>
                  <a:srgbClr val="2BD741"/>
                </a:solidFill>
                <a:latin typeface="Chalkboard" charset="0"/>
              </a:rPr>
              <a:t>p21	</a:t>
            </a:r>
            <a:r>
              <a:rPr lang="en-GB" sz="1400" b="1" dirty="0">
                <a:latin typeface="Chalkboard" charset="0"/>
              </a:rPr>
              <a:t>        	</a:t>
            </a:r>
            <a:r>
              <a:rPr lang="en-GB" sz="1400" b="1" dirty="0" smtClean="0">
                <a:latin typeface="Chalkboard" charset="0"/>
              </a:rPr>
              <a:t>	</a:t>
            </a:r>
            <a:r>
              <a:rPr lang="en-GB" sz="1400" b="1" dirty="0" smtClean="0">
                <a:solidFill>
                  <a:schemeClr val="tx2"/>
                </a:solidFill>
                <a:latin typeface="Chalkboard" charset="0"/>
              </a:rPr>
              <a:t>TSP1</a:t>
            </a:r>
            <a:r>
              <a:rPr lang="en-GB" sz="1400" b="1" dirty="0">
                <a:solidFill>
                  <a:schemeClr val="tx2"/>
                </a:solidFill>
                <a:latin typeface="Chalkboard" charset="0"/>
              </a:rPr>
              <a:t>	</a:t>
            </a:r>
            <a:r>
              <a:rPr lang="en-GB" sz="1400" b="1" dirty="0">
                <a:latin typeface="Chalkboard" charset="0"/>
              </a:rPr>
              <a:t>	</a:t>
            </a:r>
            <a:r>
              <a:rPr lang="en-GB" sz="1400" b="1" dirty="0" err="1">
                <a:solidFill>
                  <a:srgbClr val="FF003C"/>
                </a:solidFill>
                <a:latin typeface="Chalkboard" charset="0"/>
              </a:rPr>
              <a:t>Bax</a:t>
            </a:r>
            <a:r>
              <a:rPr lang="en-GB" sz="1400" b="1" dirty="0">
                <a:solidFill>
                  <a:srgbClr val="FF003C"/>
                </a:solidFill>
                <a:latin typeface="Chalkboard" charset="0"/>
              </a:rPr>
              <a:t>, NOXA,</a:t>
            </a:r>
            <a:r>
              <a:rPr lang="en-GB" sz="1400" b="1" dirty="0">
                <a:solidFill>
                  <a:srgbClr val="FF6817"/>
                </a:solidFill>
                <a:latin typeface="Chalkboard" charset="0"/>
              </a:rPr>
              <a:t> 				</a:t>
            </a:r>
            <a:r>
              <a:rPr lang="en-GB" sz="1400" b="1" dirty="0" smtClean="0">
                <a:solidFill>
                  <a:srgbClr val="FF6817"/>
                </a:solidFill>
                <a:latin typeface="Chalkboard" charset="0"/>
              </a:rPr>
              <a:t>			</a:t>
            </a:r>
            <a:r>
              <a:rPr lang="en-GB" sz="1400" b="1" dirty="0" smtClean="0">
                <a:solidFill>
                  <a:srgbClr val="FF003C"/>
                </a:solidFill>
                <a:latin typeface="Chalkboard" charset="0"/>
              </a:rPr>
              <a:t>PUMA</a:t>
            </a:r>
            <a:endParaRPr lang="en-GB" sz="1400" b="1" dirty="0">
              <a:solidFill>
                <a:srgbClr val="FF003C"/>
              </a:solidFill>
              <a:latin typeface="Chalkboard" charset="0"/>
            </a:endParaRPr>
          </a:p>
          <a:p>
            <a:r>
              <a:rPr lang="en-GB" sz="1400" b="1" dirty="0">
                <a:solidFill>
                  <a:srgbClr val="2BD741"/>
                </a:solidFill>
                <a:latin typeface="Chalkboard" charset="0"/>
              </a:rPr>
              <a:t>GADD45	</a:t>
            </a:r>
            <a:r>
              <a:rPr lang="en-GB" sz="1400" b="1" dirty="0">
                <a:latin typeface="Chalkboard" charset="0"/>
              </a:rPr>
              <a:t>       	</a:t>
            </a:r>
            <a:r>
              <a:rPr lang="en-GB" sz="1400" b="1" dirty="0">
                <a:solidFill>
                  <a:schemeClr val="tx2"/>
                </a:solidFill>
                <a:latin typeface="Chalkboard" charset="0"/>
              </a:rPr>
              <a:t>BAL1	</a:t>
            </a:r>
            <a:r>
              <a:rPr lang="en-GB" sz="1400" b="1" dirty="0">
                <a:latin typeface="Chalkboard" charset="0"/>
              </a:rPr>
              <a:t>	</a:t>
            </a:r>
            <a:r>
              <a:rPr lang="en-GB" sz="1400" b="1" dirty="0" smtClean="0">
                <a:latin typeface="Chalkboard" charset="0"/>
              </a:rPr>
              <a:t>	</a:t>
            </a:r>
            <a:r>
              <a:rPr lang="en-GB" sz="1400" b="1" dirty="0" smtClean="0">
                <a:solidFill>
                  <a:srgbClr val="FF003C"/>
                </a:solidFill>
                <a:latin typeface="Chalkboard" charset="0"/>
              </a:rPr>
              <a:t>Fas  </a:t>
            </a:r>
            <a:r>
              <a:rPr lang="en-GB" sz="1400" b="1" dirty="0">
                <a:solidFill>
                  <a:srgbClr val="FF003C"/>
                </a:solidFill>
                <a:latin typeface="Chalkboard" charset="0"/>
              </a:rPr>
              <a:t>	</a:t>
            </a:r>
            <a:endParaRPr lang="en-GB" sz="1400" b="1" dirty="0">
              <a:latin typeface="Chalkboard" charset="0"/>
            </a:endParaRPr>
          </a:p>
          <a:p>
            <a:r>
              <a:rPr lang="en-GB" sz="1400" b="1" dirty="0">
                <a:solidFill>
                  <a:srgbClr val="2BD741"/>
                </a:solidFill>
                <a:latin typeface="Chalkboard" charset="0"/>
              </a:rPr>
              <a:t>14-3-3s	</a:t>
            </a:r>
            <a:r>
              <a:rPr lang="en-GB" sz="1400" b="1" dirty="0">
                <a:latin typeface="Chalkboard" charset="0"/>
              </a:rPr>
              <a:t>       	</a:t>
            </a:r>
            <a:r>
              <a:rPr lang="en-GB" sz="1400" b="1" dirty="0" err="1">
                <a:solidFill>
                  <a:schemeClr val="tx2"/>
                </a:solidFill>
                <a:latin typeface="Chalkboard" charset="0"/>
              </a:rPr>
              <a:t>Maspin</a:t>
            </a:r>
            <a:r>
              <a:rPr lang="en-GB" sz="1400" b="1" dirty="0">
                <a:latin typeface="Chalkboard" charset="0"/>
              </a:rPr>
              <a:t>		</a:t>
            </a:r>
            <a:r>
              <a:rPr lang="en-GB" sz="1400" b="1" dirty="0">
                <a:solidFill>
                  <a:srgbClr val="FF003C"/>
                </a:solidFill>
                <a:latin typeface="Chalkboard" charset="0"/>
              </a:rPr>
              <a:t>IGF-BP3</a:t>
            </a:r>
          </a:p>
          <a:p>
            <a:r>
              <a:rPr lang="en-GB" sz="1400" b="1" dirty="0">
                <a:latin typeface="Chalkboard" charset="0"/>
              </a:rPr>
              <a:t>	       			</a:t>
            </a:r>
            <a:r>
              <a:rPr lang="en-GB" sz="1400" b="1" dirty="0" smtClean="0">
                <a:latin typeface="Chalkboard" charset="0"/>
              </a:rPr>
              <a:t>		</a:t>
            </a:r>
            <a:r>
              <a:rPr lang="en-GB" sz="1400" b="1" dirty="0" smtClean="0">
                <a:solidFill>
                  <a:srgbClr val="FF003C"/>
                </a:solidFill>
                <a:latin typeface="Chalkboard" charset="0"/>
              </a:rPr>
              <a:t>PIGs</a:t>
            </a:r>
            <a:endParaRPr lang="en-GB" sz="1400" b="1" dirty="0">
              <a:solidFill>
                <a:srgbClr val="FF003C"/>
              </a:solidFill>
              <a:latin typeface="Chalkboard" charset="0"/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2570163" y="2493963"/>
            <a:ext cx="15271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GB" sz="2400" b="1">
                <a:latin typeface="Chalkboard" charset="0"/>
              </a:rPr>
              <a:t>stabilized</a:t>
            </a:r>
          </a:p>
          <a:p>
            <a:r>
              <a:rPr lang="en-GB" sz="2400" b="1">
                <a:latin typeface="Chalkboard" charset="0"/>
              </a:rPr>
              <a:t>activated</a:t>
            </a:r>
            <a:endParaRPr lang="en-GB" sz="2400" b="1"/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5410200" y="3810000"/>
            <a:ext cx="2354263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GB" sz="2400" b="1">
                <a:solidFill>
                  <a:srgbClr val="BC002C"/>
                </a:solidFill>
                <a:latin typeface="Chalkboard" charset="0"/>
              </a:rPr>
              <a:t>Transrepression</a:t>
            </a:r>
            <a:endParaRPr lang="en-GB" sz="2400" b="1">
              <a:solidFill>
                <a:schemeClr val="folHlink"/>
              </a:solidFill>
            </a:endParaRPr>
          </a:p>
          <a:p>
            <a:r>
              <a:rPr lang="en-GB" sz="1800" b="1"/>
              <a:t>          </a:t>
            </a:r>
            <a:r>
              <a:rPr lang="en-GB" sz="1400" b="1">
                <a:solidFill>
                  <a:srgbClr val="FF003C"/>
                </a:solidFill>
                <a:latin typeface="Chalkboard" charset="0"/>
              </a:rPr>
              <a:t>Bcl-2</a:t>
            </a:r>
          </a:p>
          <a:p>
            <a:r>
              <a:rPr lang="en-GB" sz="1400" b="1">
                <a:solidFill>
                  <a:srgbClr val="FF003C"/>
                </a:solidFill>
                <a:latin typeface="Chalkboard" charset="0"/>
              </a:rPr>
              <a:t>        IGF1-R</a:t>
            </a:r>
          </a:p>
          <a:p>
            <a:r>
              <a:rPr lang="en-GB" sz="1400" b="1">
                <a:solidFill>
                  <a:srgbClr val="FF003C"/>
                </a:solidFill>
                <a:latin typeface="Chalkboard" charset="0"/>
              </a:rPr>
              <a:t>        MAP-4</a:t>
            </a:r>
          </a:p>
          <a:p>
            <a:r>
              <a:rPr lang="en-GB" sz="1400" b="1">
                <a:solidFill>
                  <a:srgbClr val="FF003C"/>
                </a:solidFill>
                <a:latin typeface="Chalkboard" charset="0"/>
              </a:rPr>
              <a:t>        PS-1</a:t>
            </a: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4475163" y="4314825"/>
            <a:ext cx="23812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GB" sz="1800" b="1"/>
              <a:t> </a:t>
            </a: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381000" y="1600200"/>
            <a:ext cx="2525713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GB" sz="3200" b="1">
                <a:latin typeface="Chalkboard" charset="0"/>
              </a:rPr>
              <a:t>DNA damage</a:t>
            </a:r>
            <a:endParaRPr lang="en-GB" sz="3200" b="1"/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3179763" y="1031875"/>
            <a:ext cx="229235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GB" sz="3200" b="1">
                <a:latin typeface="Chalkboard" charset="0"/>
              </a:rPr>
              <a:t>Oncogenes </a:t>
            </a:r>
            <a:endParaRPr lang="en-GB" sz="3200" b="1"/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6837363" y="1489075"/>
            <a:ext cx="16208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GB" sz="3200" b="1">
                <a:latin typeface="Chalkboard" charset="0"/>
              </a:rPr>
              <a:t>Hypoxia</a:t>
            </a:r>
          </a:p>
        </p:txBody>
      </p:sp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6894513" y="2298700"/>
            <a:ext cx="2103437" cy="1501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GB" sz="3200" b="1">
                <a:latin typeface="Chalkboard" charset="0"/>
              </a:rPr>
              <a:t>Telomere</a:t>
            </a:r>
          </a:p>
          <a:p>
            <a:r>
              <a:rPr lang="en-GB" sz="3200" b="1">
                <a:latin typeface="Chalkboard" charset="0"/>
              </a:rPr>
              <a:t>shortening</a:t>
            </a:r>
          </a:p>
          <a:p>
            <a:endParaRPr lang="en-GB" sz="2400">
              <a:effectLst>
                <a:outerShdw blurRad="38100" dist="38100" dir="2700000" algn="tl">
                  <a:srgbClr val="DDDDDD"/>
                </a:outerShdw>
              </a:effectLst>
              <a:latin typeface="Chalkboard" charset="0"/>
            </a:endParaRPr>
          </a:p>
        </p:txBody>
      </p:sp>
      <p:sp>
        <p:nvSpPr>
          <p:cNvPr id="39951" name="Text Box 15"/>
          <p:cNvSpPr txBox="1">
            <a:spLocks noChangeArrowheads="1"/>
          </p:cNvSpPr>
          <p:nvPr/>
        </p:nvSpPr>
        <p:spPr bwMode="auto">
          <a:xfrm>
            <a:off x="2438400" y="5715000"/>
            <a:ext cx="2209800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GB" b="1">
                <a:latin typeface="Chalkboard" charset="0"/>
              </a:rPr>
              <a:t>Prevention of</a:t>
            </a:r>
          </a:p>
          <a:p>
            <a:r>
              <a:rPr lang="en-GB" b="1">
                <a:latin typeface="Chalkboard" charset="0"/>
              </a:rPr>
              <a:t>metastasis and angiogenesis </a:t>
            </a:r>
          </a:p>
          <a:p>
            <a:r>
              <a:rPr lang="en-GB" b="1">
                <a:latin typeface="Chalkboard" charset="0"/>
              </a:rPr>
              <a:t> </a:t>
            </a:r>
          </a:p>
        </p:txBody>
      </p:sp>
      <p:sp>
        <p:nvSpPr>
          <p:cNvPr id="39952" name="Line 16"/>
          <p:cNvSpPr>
            <a:spLocks noChangeShapeType="1"/>
          </p:cNvSpPr>
          <p:nvPr/>
        </p:nvSpPr>
        <p:spPr bwMode="auto">
          <a:xfrm>
            <a:off x="4114800" y="5334000"/>
            <a:ext cx="1287463" cy="914400"/>
          </a:xfrm>
          <a:prstGeom prst="line">
            <a:avLst/>
          </a:prstGeom>
          <a:noFill/>
          <a:ln w="38100">
            <a:solidFill>
              <a:srgbClr val="FF003C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3" name="Line 17"/>
          <p:cNvSpPr>
            <a:spLocks noChangeShapeType="1"/>
          </p:cNvSpPr>
          <p:nvPr/>
        </p:nvSpPr>
        <p:spPr bwMode="auto">
          <a:xfrm flipH="1">
            <a:off x="6248400" y="5181600"/>
            <a:ext cx="228600" cy="990600"/>
          </a:xfrm>
          <a:prstGeom prst="line">
            <a:avLst/>
          </a:prstGeom>
          <a:noFill/>
          <a:ln w="38100">
            <a:solidFill>
              <a:srgbClr val="FF003C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4" name="Line 18"/>
          <p:cNvSpPr>
            <a:spLocks noChangeShapeType="1"/>
          </p:cNvSpPr>
          <p:nvPr/>
        </p:nvSpPr>
        <p:spPr bwMode="auto">
          <a:xfrm>
            <a:off x="2133600" y="5257800"/>
            <a:ext cx="406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5" name="Line 19"/>
          <p:cNvSpPr>
            <a:spLocks noChangeShapeType="1"/>
          </p:cNvSpPr>
          <p:nvPr/>
        </p:nvSpPr>
        <p:spPr bwMode="auto">
          <a:xfrm>
            <a:off x="457200" y="5257800"/>
            <a:ext cx="0" cy="609600"/>
          </a:xfrm>
          <a:prstGeom prst="line">
            <a:avLst/>
          </a:prstGeom>
          <a:noFill/>
          <a:ln w="38100">
            <a:solidFill>
              <a:srgbClr val="2BD74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6" name="Line 20"/>
          <p:cNvSpPr>
            <a:spLocks noChangeShapeType="1"/>
          </p:cNvSpPr>
          <p:nvPr/>
        </p:nvSpPr>
        <p:spPr bwMode="auto">
          <a:xfrm flipH="1">
            <a:off x="3454400" y="2971800"/>
            <a:ext cx="1219200" cy="762000"/>
          </a:xfrm>
          <a:prstGeom prst="line">
            <a:avLst/>
          </a:prstGeom>
          <a:noFill/>
          <a:ln w="38100">
            <a:solidFill>
              <a:srgbClr val="BC002C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7" name="Line 21"/>
          <p:cNvSpPr>
            <a:spLocks noChangeShapeType="1"/>
          </p:cNvSpPr>
          <p:nvPr/>
        </p:nvSpPr>
        <p:spPr bwMode="auto">
          <a:xfrm>
            <a:off x="5148263" y="2971800"/>
            <a:ext cx="871537" cy="914400"/>
          </a:xfrm>
          <a:prstGeom prst="line">
            <a:avLst/>
          </a:prstGeom>
          <a:noFill/>
          <a:ln w="38100">
            <a:solidFill>
              <a:srgbClr val="BC002C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8" name="Line 22"/>
          <p:cNvSpPr>
            <a:spLocks noChangeShapeType="1"/>
          </p:cNvSpPr>
          <p:nvPr/>
        </p:nvSpPr>
        <p:spPr bwMode="auto">
          <a:xfrm>
            <a:off x="2819400" y="1981200"/>
            <a:ext cx="1651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9" name="Line 23"/>
          <p:cNvSpPr>
            <a:spLocks noChangeShapeType="1"/>
          </p:cNvSpPr>
          <p:nvPr/>
        </p:nvSpPr>
        <p:spPr bwMode="auto">
          <a:xfrm>
            <a:off x="4538663" y="1600200"/>
            <a:ext cx="2032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0" name="Line 24"/>
          <p:cNvSpPr>
            <a:spLocks noChangeShapeType="1"/>
          </p:cNvSpPr>
          <p:nvPr/>
        </p:nvSpPr>
        <p:spPr bwMode="auto">
          <a:xfrm flipH="1">
            <a:off x="5283200" y="1828800"/>
            <a:ext cx="1490663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1" name="Line 25"/>
          <p:cNvSpPr>
            <a:spLocks noChangeShapeType="1"/>
          </p:cNvSpPr>
          <p:nvPr/>
        </p:nvSpPr>
        <p:spPr bwMode="auto">
          <a:xfrm flipH="1">
            <a:off x="5486400" y="2667000"/>
            <a:ext cx="13541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2" name="Line 29"/>
          <p:cNvSpPr>
            <a:spLocks noChangeShapeType="1"/>
          </p:cNvSpPr>
          <p:nvPr/>
        </p:nvSpPr>
        <p:spPr bwMode="auto">
          <a:xfrm>
            <a:off x="5334000" y="2819400"/>
            <a:ext cx="2971800" cy="1295400"/>
          </a:xfrm>
          <a:prstGeom prst="line">
            <a:avLst/>
          </a:prstGeom>
          <a:noFill/>
          <a:ln w="38100">
            <a:solidFill>
              <a:srgbClr val="BC002C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63" name="Text Box 30"/>
          <p:cNvSpPr txBox="1">
            <a:spLocks noChangeArrowheads="1"/>
          </p:cNvSpPr>
          <p:nvPr/>
        </p:nvSpPr>
        <p:spPr bwMode="auto">
          <a:xfrm>
            <a:off x="7693025" y="4114800"/>
            <a:ext cx="145097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BC002C"/>
                </a:solidFill>
                <a:latin typeface="Chalkboard" charset="0"/>
              </a:rPr>
              <a:t>Protein-</a:t>
            </a:r>
          </a:p>
          <a:p>
            <a:r>
              <a:rPr lang="en-US" b="1">
                <a:solidFill>
                  <a:srgbClr val="BC002C"/>
                </a:solidFill>
                <a:latin typeface="Chalkboard" charset="0"/>
              </a:rPr>
              <a:t>Protein </a:t>
            </a:r>
          </a:p>
          <a:p>
            <a:r>
              <a:rPr lang="en-US" b="1">
                <a:solidFill>
                  <a:srgbClr val="BC002C"/>
                </a:solidFill>
                <a:latin typeface="Chalkboard" charset="0"/>
              </a:rPr>
              <a:t>interaction</a:t>
            </a:r>
            <a:endParaRPr lang="en-US" sz="2400"/>
          </a:p>
        </p:txBody>
      </p:sp>
      <p:sp>
        <p:nvSpPr>
          <p:cNvPr id="39964" name="Line 31"/>
          <p:cNvSpPr>
            <a:spLocks noChangeShapeType="1"/>
          </p:cNvSpPr>
          <p:nvPr/>
        </p:nvSpPr>
        <p:spPr bwMode="auto">
          <a:xfrm flipH="1">
            <a:off x="7086600" y="5105400"/>
            <a:ext cx="1066800" cy="1219200"/>
          </a:xfrm>
          <a:prstGeom prst="line">
            <a:avLst/>
          </a:prstGeom>
          <a:noFill/>
          <a:ln w="38100">
            <a:solidFill>
              <a:srgbClr val="FF003C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04800"/>
            <a:ext cx="9144000" cy="1143000"/>
          </a:xfrm>
        </p:spPr>
        <p:txBody>
          <a:bodyPr lIns="90488" tIns="44450" rIns="90488" bIns="44450">
            <a:normAutofit fontScale="90000"/>
          </a:bodyPr>
          <a:lstStyle/>
          <a:p>
            <a:pPr eaLnBrk="1" hangingPunct="1">
              <a:defRPr/>
            </a:pPr>
            <a:r>
              <a:rPr lang="en-US" sz="3600">
                <a:solidFill>
                  <a:srgbClr val="131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  <a:ea typeface="+mj-ea"/>
                <a:cs typeface="+mj-cs"/>
              </a:rPr>
              <a:t>A number of pathways that inactivate wtp53 in tumors converge on Mdm-2-mediated degradation of p53</a:t>
            </a:r>
            <a:r>
              <a:rPr lang="sv-SE" sz="3600" b="1">
                <a:solidFill>
                  <a:schemeClr val="folHlink"/>
                </a:solidFill>
                <a:ea typeface="+mj-ea"/>
                <a:cs typeface="+mj-cs"/>
              </a:rPr>
              <a:t>  </a:t>
            </a:r>
          </a:p>
        </p:txBody>
      </p:sp>
      <p:sp>
        <p:nvSpPr>
          <p:cNvPr id="88066" name="AutoShape 3"/>
          <p:cNvSpPr>
            <a:spLocks noChangeArrowheads="1"/>
          </p:cNvSpPr>
          <p:nvPr/>
        </p:nvSpPr>
        <p:spPr bwMode="auto">
          <a:xfrm>
            <a:off x="5638800" y="4191000"/>
            <a:ext cx="917575" cy="381000"/>
          </a:xfrm>
          <a:prstGeom prst="rightArrow">
            <a:avLst>
              <a:gd name="adj1" fmla="val 0"/>
              <a:gd name="adj2" fmla="val 0"/>
            </a:avLst>
          </a:prstGeom>
          <a:solidFill>
            <a:schemeClr val="accent1"/>
          </a:solidFill>
          <a:ln w="57150">
            <a:solidFill>
              <a:srgbClr val="FF2C14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9620" name="Text Box 4"/>
          <p:cNvSpPr txBox="1">
            <a:spLocks noChangeArrowheads="1"/>
          </p:cNvSpPr>
          <p:nvPr/>
        </p:nvSpPr>
        <p:spPr bwMode="auto">
          <a:xfrm>
            <a:off x="3429000" y="3932238"/>
            <a:ext cx="1778000" cy="7350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sv-SE" sz="4000" smtClean="0">
                <a:solidFill>
                  <a:srgbClr val="131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</a:rPr>
              <a:t>Mdm-2</a:t>
            </a:r>
            <a:endParaRPr lang="sv-SE" sz="2400" smtClean="0">
              <a:solidFill>
                <a:srgbClr val="1310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halkboard" charset="0"/>
            </a:endParaRPr>
          </a:p>
        </p:txBody>
      </p:sp>
      <p:sp>
        <p:nvSpPr>
          <p:cNvPr id="239621" name="Text Box 5"/>
          <p:cNvSpPr txBox="1">
            <a:spLocks noChangeArrowheads="1"/>
          </p:cNvSpPr>
          <p:nvPr/>
        </p:nvSpPr>
        <p:spPr bwMode="auto">
          <a:xfrm>
            <a:off x="0" y="3048000"/>
            <a:ext cx="30480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sv-SE" i="1" smtClean="0">
                <a:solidFill>
                  <a:srgbClr val="FF2B5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</a:rPr>
              <a:t> </a:t>
            </a:r>
            <a:r>
              <a:rPr lang="sv-SE" i="1" smtClean="0">
                <a:solidFill>
                  <a:srgbClr val="FF003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</a:rPr>
              <a:t>Inactivation of p14ARF </a:t>
            </a:r>
          </a:p>
          <a:p>
            <a:pPr>
              <a:defRPr/>
            </a:pPr>
            <a:r>
              <a:rPr lang="sv-SE" i="1" smtClean="0">
                <a:solidFill>
                  <a:srgbClr val="FF003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</a:rPr>
              <a:t>by gene deletions	</a:t>
            </a:r>
            <a:r>
              <a:rPr lang="sv-SE" i="1" smtClean="0">
                <a:solidFill>
                  <a:srgbClr val="FF1CD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</a:rPr>
              <a:t> </a:t>
            </a:r>
            <a:endParaRPr lang="sv-SE" i="1" smtClean="0">
              <a:effectLst>
                <a:outerShdw blurRad="38100" dist="38100" dir="2700000" algn="tl">
                  <a:srgbClr val="DDDDDD"/>
                </a:outerShdw>
              </a:effectLst>
              <a:latin typeface="Helvetica" charset="0"/>
            </a:endParaRPr>
          </a:p>
        </p:txBody>
      </p:sp>
      <p:sp>
        <p:nvSpPr>
          <p:cNvPr id="88069" name="Text Box 6"/>
          <p:cNvSpPr txBox="1">
            <a:spLocks noChangeArrowheads="1"/>
          </p:cNvSpPr>
          <p:nvPr/>
        </p:nvSpPr>
        <p:spPr bwMode="auto">
          <a:xfrm>
            <a:off x="6248400" y="1981200"/>
            <a:ext cx="260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GB" sz="2400" i="1"/>
              <a:t> </a:t>
            </a:r>
          </a:p>
        </p:txBody>
      </p:sp>
      <p:sp>
        <p:nvSpPr>
          <p:cNvPr id="239623" name="Rectangle 7"/>
          <p:cNvSpPr>
            <a:spLocks noChangeArrowheads="1"/>
          </p:cNvSpPr>
          <p:nvPr/>
        </p:nvSpPr>
        <p:spPr bwMode="auto">
          <a:xfrm>
            <a:off x="6324600" y="3657600"/>
            <a:ext cx="1828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sv-SE" sz="4400">
              <a:solidFill>
                <a:srgbClr val="FF2B56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Helvetica" charset="0"/>
            </a:endParaRPr>
          </a:p>
          <a:p>
            <a:pPr algn="ctr">
              <a:defRPr/>
            </a:pPr>
            <a:r>
              <a:rPr lang="sv-SE" sz="4400">
                <a:solidFill>
                  <a:srgbClr val="FF2C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</a:rPr>
              <a:t>p53</a:t>
            </a:r>
            <a:endParaRPr lang="sv-SE" sz="4400">
              <a:solidFill>
                <a:srgbClr val="FF003C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Helvetica" charset="0"/>
            </a:endParaRPr>
          </a:p>
          <a:p>
            <a:pPr algn="ctr">
              <a:defRPr/>
            </a:pPr>
            <a:r>
              <a:rPr lang="sv-SE" sz="4400">
                <a:solidFill>
                  <a:srgbClr val="FF2B5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</a:rPr>
              <a:t> </a:t>
            </a:r>
          </a:p>
          <a:p>
            <a:pPr algn="ctr">
              <a:defRPr/>
            </a:pPr>
            <a:endParaRPr lang="en-GB" sz="4400"/>
          </a:p>
        </p:txBody>
      </p:sp>
      <p:sp>
        <p:nvSpPr>
          <p:cNvPr id="239624" name="Text Box 8"/>
          <p:cNvSpPr txBox="1">
            <a:spLocks noChangeArrowheads="1"/>
          </p:cNvSpPr>
          <p:nvPr/>
        </p:nvSpPr>
        <p:spPr bwMode="auto">
          <a:xfrm>
            <a:off x="0" y="4648200"/>
            <a:ext cx="28384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sv-SE" i="1" smtClean="0">
                <a:solidFill>
                  <a:srgbClr val="FF2B5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</a:rPr>
              <a:t> </a:t>
            </a:r>
            <a:endParaRPr lang="sv-SE" i="1" smtClean="0">
              <a:effectLst>
                <a:outerShdw blurRad="38100" dist="38100" dir="2700000" algn="tl">
                  <a:srgbClr val="DDDDDD"/>
                </a:outerShdw>
              </a:effectLst>
              <a:latin typeface="Helvetica" charset="0"/>
            </a:endParaRPr>
          </a:p>
          <a:p>
            <a:pPr>
              <a:defRPr/>
            </a:pPr>
            <a:r>
              <a:rPr lang="en-GB" i="1" smtClean="0">
                <a:solidFill>
                  <a:srgbClr val="FF003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</a:rPr>
              <a:t>Inactivation of </a:t>
            </a:r>
          </a:p>
          <a:p>
            <a:pPr>
              <a:defRPr/>
            </a:pPr>
            <a:r>
              <a:rPr lang="en-GB" i="1" smtClean="0">
                <a:solidFill>
                  <a:srgbClr val="FF003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</a:rPr>
              <a:t>ATM , Chk2 and PTEN</a:t>
            </a:r>
          </a:p>
          <a:p>
            <a:pPr>
              <a:defRPr/>
            </a:pPr>
            <a:r>
              <a:rPr lang="en-GB" i="1" smtClean="0">
                <a:solidFill>
                  <a:srgbClr val="FF003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</a:rPr>
              <a:t> by mutations</a:t>
            </a:r>
            <a:endParaRPr lang="en-GB" sz="1600" smtClean="0">
              <a:solidFill>
                <a:srgbClr val="FF003C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</p:txBody>
      </p:sp>
      <p:sp>
        <p:nvSpPr>
          <p:cNvPr id="88072" name="Line 9"/>
          <p:cNvSpPr>
            <a:spLocks noChangeShapeType="1"/>
          </p:cNvSpPr>
          <p:nvPr/>
        </p:nvSpPr>
        <p:spPr bwMode="auto">
          <a:xfrm rot="2975931" flipH="1">
            <a:off x="5187156" y="2585244"/>
            <a:ext cx="554038" cy="1936750"/>
          </a:xfrm>
          <a:prstGeom prst="line">
            <a:avLst/>
          </a:prstGeom>
          <a:noFill/>
          <a:ln w="57150">
            <a:solidFill>
              <a:srgbClr val="131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3" name="Text Box 10"/>
          <p:cNvSpPr txBox="1">
            <a:spLocks noChangeArrowheads="1"/>
          </p:cNvSpPr>
          <p:nvPr/>
        </p:nvSpPr>
        <p:spPr bwMode="auto">
          <a:xfrm>
            <a:off x="762000" y="3962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GB" sz="2400"/>
          </a:p>
        </p:txBody>
      </p:sp>
      <p:sp>
        <p:nvSpPr>
          <p:cNvPr id="239627" name="Text Box 11"/>
          <p:cNvSpPr txBox="1">
            <a:spLocks noChangeArrowheads="1"/>
          </p:cNvSpPr>
          <p:nvPr/>
        </p:nvSpPr>
        <p:spPr bwMode="auto">
          <a:xfrm>
            <a:off x="3200400" y="5516563"/>
            <a:ext cx="3689350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i="1" smtClean="0">
                <a:solidFill>
                  <a:srgbClr val="131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</a:rPr>
              <a:t>Activation of </a:t>
            </a:r>
          </a:p>
          <a:p>
            <a:pPr>
              <a:defRPr/>
            </a:pPr>
            <a:r>
              <a:rPr lang="en-GB" i="1" smtClean="0">
                <a:solidFill>
                  <a:srgbClr val="131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</a:rPr>
              <a:t>Akt, HER-2/neu : </a:t>
            </a:r>
          </a:p>
          <a:p>
            <a:pPr>
              <a:defRPr/>
            </a:pPr>
            <a:r>
              <a:rPr lang="en-GB" sz="1800" i="1" smtClean="0">
                <a:solidFill>
                  <a:srgbClr val="131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</a:rPr>
              <a:t>amplification or overexpression</a:t>
            </a:r>
            <a:r>
              <a:rPr lang="en-GB" sz="1600" smtClean="0">
                <a:solidFill>
                  <a:srgbClr val="000000"/>
                </a:solidFill>
                <a:latin typeface="Times New Roman" charset="0"/>
              </a:rPr>
              <a:t> </a:t>
            </a:r>
          </a:p>
          <a:p>
            <a:pPr>
              <a:defRPr/>
            </a:pPr>
            <a:endParaRPr lang="en-GB" sz="2400" smtClean="0"/>
          </a:p>
        </p:txBody>
      </p:sp>
      <p:sp>
        <p:nvSpPr>
          <p:cNvPr id="239628" name="Text Box 12"/>
          <p:cNvSpPr txBox="1">
            <a:spLocks noChangeArrowheads="1"/>
          </p:cNvSpPr>
          <p:nvPr/>
        </p:nvSpPr>
        <p:spPr bwMode="auto">
          <a:xfrm>
            <a:off x="2438400" y="1905000"/>
            <a:ext cx="35575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sv-SE" i="1" smtClean="0">
                <a:solidFill>
                  <a:srgbClr val="131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</a:rPr>
              <a:t>overexpression of  </a:t>
            </a:r>
          </a:p>
          <a:p>
            <a:pPr>
              <a:defRPr/>
            </a:pPr>
            <a:r>
              <a:rPr lang="sv-SE" i="1" smtClean="0">
                <a:solidFill>
                  <a:srgbClr val="131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</a:rPr>
              <a:t>Bmi1, TWIST, TBX2,</a:t>
            </a:r>
          </a:p>
          <a:p>
            <a:pPr>
              <a:defRPr/>
            </a:pPr>
            <a:r>
              <a:rPr lang="sv-SE" i="1" smtClean="0">
                <a:solidFill>
                  <a:srgbClr val="131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</a:rPr>
              <a:t>p14ARF negative regulators</a:t>
            </a:r>
          </a:p>
          <a:p>
            <a:pPr>
              <a:defRPr/>
            </a:pPr>
            <a:endParaRPr lang="en-GB" sz="2400" smtClean="0"/>
          </a:p>
        </p:txBody>
      </p:sp>
      <p:sp>
        <p:nvSpPr>
          <p:cNvPr id="239629" name="Text Box 13"/>
          <p:cNvSpPr txBox="1">
            <a:spLocks noChangeArrowheads="1"/>
          </p:cNvSpPr>
          <p:nvPr/>
        </p:nvSpPr>
        <p:spPr bwMode="auto">
          <a:xfrm>
            <a:off x="6553200" y="2652713"/>
            <a:ext cx="1782763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sv-SE" i="1" smtClean="0">
                <a:solidFill>
                  <a:srgbClr val="131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</a:rPr>
              <a:t>Mdm-2: </a:t>
            </a:r>
          </a:p>
          <a:p>
            <a:pPr>
              <a:defRPr/>
            </a:pPr>
            <a:r>
              <a:rPr lang="sv-SE" i="1" smtClean="0">
                <a:solidFill>
                  <a:srgbClr val="131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</a:rPr>
              <a:t>amplifications</a:t>
            </a:r>
            <a:endParaRPr lang="en-GB" i="1" smtClean="0">
              <a:effectLst>
                <a:outerShdw blurRad="38100" dist="38100" dir="2700000" algn="tl">
                  <a:srgbClr val="DDDDDD"/>
                </a:outerShdw>
              </a:effectLst>
              <a:latin typeface="Helvetica" charset="0"/>
            </a:endParaRPr>
          </a:p>
        </p:txBody>
      </p:sp>
      <p:sp>
        <p:nvSpPr>
          <p:cNvPr id="88077" name="Line 14"/>
          <p:cNvSpPr>
            <a:spLocks noChangeShapeType="1"/>
          </p:cNvSpPr>
          <p:nvPr/>
        </p:nvSpPr>
        <p:spPr bwMode="auto">
          <a:xfrm>
            <a:off x="1752600" y="3810000"/>
            <a:ext cx="1600200" cy="381000"/>
          </a:xfrm>
          <a:prstGeom prst="line">
            <a:avLst/>
          </a:prstGeom>
          <a:noFill/>
          <a:ln w="57150">
            <a:solidFill>
              <a:srgbClr val="131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8" name="Line 15"/>
          <p:cNvSpPr>
            <a:spLocks noChangeShapeType="1"/>
          </p:cNvSpPr>
          <p:nvPr/>
        </p:nvSpPr>
        <p:spPr bwMode="auto">
          <a:xfrm flipV="1">
            <a:off x="2133600" y="4419600"/>
            <a:ext cx="1219200" cy="685800"/>
          </a:xfrm>
          <a:prstGeom prst="line">
            <a:avLst/>
          </a:prstGeom>
          <a:noFill/>
          <a:ln w="57150">
            <a:solidFill>
              <a:srgbClr val="131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9" name="Line 16"/>
          <p:cNvSpPr>
            <a:spLocks noChangeShapeType="1"/>
          </p:cNvSpPr>
          <p:nvPr/>
        </p:nvSpPr>
        <p:spPr bwMode="auto">
          <a:xfrm flipV="1">
            <a:off x="4038600" y="4724400"/>
            <a:ext cx="0" cy="685800"/>
          </a:xfrm>
          <a:prstGeom prst="line">
            <a:avLst/>
          </a:prstGeom>
          <a:noFill/>
          <a:ln w="57150">
            <a:solidFill>
              <a:srgbClr val="131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80" name="Line 17"/>
          <p:cNvSpPr>
            <a:spLocks noChangeShapeType="1"/>
          </p:cNvSpPr>
          <p:nvPr/>
        </p:nvSpPr>
        <p:spPr bwMode="auto">
          <a:xfrm>
            <a:off x="4038600" y="2971800"/>
            <a:ext cx="0" cy="838200"/>
          </a:xfrm>
          <a:prstGeom prst="line">
            <a:avLst/>
          </a:prstGeom>
          <a:noFill/>
          <a:ln w="57150">
            <a:solidFill>
              <a:srgbClr val="131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81" name="Line 18"/>
          <p:cNvSpPr>
            <a:spLocks noChangeShapeType="1"/>
          </p:cNvSpPr>
          <p:nvPr/>
        </p:nvSpPr>
        <p:spPr bwMode="auto">
          <a:xfrm flipV="1">
            <a:off x="5257800" y="4038600"/>
            <a:ext cx="0" cy="457200"/>
          </a:xfrm>
          <a:prstGeom prst="line">
            <a:avLst/>
          </a:prstGeom>
          <a:noFill/>
          <a:ln w="38100">
            <a:solidFill>
              <a:srgbClr val="0D05B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Nutlin binds to the p53 binding site of Mdm2</a:t>
            </a:r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901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50" y="2298700"/>
            <a:ext cx="4489450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2975"/>
            <a:ext cx="4724400" cy="464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6" name="Text Box 5"/>
          <p:cNvSpPr txBox="1">
            <a:spLocks noChangeArrowheads="1"/>
          </p:cNvSpPr>
          <p:nvPr/>
        </p:nvSpPr>
        <p:spPr bwMode="auto">
          <a:xfrm>
            <a:off x="381000" y="1852613"/>
            <a:ext cx="804227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>
                <a:latin typeface="Chalkboard" charset="0"/>
              </a:rPr>
              <a:t>p53 N-terminal peptide in complex with Mdm2                     Nutlin in complex with Mdm2</a:t>
            </a:r>
            <a:endParaRPr lang="en-US" sz="2400"/>
          </a:p>
        </p:txBody>
      </p:sp>
      <p:sp>
        <p:nvSpPr>
          <p:cNvPr id="90117" name="Text Box 6"/>
          <p:cNvSpPr txBox="1">
            <a:spLocks noChangeArrowheads="1"/>
          </p:cNvSpPr>
          <p:nvPr/>
        </p:nvSpPr>
        <p:spPr bwMode="auto">
          <a:xfrm>
            <a:off x="679450" y="1295400"/>
            <a:ext cx="80152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1600" i="1"/>
              <a:t>Hoffman-LaRoche, Vassilev et al, Science 2004</a:t>
            </a:r>
          </a:p>
          <a:p>
            <a:pPr algn="ctr"/>
            <a:r>
              <a:rPr lang="en-US" sz="1600" i="1"/>
              <a:t>Screening: incubation of library compounds with Mdm2, analysis of binding to p53 by BiaCore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v-SE" b="1" dirty="0" err="1">
                <a:solidFill>
                  <a:srgbClr val="1310FF"/>
                </a:solidFill>
                <a:latin typeface="Chalkboard" charset="0"/>
              </a:rPr>
              <a:t>Identification</a:t>
            </a:r>
            <a:r>
              <a:rPr lang="sv-SE" b="1" dirty="0">
                <a:solidFill>
                  <a:srgbClr val="1310FF"/>
                </a:solidFill>
                <a:latin typeface="Chalkboard" charset="0"/>
              </a:rPr>
              <a:t> </a:t>
            </a:r>
            <a:r>
              <a:rPr lang="sv-SE" b="1" dirty="0" err="1">
                <a:solidFill>
                  <a:srgbClr val="1310FF"/>
                </a:solidFill>
                <a:latin typeface="Chalkboard" charset="0"/>
              </a:rPr>
              <a:t>of</a:t>
            </a:r>
            <a:r>
              <a:rPr lang="sv-SE" b="1" dirty="0">
                <a:solidFill>
                  <a:srgbClr val="1310FF"/>
                </a:solidFill>
                <a:latin typeface="Chalkboard" charset="0"/>
              </a:rPr>
              <a:t> RITA</a:t>
            </a:r>
            <a:r>
              <a:rPr lang="sv-SE" b="1" dirty="0">
                <a:solidFill>
                  <a:srgbClr val="1310FF"/>
                </a:solidFill>
              </a:rPr>
              <a:t/>
            </a:r>
            <a:br>
              <a:rPr lang="sv-SE" b="1" dirty="0">
                <a:solidFill>
                  <a:srgbClr val="1310FF"/>
                </a:solidFill>
              </a:rPr>
            </a:br>
            <a:r>
              <a:rPr lang="sv-SE" sz="2800" dirty="0">
                <a:solidFill>
                  <a:srgbClr val="1310FF"/>
                </a:solidFill>
              </a:rPr>
              <a:t> </a:t>
            </a:r>
            <a:br>
              <a:rPr lang="sv-SE" sz="2800" dirty="0">
                <a:solidFill>
                  <a:srgbClr val="1310FF"/>
                </a:solidFill>
              </a:rPr>
            </a:br>
            <a:endParaRPr lang="sv-SE" sz="2800" dirty="0"/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762000" y="4495800"/>
            <a:ext cx="2163763" cy="13747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sv-SE" b="1">
                <a:solidFill>
                  <a:schemeClr val="folHlink"/>
                </a:solidFill>
                <a:latin typeface="Chalkboard" charset="0"/>
              </a:rPr>
              <a:t>R</a:t>
            </a:r>
            <a:r>
              <a:rPr lang="sv-SE" sz="1600" b="1">
                <a:solidFill>
                  <a:schemeClr val="tx2"/>
                </a:solidFill>
                <a:latin typeface="Chalkboard" charset="0"/>
              </a:rPr>
              <a:t>eactivation of p53 </a:t>
            </a:r>
          </a:p>
          <a:p>
            <a:r>
              <a:rPr lang="sv-SE" b="1">
                <a:solidFill>
                  <a:schemeClr val="folHlink"/>
                </a:solidFill>
                <a:latin typeface="Chalkboard" charset="0"/>
              </a:rPr>
              <a:t>I</a:t>
            </a:r>
            <a:r>
              <a:rPr lang="sv-SE" sz="1600" b="1">
                <a:solidFill>
                  <a:schemeClr val="tx2"/>
                </a:solidFill>
                <a:latin typeface="Chalkboard" charset="0"/>
              </a:rPr>
              <a:t>nduction of </a:t>
            </a:r>
          </a:p>
          <a:p>
            <a:r>
              <a:rPr lang="sv-SE" b="1">
                <a:solidFill>
                  <a:schemeClr val="folHlink"/>
                </a:solidFill>
                <a:latin typeface="Chalkboard" charset="0"/>
              </a:rPr>
              <a:t>T</a:t>
            </a:r>
            <a:r>
              <a:rPr lang="sv-SE" sz="1600" b="1">
                <a:solidFill>
                  <a:schemeClr val="tx2"/>
                </a:solidFill>
                <a:latin typeface="Chalkboard" charset="0"/>
              </a:rPr>
              <a:t>umor cells’ </a:t>
            </a:r>
            <a:br>
              <a:rPr lang="sv-SE" sz="1600" b="1">
                <a:solidFill>
                  <a:schemeClr val="tx2"/>
                </a:solidFill>
                <a:latin typeface="Chalkboard" charset="0"/>
              </a:rPr>
            </a:br>
            <a:r>
              <a:rPr lang="sv-SE" b="1">
                <a:solidFill>
                  <a:schemeClr val="folHlink"/>
                </a:solidFill>
                <a:latin typeface="Chalkboard" charset="0"/>
              </a:rPr>
              <a:t>A</a:t>
            </a:r>
            <a:r>
              <a:rPr lang="sv-SE" sz="1600" b="1">
                <a:solidFill>
                  <a:schemeClr val="tx2"/>
                </a:solidFill>
                <a:latin typeface="Chalkboard" charset="0"/>
              </a:rPr>
              <a:t>poptosis</a:t>
            </a:r>
            <a:endParaRPr lang="en-US" sz="2400" b="1">
              <a:solidFill>
                <a:schemeClr val="tx2"/>
              </a:solidFill>
              <a:latin typeface="Chalkboard" charset="0"/>
            </a:endParaRP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>
            <a:lum bright="-18000" contrast="64000"/>
          </a:blip>
          <a:srcRect/>
          <a:stretch>
            <a:fillRect/>
          </a:stretch>
        </p:blipFill>
        <p:spPr bwMode="auto">
          <a:xfrm>
            <a:off x="0" y="1295400"/>
            <a:ext cx="33274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4876800" y="6248400"/>
            <a:ext cx="3716338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latin typeface="Chalkboard" charset="0"/>
              </a:rPr>
              <a:t>Issaeva et al, Nature Medicine, 2004</a:t>
            </a:r>
          </a:p>
        </p:txBody>
      </p:sp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4">
            <a:lum bright="8000"/>
          </a:blip>
          <a:srcRect/>
          <a:stretch>
            <a:fillRect/>
          </a:stretch>
        </p:blipFill>
        <p:spPr bwMode="auto">
          <a:xfrm>
            <a:off x="3124200" y="4648200"/>
            <a:ext cx="4191000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3657600" y="1295400"/>
            <a:ext cx="5111750" cy="323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1E0BC9"/>
                </a:solidFill>
                <a:latin typeface="Chalkboard" charset="0"/>
              </a:rPr>
              <a:t>RITA</a:t>
            </a:r>
          </a:p>
          <a:p>
            <a:r>
              <a:rPr lang="en-US" sz="1800" b="1">
                <a:solidFill>
                  <a:srgbClr val="1E0BC9"/>
                </a:solidFill>
                <a:latin typeface="Chalkboard" charset="0"/>
              </a:rPr>
              <a:t>- induces apoptosis in tumor cells in a p53-</a:t>
            </a:r>
          </a:p>
          <a:p>
            <a:r>
              <a:rPr lang="en-US" sz="1800" b="1">
                <a:solidFill>
                  <a:srgbClr val="1E0BC9"/>
                </a:solidFill>
                <a:latin typeface="Chalkboard" charset="0"/>
              </a:rPr>
              <a:t>  dependent manner </a:t>
            </a:r>
          </a:p>
          <a:p>
            <a:endParaRPr lang="en-US" sz="1600" b="1">
              <a:solidFill>
                <a:srgbClr val="1E0BC9"/>
              </a:solidFill>
              <a:latin typeface="Chalkboard" charset="0"/>
            </a:endParaRPr>
          </a:p>
          <a:p>
            <a:pPr>
              <a:buFontTx/>
              <a:buChar char="-"/>
            </a:pPr>
            <a:r>
              <a:rPr lang="en-US" sz="1800" b="1">
                <a:solidFill>
                  <a:srgbClr val="1E0BC9"/>
                </a:solidFill>
                <a:latin typeface="Chalkboard" charset="0"/>
              </a:rPr>
              <a:t>induces p53 level and transcriptional activity</a:t>
            </a:r>
          </a:p>
          <a:p>
            <a:r>
              <a:rPr lang="en-US" sz="1800" b="1">
                <a:solidFill>
                  <a:srgbClr val="1E0BC9"/>
                </a:solidFill>
                <a:latin typeface="Chalkboard" charset="0"/>
              </a:rPr>
              <a:t>   </a:t>
            </a:r>
          </a:p>
          <a:p>
            <a:r>
              <a:rPr lang="en-US" sz="1800" b="1">
                <a:solidFill>
                  <a:srgbClr val="1E0BC9"/>
                </a:solidFill>
                <a:latin typeface="Chalkboard" charset="0"/>
              </a:rPr>
              <a:t>- prevents interaction of p53 with MDM2 </a:t>
            </a:r>
          </a:p>
          <a:p>
            <a:r>
              <a:rPr lang="en-US" sz="1800" b="1">
                <a:solidFill>
                  <a:srgbClr val="1E0BC9"/>
                </a:solidFill>
                <a:latin typeface="Chalkboard" charset="0"/>
              </a:rPr>
              <a:t>  and other p53 inhibitors (iASPP, Parc) </a:t>
            </a:r>
          </a:p>
          <a:p>
            <a:r>
              <a:rPr lang="en-US" sz="1800" b="1">
                <a:solidFill>
                  <a:srgbClr val="1E0BC9"/>
                </a:solidFill>
                <a:latin typeface="Chalkboard" charset="0"/>
              </a:rPr>
              <a:t> </a:t>
            </a:r>
          </a:p>
          <a:p>
            <a:r>
              <a:rPr lang="en-US" sz="1800" b="1">
                <a:solidFill>
                  <a:srgbClr val="1E0BC9"/>
                </a:solidFill>
                <a:latin typeface="Chalkboard" charset="0"/>
              </a:rPr>
              <a:t>- suppresses tumor growth </a:t>
            </a:r>
            <a:r>
              <a:rPr lang="en-US" sz="1800" b="1" i="1">
                <a:solidFill>
                  <a:srgbClr val="1E0BC9"/>
                </a:solidFill>
                <a:latin typeface="Chalkboard" charset="0"/>
              </a:rPr>
              <a:t>in vivo </a:t>
            </a:r>
            <a:r>
              <a:rPr lang="en-US" sz="1800" b="1">
                <a:solidFill>
                  <a:srgbClr val="1E0BC9"/>
                </a:solidFill>
                <a:latin typeface="Chalkboard" charset="0"/>
              </a:rPr>
              <a:t>in a p53-</a:t>
            </a:r>
          </a:p>
          <a:p>
            <a:r>
              <a:rPr lang="en-US" sz="1800" b="1">
                <a:solidFill>
                  <a:srgbClr val="1E0BC9"/>
                </a:solidFill>
                <a:latin typeface="Chalkboard" charset="0"/>
              </a:rPr>
              <a:t>  dependent manner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581400" y="4648200"/>
            <a:ext cx="6096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v-SE" sz="4000" b="1">
                <a:solidFill>
                  <a:srgbClr val="1310FF"/>
                </a:solidFill>
                <a:latin typeface="Chalkboard" charset="0"/>
              </a:rPr>
              <a:t>Wt p53-dependent anti-tumor activity of RITA</a:t>
            </a:r>
          </a:p>
        </p:txBody>
      </p:sp>
      <p:sp>
        <p:nvSpPr>
          <p:cNvPr id="43014" name="Rectangle 3"/>
          <p:cNvSpPr>
            <a:spLocks noChangeArrowheads="1"/>
          </p:cNvSpPr>
          <p:nvPr/>
        </p:nvSpPr>
        <p:spPr bwMode="auto">
          <a:xfrm>
            <a:off x="2590800" y="2171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3015" name="Picture 4" descr="mouse cop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143000"/>
            <a:ext cx="2379663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43016" name="Text Box 5"/>
          <p:cNvSpPr txBox="1">
            <a:spLocks noChangeArrowheads="1"/>
          </p:cNvSpPr>
          <p:nvPr/>
        </p:nvSpPr>
        <p:spPr bwMode="auto">
          <a:xfrm>
            <a:off x="152400" y="2667000"/>
            <a:ext cx="11430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sv-SE" sz="1400" b="1">
                <a:latin typeface="Times New Roman" charset="0"/>
              </a:rPr>
              <a:t> </a:t>
            </a:r>
            <a:r>
              <a:rPr lang="sv-SE" sz="1400" b="1">
                <a:solidFill>
                  <a:srgbClr val="1310FF"/>
                </a:solidFill>
                <a:latin typeface="Chalkboard" charset="0"/>
              </a:rPr>
              <a:t>HCT116</a:t>
            </a:r>
          </a:p>
          <a:p>
            <a:pPr eaLnBrk="1" hangingPunct="1"/>
            <a:r>
              <a:rPr lang="sv-SE" sz="1400" b="1">
                <a:solidFill>
                  <a:srgbClr val="1310FF"/>
                </a:solidFill>
                <a:latin typeface="Chalkboard" charset="0"/>
              </a:rPr>
              <a:t> p53+/+</a:t>
            </a:r>
            <a:endParaRPr lang="en-US" sz="1400" b="1">
              <a:solidFill>
                <a:srgbClr val="1310FF"/>
              </a:solidFill>
              <a:latin typeface="Chalkboard" charset="0"/>
            </a:endParaRPr>
          </a:p>
        </p:txBody>
      </p:sp>
      <p:sp>
        <p:nvSpPr>
          <p:cNvPr id="43017" name="Text Box 6"/>
          <p:cNvSpPr txBox="1">
            <a:spLocks noChangeArrowheads="1"/>
          </p:cNvSpPr>
          <p:nvPr/>
        </p:nvSpPr>
        <p:spPr bwMode="auto">
          <a:xfrm>
            <a:off x="2362200" y="2667000"/>
            <a:ext cx="9048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sv-SE" sz="1400" b="1">
                <a:solidFill>
                  <a:srgbClr val="1310FF"/>
                </a:solidFill>
                <a:latin typeface="Chalkboard" charset="0"/>
              </a:rPr>
              <a:t>HCT116</a:t>
            </a:r>
          </a:p>
          <a:p>
            <a:pPr eaLnBrk="1" hangingPunct="1"/>
            <a:r>
              <a:rPr lang="sv-SE" sz="1400" b="1">
                <a:solidFill>
                  <a:srgbClr val="1310FF"/>
                </a:solidFill>
                <a:latin typeface="Chalkboard" charset="0"/>
              </a:rPr>
              <a:t>  p53-/-</a:t>
            </a:r>
            <a:endParaRPr lang="en-US" sz="2400" b="1">
              <a:solidFill>
                <a:srgbClr val="1310FF"/>
              </a:solidFill>
              <a:latin typeface="Chalkboard" charset="0"/>
            </a:endParaRPr>
          </a:p>
        </p:txBody>
      </p:sp>
      <p:sp>
        <p:nvSpPr>
          <p:cNvPr id="43018" name="Text Box 7"/>
          <p:cNvSpPr txBox="1">
            <a:spLocks noChangeArrowheads="1"/>
          </p:cNvSpPr>
          <p:nvPr/>
        </p:nvSpPr>
        <p:spPr bwMode="auto">
          <a:xfrm>
            <a:off x="-685800" y="3200400"/>
            <a:ext cx="5283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sv-SE" sz="1800" b="1">
                <a:latin typeface="Times New Roman" charset="0"/>
              </a:rPr>
              <a:t> </a:t>
            </a:r>
            <a:r>
              <a:rPr lang="sv-SE" sz="1800" b="1">
                <a:latin typeface="Chalkboard" charset="0"/>
              </a:rPr>
              <a:t>5 days post inoculation  </a:t>
            </a:r>
          </a:p>
          <a:p>
            <a:pPr algn="ctr" eaLnBrk="1" hangingPunct="1"/>
            <a:r>
              <a:rPr lang="sv-SE" sz="1800" b="1">
                <a:latin typeface="Chalkboard" charset="0"/>
              </a:rPr>
              <a:t>(tumors reached  8-16 </a:t>
            </a:r>
            <a:r>
              <a:rPr lang="en-US" sz="1800" b="1">
                <a:latin typeface="Chalkboard" charset="0"/>
              </a:rPr>
              <a:t>mm3</a:t>
            </a:r>
            <a:r>
              <a:rPr lang="sv-SE" sz="1800" b="1">
                <a:latin typeface="Chalkboard" charset="0"/>
              </a:rPr>
              <a:t>)</a:t>
            </a:r>
          </a:p>
          <a:p>
            <a:pPr algn="ctr" eaLnBrk="1" hangingPunct="1"/>
            <a:r>
              <a:rPr lang="sv-SE" sz="1800" b="1">
                <a:latin typeface="Chalkboard" charset="0"/>
              </a:rPr>
              <a:t> t</a:t>
            </a:r>
            <a:r>
              <a:rPr lang="en-US" sz="1800" b="1">
                <a:latin typeface="Chalkboard" charset="0"/>
              </a:rPr>
              <a:t>he animals received</a:t>
            </a:r>
            <a:r>
              <a:rPr lang="sv-SE" sz="1800" b="1">
                <a:latin typeface="Chalkboard" charset="0"/>
              </a:rPr>
              <a:t>  7 i.p. </a:t>
            </a:r>
            <a:r>
              <a:rPr lang="en-US" sz="1800" b="1">
                <a:latin typeface="Chalkboard" charset="0"/>
              </a:rPr>
              <a:t>injections </a:t>
            </a:r>
          </a:p>
          <a:p>
            <a:pPr algn="ctr" eaLnBrk="1" hangingPunct="1"/>
            <a:r>
              <a:rPr lang="en-US" sz="1800" b="1">
                <a:latin typeface="Chalkboard" charset="0"/>
              </a:rPr>
              <a:t>of </a:t>
            </a:r>
            <a:r>
              <a:rPr lang="sv-SE" sz="1800" b="1">
                <a:latin typeface="Chalkboard" charset="0"/>
              </a:rPr>
              <a:t> RITA or PBS</a:t>
            </a:r>
          </a:p>
          <a:p>
            <a:pPr algn="ctr" eaLnBrk="1" hangingPunct="1"/>
            <a:r>
              <a:rPr lang="en-US" sz="1800" b="1">
                <a:latin typeface="Times New Roman" charset="0"/>
              </a:rPr>
              <a:t> </a:t>
            </a:r>
            <a:r>
              <a:rPr lang="sv-SE" sz="1800" b="1">
                <a:latin typeface="Times New Roman" charset="0"/>
              </a:rPr>
              <a:t> </a:t>
            </a:r>
            <a:endParaRPr lang="en-US" sz="1800" b="1">
              <a:latin typeface="Times New Roman" charset="0"/>
            </a:endParaRPr>
          </a:p>
          <a:p>
            <a:pPr eaLnBrk="1" hangingPunct="1"/>
            <a:endParaRPr lang="en-US" sz="1800" b="1">
              <a:latin typeface="Times New Roman" charset="0"/>
            </a:endParaRPr>
          </a:p>
          <a:p>
            <a:pPr eaLnBrk="1" hangingPunct="1"/>
            <a:endParaRPr lang="en-US" sz="1800">
              <a:solidFill>
                <a:srgbClr val="FFFF99"/>
              </a:solidFill>
              <a:latin typeface="StoneSerif" charset="0"/>
            </a:endParaRPr>
          </a:p>
          <a:p>
            <a:pPr eaLnBrk="1" hangingPunct="1"/>
            <a:endParaRPr lang="en-US" sz="1800">
              <a:solidFill>
                <a:srgbClr val="FFFF99"/>
              </a:solidFill>
              <a:latin typeface="StoneSerif" charset="0"/>
            </a:endParaRPr>
          </a:p>
          <a:p>
            <a:pPr eaLnBrk="1" hangingPunct="1"/>
            <a:endParaRPr lang="en-US" sz="1800">
              <a:solidFill>
                <a:srgbClr val="FFFF99"/>
              </a:solidFill>
              <a:latin typeface="StoneSerif" charset="0"/>
            </a:endParaRPr>
          </a:p>
          <a:p>
            <a:pPr eaLnBrk="1" hangingPunct="1"/>
            <a:endParaRPr lang="en-US" sz="1800" b="1">
              <a:solidFill>
                <a:srgbClr val="FFFF99"/>
              </a:solidFill>
              <a:latin typeface="Times New Roman" charset="0"/>
            </a:endParaRPr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541338" y="4686300"/>
          <a:ext cx="2506662" cy="217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4" name="Chart" r:id="rId6" imgW="2691384" imgH="1636776" progId="Excel.Sheet.8">
                  <p:embed/>
                </p:oleObj>
              </mc:Choice>
              <mc:Fallback>
                <p:oleObj name="Chart" r:id="rId6" imgW="2691384" imgH="163677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38" y="4686300"/>
                        <a:ext cx="2506662" cy="217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729" name="Text Box 9"/>
          <p:cNvSpPr txBox="1">
            <a:spLocks noChangeArrowheads="1"/>
          </p:cNvSpPr>
          <p:nvPr/>
        </p:nvSpPr>
        <p:spPr bwMode="auto">
          <a:xfrm>
            <a:off x="3116263" y="5559425"/>
            <a:ext cx="717550" cy="4762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GB" sz="2400" b="1"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</a:rPr>
              <a:t>PBS</a:t>
            </a:r>
            <a:endParaRPr lang="en-GB" sz="240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graphicFrame>
        <p:nvGraphicFramePr>
          <p:cNvPr id="43011" name="Object 3"/>
          <p:cNvGraphicFramePr>
            <a:graphicFrameLocks noChangeAspect="1"/>
          </p:cNvGraphicFramePr>
          <p:nvPr/>
        </p:nvGraphicFramePr>
        <p:xfrm>
          <a:off x="4538663" y="1371600"/>
          <a:ext cx="2370137" cy="221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5" name="Chart" r:id="rId9" imgW="2807208" imgH="1636776" progId="Excel.Sheet.8">
                  <p:embed/>
                </p:oleObj>
              </mc:Choice>
              <mc:Fallback>
                <p:oleObj name="Chart" r:id="rId9" imgW="2807208" imgH="163677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8663" y="1371600"/>
                        <a:ext cx="2370137" cy="2217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2" name="Object 4"/>
          <p:cNvGraphicFramePr>
            <a:graphicFrameLocks noChangeAspect="1"/>
          </p:cNvGraphicFramePr>
          <p:nvPr/>
        </p:nvGraphicFramePr>
        <p:xfrm>
          <a:off x="4605338" y="4648200"/>
          <a:ext cx="2506662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6" name="Chart" r:id="rId12" imgW="2578608" imgH="1636776" progId="Excel.Sheet.8">
                  <p:embed/>
                </p:oleObj>
              </mc:Choice>
              <mc:Fallback>
                <p:oleObj name="Chart" r:id="rId12" imgW="2578608" imgH="163677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338" y="4648200"/>
                        <a:ext cx="2506662" cy="220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732" name="Text Box 12"/>
          <p:cNvSpPr txBox="1">
            <a:spLocks noChangeArrowheads="1"/>
          </p:cNvSpPr>
          <p:nvPr/>
        </p:nvSpPr>
        <p:spPr bwMode="auto">
          <a:xfrm>
            <a:off x="6908800" y="2130425"/>
            <a:ext cx="1308100" cy="860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GB" sz="2400" b="1"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</a:rPr>
              <a:t>RITA, </a:t>
            </a:r>
          </a:p>
          <a:p>
            <a:pPr>
              <a:defRPr/>
            </a:pPr>
            <a:r>
              <a:rPr lang="en-GB" sz="2400" b="1"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</a:rPr>
              <a:t>1 mg/kg</a:t>
            </a:r>
            <a:endParaRPr lang="en-GB" sz="2400">
              <a:effectLst>
                <a:outerShdw blurRad="38100" dist="38100" dir="2700000" algn="tl">
                  <a:srgbClr val="DDDDDD"/>
                </a:outerShdw>
              </a:effectLst>
              <a:latin typeface="Chalkboard" charset="0"/>
            </a:endParaRPr>
          </a:p>
        </p:txBody>
      </p:sp>
      <p:sp>
        <p:nvSpPr>
          <p:cNvPr id="158733" name="Text Box 13"/>
          <p:cNvSpPr txBox="1">
            <a:spLocks noChangeArrowheads="1"/>
          </p:cNvSpPr>
          <p:nvPr/>
        </p:nvSpPr>
        <p:spPr bwMode="auto">
          <a:xfrm>
            <a:off x="7099300" y="5407025"/>
            <a:ext cx="1482725" cy="860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GB" sz="2400" b="1"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</a:rPr>
              <a:t>RITA,</a:t>
            </a:r>
          </a:p>
          <a:p>
            <a:pPr>
              <a:defRPr/>
            </a:pPr>
            <a:r>
              <a:rPr lang="en-GB" sz="2400" b="1"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</a:rPr>
              <a:t>10 mg/kg</a:t>
            </a:r>
            <a:endParaRPr lang="en-GB" sz="240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o 29"/>
          <p:cNvGrpSpPr/>
          <p:nvPr/>
        </p:nvGrpSpPr>
        <p:grpSpPr>
          <a:xfrm>
            <a:off x="4320986" y="2071921"/>
            <a:ext cx="852209" cy="692840"/>
            <a:chOff x="6939883" y="869350"/>
            <a:chExt cx="852209" cy="844756"/>
          </a:xfrm>
        </p:grpSpPr>
        <p:grpSp>
          <p:nvGrpSpPr>
            <p:cNvPr id="81" name="Grupo 80"/>
            <p:cNvGrpSpPr/>
            <p:nvPr/>
          </p:nvGrpSpPr>
          <p:grpSpPr>
            <a:xfrm rot="2460000">
              <a:off x="6939883" y="869350"/>
              <a:ext cx="277636" cy="841866"/>
              <a:chOff x="7241767" y="843533"/>
              <a:chExt cx="277317" cy="858504"/>
            </a:xfrm>
          </p:grpSpPr>
          <p:cxnSp>
            <p:nvCxnSpPr>
              <p:cNvPr id="82" name="Straight Connector 39"/>
              <p:cNvCxnSpPr/>
              <p:nvPr/>
            </p:nvCxnSpPr>
            <p:spPr>
              <a:xfrm>
                <a:off x="7389390" y="843533"/>
                <a:ext cx="1" cy="85850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68"/>
              <p:cNvCxnSpPr/>
              <p:nvPr/>
            </p:nvCxnSpPr>
            <p:spPr>
              <a:xfrm>
                <a:off x="7241767" y="1697445"/>
                <a:ext cx="277317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4" name="Grupo 83"/>
            <p:cNvGrpSpPr/>
            <p:nvPr/>
          </p:nvGrpSpPr>
          <p:grpSpPr>
            <a:xfrm rot="19140000" flipH="1">
              <a:off x="7514456" y="872240"/>
              <a:ext cx="277636" cy="841866"/>
              <a:chOff x="7241767" y="852030"/>
              <a:chExt cx="277317" cy="858504"/>
            </a:xfrm>
          </p:grpSpPr>
          <p:cxnSp>
            <p:nvCxnSpPr>
              <p:cNvPr id="85" name="Straight Connector 39"/>
              <p:cNvCxnSpPr/>
              <p:nvPr/>
            </p:nvCxnSpPr>
            <p:spPr>
              <a:xfrm>
                <a:off x="7379816" y="852030"/>
                <a:ext cx="1" cy="85850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68"/>
              <p:cNvCxnSpPr/>
              <p:nvPr/>
            </p:nvCxnSpPr>
            <p:spPr>
              <a:xfrm>
                <a:off x="7241767" y="1697445"/>
                <a:ext cx="277317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Oval 3"/>
          <p:cNvSpPr/>
          <p:nvPr/>
        </p:nvSpPr>
        <p:spPr>
          <a:xfrm>
            <a:off x="3380631" y="5235314"/>
            <a:ext cx="2603139" cy="1252786"/>
          </a:xfrm>
          <a:prstGeom prst="ellipse">
            <a:avLst/>
          </a:prstGeom>
          <a:solidFill>
            <a:schemeClr val="accent2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p53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2939275" y="2755703"/>
            <a:ext cx="1803460" cy="864000"/>
          </a:xfrm>
          <a:prstGeom prst="ellipse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dm2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4742735" y="2769482"/>
            <a:ext cx="1739239" cy="864000"/>
          </a:xfrm>
          <a:prstGeom prst="ellipse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MdmX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3086" y="4472611"/>
            <a:ext cx="2112878" cy="58477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600" b="1" u="sng" dirty="0" smtClean="0"/>
              <a:t>p53-binding molecules</a:t>
            </a:r>
            <a:endParaRPr lang="en-US" sz="1600" dirty="0" smtClean="0"/>
          </a:p>
          <a:p>
            <a:pPr algn="ctr"/>
            <a:r>
              <a:rPr lang="en-US" sz="1600" dirty="0" smtClean="0"/>
              <a:t> i.e., </a:t>
            </a:r>
            <a:r>
              <a:rPr lang="en-US" sz="1600" b="1" dirty="0" smtClean="0"/>
              <a:t>RITA, CDB3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3727" y="5577773"/>
            <a:ext cx="1271502" cy="584775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FF0000"/>
                </a:solidFill>
              </a:rPr>
              <a:t>Quanacrine</a:t>
            </a:r>
            <a:r>
              <a:rPr lang="en-US" sz="1600" b="1" dirty="0" smtClean="0">
                <a:solidFill>
                  <a:srgbClr val="FF0000"/>
                </a:solidFill>
              </a:rPr>
              <a:t>, </a:t>
            </a:r>
          </a:p>
          <a:p>
            <a:pPr algn="ctr"/>
            <a:r>
              <a:rPr lang="en-US" sz="1600" b="1" dirty="0" err="1" smtClean="0">
                <a:solidFill>
                  <a:srgbClr val="FF0000"/>
                </a:solidFill>
              </a:rPr>
              <a:t>curaxins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813348" y="5489539"/>
            <a:ext cx="936000" cy="720000"/>
          </a:xfrm>
          <a:prstGeom prst="ellipse">
            <a:avLst/>
          </a:prstGeom>
          <a:solidFill>
            <a:srgbClr val="561E8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Oval 23"/>
          <p:cNvSpPr/>
          <p:nvPr/>
        </p:nvSpPr>
        <p:spPr>
          <a:xfrm>
            <a:off x="6688577" y="5521648"/>
            <a:ext cx="936000" cy="720000"/>
          </a:xfrm>
          <a:prstGeom prst="ellipse">
            <a:avLst/>
          </a:prstGeom>
          <a:solidFill>
            <a:srgbClr val="851A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SIRT1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045872" y="5565628"/>
            <a:ext cx="1008738" cy="584775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/>
              <a:t>Tenovins</a:t>
            </a:r>
            <a:r>
              <a:rPr lang="en-US" sz="1600" dirty="0" smtClean="0"/>
              <a:t>, </a:t>
            </a:r>
          </a:p>
          <a:p>
            <a:pPr algn="ctr"/>
            <a:r>
              <a:rPr lang="en-US" sz="1600" dirty="0" err="1" smtClean="0"/>
              <a:t>inauhzin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173036" y="3495540"/>
            <a:ext cx="2664000" cy="83099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Inhibitors of E3 ligase activity</a:t>
            </a:r>
          </a:p>
          <a:p>
            <a:pPr algn="ctr"/>
            <a:r>
              <a:rPr lang="en-US" sz="1600" dirty="0" smtClean="0"/>
              <a:t>HLI373, </a:t>
            </a:r>
            <a:r>
              <a:rPr lang="en-US" sz="1600" dirty="0" err="1" smtClean="0"/>
              <a:t>Sempervirine</a:t>
            </a:r>
            <a:r>
              <a:rPr lang="en-US" sz="1600" dirty="0" smtClean="0"/>
              <a:t>.</a:t>
            </a:r>
          </a:p>
          <a:p>
            <a:pPr algn="ctr"/>
            <a:r>
              <a:rPr lang="en-US" sz="1600" dirty="0" smtClean="0"/>
              <a:t>MEL23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277542" y="537949"/>
            <a:ext cx="2275366" cy="83099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tabLst>
                <a:tab pos="1081088" algn="l"/>
              </a:tabLst>
            </a:pPr>
            <a:r>
              <a:rPr lang="en-US" sz="1600" b="1" u="sng" dirty="0"/>
              <a:t>Disruption of </a:t>
            </a:r>
            <a:r>
              <a:rPr lang="en-US" sz="1600" b="1" u="sng" dirty="0" smtClean="0"/>
              <a:t>nucleoli</a:t>
            </a:r>
            <a:endParaRPr lang="en-US" sz="1600" u="sng" dirty="0" smtClean="0"/>
          </a:p>
          <a:p>
            <a:pPr>
              <a:tabLst>
                <a:tab pos="1081088" algn="l"/>
              </a:tabLst>
            </a:pPr>
            <a:r>
              <a:rPr lang="en-US" sz="1600" dirty="0" err="1" smtClean="0"/>
              <a:t>ActD</a:t>
            </a:r>
            <a:r>
              <a:rPr lang="en-US" sz="1600" dirty="0" smtClean="0"/>
              <a:t>, BMH-21, </a:t>
            </a:r>
            <a:r>
              <a:rPr lang="en-US" sz="1600" b="1" dirty="0" smtClean="0">
                <a:solidFill>
                  <a:srgbClr val="FF0000"/>
                </a:solidFill>
              </a:rPr>
              <a:t>CX5461</a:t>
            </a:r>
          </a:p>
          <a:p>
            <a:r>
              <a:rPr lang="en-US" sz="1600" dirty="0" smtClean="0"/>
              <a:t>CDK inhibitor </a:t>
            </a:r>
            <a:r>
              <a:rPr lang="en-US" sz="1600" b="1" dirty="0" err="1" smtClean="0">
                <a:solidFill>
                  <a:srgbClr val="FF0000"/>
                </a:solidFill>
              </a:rPr>
              <a:t>roscovitine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1373877" y="1369111"/>
            <a:ext cx="456599" cy="51586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1415688" y="1968741"/>
            <a:ext cx="1283138" cy="438357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L5, L11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121919" y="560346"/>
            <a:ext cx="3312000" cy="86177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u="sng" dirty="0"/>
              <a:t>Blocking p53 binding </a:t>
            </a:r>
            <a:r>
              <a:rPr lang="en-US" sz="1600" b="1" u="sng" dirty="0" smtClean="0"/>
              <a:t>site</a:t>
            </a:r>
            <a:endParaRPr lang="en-US" sz="1600" u="sng" dirty="0" smtClean="0">
              <a:solidFill>
                <a:srgbClr val="FF0000"/>
              </a:solidFill>
            </a:endParaRPr>
          </a:p>
          <a:p>
            <a:r>
              <a:rPr lang="en-US" sz="1600" b="1" dirty="0" err="1">
                <a:solidFill>
                  <a:srgbClr val="FF0000"/>
                </a:solidFill>
              </a:rPr>
              <a:t>N</a:t>
            </a:r>
            <a:r>
              <a:rPr lang="en-US" sz="1600" b="1" dirty="0" err="1" smtClean="0">
                <a:solidFill>
                  <a:srgbClr val="FF0000"/>
                </a:solidFill>
              </a:rPr>
              <a:t>utlins</a:t>
            </a:r>
            <a:r>
              <a:rPr lang="en-US" sz="1600" dirty="0" smtClean="0"/>
              <a:t>				SJ-172550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MI series</a:t>
            </a:r>
            <a:r>
              <a:rPr lang="en-US" sz="1600" dirty="0" smtClean="0"/>
              <a:t>				XI-006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167243" y="1592591"/>
            <a:ext cx="1212704" cy="584775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LCA,RO5963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ATSP-7041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6716191" y="4290455"/>
            <a:ext cx="1002448" cy="468000"/>
          </a:xfrm>
          <a:prstGeom prst="ellipse">
            <a:avLst/>
          </a:prstGeom>
          <a:solidFill>
            <a:srgbClr val="009E9A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rm1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9" name="Grupo 28"/>
          <p:cNvGrpSpPr/>
          <p:nvPr/>
        </p:nvGrpSpPr>
        <p:grpSpPr>
          <a:xfrm rot="420000">
            <a:off x="5793797" y="1389141"/>
            <a:ext cx="268046" cy="1253045"/>
            <a:chOff x="7241767" y="843533"/>
            <a:chExt cx="277317" cy="858504"/>
          </a:xfrm>
        </p:grpSpPr>
        <p:cxnSp>
          <p:nvCxnSpPr>
            <p:cNvPr id="78" name="Straight Connector 39"/>
            <p:cNvCxnSpPr/>
            <p:nvPr/>
          </p:nvCxnSpPr>
          <p:spPr>
            <a:xfrm>
              <a:off x="7389390" y="843533"/>
              <a:ext cx="1" cy="85850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68"/>
            <p:cNvCxnSpPr/>
            <p:nvPr/>
          </p:nvCxnSpPr>
          <p:spPr>
            <a:xfrm>
              <a:off x="7241767" y="1697445"/>
              <a:ext cx="277317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7" name="TextBox 44"/>
          <p:cNvSpPr txBox="1"/>
          <p:nvPr/>
        </p:nvSpPr>
        <p:spPr>
          <a:xfrm>
            <a:off x="6606574" y="2563200"/>
            <a:ext cx="2448000" cy="58477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600" b="1" u="sng" dirty="0" smtClean="0"/>
              <a:t>Inhibitors of nuclear export</a:t>
            </a:r>
            <a:r>
              <a:rPr lang="en-US" sz="1600" u="sng" dirty="0" smtClean="0"/>
              <a:t> </a:t>
            </a:r>
          </a:p>
          <a:p>
            <a:pPr algn="ctr"/>
            <a:r>
              <a:rPr lang="en-US" sz="1600" dirty="0" smtClean="0"/>
              <a:t>i.e., </a:t>
            </a:r>
            <a:r>
              <a:rPr lang="en-US" sz="1600" dirty="0" err="1" smtClean="0"/>
              <a:t>Leptomycin</a:t>
            </a:r>
            <a:r>
              <a:rPr lang="en-US" sz="1600" dirty="0" smtClean="0"/>
              <a:t> B</a:t>
            </a:r>
            <a:endParaRPr lang="en-US" sz="1600" dirty="0"/>
          </a:p>
        </p:txBody>
      </p:sp>
      <p:grpSp>
        <p:nvGrpSpPr>
          <p:cNvPr id="88" name="Grupo 87"/>
          <p:cNvGrpSpPr/>
          <p:nvPr/>
        </p:nvGrpSpPr>
        <p:grpSpPr>
          <a:xfrm rot="1320000">
            <a:off x="7487972" y="3132235"/>
            <a:ext cx="277200" cy="972000"/>
            <a:chOff x="7241767" y="843533"/>
            <a:chExt cx="277317" cy="858504"/>
          </a:xfrm>
        </p:grpSpPr>
        <p:cxnSp>
          <p:nvCxnSpPr>
            <p:cNvPr id="89" name="Straight Connector 39"/>
            <p:cNvCxnSpPr/>
            <p:nvPr/>
          </p:nvCxnSpPr>
          <p:spPr>
            <a:xfrm>
              <a:off x="7389390" y="843533"/>
              <a:ext cx="1" cy="85850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68"/>
            <p:cNvCxnSpPr/>
            <p:nvPr/>
          </p:nvCxnSpPr>
          <p:spPr>
            <a:xfrm>
              <a:off x="7241767" y="1697445"/>
              <a:ext cx="277317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1" name="Grupo 90"/>
          <p:cNvGrpSpPr/>
          <p:nvPr/>
        </p:nvGrpSpPr>
        <p:grpSpPr>
          <a:xfrm rot="21300000" flipH="1">
            <a:off x="3322775" y="1406457"/>
            <a:ext cx="316666" cy="1237473"/>
            <a:chOff x="7241767" y="843533"/>
            <a:chExt cx="277317" cy="858504"/>
          </a:xfrm>
        </p:grpSpPr>
        <p:cxnSp>
          <p:nvCxnSpPr>
            <p:cNvPr id="92" name="Straight Connector 39"/>
            <p:cNvCxnSpPr/>
            <p:nvPr/>
          </p:nvCxnSpPr>
          <p:spPr>
            <a:xfrm>
              <a:off x="7389390" y="843533"/>
              <a:ext cx="1" cy="85850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68"/>
            <p:cNvCxnSpPr/>
            <p:nvPr/>
          </p:nvCxnSpPr>
          <p:spPr>
            <a:xfrm>
              <a:off x="7241767" y="1697445"/>
              <a:ext cx="277317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4" name="Grupo 93"/>
          <p:cNvGrpSpPr/>
          <p:nvPr/>
        </p:nvGrpSpPr>
        <p:grpSpPr>
          <a:xfrm rot="-2700000" flipH="1">
            <a:off x="2547179" y="2390637"/>
            <a:ext cx="277200" cy="567000"/>
            <a:chOff x="7241767" y="843533"/>
            <a:chExt cx="277317" cy="858504"/>
          </a:xfrm>
        </p:grpSpPr>
        <p:cxnSp>
          <p:nvCxnSpPr>
            <p:cNvPr id="95" name="Straight Connector 39"/>
            <p:cNvCxnSpPr/>
            <p:nvPr/>
          </p:nvCxnSpPr>
          <p:spPr>
            <a:xfrm>
              <a:off x="7389390" y="843533"/>
              <a:ext cx="1" cy="85850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68"/>
            <p:cNvCxnSpPr/>
            <p:nvPr/>
          </p:nvCxnSpPr>
          <p:spPr>
            <a:xfrm>
              <a:off x="7241767" y="1697445"/>
              <a:ext cx="277317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7" name="Grupo 96"/>
          <p:cNvGrpSpPr/>
          <p:nvPr/>
        </p:nvGrpSpPr>
        <p:grpSpPr>
          <a:xfrm rot="-5400000">
            <a:off x="2959617" y="3693233"/>
            <a:ext cx="277200" cy="504000"/>
            <a:chOff x="7241767" y="843533"/>
            <a:chExt cx="277317" cy="858504"/>
          </a:xfrm>
        </p:grpSpPr>
        <p:cxnSp>
          <p:nvCxnSpPr>
            <p:cNvPr id="98" name="Straight Connector 39"/>
            <p:cNvCxnSpPr/>
            <p:nvPr/>
          </p:nvCxnSpPr>
          <p:spPr>
            <a:xfrm>
              <a:off x="7389390" y="843533"/>
              <a:ext cx="1" cy="85850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68"/>
            <p:cNvCxnSpPr/>
            <p:nvPr/>
          </p:nvCxnSpPr>
          <p:spPr>
            <a:xfrm>
              <a:off x="7241767" y="1697445"/>
              <a:ext cx="277317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6" name="Grupo 55"/>
          <p:cNvGrpSpPr/>
          <p:nvPr/>
        </p:nvGrpSpPr>
        <p:grpSpPr>
          <a:xfrm rot="10800000" flipH="1" flipV="1">
            <a:off x="5441241" y="3681219"/>
            <a:ext cx="277200" cy="1440000"/>
            <a:chOff x="7241767" y="843533"/>
            <a:chExt cx="277317" cy="858504"/>
          </a:xfrm>
        </p:grpSpPr>
        <p:cxnSp>
          <p:nvCxnSpPr>
            <p:cNvPr id="57" name="Straight Connector 39"/>
            <p:cNvCxnSpPr/>
            <p:nvPr/>
          </p:nvCxnSpPr>
          <p:spPr>
            <a:xfrm>
              <a:off x="7389390" y="843533"/>
              <a:ext cx="1" cy="858504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68"/>
            <p:cNvCxnSpPr/>
            <p:nvPr/>
          </p:nvCxnSpPr>
          <p:spPr>
            <a:xfrm>
              <a:off x="7241767" y="1697445"/>
              <a:ext cx="277317" cy="0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upo 58"/>
          <p:cNvGrpSpPr/>
          <p:nvPr/>
        </p:nvGrpSpPr>
        <p:grpSpPr>
          <a:xfrm rot="10800000" flipV="1">
            <a:off x="3664787" y="3681219"/>
            <a:ext cx="277200" cy="1440000"/>
            <a:chOff x="7241767" y="843533"/>
            <a:chExt cx="277317" cy="858504"/>
          </a:xfrm>
        </p:grpSpPr>
        <p:cxnSp>
          <p:nvCxnSpPr>
            <p:cNvPr id="60" name="Straight Connector 39"/>
            <p:cNvCxnSpPr/>
            <p:nvPr/>
          </p:nvCxnSpPr>
          <p:spPr>
            <a:xfrm>
              <a:off x="7389390" y="843533"/>
              <a:ext cx="1" cy="858504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8"/>
            <p:cNvCxnSpPr/>
            <p:nvPr/>
          </p:nvCxnSpPr>
          <p:spPr>
            <a:xfrm>
              <a:off x="7241767" y="1697445"/>
              <a:ext cx="277317" cy="0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upo 62"/>
          <p:cNvGrpSpPr/>
          <p:nvPr/>
        </p:nvGrpSpPr>
        <p:grpSpPr>
          <a:xfrm rot="3240000">
            <a:off x="6403634" y="4694398"/>
            <a:ext cx="277200" cy="972000"/>
            <a:chOff x="7241767" y="843533"/>
            <a:chExt cx="277317" cy="858504"/>
          </a:xfrm>
        </p:grpSpPr>
        <p:cxnSp>
          <p:nvCxnSpPr>
            <p:cNvPr id="64" name="Straight Connector 39"/>
            <p:cNvCxnSpPr/>
            <p:nvPr/>
          </p:nvCxnSpPr>
          <p:spPr>
            <a:xfrm>
              <a:off x="7389390" y="843533"/>
              <a:ext cx="1" cy="85850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8"/>
            <p:cNvCxnSpPr/>
            <p:nvPr/>
          </p:nvCxnSpPr>
          <p:spPr>
            <a:xfrm>
              <a:off x="7241767" y="1697445"/>
              <a:ext cx="277317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6" name="Grupo 65"/>
          <p:cNvGrpSpPr/>
          <p:nvPr/>
        </p:nvGrpSpPr>
        <p:grpSpPr>
          <a:xfrm rot="5400000">
            <a:off x="6267511" y="5692337"/>
            <a:ext cx="288000" cy="360000"/>
            <a:chOff x="7241767" y="843533"/>
            <a:chExt cx="277317" cy="858504"/>
          </a:xfrm>
        </p:grpSpPr>
        <p:cxnSp>
          <p:nvCxnSpPr>
            <p:cNvPr id="67" name="Straight Connector 39"/>
            <p:cNvCxnSpPr/>
            <p:nvPr/>
          </p:nvCxnSpPr>
          <p:spPr>
            <a:xfrm>
              <a:off x="7389390" y="843533"/>
              <a:ext cx="1" cy="85850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8"/>
            <p:cNvCxnSpPr/>
            <p:nvPr/>
          </p:nvCxnSpPr>
          <p:spPr>
            <a:xfrm>
              <a:off x="7241767" y="1697445"/>
              <a:ext cx="277317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9" name="Grupo 68"/>
          <p:cNvGrpSpPr/>
          <p:nvPr/>
        </p:nvGrpSpPr>
        <p:grpSpPr>
          <a:xfrm rot="5400000">
            <a:off x="7740622" y="5678015"/>
            <a:ext cx="288000" cy="360000"/>
            <a:chOff x="7241767" y="843533"/>
            <a:chExt cx="277317" cy="858504"/>
          </a:xfrm>
        </p:grpSpPr>
        <p:cxnSp>
          <p:nvCxnSpPr>
            <p:cNvPr id="70" name="Straight Connector 39"/>
            <p:cNvCxnSpPr/>
            <p:nvPr/>
          </p:nvCxnSpPr>
          <p:spPr>
            <a:xfrm>
              <a:off x="7389390" y="843533"/>
              <a:ext cx="1" cy="85850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68"/>
            <p:cNvCxnSpPr/>
            <p:nvPr/>
          </p:nvCxnSpPr>
          <p:spPr>
            <a:xfrm>
              <a:off x="7241767" y="1697445"/>
              <a:ext cx="277317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2" name="Grupo 71"/>
          <p:cNvGrpSpPr/>
          <p:nvPr/>
        </p:nvGrpSpPr>
        <p:grpSpPr>
          <a:xfrm rot="16200000" flipH="1">
            <a:off x="1416629" y="5678502"/>
            <a:ext cx="277200" cy="360000"/>
            <a:chOff x="7241767" y="843533"/>
            <a:chExt cx="277317" cy="858504"/>
          </a:xfrm>
        </p:grpSpPr>
        <p:cxnSp>
          <p:nvCxnSpPr>
            <p:cNvPr id="73" name="Straight Connector 39"/>
            <p:cNvCxnSpPr/>
            <p:nvPr/>
          </p:nvCxnSpPr>
          <p:spPr>
            <a:xfrm>
              <a:off x="7389390" y="843533"/>
              <a:ext cx="1" cy="85850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68"/>
            <p:cNvCxnSpPr/>
            <p:nvPr/>
          </p:nvCxnSpPr>
          <p:spPr>
            <a:xfrm>
              <a:off x="7241767" y="1697445"/>
              <a:ext cx="277317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0" name="Grupo 79"/>
          <p:cNvGrpSpPr/>
          <p:nvPr/>
        </p:nvGrpSpPr>
        <p:grpSpPr>
          <a:xfrm rot="16200000" flipH="1">
            <a:off x="2846877" y="5682201"/>
            <a:ext cx="277200" cy="360000"/>
            <a:chOff x="7241767" y="843533"/>
            <a:chExt cx="277317" cy="858504"/>
          </a:xfrm>
        </p:grpSpPr>
        <p:cxnSp>
          <p:nvCxnSpPr>
            <p:cNvPr id="100" name="Straight Connector 39"/>
            <p:cNvCxnSpPr/>
            <p:nvPr/>
          </p:nvCxnSpPr>
          <p:spPr>
            <a:xfrm>
              <a:off x="7389390" y="843533"/>
              <a:ext cx="1" cy="85850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68"/>
            <p:cNvCxnSpPr/>
            <p:nvPr/>
          </p:nvCxnSpPr>
          <p:spPr>
            <a:xfrm>
              <a:off x="7241767" y="1697445"/>
              <a:ext cx="277317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2" name="Grupo 101"/>
          <p:cNvGrpSpPr/>
          <p:nvPr/>
        </p:nvGrpSpPr>
        <p:grpSpPr>
          <a:xfrm rot="16200000" flipH="1">
            <a:off x="2800925" y="4375776"/>
            <a:ext cx="277200" cy="828000"/>
            <a:chOff x="7241767" y="843533"/>
            <a:chExt cx="277317" cy="858504"/>
          </a:xfrm>
        </p:grpSpPr>
        <p:cxnSp>
          <p:nvCxnSpPr>
            <p:cNvPr id="103" name="Straight Connector 39"/>
            <p:cNvCxnSpPr/>
            <p:nvPr/>
          </p:nvCxnSpPr>
          <p:spPr>
            <a:xfrm>
              <a:off x="7389390" y="843533"/>
              <a:ext cx="1" cy="85850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68"/>
            <p:cNvCxnSpPr/>
            <p:nvPr/>
          </p:nvCxnSpPr>
          <p:spPr>
            <a:xfrm>
              <a:off x="7241767" y="1697445"/>
              <a:ext cx="277317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5" name="Rectangle 2"/>
          <p:cNvSpPr txBox="1">
            <a:spLocks noChangeArrowheads="1"/>
          </p:cNvSpPr>
          <p:nvPr/>
        </p:nvSpPr>
        <p:spPr>
          <a:xfrm>
            <a:off x="99047" y="-12577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b="1" dirty="0" err="1" smtClean="0">
                <a:solidFill>
                  <a:srgbClr val="1310FF"/>
                </a:solidFill>
                <a:latin typeface="Chalkboard" charset="0"/>
              </a:rPr>
              <a:t>Wt</a:t>
            </a:r>
            <a:r>
              <a:rPr lang="sv-SE" b="1" dirty="0" smtClean="0">
                <a:solidFill>
                  <a:srgbClr val="1310FF"/>
                </a:solidFill>
                <a:latin typeface="Chalkboard" charset="0"/>
              </a:rPr>
              <a:t> p53 </a:t>
            </a:r>
            <a:r>
              <a:rPr lang="sv-SE" b="1" dirty="0" err="1" smtClean="0">
                <a:solidFill>
                  <a:srgbClr val="1310FF"/>
                </a:solidFill>
                <a:latin typeface="Chalkboard" charset="0"/>
              </a:rPr>
              <a:t>reactivation</a:t>
            </a:r>
            <a:r>
              <a:rPr lang="sv-SE" b="1" dirty="0" smtClean="0">
                <a:solidFill>
                  <a:srgbClr val="1310FF"/>
                </a:solidFill>
                <a:latin typeface="Chalkboard" charset="0"/>
              </a:rPr>
              <a:t>: from </a:t>
            </a:r>
            <a:r>
              <a:rPr lang="sv-SE" b="1" dirty="0" err="1" smtClean="0">
                <a:solidFill>
                  <a:srgbClr val="1310FF"/>
                </a:solidFill>
                <a:latin typeface="Chalkboard" charset="0"/>
              </a:rPr>
              <a:t>lab</a:t>
            </a:r>
            <a:r>
              <a:rPr lang="sv-SE" b="1" dirty="0" smtClean="0">
                <a:solidFill>
                  <a:srgbClr val="1310FF"/>
                </a:solidFill>
                <a:latin typeface="Chalkboard" charset="0"/>
              </a:rPr>
              <a:t> </a:t>
            </a:r>
            <a:r>
              <a:rPr lang="sv-SE" b="1" dirty="0" err="1" smtClean="0">
                <a:solidFill>
                  <a:srgbClr val="1310FF"/>
                </a:solidFill>
                <a:latin typeface="Chalkboard" charset="0"/>
              </a:rPr>
              <a:t>bench</a:t>
            </a:r>
            <a:r>
              <a:rPr lang="sv-SE" b="1" dirty="0" smtClean="0">
                <a:solidFill>
                  <a:srgbClr val="1310FF"/>
                </a:solidFill>
                <a:latin typeface="Chalkboard" charset="0"/>
              </a:rPr>
              <a:t> </a:t>
            </a:r>
            <a:r>
              <a:rPr lang="sv-SE" b="1" dirty="0" err="1" smtClean="0">
                <a:solidFill>
                  <a:srgbClr val="1310FF"/>
                </a:solidFill>
                <a:latin typeface="Chalkboard" charset="0"/>
              </a:rPr>
              <a:t>to</a:t>
            </a:r>
            <a:r>
              <a:rPr lang="sv-SE" b="1" dirty="0" smtClean="0">
                <a:solidFill>
                  <a:srgbClr val="1310FF"/>
                </a:solidFill>
                <a:latin typeface="Chalkboard" charset="0"/>
              </a:rPr>
              <a:t> </a:t>
            </a:r>
            <a:r>
              <a:rPr lang="sv-SE" b="1" dirty="0" err="1" smtClean="0">
                <a:solidFill>
                  <a:srgbClr val="1310FF"/>
                </a:solidFill>
                <a:latin typeface="Chalkboard" charset="0"/>
              </a:rPr>
              <a:t>clinic</a:t>
            </a:r>
            <a:r>
              <a:rPr lang="sv-SE" b="1" dirty="0" smtClean="0">
                <a:solidFill>
                  <a:srgbClr val="1310FF"/>
                </a:solidFill>
                <a:latin typeface="Chalkboard" charset="0"/>
              </a:rPr>
              <a:t>  </a:t>
            </a:r>
            <a:r>
              <a:rPr lang="sv-SE" sz="2800" dirty="0" smtClean="0">
                <a:solidFill>
                  <a:srgbClr val="1310FF"/>
                </a:solidFill>
              </a:rPr>
              <a:t> </a:t>
            </a:r>
            <a:br>
              <a:rPr lang="sv-SE" sz="2800" dirty="0" smtClean="0">
                <a:solidFill>
                  <a:srgbClr val="1310FF"/>
                </a:solidFill>
              </a:rPr>
            </a:b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161919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43600"/>
            <a:ext cx="9144000" cy="1143000"/>
          </a:xfrm>
        </p:spPr>
        <p:txBody>
          <a:bodyPr/>
          <a:lstStyle/>
          <a:p>
            <a:pPr eaLnBrk="1" hangingPunct="1"/>
            <a:r>
              <a:rPr lang="sv-SE" sz="1800" b="1">
                <a:solidFill>
                  <a:srgbClr val="0400CC"/>
                </a:solidFill>
                <a:latin typeface="Chalkboard" charset="0"/>
                <a:ea typeface="ＭＳ Ｐゴシック" charset="0"/>
                <a:cs typeface="ＭＳ Ｐゴシック" charset="0"/>
              </a:rPr>
              <a:t>A precisely tuned level of p53 activity is required for a long cancer-free life</a:t>
            </a:r>
          </a:p>
        </p:txBody>
      </p:sp>
      <p:sp>
        <p:nvSpPr>
          <p:cNvPr id="100354" name="Text Box 3"/>
          <p:cNvSpPr txBox="1">
            <a:spLocks noChangeArrowheads="1"/>
          </p:cNvSpPr>
          <p:nvPr/>
        </p:nvSpPr>
        <p:spPr bwMode="auto">
          <a:xfrm>
            <a:off x="381000" y="0"/>
            <a:ext cx="8880734" cy="637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sv-SE" sz="2400" dirty="0">
                <a:solidFill>
                  <a:srgbClr val="0E05F5"/>
                </a:solidFill>
                <a:latin typeface="Chalkboard" charset="0"/>
              </a:rPr>
              <a:t>p53 </a:t>
            </a:r>
            <a:r>
              <a:rPr lang="sv-SE" sz="2400" dirty="0" err="1">
                <a:solidFill>
                  <a:srgbClr val="0E05F5"/>
                </a:solidFill>
                <a:latin typeface="Chalkboard" charset="0"/>
              </a:rPr>
              <a:t>mouse</a:t>
            </a:r>
            <a:r>
              <a:rPr lang="sv-SE" sz="2400" dirty="0">
                <a:solidFill>
                  <a:srgbClr val="0E05F5"/>
                </a:solidFill>
                <a:latin typeface="Chalkboard" charset="0"/>
              </a:rPr>
              <a:t> </a:t>
            </a:r>
            <a:r>
              <a:rPr lang="sv-SE" sz="2400" dirty="0" err="1">
                <a:solidFill>
                  <a:srgbClr val="0E05F5"/>
                </a:solidFill>
                <a:latin typeface="Chalkboard" charset="0"/>
              </a:rPr>
              <a:t>models</a:t>
            </a:r>
            <a:r>
              <a:rPr lang="sv-SE" sz="2400" dirty="0">
                <a:solidFill>
                  <a:srgbClr val="0E05F5"/>
                </a:solidFill>
                <a:latin typeface="Chalkboard" charset="0"/>
              </a:rPr>
              <a:t>:</a:t>
            </a:r>
          </a:p>
          <a:p>
            <a:endParaRPr lang="sv-SE" sz="2400" dirty="0">
              <a:solidFill>
                <a:srgbClr val="0E05F5"/>
              </a:solidFill>
              <a:latin typeface="Chalkboard" charset="0"/>
            </a:endParaRPr>
          </a:p>
          <a:p>
            <a:r>
              <a:rPr lang="sv-SE" sz="2400" dirty="0">
                <a:solidFill>
                  <a:srgbClr val="0E05F5"/>
                </a:solidFill>
                <a:latin typeface="Chalkboard" charset="0"/>
              </a:rPr>
              <a:t>p53 KO  		</a:t>
            </a:r>
            <a:r>
              <a:rPr lang="sv-SE" sz="2400" dirty="0" smtClean="0">
                <a:solidFill>
                  <a:srgbClr val="0E05F5"/>
                </a:solidFill>
                <a:latin typeface="Chalkboard" charset="0"/>
              </a:rPr>
              <a:t>	p53</a:t>
            </a:r>
            <a:r>
              <a:rPr lang="sv-SE" sz="2400" dirty="0">
                <a:solidFill>
                  <a:srgbClr val="0E05F5"/>
                </a:solidFill>
                <a:latin typeface="Chalkboard" charset="0"/>
              </a:rPr>
              <a:t>-/- 	</a:t>
            </a:r>
            <a:r>
              <a:rPr lang="sv-SE" sz="2400" dirty="0" smtClean="0">
                <a:solidFill>
                  <a:srgbClr val="0E05F5"/>
                </a:solidFill>
                <a:latin typeface="Chalkboard" charset="0"/>
              </a:rPr>
              <a:t>			</a:t>
            </a:r>
            <a:r>
              <a:rPr lang="sv-SE" sz="2400" dirty="0" err="1" smtClean="0">
                <a:solidFill>
                  <a:srgbClr val="0E05F5"/>
                </a:solidFill>
                <a:latin typeface="Chalkboard" charset="0"/>
              </a:rPr>
              <a:t>spontaneous</a:t>
            </a:r>
            <a:r>
              <a:rPr lang="sv-SE" sz="2400" dirty="0" smtClean="0">
                <a:solidFill>
                  <a:srgbClr val="0E05F5"/>
                </a:solidFill>
                <a:latin typeface="Chalkboard" charset="0"/>
              </a:rPr>
              <a:t> </a:t>
            </a:r>
            <a:r>
              <a:rPr lang="sv-SE" sz="2400" dirty="0" err="1">
                <a:solidFill>
                  <a:srgbClr val="0E05F5"/>
                </a:solidFill>
                <a:latin typeface="Chalkboard" charset="0"/>
              </a:rPr>
              <a:t>tumors</a:t>
            </a:r>
            <a:endParaRPr lang="sv-SE" sz="2400" dirty="0">
              <a:solidFill>
                <a:srgbClr val="0E05F5"/>
              </a:solidFill>
              <a:latin typeface="Chalkboard" charset="0"/>
            </a:endParaRPr>
          </a:p>
          <a:p>
            <a:endParaRPr lang="sv-SE" sz="2400" dirty="0">
              <a:solidFill>
                <a:srgbClr val="0E05F5"/>
              </a:solidFill>
              <a:latin typeface="Chalkboard" charset="0"/>
            </a:endParaRPr>
          </a:p>
          <a:p>
            <a:r>
              <a:rPr lang="sv-SE" sz="2400" dirty="0">
                <a:solidFill>
                  <a:srgbClr val="6401F5"/>
                </a:solidFill>
                <a:latin typeface="Chalkboard" charset="0"/>
              </a:rPr>
              <a:t>Super p53	</a:t>
            </a:r>
            <a:r>
              <a:rPr lang="sv-SE" sz="2400" dirty="0">
                <a:solidFill>
                  <a:srgbClr val="0E05F5"/>
                </a:solidFill>
                <a:latin typeface="Chalkboard" charset="0"/>
              </a:rPr>
              <a:t>	</a:t>
            </a:r>
            <a:r>
              <a:rPr lang="sv-SE" sz="2400" dirty="0">
                <a:solidFill>
                  <a:srgbClr val="6401F5"/>
                </a:solidFill>
                <a:latin typeface="Chalkboard" charset="0"/>
              </a:rPr>
              <a:t>p53+/+/+</a:t>
            </a:r>
            <a:r>
              <a:rPr lang="sv-SE" sz="2400" dirty="0">
                <a:solidFill>
                  <a:srgbClr val="0E05F5"/>
                </a:solidFill>
                <a:latin typeface="Chalkboard" charset="0"/>
              </a:rPr>
              <a:t>	</a:t>
            </a:r>
            <a:r>
              <a:rPr lang="sv-SE" sz="2400" dirty="0" smtClean="0">
                <a:solidFill>
                  <a:srgbClr val="0E05F5"/>
                </a:solidFill>
                <a:latin typeface="Chalkboard" charset="0"/>
              </a:rPr>
              <a:t>		</a:t>
            </a:r>
            <a:r>
              <a:rPr lang="sv-SE" sz="2400" dirty="0" err="1" smtClean="0">
                <a:solidFill>
                  <a:srgbClr val="6401F5"/>
                </a:solidFill>
                <a:latin typeface="Chalkboard" charset="0"/>
              </a:rPr>
              <a:t>tumor</a:t>
            </a:r>
            <a:r>
              <a:rPr lang="sv-SE" sz="2400" dirty="0" err="1">
                <a:solidFill>
                  <a:srgbClr val="6401F5"/>
                </a:solidFill>
                <a:latin typeface="Chalkboard" charset="0"/>
              </a:rPr>
              <a:t>-free</a:t>
            </a:r>
            <a:r>
              <a:rPr lang="sv-SE" sz="2400" dirty="0">
                <a:solidFill>
                  <a:srgbClr val="6401F5"/>
                </a:solidFill>
                <a:latin typeface="Chalkboard" charset="0"/>
              </a:rPr>
              <a:t>,</a:t>
            </a:r>
          </a:p>
          <a:p>
            <a:r>
              <a:rPr lang="sv-SE" sz="2400" dirty="0">
                <a:solidFill>
                  <a:srgbClr val="6401F5"/>
                </a:solidFill>
                <a:latin typeface="Chalkboard" charset="0"/>
              </a:rPr>
              <a:t>					</a:t>
            </a:r>
            <a:r>
              <a:rPr lang="sv-SE" sz="2400" dirty="0" smtClean="0">
                <a:solidFill>
                  <a:srgbClr val="6401F5"/>
                </a:solidFill>
                <a:latin typeface="Chalkboard" charset="0"/>
              </a:rPr>
              <a:t>						</a:t>
            </a:r>
            <a:r>
              <a:rPr lang="sv-SE" sz="2400" dirty="0" err="1" smtClean="0">
                <a:solidFill>
                  <a:srgbClr val="6401F5"/>
                </a:solidFill>
                <a:latin typeface="Chalkboard" charset="0"/>
              </a:rPr>
              <a:t>increased</a:t>
            </a:r>
            <a:r>
              <a:rPr lang="sv-SE" sz="2400" dirty="0" smtClean="0">
                <a:solidFill>
                  <a:srgbClr val="6401F5"/>
                </a:solidFill>
                <a:latin typeface="Chalkboard" charset="0"/>
              </a:rPr>
              <a:t> </a:t>
            </a:r>
            <a:r>
              <a:rPr lang="sv-SE" sz="2400" dirty="0" err="1">
                <a:solidFill>
                  <a:srgbClr val="6401F5"/>
                </a:solidFill>
                <a:latin typeface="Chalkboard" charset="0"/>
              </a:rPr>
              <a:t>protection</a:t>
            </a:r>
            <a:r>
              <a:rPr lang="sv-SE" sz="2400" dirty="0">
                <a:solidFill>
                  <a:srgbClr val="6401F5"/>
                </a:solidFill>
                <a:latin typeface="Chalkboard" charset="0"/>
              </a:rPr>
              <a:t> from </a:t>
            </a:r>
          </a:p>
          <a:p>
            <a:r>
              <a:rPr lang="sv-SE" sz="2400" dirty="0">
                <a:solidFill>
                  <a:srgbClr val="6401F5"/>
                </a:solidFill>
                <a:latin typeface="Chalkboard" charset="0"/>
              </a:rPr>
              <a:t>					</a:t>
            </a:r>
            <a:r>
              <a:rPr lang="sv-SE" sz="2400" dirty="0" smtClean="0">
                <a:solidFill>
                  <a:srgbClr val="6401F5"/>
                </a:solidFill>
                <a:latin typeface="Chalkboard" charset="0"/>
              </a:rPr>
              <a:t>						carcinogen</a:t>
            </a:r>
            <a:r>
              <a:rPr lang="sv-SE" sz="2400" dirty="0">
                <a:solidFill>
                  <a:srgbClr val="6401F5"/>
                </a:solidFill>
                <a:latin typeface="Chalkboard" charset="0"/>
              </a:rPr>
              <a:t>-</a:t>
            </a:r>
          </a:p>
          <a:p>
            <a:r>
              <a:rPr lang="sv-SE" sz="2400" dirty="0">
                <a:solidFill>
                  <a:srgbClr val="6401F5"/>
                </a:solidFill>
                <a:latin typeface="Chalkboard" charset="0"/>
              </a:rPr>
              <a:t>					</a:t>
            </a:r>
            <a:r>
              <a:rPr lang="sv-SE" sz="2400" dirty="0" smtClean="0">
                <a:solidFill>
                  <a:srgbClr val="6401F5"/>
                </a:solidFill>
                <a:latin typeface="Chalkboard" charset="0"/>
              </a:rPr>
              <a:t>						</a:t>
            </a:r>
            <a:r>
              <a:rPr lang="sv-SE" sz="2400" dirty="0" err="1" smtClean="0">
                <a:solidFill>
                  <a:srgbClr val="6401F5"/>
                </a:solidFill>
                <a:latin typeface="Chalkboard" charset="0"/>
              </a:rPr>
              <a:t>induced</a:t>
            </a:r>
            <a:r>
              <a:rPr lang="sv-SE" sz="2400" dirty="0" smtClean="0">
                <a:solidFill>
                  <a:srgbClr val="6401F5"/>
                </a:solidFill>
                <a:latin typeface="Chalkboard" charset="0"/>
              </a:rPr>
              <a:t> </a:t>
            </a:r>
            <a:r>
              <a:rPr lang="sv-SE" sz="2400" dirty="0" err="1">
                <a:solidFill>
                  <a:srgbClr val="6401F5"/>
                </a:solidFill>
                <a:latin typeface="Chalkboard" charset="0"/>
              </a:rPr>
              <a:t>tumors</a:t>
            </a:r>
            <a:endParaRPr lang="sv-SE" sz="2400" dirty="0">
              <a:solidFill>
                <a:srgbClr val="0E05F5"/>
              </a:solidFill>
              <a:latin typeface="Chalkboard" charset="0"/>
            </a:endParaRPr>
          </a:p>
          <a:p>
            <a:endParaRPr lang="sv-SE" sz="2400" dirty="0">
              <a:solidFill>
                <a:srgbClr val="0E05F5"/>
              </a:solidFill>
              <a:latin typeface="Chalkboard" charset="0"/>
            </a:endParaRPr>
          </a:p>
          <a:p>
            <a:r>
              <a:rPr lang="sv-SE" sz="2400" dirty="0">
                <a:solidFill>
                  <a:srgbClr val="AC07F5"/>
                </a:solidFill>
                <a:latin typeface="Chalkboard" charset="0"/>
              </a:rPr>
              <a:t>”m” </a:t>
            </a:r>
            <a:r>
              <a:rPr lang="sv-SE" sz="2400" dirty="0" err="1">
                <a:solidFill>
                  <a:srgbClr val="AC07F5"/>
                </a:solidFill>
                <a:latin typeface="Chalkboard" charset="0"/>
              </a:rPr>
              <a:t>allele</a:t>
            </a:r>
            <a:r>
              <a:rPr lang="sv-SE" sz="2400" dirty="0">
                <a:solidFill>
                  <a:srgbClr val="AC07F5"/>
                </a:solidFill>
                <a:latin typeface="Chalkboard" charset="0"/>
              </a:rPr>
              <a:t>		p53		</a:t>
            </a:r>
            <a:r>
              <a:rPr lang="sv-SE" sz="2400" dirty="0" smtClean="0">
                <a:solidFill>
                  <a:srgbClr val="AC07F5"/>
                </a:solidFill>
                <a:latin typeface="Chalkboard" charset="0"/>
              </a:rPr>
              <a:t>			</a:t>
            </a:r>
            <a:r>
              <a:rPr lang="sv-SE" sz="2400" dirty="0" err="1" smtClean="0">
                <a:solidFill>
                  <a:srgbClr val="AC07F5"/>
                </a:solidFill>
                <a:latin typeface="Chalkboard" charset="0"/>
              </a:rPr>
              <a:t>tumor</a:t>
            </a:r>
            <a:r>
              <a:rPr lang="sv-SE" sz="2400" dirty="0" err="1">
                <a:solidFill>
                  <a:srgbClr val="AC07F5"/>
                </a:solidFill>
                <a:latin typeface="Chalkboard" charset="0"/>
              </a:rPr>
              <a:t>-free</a:t>
            </a:r>
            <a:r>
              <a:rPr lang="sv-SE" sz="2400" dirty="0">
                <a:solidFill>
                  <a:srgbClr val="AC07F5"/>
                </a:solidFill>
                <a:latin typeface="Chalkboard" charset="0"/>
              </a:rPr>
              <a:t>, </a:t>
            </a:r>
          </a:p>
          <a:p>
            <a:r>
              <a:rPr lang="sv-SE" sz="2400" dirty="0">
                <a:solidFill>
                  <a:srgbClr val="AC07F5"/>
                </a:solidFill>
                <a:latin typeface="Chalkboard" charset="0"/>
              </a:rPr>
              <a:t>					</a:t>
            </a:r>
            <a:r>
              <a:rPr lang="sv-SE" sz="2400" dirty="0" smtClean="0">
                <a:solidFill>
                  <a:srgbClr val="AC07F5"/>
                </a:solidFill>
                <a:latin typeface="Chalkboard" charset="0"/>
              </a:rPr>
              <a:t>						</a:t>
            </a:r>
            <a:r>
              <a:rPr lang="sv-SE" sz="2400" dirty="0" err="1" smtClean="0">
                <a:solidFill>
                  <a:srgbClr val="AC07F5"/>
                </a:solidFill>
                <a:latin typeface="Chalkboard" charset="0"/>
              </a:rPr>
              <a:t>but</a:t>
            </a:r>
            <a:r>
              <a:rPr lang="sv-SE" sz="2400" dirty="0">
                <a:solidFill>
                  <a:srgbClr val="AC07F5"/>
                </a:solidFill>
                <a:latin typeface="Chalkboard" charset="0"/>
              </a:rPr>
              <a:t>: </a:t>
            </a:r>
            <a:r>
              <a:rPr lang="sv-SE" sz="2400" dirty="0" err="1">
                <a:solidFill>
                  <a:srgbClr val="AC07F5"/>
                </a:solidFill>
                <a:latin typeface="Chalkboard" charset="0"/>
              </a:rPr>
              <a:t>premature</a:t>
            </a:r>
            <a:r>
              <a:rPr lang="sv-SE" sz="2400" dirty="0">
                <a:solidFill>
                  <a:srgbClr val="AC07F5"/>
                </a:solidFill>
                <a:latin typeface="Chalkboard" charset="0"/>
              </a:rPr>
              <a:t> </a:t>
            </a:r>
            <a:r>
              <a:rPr lang="en-GB" sz="2400" dirty="0">
                <a:solidFill>
                  <a:srgbClr val="AC07F5"/>
                </a:solidFill>
                <a:latin typeface="Chalkboard" charset="0"/>
              </a:rPr>
              <a:t>aging</a:t>
            </a:r>
            <a:endParaRPr lang="sv-SE" sz="2400" dirty="0">
              <a:solidFill>
                <a:srgbClr val="0E05F5"/>
              </a:solidFill>
              <a:latin typeface="Chalkboard" charset="0"/>
            </a:endParaRPr>
          </a:p>
          <a:p>
            <a:endParaRPr lang="sv-SE" sz="2400" dirty="0">
              <a:solidFill>
                <a:srgbClr val="0E05F5"/>
              </a:solidFill>
              <a:latin typeface="Chalkboard" charset="0"/>
            </a:endParaRPr>
          </a:p>
          <a:p>
            <a:r>
              <a:rPr lang="sv-SE" sz="2400" dirty="0">
                <a:solidFill>
                  <a:srgbClr val="E30670"/>
                </a:solidFill>
                <a:latin typeface="Chalkboard" charset="0"/>
              </a:rPr>
              <a:t>Mdm-2 KO		p53		</a:t>
            </a:r>
            <a:r>
              <a:rPr lang="sv-SE" sz="2400" dirty="0" smtClean="0">
                <a:solidFill>
                  <a:srgbClr val="E30670"/>
                </a:solidFill>
                <a:latin typeface="Chalkboard" charset="0"/>
              </a:rPr>
              <a:t>			</a:t>
            </a:r>
            <a:r>
              <a:rPr lang="sv-SE" sz="2400" dirty="0" err="1" smtClean="0">
                <a:solidFill>
                  <a:srgbClr val="E30670"/>
                </a:solidFill>
                <a:latin typeface="Chalkboard" charset="0"/>
              </a:rPr>
              <a:t>embryonic</a:t>
            </a:r>
            <a:r>
              <a:rPr lang="sv-SE" sz="2400" dirty="0" smtClean="0">
                <a:solidFill>
                  <a:srgbClr val="E30670"/>
                </a:solidFill>
                <a:latin typeface="Chalkboard" charset="0"/>
              </a:rPr>
              <a:t> </a:t>
            </a:r>
            <a:r>
              <a:rPr lang="sv-SE" sz="2400" dirty="0" err="1">
                <a:solidFill>
                  <a:srgbClr val="E30670"/>
                </a:solidFill>
                <a:latin typeface="Chalkboard" charset="0"/>
              </a:rPr>
              <a:t>lethality</a:t>
            </a:r>
            <a:endParaRPr lang="sv-SE" sz="2400" dirty="0">
              <a:solidFill>
                <a:srgbClr val="E30670"/>
              </a:solidFill>
              <a:latin typeface="Chalkboard" charset="0"/>
            </a:endParaRPr>
          </a:p>
          <a:p>
            <a:r>
              <a:rPr lang="sv-SE" sz="2400" dirty="0">
                <a:solidFill>
                  <a:srgbClr val="E30670"/>
                </a:solidFill>
                <a:latin typeface="Chalkboard" charset="0"/>
              </a:rPr>
              <a:t>					</a:t>
            </a:r>
            <a:r>
              <a:rPr lang="sv-SE" sz="2400" dirty="0" smtClean="0">
                <a:solidFill>
                  <a:srgbClr val="E30670"/>
                </a:solidFill>
                <a:latin typeface="Chalkboard" charset="0"/>
              </a:rPr>
              <a:t>						or </a:t>
            </a:r>
            <a:r>
              <a:rPr lang="sv-SE" sz="2400" dirty="0" err="1">
                <a:solidFill>
                  <a:srgbClr val="E30670"/>
                </a:solidFill>
                <a:latin typeface="Chalkboard" charset="0"/>
              </a:rPr>
              <a:t>destruction</a:t>
            </a:r>
            <a:r>
              <a:rPr lang="sv-SE" sz="2400" dirty="0">
                <a:solidFill>
                  <a:srgbClr val="E30670"/>
                </a:solidFill>
                <a:latin typeface="Chalkboard" charset="0"/>
              </a:rPr>
              <a:t> </a:t>
            </a:r>
            <a:r>
              <a:rPr lang="sv-SE" sz="2400" dirty="0" err="1">
                <a:solidFill>
                  <a:srgbClr val="E30670"/>
                </a:solidFill>
                <a:latin typeface="Chalkboard" charset="0"/>
              </a:rPr>
              <a:t>of</a:t>
            </a:r>
            <a:r>
              <a:rPr lang="sv-SE" sz="2400" dirty="0">
                <a:solidFill>
                  <a:srgbClr val="E30670"/>
                </a:solidFill>
                <a:latin typeface="Chalkboard" charset="0"/>
              </a:rPr>
              <a:t> </a:t>
            </a:r>
            <a:r>
              <a:rPr lang="sv-SE" sz="2400" dirty="0" err="1">
                <a:solidFill>
                  <a:srgbClr val="E30670"/>
                </a:solidFill>
                <a:latin typeface="Chalkboard" charset="0"/>
              </a:rPr>
              <a:t>tissues</a:t>
            </a:r>
            <a:r>
              <a:rPr lang="sv-SE" sz="2400" dirty="0">
                <a:solidFill>
                  <a:srgbClr val="E30670"/>
                </a:solidFill>
                <a:latin typeface="Chalkboard" charset="0"/>
              </a:rPr>
              <a:t> </a:t>
            </a:r>
          </a:p>
          <a:p>
            <a:r>
              <a:rPr lang="sv-SE" sz="2400" dirty="0">
                <a:solidFill>
                  <a:srgbClr val="E30670"/>
                </a:solidFill>
                <a:latin typeface="Chalkboard" charset="0"/>
              </a:rPr>
              <a:t>					</a:t>
            </a:r>
            <a:r>
              <a:rPr lang="sv-SE" sz="2400" dirty="0" smtClean="0">
                <a:solidFill>
                  <a:srgbClr val="E30670"/>
                </a:solidFill>
                <a:latin typeface="Chalkboard" charset="0"/>
              </a:rPr>
              <a:t>						in </a:t>
            </a:r>
            <a:r>
              <a:rPr lang="sv-SE" sz="2400" dirty="0">
                <a:solidFill>
                  <a:srgbClr val="E30670"/>
                </a:solidFill>
                <a:latin typeface="Chalkboard" charset="0"/>
              </a:rPr>
              <a:t>adult </a:t>
            </a:r>
            <a:r>
              <a:rPr lang="sv-SE" sz="2400" dirty="0" err="1">
                <a:solidFill>
                  <a:srgbClr val="E30670"/>
                </a:solidFill>
                <a:latin typeface="Chalkboard" charset="0"/>
              </a:rPr>
              <a:t>mice</a:t>
            </a:r>
            <a:r>
              <a:rPr lang="sv-SE" sz="2400" dirty="0">
                <a:solidFill>
                  <a:srgbClr val="E30670"/>
                </a:solidFill>
                <a:latin typeface="Chalkboard" charset="0"/>
              </a:rPr>
              <a:t> </a:t>
            </a:r>
            <a:r>
              <a:rPr lang="sv-SE" sz="2400" dirty="0" err="1">
                <a:solidFill>
                  <a:srgbClr val="E30670"/>
                </a:solidFill>
                <a:latin typeface="Chalkboard" charset="0"/>
              </a:rPr>
              <a:t>upon</a:t>
            </a:r>
            <a:r>
              <a:rPr lang="sv-SE" sz="2400" dirty="0">
                <a:solidFill>
                  <a:srgbClr val="E30670"/>
                </a:solidFill>
                <a:latin typeface="Chalkboard" charset="0"/>
              </a:rPr>
              <a:t> </a:t>
            </a:r>
          </a:p>
          <a:p>
            <a:r>
              <a:rPr lang="sv-SE" sz="2400" dirty="0">
                <a:solidFill>
                  <a:srgbClr val="E30670"/>
                </a:solidFill>
                <a:latin typeface="Chalkboard" charset="0"/>
              </a:rPr>
              <a:t>					</a:t>
            </a:r>
            <a:r>
              <a:rPr lang="sv-SE" sz="2400" dirty="0" smtClean="0">
                <a:solidFill>
                  <a:srgbClr val="E30670"/>
                </a:solidFill>
                <a:latin typeface="Chalkboard" charset="0"/>
              </a:rPr>
              <a:t>						</a:t>
            </a:r>
            <a:r>
              <a:rPr lang="sv-SE" sz="2400" dirty="0" err="1" smtClean="0">
                <a:solidFill>
                  <a:srgbClr val="E30670"/>
                </a:solidFill>
                <a:latin typeface="Chalkboard" charset="0"/>
              </a:rPr>
              <a:t>switching</a:t>
            </a:r>
            <a:r>
              <a:rPr lang="sv-SE" sz="2400" dirty="0" smtClean="0">
                <a:solidFill>
                  <a:srgbClr val="E30670"/>
                </a:solidFill>
                <a:latin typeface="Chalkboard" charset="0"/>
              </a:rPr>
              <a:t> </a:t>
            </a:r>
            <a:r>
              <a:rPr lang="sv-SE" sz="2400" dirty="0">
                <a:solidFill>
                  <a:srgbClr val="E30670"/>
                </a:solidFill>
                <a:latin typeface="Chalkboard" charset="0"/>
              </a:rPr>
              <a:t>on p53</a:t>
            </a:r>
            <a:endParaRPr lang="sv-SE" sz="2400" b="0" dirty="0">
              <a:solidFill>
                <a:srgbClr val="E30670"/>
              </a:solidFill>
              <a:latin typeface="Chalkboard" charset="0"/>
            </a:endParaRPr>
          </a:p>
          <a:p>
            <a:r>
              <a:rPr lang="sv-SE" sz="2400" b="0" dirty="0">
                <a:solidFill>
                  <a:srgbClr val="0E05F5"/>
                </a:solidFill>
                <a:latin typeface="Chalkboard" charset="0"/>
              </a:rPr>
              <a:t>  </a:t>
            </a:r>
          </a:p>
        </p:txBody>
      </p:sp>
      <p:sp>
        <p:nvSpPr>
          <p:cNvPr id="100355" name="Line 4"/>
          <p:cNvSpPr>
            <a:spLocks noChangeShapeType="1"/>
          </p:cNvSpPr>
          <p:nvPr/>
        </p:nvSpPr>
        <p:spPr bwMode="auto">
          <a:xfrm flipV="1">
            <a:off x="3428910" y="3390900"/>
            <a:ext cx="0" cy="228600"/>
          </a:xfrm>
          <a:prstGeom prst="line">
            <a:avLst/>
          </a:prstGeom>
          <a:noFill/>
          <a:ln w="9525">
            <a:solidFill>
              <a:srgbClr val="AC07F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56" name="Line 7"/>
          <p:cNvSpPr>
            <a:spLocks noChangeShapeType="1"/>
          </p:cNvSpPr>
          <p:nvPr/>
        </p:nvSpPr>
        <p:spPr bwMode="auto">
          <a:xfrm flipV="1">
            <a:off x="3428910" y="4419600"/>
            <a:ext cx="0" cy="457200"/>
          </a:xfrm>
          <a:prstGeom prst="line">
            <a:avLst/>
          </a:prstGeom>
          <a:noFill/>
          <a:ln w="57150">
            <a:solidFill>
              <a:srgbClr val="E3067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57" name="Text Box 8"/>
          <p:cNvSpPr txBox="1">
            <a:spLocks noChangeArrowheads="1"/>
          </p:cNvSpPr>
          <p:nvPr/>
        </p:nvSpPr>
        <p:spPr bwMode="auto">
          <a:xfrm>
            <a:off x="2438400" y="1869626"/>
            <a:ext cx="237648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GB" sz="1200" b="0" dirty="0">
                <a:solidFill>
                  <a:srgbClr val="6401F5"/>
                </a:solidFill>
                <a:latin typeface="Chalkboard" charset="0"/>
              </a:rPr>
              <a:t>(</a:t>
            </a:r>
            <a:r>
              <a:rPr lang="en-GB" sz="1200" b="0" dirty="0" smtClean="0">
                <a:solidFill>
                  <a:srgbClr val="6401F5"/>
                </a:solidFill>
                <a:latin typeface="Chalkboard" charset="0"/>
              </a:rPr>
              <a:t>normal </a:t>
            </a:r>
            <a:r>
              <a:rPr lang="en-GB" sz="1200" b="0" dirty="0">
                <a:solidFill>
                  <a:srgbClr val="6401F5"/>
                </a:solidFill>
                <a:latin typeface="Chalkboard" charset="0"/>
              </a:rPr>
              <a:t>level, but greatly </a:t>
            </a:r>
          </a:p>
          <a:p>
            <a:r>
              <a:rPr lang="en-GB" sz="1200" b="0" dirty="0">
                <a:solidFill>
                  <a:srgbClr val="6401F5"/>
                </a:solidFill>
                <a:latin typeface="Chalkboard" charset="0"/>
              </a:rPr>
              <a:t>enhanced in response to stress)</a:t>
            </a:r>
          </a:p>
        </p:txBody>
      </p:sp>
      <p:sp>
        <p:nvSpPr>
          <p:cNvPr id="100358" name="Text Box 9"/>
          <p:cNvSpPr txBox="1">
            <a:spLocks noChangeArrowheads="1"/>
          </p:cNvSpPr>
          <p:nvPr/>
        </p:nvSpPr>
        <p:spPr bwMode="auto">
          <a:xfrm>
            <a:off x="2514600" y="3810000"/>
            <a:ext cx="1922463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GB" sz="1200" b="0" dirty="0">
                <a:solidFill>
                  <a:srgbClr val="AC07F5"/>
                </a:solidFill>
                <a:latin typeface="Chalkboard" charset="0"/>
              </a:rPr>
              <a:t>(constitutively activated)</a:t>
            </a:r>
          </a:p>
        </p:txBody>
      </p:sp>
      <p:sp>
        <p:nvSpPr>
          <p:cNvPr id="100359" name="Text Box 10"/>
          <p:cNvSpPr txBox="1">
            <a:spLocks noChangeArrowheads="1"/>
          </p:cNvSpPr>
          <p:nvPr/>
        </p:nvSpPr>
        <p:spPr bwMode="auto">
          <a:xfrm>
            <a:off x="2215734" y="4953000"/>
            <a:ext cx="20558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GB" sz="1200" b="0" dirty="0">
                <a:solidFill>
                  <a:srgbClr val="E30670"/>
                </a:solidFill>
                <a:latin typeface="Chalkboard" charset="0"/>
              </a:rPr>
              <a:t>(uncontrolled activity</a:t>
            </a:r>
          </a:p>
          <a:p>
            <a:r>
              <a:rPr lang="en-GB" sz="1200" b="0" dirty="0">
                <a:solidFill>
                  <a:srgbClr val="E30670"/>
                </a:solidFill>
                <a:latin typeface="Chalkboard" charset="0"/>
              </a:rPr>
              <a:t> in the absence of Mdm-2)</a:t>
            </a:r>
          </a:p>
        </p:txBody>
      </p:sp>
      <p:sp>
        <p:nvSpPr>
          <p:cNvPr id="100360" name="AutoShape 11"/>
          <p:cNvSpPr>
            <a:spLocks noChangeArrowheads="1"/>
          </p:cNvSpPr>
          <p:nvPr/>
        </p:nvSpPr>
        <p:spPr bwMode="auto">
          <a:xfrm>
            <a:off x="0" y="1066800"/>
            <a:ext cx="457200" cy="3810000"/>
          </a:xfrm>
          <a:prstGeom prst="rtTriangle">
            <a:avLst/>
          </a:prstGeom>
          <a:gradFill rotWithShape="0">
            <a:gsLst>
              <a:gs pos="0">
                <a:srgbClr val="FF2B56"/>
              </a:gs>
              <a:gs pos="100000">
                <a:srgbClr val="76142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" y="-1"/>
            <a:ext cx="9130944" cy="57242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>
                <a:solidFill>
                  <a:srgbClr val="1819F5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endParaRPr lang="en-US" dirty="0" smtClean="0">
              <a:solidFill>
                <a:srgbClr val="1819F5"/>
              </a:solidFill>
            </a:endParaRPr>
          </a:p>
        </p:txBody>
      </p:sp>
      <p:pic>
        <p:nvPicPr>
          <p:cNvPr id="11" name="Picture 10" descr="making-the-right-choic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091" y="3069871"/>
            <a:ext cx="2928543" cy="1766317"/>
          </a:xfrm>
          <a:prstGeom prst="rect">
            <a:avLst/>
          </a:prstGeom>
        </p:spPr>
      </p:pic>
      <p:sp>
        <p:nvSpPr>
          <p:cNvPr id="24585" name="Oval 16"/>
          <p:cNvSpPr>
            <a:spLocks noChangeArrowheads="1"/>
          </p:cNvSpPr>
          <p:nvPr/>
        </p:nvSpPr>
        <p:spPr bwMode="auto">
          <a:xfrm>
            <a:off x="4695698" y="4493288"/>
            <a:ext cx="1608330" cy="4793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600" b="1" dirty="0" smtClean="0">
                <a:solidFill>
                  <a:srgbClr val="B10E4A"/>
                </a:solidFill>
                <a:latin typeface="Chalkboard" charset="0"/>
                <a:ea typeface="Chalkboard" charset="0"/>
                <a:cs typeface="Chalkboard" charset="0"/>
              </a:rPr>
              <a:t>Apoptosis</a:t>
            </a:r>
            <a:endParaRPr lang="en-US" sz="1600" b="1" dirty="0">
              <a:solidFill>
                <a:srgbClr val="B10E4A"/>
              </a:solidFill>
            </a:endParaRPr>
          </a:p>
        </p:txBody>
      </p:sp>
      <p:sp>
        <p:nvSpPr>
          <p:cNvPr id="24583" name="Oval 14"/>
          <p:cNvSpPr>
            <a:spLocks noChangeArrowheads="1"/>
          </p:cNvSpPr>
          <p:nvPr/>
        </p:nvSpPr>
        <p:spPr bwMode="auto">
          <a:xfrm>
            <a:off x="4824090" y="2916889"/>
            <a:ext cx="1095881" cy="71099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600" dirty="0">
                <a:solidFill>
                  <a:srgbClr val="0BE6E6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1600" b="1" dirty="0" smtClean="0">
                <a:solidFill>
                  <a:srgbClr val="11CACD"/>
                </a:solidFill>
                <a:latin typeface="Chalkboard" charset="0"/>
                <a:ea typeface="Chalkboard" charset="0"/>
                <a:cs typeface="Chalkboard" charset="0"/>
              </a:rPr>
              <a:t>DNA </a:t>
            </a:r>
            <a:r>
              <a:rPr lang="en-US" sz="1600" b="1" dirty="0">
                <a:solidFill>
                  <a:srgbClr val="11CACD"/>
                </a:solidFill>
                <a:latin typeface="Chalkboard" charset="0"/>
                <a:ea typeface="Chalkboard" charset="0"/>
                <a:cs typeface="Chalkboard" charset="0"/>
              </a:rPr>
              <a:t>repair</a:t>
            </a:r>
            <a:endParaRPr lang="en-US" sz="1600" b="1" dirty="0">
              <a:solidFill>
                <a:srgbClr val="11CACD"/>
              </a:solidFill>
            </a:endParaRPr>
          </a:p>
        </p:txBody>
      </p:sp>
      <p:sp>
        <p:nvSpPr>
          <p:cNvPr id="24582" name="Oval 13"/>
          <p:cNvSpPr>
            <a:spLocks noChangeArrowheads="1"/>
          </p:cNvSpPr>
          <p:nvPr/>
        </p:nvSpPr>
        <p:spPr bwMode="auto">
          <a:xfrm>
            <a:off x="2053131" y="3337494"/>
            <a:ext cx="1359432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600" b="1" dirty="0">
                <a:solidFill>
                  <a:srgbClr val="1819F5"/>
                </a:solidFill>
                <a:latin typeface="Chalkboard" charset="0"/>
                <a:ea typeface="Chalkboard" charset="0"/>
                <a:cs typeface="Chalkboard" charset="0"/>
              </a:rPr>
              <a:t>Growth arrest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76973" y="0"/>
            <a:ext cx="920791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BA20A3"/>
                </a:solidFill>
                <a:latin typeface="Chalkboard"/>
                <a:cs typeface="Chalkboard"/>
              </a:rPr>
              <a:t> </a:t>
            </a:r>
          </a:p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Chalkboard"/>
                <a:cs typeface="Chalkboard"/>
              </a:rPr>
              <a:t>Manipulation of p53 for a longer cancer-free life</a:t>
            </a:r>
          </a:p>
          <a:p>
            <a:pPr algn="ctr"/>
            <a:endParaRPr lang="en-US" sz="2400" dirty="0" smtClean="0">
              <a:solidFill>
                <a:srgbClr val="0000FF"/>
              </a:solidFill>
              <a:latin typeface="Chalkboard"/>
              <a:cs typeface="Chalkboard"/>
            </a:endParaRPr>
          </a:p>
          <a:p>
            <a:pPr algn="ctr"/>
            <a:r>
              <a:rPr lang="en-US" dirty="0" smtClean="0">
                <a:solidFill>
                  <a:srgbClr val="BA20A3"/>
                </a:solidFill>
                <a:latin typeface="Chalkboard"/>
                <a:cs typeface="Chalkboard"/>
              </a:rPr>
              <a:t> </a:t>
            </a:r>
          </a:p>
          <a:p>
            <a:pPr algn="ctr"/>
            <a:r>
              <a:rPr lang="en-US" sz="2000" dirty="0" smtClean="0">
                <a:solidFill>
                  <a:srgbClr val="93036F"/>
                </a:solidFill>
                <a:latin typeface="Chalkboard"/>
                <a:cs typeface="Chalkboard"/>
              </a:rPr>
              <a:t>Model: different </a:t>
            </a:r>
            <a:r>
              <a:rPr lang="en-US" sz="2000" dirty="0">
                <a:solidFill>
                  <a:srgbClr val="93036F"/>
                </a:solidFill>
                <a:latin typeface="Chalkboard"/>
                <a:cs typeface="Chalkboard"/>
              </a:rPr>
              <a:t>o</a:t>
            </a:r>
            <a:r>
              <a:rPr lang="en-US" sz="2000" dirty="0" smtClean="0">
                <a:solidFill>
                  <a:srgbClr val="93036F"/>
                </a:solidFill>
                <a:latin typeface="Chalkboard"/>
                <a:cs typeface="Chalkboard"/>
              </a:rPr>
              <a:t>utcome upon pharmacological reactivation of p53 by small molecules APR-246, RITA, </a:t>
            </a:r>
            <a:r>
              <a:rPr lang="en-US" sz="2000" dirty="0" err="1" smtClean="0">
                <a:solidFill>
                  <a:srgbClr val="93036F"/>
                </a:solidFill>
                <a:latin typeface="Chalkboard"/>
                <a:cs typeface="Chalkboard"/>
              </a:rPr>
              <a:t>nutlin</a:t>
            </a:r>
            <a:endParaRPr lang="en-US" sz="2000" dirty="0">
              <a:solidFill>
                <a:srgbClr val="93036F"/>
              </a:solidFill>
              <a:latin typeface="Chalkboard"/>
              <a:cs typeface="Chalkboard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13055" y="-166759"/>
            <a:ext cx="9144000" cy="5627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rgbClr val="BA20A3"/>
                </a:solidFill>
                <a:latin typeface="Chalkboard"/>
                <a:cs typeface="Chalkboard"/>
              </a:rPr>
              <a:t> </a:t>
            </a:r>
          </a:p>
          <a:p>
            <a:r>
              <a:rPr lang="en-US" sz="2000" dirty="0" smtClean="0">
                <a:solidFill>
                  <a:srgbClr val="8510A7"/>
                </a:solidFill>
                <a:latin typeface="Chalkboard"/>
                <a:cs typeface="Chalkboard"/>
              </a:rPr>
              <a:t> </a:t>
            </a:r>
          </a:p>
          <a:p>
            <a:r>
              <a:rPr lang="en-US" sz="2000" dirty="0" smtClean="0">
                <a:solidFill>
                  <a:srgbClr val="740859"/>
                </a:solidFill>
                <a:latin typeface="Chalkboard"/>
                <a:cs typeface="Chalkboard"/>
              </a:rPr>
              <a:t> </a:t>
            </a:r>
            <a:endParaRPr lang="en-US" sz="2000" dirty="0">
              <a:solidFill>
                <a:srgbClr val="8510A7"/>
              </a:solidFill>
              <a:latin typeface="Chalkboard"/>
              <a:cs typeface="Chalkboar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2333" y="2562946"/>
            <a:ext cx="3035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27B1BF"/>
                </a:solidFill>
              </a:rPr>
              <a:t>? </a:t>
            </a:r>
          </a:p>
          <a:p>
            <a:endParaRPr lang="en-US" sz="2000" b="1" dirty="0">
              <a:solidFill>
                <a:srgbClr val="27B1B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43941" y="4293233"/>
            <a:ext cx="3035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740859"/>
                </a:solidFill>
              </a:rPr>
              <a:t>?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03482" y="3227769"/>
            <a:ext cx="3035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?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31242" y="2919993"/>
            <a:ext cx="14143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27B1BF"/>
                </a:solidFill>
              </a:rPr>
              <a:t> </a:t>
            </a:r>
            <a:r>
              <a:rPr lang="en-US" sz="2000" b="1" dirty="0" smtClean="0">
                <a:solidFill>
                  <a:srgbClr val="27B1BF"/>
                </a:solidFill>
              </a:rPr>
              <a:t>Tumor</a:t>
            </a:r>
          </a:p>
          <a:p>
            <a:pPr algn="ctr"/>
            <a:r>
              <a:rPr lang="en-US" sz="2000" b="1" dirty="0" smtClean="0">
                <a:solidFill>
                  <a:srgbClr val="27B1BF"/>
                </a:solidFill>
              </a:rPr>
              <a:t> prevention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26482" y="3315408"/>
            <a:ext cx="10110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 Tumor </a:t>
            </a:r>
          </a:p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survival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04028" y="4264765"/>
            <a:ext cx="13918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40157"/>
                </a:solidFill>
              </a:rPr>
              <a:t>Tumor </a:t>
            </a:r>
          </a:p>
          <a:p>
            <a:pPr algn="ctr"/>
            <a:r>
              <a:rPr lang="en-US" sz="2000" b="1" dirty="0" smtClean="0">
                <a:solidFill>
                  <a:srgbClr val="C40157"/>
                </a:solidFill>
              </a:rPr>
              <a:t>eradication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35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halkboard"/>
                <a:cs typeface="Chalkboard"/>
              </a:rPr>
              <a:t>Combination therapy: </a:t>
            </a:r>
            <a:br>
              <a:rPr lang="en-US" dirty="0" smtClean="0">
                <a:solidFill>
                  <a:srgbClr val="0000FF"/>
                </a:solidFill>
                <a:latin typeface="Chalkboard"/>
                <a:cs typeface="Chalkboard"/>
              </a:rPr>
            </a:br>
            <a:r>
              <a:rPr lang="en-US" dirty="0">
                <a:solidFill>
                  <a:srgbClr val="0000FF"/>
                </a:solidFill>
                <a:latin typeface="Chalkboard"/>
                <a:cs typeface="Chalkboard"/>
              </a:rPr>
              <a:t/>
            </a:r>
            <a:br>
              <a:rPr lang="en-US" dirty="0">
                <a:solidFill>
                  <a:srgbClr val="0000FF"/>
                </a:solidFill>
                <a:latin typeface="Chalkboard"/>
                <a:cs typeface="Chalkboard"/>
              </a:rPr>
            </a:br>
            <a:r>
              <a:rPr lang="en-US" dirty="0" smtClean="0">
                <a:solidFill>
                  <a:srgbClr val="0000FF"/>
                </a:solidFill>
                <a:latin typeface="Chalkboard"/>
                <a:cs typeface="Chalkboard"/>
              </a:rPr>
              <a:t>small molecules and immunotherapy?</a:t>
            </a:r>
            <a:endParaRPr lang="en-US" dirty="0">
              <a:solidFill>
                <a:srgbClr val="0000FF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7242123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-21079" y="225778"/>
            <a:ext cx="9448800" cy="1143000"/>
          </a:xfrm>
        </p:spPr>
        <p:txBody>
          <a:bodyPr>
            <a:noAutofit/>
          </a:bodyPr>
          <a:lstStyle/>
          <a:p>
            <a:r>
              <a:rPr lang="sv-SE" sz="3600" b="1" dirty="0" smtClean="0">
                <a:solidFill>
                  <a:srgbClr val="0000FF"/>
                </a:solidFill>
                <a:latin typeface="Chalkboard" charset="0"/>
              </a:rPr>
              <a:t>  Mutant p53 </a:t>
            </a:r>
            <a:r>
              <a:rPr lang="sv-SE" sz="3600" b="1" dirty="0" err="1" smtClean="0">
                <a:solidFill>
                  <a:srgbClr val="0000FF"/>
                </a:solidFill>
                <a:latin typeface="Chalkboard" charset="0"/>
              </a:rPr>
              <a:t>accumulates</a:t>
            </a:r>
            <a:r>
              <a:rPr lang="sv-SE" sz="3600" b="1" dirty="0" smtClean="0">
                <a:solidFill>
                  <a:srgbClr val="0000FF"/>
                </a:solidFill>
                <a:latin typeface="Chalkboard" charset="0"/>
              </a:rPr>
              <a:t> in cancer </a:t>
            </a:r>
            <a:r>
              <a:rPr lang="sv-SE" sz="3600" b="1" dirty="0" err="1" smtClean="0">
                <a:solidFill>
                  <a:srgbClr val="0000FF"/>
                </a:solidFill>
                <a:latin typeface="Chalkboard" charset="0"/>
              </a:rPr>
              <a:t>due</a:t>
            </a:r>
            <a:r>
              <a:rPr lang="sv-SE" sz="3600" b="1" dirty="0" smtClean="0">
                <a:solidFill>
                  <a:srgbClr val="0000FF"/>
                </a:solidFill>
                <a:latin typeface="Chalkboard" charset="0"/>
              </a:rPr>
              <a:t> </a:t>
            </a:r>
            <a:r>
              <a:rPr lang="sv-SE" sz="3600" b="1" dirty="0" err="1" smtClean="0">
                <a:solidFill>
                  <a:srgbClr val="0000FF"/>
                </a:solidFill>
                <a:latin typeface="Chalkboard" charset="0"/>
              </a:rPr>
              <a:t>to</a:t>
            </a:r>
            <a:r>
              <a:rPr lang="sv-SE" sz="3600" b="1" dirty="0" smtClean="0">
                <a:solidFill>
                  <a:srgbClr val="0000FF"/>
                </a:solidFill>
                <a:latin typeface="Chalkboard" charset="0"/>
              </a:rPr>
              <a:t> </a:t>
            </a:r>
            <a:r>
              <a:rPr lang="sv-SE" sz="3600" b="1" dirty="0" err="1" smtClean="0">
                <a:solidFill>
                  <a:srgbClr val="0000FF"/>
                </a:solidFill>
                <a:latin typeface="Chalkboard" charset="0"/>
              </a:rPr>
              <a:t>inability</a:t>
            </a:r>
            <a:r>
              <a:rPr lang="sv-SE" sz="3600" b="1" dirty="0" smtClean="0">
                <a:solidFill>
                  <a:srgbClr val="0000FF"/>
                </a:solidFill>
                <a:latin typeface="Chalkboard" charset="0"/>
              </a:rPr>
              <a:t> </a:t>
            </a:r>
            <a:r>
              <a:rPr lang="sv-SE" sz="3600" b="1" dirty="0" err="1" smtClean="0">
                <a:solidFill>
                  <a:srgbClr val="0000FF"/>
                </a:solidFill>
                <a:latin typeface="Chalkboard" charset="0"/>
              </a:rPr>
              <a:t>to</a:t>
            </a:r>
            <a:r>
              <a:rPr lang="sv-SE" sz="3600" b="1" dirty="0" smtClean="0">
                <a:solidFill>
                  <a:srgbClr val="0000FF"/>
                </a:solidFill>
                <a:latin typeface="Chalkboard" charset="0"/>
              </a:rPr>
              <a:t> </a:t>
            </a:r>
            <a:r>
              <a:rPr lang="sv-SE" sz="3600" b="1" dirty="0" err="1" smtClean="0">
                <a:solidFill>
                  <a:srgbClr val="0000FF"/>
                </a:solidFill>
                <a:latin typeface="Chalkboard" charset="0"/>
              </a:rPr>
              <a:t>induce</a:t>
            </a:r>
            <a:r>
              <a:rPr lang="sv-SE" sz="3600" b="1" dirty="0" smtClean="0">
                <a:solidFill>
                  <a:srgbClr val="0000FF"/>
                </a:solidFill>
                <a:latin typeface="Chalkboard" charset="0"/>
              </a:rPr>
              <a:t> </a:t>
            </a:r>
            <a:r>
              <a:rPr lang="sv-SE" sz="3600" b="1" dirty="0" err="1" smtClean="0">
                <a:solidFill>
                  <a:srgbClr val="0000FF"/>
                </a:solidFill>
                <a:latin typeface="Chalkboard" charset="0"/>
              </a:rPr>
              <a:t>its</a:t>
            </a:r>
            <a:r>
              <a:rPr lang="sv-SE" sz="3600" b="1" dirty="0" smtClean="0">
                <a:solidFill>
                  <a:srgbClr val="0000FF"/>
                </a:solidFill>
                <a:latin typeface="Chalkboard" charset="0"/>
              </a:rPr>
              <a:t> </a:t>
            </a:r>
            <a:r>
              <a:rPr lang="sv-SE" sz="3600" b="1" dirty="0" err="1" smtClean="0">
                <a:solidFill>
                  <a:srgbClr val="0000FF"/>
                </a:solidFill>
                <a:latin typeface="Chalkboard" charset="0"/>
              </a:rPr>
              <a:t>own</a:t>
            </a:r>
            <a:r>
              <a:rPr lang="sv-SE" sz="3600" b="1" dirty="0" smtClean="0">
                <a:solidFill>
                  <a:srgbClr val="0000FF"/>
                </a:solidFill>
                <a:latin typeface="Chalkboard" charset="0"/>
              </a:rPr>
              <a:t> </a:t>
            </a:r>
            <a:r>
              <a:rPr lang="sv-SE" sz="3600" b="1" dirty="0" err="1" smtClean="0">
                <a:solidFill>
                  <a:srgbClr val="0000FF"/>
                </a:solidFill>
                <a:latin typeface="Chalkboard" charset="0"/>
              </a:rPr>
              <a:t>destructor</a:t>
            </a:r>
            <a:r>
              <a:rPr lang="sv-SE" sz="3600" b="1" dirty="0" smtClean="0">
                <a:solidFill>
                  <a:srgbClr val="0000FF"/>
                </a:solidFill>
                <a:latin typeface="Chalkboard" charset="0"/>
              </a:rPr>
              <a:t> Mdm2 E3 </a:t>
            </a:r>
            <a:r>
              <a:rPr lang="sv-SE" sz="3600" b="1" dirty="0" err="1" smtClean="0">
                <a:solidFill>
                  <a:srgbClr val="0000FF"/>
                </a:solidFill>
                <a:latin typeface="Chalkboard" charset="0"/>
              </a:rPr>
              <a:t>Ub</a:t>
            </a:r>
            <a:r>
              <a:rPr lang="sv-SE" sz="3600" b="1" dirty="0" smtClean="0">
                <a:solidFill>
                  <a:srgbClr val="0000FF"/>
                </a:solidFill>
                <a:latin typeface="Chalkboard" charset="0"/>
              </a:rPr>
              <a:t> </a:t>
            </a:r>
            <a:r>
              <a:rPr lang="sv-SE" sz="3600" b="1" dirty="0" err="1" smtClean="0">
                <a:solidFill>
                  <a:srgbClr val="0000FF"/>
                </a:solidFill>
                <a:latin typeface="Chalkboard" charset="0"/>
              </a:rPr>
              <a:t>ligase</a:t>
            </a:r>
            <a:endParaRPr lang="sv-SE" sz="3600" b="1" dirty="0">
              <a:solidFill>
                <a:srgbClr val="0000FF"/>
              </a:solidFill>
              <a:latin typeface="Chalkboard" charset="0"/>
            </a:endParaRPr>
          </a:p>
        </p:txBody>
      </p:sp>
      <p:sp>
        <p:nvSpPr>
          <p:cNvPr id="112644" name="Oval 4"/>
          <p:cNvSpPr>
            <a:spLocks noChangeArrowheads="1"/>
          </p:cNvSpPr>
          <p:nvPr/>
        </p:nvSpPr>
        <p:spPr bwMode="auto">
          <a:xfrm>
            <a:off x="1870869" y="2439632"/>
            <a:ext cx="1120775" cy="508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45" name="Rectangle 5"/>
          <p:cNvSpPr>
            <a:spLocks noChangeArrowheads="1"/>
          </p:cNvSpPr>
          <p:nvPr/>
        </p:nvSpPr>
        <p:spPr bwMode="auto">
          <a:xfrm>
            <a:off x="2096294" y="2460270"/>
            <a:ext cx="692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sv-SE" sz="2400" b="1">
                <a:solidFill>
                  <a:schemeClr val="bg1"/>
                </a:solidFill>
                <a:latin typeface="Chalkboard" charset="0"/>
              </a:rPr>
              <a:t>p53</a:t>
            </a:r>
          </a:p>
        </p:txBody>
      </p:sp>
      <p:sp>
        <p:nvSpPr>
          <p:cNvPr id="112646" name="Arc 6"/>
          <p:cNvSpPr>
            <a:spLocks/>
          </p:cNvSpPr>
          <p:nvPr/>
        </p:nvSpPr>
        <p:spPr bwMode="auto">
          <a:xfrm rot="19080000">
            <a:off x="1764506" y="3157182"/>
            <a:ext cx="782638" cy="911225"/>
          </a:xfrm>
          <a:custGeom>
            <a:avLst/>
            <a:gdLst>
              <a:gd name="G0" fmla="+- 21600 0 0"/>
              <a:gd name="G1" fmla="+- 21599 0 0"/>
              <a:gd name="G2" fmla="+- 21600 0 0"/>
              <a:gd name="T0" fmla="*/ 0 w 21600"/>
              <a:gd name="T1" fmla="*/ 21599 h 21599"/>
              <a:gd name="T2" fmla="*/ 21557 w 21600"/>
              <a:gd name="T3" fmla="*/ 0 h 21599"/>
              <a:gd name="T4" fmla="*/ 21600 w 21600"/>
              <a:gd name="T5" fmla="*/ 21599 h 2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99" fill="none" extrusionOk="0">
                <a:moveTo>
                  <a:pt x="-1" y="21598"/>
                </a:moveTo>
                <a:cubicBezTo>
                  <a:pt x="-1" y="9686"/>
                  <a:pt x="9644" y="22"/>
                  <a:pt x="21556" y="-1"/>
                </a:cubicBezTo>
              </a:path>
              <a:path w="21600" h="21599" stroke="0" extrusionOk="0">
                <a:moveTo>
                  <a:pt x="-1" y="21598"/>
                </a:moveTo>
                <a:cubicBezTo>
                  <a:pt x="-1" y="9686"/>
                  <a:pt x="9644" y="22"/>
                  <a:pt x="21556" y="-1"/>
                </a:cubicBezTo>
                <a:lnTo>
                  <a:pt x="21600" y="21599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48" name="Arc 8"/>
          <p:cNvSpPr>
            <a:spLocks/>
          </p:cNvSpPr>
          <p:nvPr/>
        </p:nvSpPr>
        <p:spPr bwMode="auto">
          <a:xfrm rot="2520000">
            <a:off x="2216944" y="3188932"/>
            <a:ext cx="784225" cy="911225"/>
          </a:xfrm>
          <a:custGeom>
            <a:avLst/>
            <a:gdLst>
              <a:gd name="G0" fmla="+- 43 0 0"/>
              <a:gd name="G1" fmla="+- 21600 0 0"/>
              <a:gd name="G2" fmla="+- 21600 0 0"/>
              <a:gd name="T0" fmla="*/ 0 w 21643"/>
              <a:gd name="T1" fmla="*/ 1 h 21600"/>
              <a:gd name="T2" fmla="*/ 21643 w 21643"/>
              <a:gd name="T3" fmla="*/ 21600 h 21600"/>
              <a:gd name="T4" fmla="*/ 43 w 2164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43" h="21600" fill="none" extrusionOk="0">
                <a:moveTo>
                  <a:pt x="-1" y="0"/>
                </a:moveTo>
                <a:cubicBezTo>
                  <a:pt x="14" y="0"/>
                  <a:pt x="28" y="-1"/>
                  <a:pt x="43" y="-1"/>
                </a:cubicBezTo>
                <a:cubicBezTo>
                  <a:pt x="11972" y="-1"/>
                  <a:pt x="21643" y="9670"/>
                  <a:pt x="21643" y="21600"/>
                </a:cubicBezTo>
              </a:path>
              <a:path w="21643" h="21600" stroke="0" extrusionOk="0">
                <a:moveTo>
                  <a:pt x="-1" y="0"/>
                </a:moveTo>
                <a:cubicBezTo>
                  <a:pt x="14" y="0"/>
                  <a:pt x="28" y="-1"/>
                  <a:pt x="43" y="-1"/>
                </a:cubicBezTo>
                <a:cubicBezTo>
                  <a:pt x="11972" y="-1"/>
                  <a:pt x="21643" y="9670"/>
                  <a:pt x="21643" y="21600"/>
                </a:cubicBezTo>
                <a:lnTo>
                  <a:pt x="43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51" name="Rectangle 11"/>
          <p:cNvSpPr>
            <a:spLocks noChangeArrowheads="1"/>
          </p:cNvSpPr>
          <p:nvPr/>
        </p:nvSpPr>
        <p:spPr bwMode="auto">
          <a:xfrm>
            <a:off x="1701006" y="4436707"/>
            <a:ext cx="1317625" cy="473075"/>
          </a:xfrm>
          <a:prstGeom prst="rect">
            <a:avLst/>
          </a:prstGeom>
          <a:solidFill>
            <a:srgbClr val="BC002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sv-SE" sz="2400" b="1">
                <a:solidFill>
                  <a:schemeClr val="bg1"/>
                </a:solidFill>
                <a:latin typeface="Chalkboard" charset="0"/>
              </a:rPr>
              <a:t>MDM-2</a:t>
            </a:r>
            <a:endParaRPr lang="sv-SE" sz="2400" b="1">
              <a:latin typeface="Chalkboard" charset="0"/>
            </a:endParaRPr>
          </a:p>
        </p:txBody>
      </p:sp>
      <p:sp>
        <p:nvSpPr>
          <p:cNvPr id="112654" name="AutoShape 14"/>
          <p:cNvSpPr>
            <a:spLocks noChangeArrowheads="1"/>
          </p:cNvSpPr>
          <p:nvPr/>
        </p:nvSpPr>
        <p:spPr bwMode="auto">
          <a:xfrm rot="10800000" flipH="1">
            <a:off x="2039144" y="4174770"/>
            <a:ext cx="231775" cy="190500"/>
          </a:xfrm>
          <a:prstGeom prst="triangle">
            <a:avLst>
              <a:gd name="adj" fmla="val 4999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55" name="Line 15"/>
          <p:cNvSpPr>
            <a:spLocks noChangeShapeType="1"/>
          </p:cNvSpPr>
          <p:nvPr/>
        </p:nvSpPr>
        <p:spPr bwMode="auto">
          <a:xfrm flipV="1">
            <a:off x="2440781" y="3011132"/>
            <a:ext cx="381000" cy="41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60" name="Rectangle 20"/>
          <p:cNvSpPr>
            <a:spLocks noChangeArrowheads="1"/>
          </p:cNvSpPr>
          <p:nvPr/>
        </p:nvSpPr>
        <p:spPr bwMode="auto">
          <a:xfrm>
            <a:off x="2971006" y="3203220"/>
            <a:ext cx="1480996" cy="64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sv-SE" b="1" dirty="0" err="1">
                <a:solidFill>
                  <a:srgbClr val="BC002C"/>
                </a:solidFill>
                <a:latin typeface="Chalkboard" charset="0"/>
              </a:rPr>
              <a:t>induces</a:t>
            </a:r>
            <a:endParaRPr lang="sv-SE" b="1" dirty="0">
              <a:solidFill>
                <a:srgbClr val="BC002C"/>
              </a:solidFill>
              <a:latin typeface="Chalkboard" charset="0"/>
            </a:endParaRPr>
          </a:p>
          <a:p>
            <a:r>
              <a:rPr lang="sv-SE" b="1" dirty="0">
                <a:solidFill>
                  <a:srgbClr val="BC002C"/>
                </a:solidFill>
                <a:latin typeface="Chalkboard" charset="0"/>
              </a:rPr>
              <a:t>degradation</a:t>
            </a:r>
          </a:p>
        </p:txBody>
      </p:sp>
      <p:sp>
        <p:nvSpPr>
          <p:cNvPr id="112661" name="Rectangle 21"/>
          <p:cNvSpPr>
            <a:spLocks noChangeArrowheads="1"/>
          </p:cNvSpPr>
          <p:nvPr/>
        </p:nvSpPr>
        <p:spPr bwMode="auto">
          <a:xfrm>
            <a:off x="46831" y="3182582"/>
            <a:ext cx="1559298" cy="64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sv-SE" b="1" dirty="0" err="1">
                <a:latin typeface="Chalkboard" charset="0"/>
              </a:rPr>
              <a:t>activates</a:t>
            </a:r>
            <a:endParaRPr lang="sv-SE" b="1" dirty="0">
              <a:latin typeface="Chalkboard" charset="0"/>
            </a:endParaRPr>
          </a:p>
          <a:p>
            <a:r>
              <a:rPr lang="sv-SE" b="1" dirty="0" err="1">
                <a:latin typeface="Chalkboard" charset="0"/>
              </a:rPr>
              <a:t>transcription</a:t>
            </a:r>
            <a:endParaRPr lang="sv-SE" b="1" dirty="0">
              <a:latin typeface="Chalkboard" charset="0"/>
            </a:endParaRPr>
          </a:p>
        </p:txBody>
      </p:sp>
      <p:sp>
        <p:nvSpPr>
          <p:cNvPr id="20" name="Oval 4"/>
          <p:cNvSpPr>
            <a:spLocks noChangeArrowheads="1"/>
          </p:cNvSpPr>
          <p:nvPr/>
        </p:nvSpPr>
        <p:spPr bwMode="auto">
          <a:xfrm>
            <a:off x="6517896" y="2257778"/>
            <a:ext cx="1334449" cy="844544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6521398" y="2425168"/>
            <a:ext cx="1261814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sv-SE" sz="2400" b="1" dirty="0" smtClean="0">
                <a:solidFill>
                  <a:schemeClr val="bg1"/>
                </a:solidFill>
                <a:latin typeface="Chalkboard" charset="0"/>
              </a:rPr>
              <a:t>mutp53</a:t>
            </a:r>
            <a:endParaRPr lang="sv-SE" sz="2400" b="1" dirty="0">
              <a:solidFill>
                <a:schemeClr val="bg1"/>
              </a:solidFill>
              <a:latin typeface="Chalkboard" charset="0"/>
            </a:endParaRP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6348033" y="4445529"/>
            <a:ext cx="1317625" cy="473075"/>
          </a:xfrm>
          <a:prstGeom prst="rect">
            <a:avLst/>
          </a:prstGeom>
          <a:solidFill>
            <a:srgbClr val="BC002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sv-SE" sz="2400" b="1">
                <a:solidFill>
                  <a:schemeClr val="bg1"/>
                </a:solidFill>
                <a:latin typeface="Chalkboard" charset="0"/>
              </a:rPr>
              <a:t>MDM-2</a:t>
            </a:r>
            <a:endParaRPr lang="sv-SE" sz="2400" b="1">
              <a:latin typeface="Chalkboard" charset="0"/>
            </a:endParaRPr>
          </a:p>
        </p:txBody>
      </p:sp>
      <p:sp>
        <p:nvSpPr>
          <p:cNvPr id="27" name="Rectangle 20"/>
          <p:cNvSpPr>
            <a:spLocks noChangeArrowheads="1"/>
          </p:cNvSpPr>
          <p:nvPr/>
        </p:nvSpPr>
        <p:spPr bwMode="auto">
          <a:xfrm>
            <a:off x="7618033" y="3212042"/>
            <a:ext cx="1480996" cy="64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sv-SE" b="1" dirty="0" smtClean="0">
                <a:solidFill>
                  <a:srgbClr val="BC002C"/>
                </a:solidFill>
                <a:latin typeface="Chalkboard" charset="0"/>
              </a:rPr>
              <a:t> No</a:t>
            </a:r>
            <a:endParaRPr lang="sv-SE" b="1" dirty="0">
              <a:solidFill>
                <a:srgbClr val="BC002C"/>
              </a:solidFill>
              <a:latin typeface="Chalkboard" charset="0"/>
            </a:endParaRPr>
          </a:p>
          <a:p>
            <a:r>
              <a:rPr lang="sv-SE" b="1" dirty="0">
                <a:solidFill>
                  <a:srgbClr val="BC002C"/>
                </a:solidFill>
                <a:latin typeface="Chalkboard" charset="0"/>
              </a:rPr>
              <a:t>degradation</a:t>
            </a:r>
          </a:p>
        </p:txBody>
      </p:sp>
      <p:sp>
        <p:nvSpPr>
          <p:cNvPr id="28" name="Rectangle 21"/>
          <p:cNvSpPr>
            <a:spLocks noChangeArrowheads="1"/>
          </p:cNvSpPr>
          <p:nvPr/>
        </p:nvSpPr>
        <p:spPr bwMode="auto">
          <a:xfrm>
            <a:off x="5088969" y="3102322"/>
            <a:ext cx="1559298" cy="920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sv-SE" b="1" dirty="0" smtClean="0">
                <a:latin typeface="Chalkboard" charset="0"/>
              </a:rPr>
              <a:t>No</a:t>
            </a:r>
            <a:endParaRPr lang="sv-SE" b="1" dirty="0">
              <a:latin typeface="Chalkboard" charset="0"/>
            </a:endParaRPr>
          </a:p>
          <a:p>
            <a:r>
              <a:rPr lang="sv-SE" b="1" dirty="0" err="1">
                <a:latin typeface="Chalkboard" charset="0"/>
              </a:rPr>
              <a:t>t</a:t>
            </a:r>
            <a:r>
              <a:rPr lang="sv-SE" b="1" dirty="0" err="1" smtClean="0">
                <a:latin typeface="Chalkboard" charset="0"/>
              </a:rPr>
              <a:t>ranscription</a:t>
            </a:r>
            <a:endParaRPr lang="sv-SE" b="1" dirty="0" smtClean="0">
              <a:latin typeface="Chalkboard" charset="0"/>
            </a:endParaRPr>
          </a:p>
          <a:p>
            <a:r>
              <a:rPr lang="sv-SE" b="1" dirty="0" err="1" smtClean="0">
                <a:latin typeface="Chalkboard" charset="0"/>
              </a:rPr>
              <a:t>activation</a:t>
            </a:r>
            <a:endParaRPr lang="sv-SE" b="1" dirty="0">
              <a:latin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7919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5440" y="42973"/>
            <a:ext cx="8493120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 algn="ctr">
              <a:defRPr/>
            </a:pPr>
            <a:r>
              <a:rPr lang="en-GB" sz="1800" b="1" dirty="0">
                <a:solidFill>
                  <a:srgbClr val="0000FF"/>
                </a:solidFill>
                <a:latin typeface="Arial" charset="0"/>
              </a:rPr>
              <a:t>Relationship between the frequency of p53 mutation and p53 antibodies in various types of cancer</a:t>
            </a:r>
            <a:r>
              <a:rPr lang="en-GB" sz="1500" b="1" dirty="0">
                <a:latin typeface="Arial" charset="0"/>
              </a:rPr>
              <a:t>. </a:t>
            </a:r>
            <a:endParaRPr lang="en-GB" sz="1500" b="1" dirty="0" smtClean="0">
              <a:latin typeface="Arial" charset="0"/>
            </a:endParaRPr>
          </a:p>
          <a:p>
            <a:pPr algn="ctr">
              <a:defRPr/>
            </a:pPr>
            <a:r>
              <a:rPr lang="en-US" sz="1500" dirty="0" smtClean="0"/>
              <a:t>p53</a:t>
            </a:r>
            <a:r>
              <a:rPr lang="en-US" sz="1500" dirty="0"/>
              <a:t>-specific serum auto-antibodies (p53-Aab) can be detected in patients with many types of </a:t>
            </a:r>
            <a:r>
              <a:rPr lang="en-US" sz="1500" dirty="0" smtClean="0"/>
              <a:t>cancer,</a:t>
            </a:r>
          </a:p>
          <a:p>
            <a:pPr algn="ctr">
              <a:defRPr/>
            </a:pPr>
            <a:r>
              <a:rPr lang="en-US" sz="1500" dirty="0" smtClean="0"/>
              <a:t> </a:t>
            </a:r>
            <a:r>
              <a:rPr lang="en-US" sz="1500" dirty="0"/>
              <a:t>indicating the presence of p53-specific T-helper (</a:t>
            </a:r>
            <a:r>
              <a:rPr lang="en-US" sz="1500" dirty="0" err="1"/>
              <a:t>Th</a:t>
            </a:r>
            <a:r>
              <a:rPr lang="en-US" sz="1500" dirty="0"/>
              <a:t>) cells </a:t>
            </a:r>
          </a:p>
          <a:p>
            <a:pPr algn="ctr">
              <a:defRPr/>
            </a:pPr>
            <a:r>
              <a:rPr lang="en-US" sz="1500" dirty="0" smtClean="0"/>
              <a:t>Dying </a:t>
            </a:r>
            <a:r>
              <a:rPr lang="en-US" sz="1500" dirty="0" err="1"/>
              <a:t>tumour</a:t>
            </a:r>
            <a:r>
              <a:rPr lang="en-US" sz="1500" dirty="0"/>
              <a:t> cells taken up by professional APCs can serve as potent </a:t>
            </a:r>
            <a:r>
              <a:rPr lang="en-US" sz="1500" dirty="0" err="1"/>
              <a:t>immunogens</a:t>
            </a:r>
            <a:r>
              <a:rPr lang="en-US" sz="1500" dirty="0"/>
              <a:t> for B-cell and </a:t>
            </a:r>
            <a:r>
              <a:rPr lang="en-US" sz="1500" dirty="0" err="1"/>
              <a:t>Th</a:t>
            </a:r>
            <a:r>
              <a:rPr lang="en-US" sz="1500" dirty="0"/>
              <a:t>-cell activity</a:t>
            </a:r>
          </a:p>
          <a:p>
            <a:pPr algn="ctr">
              <a:defRPr/>
            </a:pPr>
            <a:endParaRPr lang="en-GB" sz="1500" b="1" dirty="0">
              <a:latin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400" y="6368348"/>
            <a:ext cx="1841760" cy="368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60" y="1795869"/>
            <a:ext cx="7738560" cy="489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0081" y="6368348"/>
            <a:ext cx="3918240" cy="231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>
              <a:defRPr/>
            </a:pPr>
            <a:r>
              <a:rPr lang="en-GB" sz="1100" b="1" dirty="0">
                <a:latin typeface="Arial" charset="0"/>
              </a:rPr>
              <a:t>Thierry </a:t>
            </a:r>
            <a:r>
              <a:rPr lang="en-GB" sz="1100" b="1" dirty="0" err="1">
                <a:latin typeface="Arial" charset="0"/>
              </a:rPr>
              <a:t>Soussi</a:t>
            </a:r>
            <a:r>
              <a:rPr lang="en-GB" sz="1100" b="1" dirty="0">
                <a:latin typeface="Arial" charset="0"/>
              </a:rPr>
              <a:t> Cancer Res 2000;60:1777-1788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920" y="6613175"/>
            <a:ext cx="4930560" cy="347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>
              <a:defRPr/>
            </a:pPr>
            <a:r>
              <a:rPr lang="en-GB" sz="900">
                <a:latin typeface="Arial" charset="0"/>
              </a:rPr>
              <a:t>©2000 by American Association for Cancer Research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halkboard"/>
                <a:cs typeface="Chalkboard"/>
              </a:rPr>
              <a:t>Worldwide distribution of cancers and p53 mutations</a:t>
            </a:r>
            <a:endParaRPr lang="en-US" dirty="0">
              <a:solidFill>
                <a:srgbClr val="0000FF"/>
              </a:solidFill>
              <a:latin typeface="Chalkboard"/>
              <a:cs typeface="Chalkboard"/>
            </a:endParaRPr>
          </a:p>
        </p:txBody>
      </p:sp>
      <p:pic>
        <p:nvPicPr>
          <p:cNvPr id="4" name="Content Placeholder 3" descr="p53_cance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6" b="8716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2892172" y="6298202"/>
            <a:ext cx="550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http://p53.free.fr/Database/p53_cancer/</a:t>
            </a:r>
            <a:r>
              <a:rPr lang="en-US" dirty="0" err="1"/>
              <a:t>all_cancer.html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459793" y="1579883"/>
            <a:ext cx="1999965" cy="3269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391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5-23 at 10.33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4257"/>
            <a:ext cx="9144000" cy="19669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200" y="3962400"/>
            <a:ext cx="89500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halkboard"/>
                <a:cs typeface="Chalkboard"/>
              </a:rPr>
              <a:t>Anti-p53 Y220C effector cells were specific for mutant p53 peptide, but not wtp53</a:t>
            </a:r>
          </a:p>
          <a:p>
            <a:r>
              <a:rPr lang="en-US" dirty="0" smtClean="0">
                <a:solidFill>
                  <a:srgbClr val="0000FF"/>
                </a:solidFill>
                <a:latin typeface="Chalkboard"/>
                <a:cs typeface="Chalkboard"/>
              </a:rPr>
              <a:t> </a:t>
            </a:r>
          </a:p>
          <a:p>
            <a:r>
              <a:rPr lang="en-US" dirty="0" smtClean="0">
                <a:solidFill>
                  <a:srgbClr val="0000FF"/>
                </a:solidFill>
                <a:latin typeface="Chalkboard"/>
                <a:cs typeface="Chalkboard"/>
              </a:rPr>
              <a:t>The frequency of  Y220C mutation is 1.5%</a:t>
            </a:r>
          </a:p>
          <a:p>
            <a:r>
              <a:rPr lang="en-US" dirty="0" smtClean="0">
                <a:solidFill>
                  <a:srgbClr val="0000FF"/>
                </a:solidFill>
                <a:latin typeface="Chalkboard"/>
                <a:cs typeface="Chalkboard"/>
              </a:rPr>
              <a:t>Vaccine targeting this mutation could be applicable to a number of patients</a:t>
            </a:r>
            <a:endParaRPr lang="en-US" dirty="0">
              <a:solidFill>
                <a:srgbClr val="0000FF"/>
              </a:solidFill>
              <a:latin typeface="Chalkboard"/>
              <a:cs typeface="Chalkboar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15067" y="223335"/>
            <a:ext cx="5076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Chalkboard"/>
                <a:cs typeface="Chalkboard"/>
              </a:rPr>
              <a:t>Vaccine to mutant p53</a:t>
            </a:r>
            <a:endParaRPr lang="en-US" sz="3600" b="1" dirty="0">
              <a:solidFill>
                <a:srgbClr val="0000FF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4456752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5-23 at 10.43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4" y="869666"/>
            <a:ext cx="9144000" cy="33825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15067" y="223335"/>
            <a:ext cx="6732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Chalkboard"/>
                <a:cs typeface="Chalkboard"/>
              </a:rPr>
              <a:t>Vaccine to mutant p53 </a:t>
            </a:r>
            <a:r>
              <a:rPr lang="en-US" sz="3600" b="1" dirty="0" err="1" smtClean="0">
                <a:solidFill>
                  <a:srgbClr val="0000FF"/>
                </a:solidFill>
                <a:latin typeface="Chalkboard"/>
                <a:cs typeface="Chalkboard"/>
              </a:rPr>
              <a:t>cont</a:t>
            </a:r>
            <a:r>
              <a:rPr lang="en-US" sz="3600" b="1" dirty="0" smtClean="0">
                <a:solidFill>
                  <a:srgbClr val="0000FF"/>
                </a:solidFill>
                <a:latin typeface="Chalkboard"/>
                <a:cs typeface="Chalkboard"/>
              </a:rPr>
              <a:t>-d</a:t>
            </a:r>
            <a:endParaRPr lang="en-US" sz="3600" b="1" dirty="0">
              <a:solidFill>
                <a:srgbClr val="0000FF"/>
              </a:solidFill>
              <a:latin typeface="Chalkboard"/>
              <a:cs typeface="Chalkboar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094" y="4375997"/>
            <a:ext cx="88825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  <a:latin typeface="Chalkboard"/>
                <a:cs typeface="Chalkboard"/>
              </a:rPr>
              <a:t>In vivo </a:t>
            </a:r>
            <a:r>
              <a:rPr lang="en-US" dirty="0" smtClean="0">
                <a:solidFill>
                  <a:srgbClr val="0000FF"/>
                </a:solidFill>
                <a:latin typeface="Chalkboard"/>
                <a:cs typeface="Chalkboard"/>
              </a:rPr>
              <a:t>DNA vaccination using mutant p53 expressing plasmid induced ant-p53 CTLs</a:t>
            </a:r>
          </a:p>
          <a:p>
            <a:r>
              <a:rPr lang="en-US" dirty="0" smtClean="0">
                <a:solidFill>
                  <a:srgbClr val="0000FF"/>
                </a:solidFill>
                <a:latin typeface="Chalkboard"/>
                <a:cs typeface="Chalkboard"/>
              </a:rPr>
              <a:t> and </a:t>
            </a:r>
          </a:p>
          <a:p>
            <a:r>
              <a:rPr lang="en-US" dirty="0">
                <a:solidFill>
                  <a:srgbClr val="0000FF"/>
                </a:solidFill>
                <a:latin typeface="Chalkboard"/>
                <a:cs typeface="Chalkboard"/>
              </a:rPr>
              <a:t>m</a:t>
            </a:r>
            <a:r>
              <a:rPr lang="en-US" dirty="0" smtClean="0">
                <a:solidFill>
                  <a:srgbClr val="0000FF"/>
                </a:solidFill>
                <a:latin typeface="Chalkboard"/>
                <a:cs typeface="Chalkboard"/>
              </a:rPr>
              <a:t>utant-p53 specific protection from tumor growth and metastasis</a:t>
            </a:r>
            <a:endParaRPr lang="en-US" dirty="0">
              <a:solidFill>
                <a:srgbClr val="0000FF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6688977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4327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Chalkboard"/>
                <a:cs typeface="Chalkboard"/>
              </a:rPr>
              <a:t>Wild type p53 as a target </a:t>
            </a:r>
          </a:p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Chalkboard"/>
                <a:cs typeface="Chalkboard"/>
              </a:rPr>
              <a:t>for immunotherapy?</a:t>
            </a:r>
            <a:endParaRPr lang="en-US" sz="3600" b="1" dirty="0">
              <a:solidFill>
                <a:srgbClr val="0000FF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42550112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Chalkboard" charset="0"/>
                <a:ea typeface="ＭＳ Ｐゴシック" charset="0"/>
                <a:cs typeface="Chalkboard" charset="0"/>
              </a:rPr>
              <a:t>DNA damage checkpoint </a:t>
            </a:r>
            <a:r>
              <a:rPr lang="en-US" sz="3600" b="1" dirty="0" smtClean="0">
                <a:solidFill>
                  <a:srgbClr val="0000FF"/>
                </a:solidFill>
                <a:latin typeface="Chalkboard" charset="0"/>
                <a:ea typeface="ＭＳ Ｐゴシック" charset="0"/>
                <a:cs typeface="Chalkboard" charset="0"/>
              </a:rPr>
              <a:t>activation:  </a:t>
            </a:r>
            <a:br>
              <a:rPr lang="en-US" sz="3600" b="1" dirty="0" smtClean="0">
                <a:solidFill>
                  <a:srgbClr val="0000FF"/>
                </a:solidFill>
                <a:latin typeface="Chalkboard" charset="0"/>
                <a:ea typeface="ＭＳ Ｐゴシック" charset="0"/>
                <a:cs typeface="Chalkboard" charset="0"/>
              </a:rPr>
            </a:br>
            <a:r>
              <a:rPr lang="en-US" sz="3600" b="1" dirty="0" smtClean="0">
                <a:solidFill>
                  <a:srgbClr val="0000FF"/>
                </a:solidFill>
                <a:latin typeface="Chalkboard" charset="0"/>
                <a:ea typeface="ＭＳ Ｐゴシック" charset="0"/>
                <a:cs typeface="Chalkboard" charset="0"/>
              </a:rPr>
              <a:t>induction </a:t>
            </a:r>
            <a:r>
              <a:rPr lang="en-US" sz="3600" b="1" dirty="0">
                <a:solidFill>
                  <a:srgbClr val="0000FF"/>
                </a:solidFill>
                <a:latin typeface="Chalkboard" charset="0"/>
                <a:ea typeface="ＭＳ Ｐゴシック" charset="0"/>
                <a:cs typeface="Chalkboard" charset="0"/>
              </a:rPr>
              <a:t>of p53 in response to oncogenic stimuli  </a:t>
            </a:r>
          </a:p>
        </p:txBody>
      </p:sp>
      <p:sp>
        <p:nvSpPr>
          <p:cNvPr id="60418" name="Line 10"/>
          <p:cNvSpPr>
            <a:spLocks noChangeShapeType="1"/>
          </p:cNvSpPr>
          <p:nvPr/>
        </p:nvSpPr>
        <p:spPr bwMode="auto">
          <a:xfrm>
            <a:off x="4621213" y="2559050"/>
            <a:ext cx="1587" cy="263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19" name="Line 11"/>
          <p:cNvSpPr>
            <a:spLocks noChangeShapeType="1"/>
          </p:cNvSpPr>
          <p:nvPr/>
        </p:nvSpPr>
        <p:spPr bwMode="auto">
          <a:xfrm>
            <a:off x="4619625" y="4513263"/>
            <a:ext cx="1588" cy="263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0" name="Line 12"/>
          <p:cNvSpPr>
            <a:spLocks noChangeShapeType="1"/>
          </p:cNvSpPr>
          <p:nvPr/>
        </p:nvSpPr>
        <p:spPr bwMode="auto">
          <a:xfrm flipH="1">
            <a:off x="4210050" y="3044825"/>
            <a:ext cx="314325" cy="936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1" name="Line 13"/>
          <p:cNvSpPr>
            <a:spLocks noChangeShapeType="1"/>
          </p:cNvSpPr>
          <p:nvPr/>
        </p:nvSpPr>
        <p:spPr bwMode="auto">
          <a:xfrm>
            <a:off x="4735513" y="3044825"/>
            <a:ext cx="314325" cy="8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2" name="Line 14"/>
          <p:cNvSpPr>
            <a:spLocks noChangeShapeType="1"/>
          </p:cNvSpPr>
          <p:nvPr/>
        </p:nvSpPr>
        <p:spPr bwMode="auto">
          <a:xfrm>
            <a:off x="3570288" y="3589338"/>
            <a:ext cx="1587" cy="263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3" name="Line 15"/>
          <p:cNvSpPr>
            <a:spLocks noChangeShapeType="1"/>
          </p:cNvSpPr>
          <p:nvPr/>
        </p:nvSpPr>
        <p:spPr bwMode="auto">
          <a:xfrm>
            <a:off x="5662613" y="3432175"/>
            <a:ext cx="6350" cy="409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0424" name="Group 16"/>
          <p:cNvGrpSpPr>
            <a:grpSpLocks/>
          </p:cNvGrpSpPr>
          <p:nvPr/>
        </p:nvGrpSpPr>
        <p:grpSpPr bwMode="auto">
          <a:xfrm>
            <a:off x="3879850" y="3943350"/>
            <a:ext cx="488950" cy="407988"/>
            <a:chOff x="1875" y="4772"/>
            <a:chExt cx="304" cy="247"/>
          </a:xfrm>
        </p:grpSpPr>
        <p:sp>
          <p:nvSpPr>
            <p:cNvPr id="60457" name="Line 17"/>
            <p:cNvSpPr>
              <a:spLocks noChangeShapeType="1"/>
            </p:cNvSpPr>
            <p:nvPr/>
          </p:nvSpPr>
          <p:spPr bwMode="auto">
            <a:xfrm rot="5400000" flipV="1">
              <a:off x="1975" y="4675"/>
              <a:ext cx="2" cy="1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8" name="Line 18"/>
            <p:cNvSpPr>
              <a:spLocks noChangeShapeType="1"/>
            </p:cNvSpPr>
            <p:nvPr/>
          </p:nvSpPr>
          <p:spPr bwMode="auto">
            <a:xfrm rot="5400000" flipV="1">
              <a:off x="1903" y="4744"/>
              <a:ext cx="247" cy="3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0425" name="Line 20"/>
          <p:cNvSpPr>
            <a:spLocks noChangeShapeType="1"/>
          </p:cNvSpPr>
          <p:nvPr/>
        </p:nvSpPr>
        <p:spPr bwMode="auto">
          <a:xfrm>
            <a:off x="4627563" y="5018088"/>
            <a:ext cx="1587" cy="263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0426" name="Group 21"/>
          <p:cNvGrpSpPr>
            <a:grpSpLocks/>
          </p:cNvGrpSpPr>
          <p:nvPr/>
        </p:nvGrpSpPr>
        <p:grpSpPr bwMode="auto">
          <a:xfrm flipH="1">
            <a:off x="4800600" y="3962400"/>
            <a:ext cx="488950" cy="407988"/>
            <a:chOff x="1875" y="4772"/>
            <a:chExt cx="304" cy="247"/>
          </a:xfrm>
        </p:grpSpPr>
        <p:sp>
          <p:nvSpPr>
            <p:cNvPr id="60455" name="Line 22"/>
            <p:cNvSpPr>
              <a:spLocks noChangeShapeType="1"/>
            </p:cNvSpPr>
            <p:nvPr/>
          </p:nvSpPr>
          <p:spPr bwMode="auto">
            <a:xfrm rot="5400000" flipV="1">
              <a:off x="1975" y="4675"/>
              <a:ext cx="2" cy="1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6" name="Line 23"/>
            <p:cNvSpPr>
              <a:spLocks noChangeShapeType="1"/>
            </p:cNvSpPr>
            <p:nvPr/>
          </p:nvSpPr>
          <p:spPr bwMode="auto">
            <a:xfrm rot="5400000" flipV="1">
              <a:off x="1903" y="4744"/>
              <a:ext cx="247" cy="3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0427" name="Freeform 24"/>
          <p:cNvSpPr>
            <a:spLocks/>
          </p:cNvSpPr>
          <p:nvPr/>
        </p:nvSpPr>
        <p:spPr bwMode="auto">
          <a:xfrm>
            <a:off x="4373563" y="3421063"/>
            <a:ext cx="569912" cy="133350"/>
          </a:xfrm>
          <a:custGeom>
            <a:avLst/>
            <a:gdLst>
              <a:gd name="T0" fmla="*/ 0 w 354"/>
              <a:gd name="T1" fmla="*/ 2147483647 h 81"/>
              <a:gd name="T2" fmla="*/ 2147483647 w 354"/>
              <a:gd name="T3" fmla="*/ 2147483647 h 81"/>
              <a:gd name="T4" fmla="*/ 2147483647 w 354"/>
              <a:gd name="T5" fmla="*/ 0 h 81"/>
              <a:gd name="T6" fmla="*/ 0 60000 65536"/>
              <a:gd name="T7" fmla="*/ 0 60000 65536"/>
              <a:gd name="T8" fmla="*/ 0 60000 65536"/>
              <a:gd name="T9" fmla="*/ 0 w 354"/>
              <a:gd name="T10" fmla="*/ 0 h 81"/>
              <a:gd name="T11" fmla="*/ 354 w 354"/>
              <a:gd name="T12" fmla="*/ 81 h 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4" h="81">
                <a:moveTo>
                  <a:pt x="0" y="6"/>
                </a:moveTo>
                <a:cubicBezTo>
                  <a:pt x="56" y="43"/>
                  <a:pt x="113" y="81"/>
                  <a:pt x="172" y="80"/>
                </a:cubicBezTo>
                <a:cubicBezTo>
                  <a:pt x="231" y="79"/>
                  <a:pt x="292" y="39"/>
                  <a:pt x="354" y="0"/>
                </a:cubicBezTo>
              </a:path>
            </a:pathLst>
          </a:custGeom>
          <a:noFill/>
          <a:ln w="158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8" name="Text Box 27"/>
          <p:cNvSpPr txBox="1">
            <a:spLocks noChangeArrowheads="1"/>
          </p:cNvSpPr>
          <p:nvPr/>
        </p:nvSpPr>
        <p:spPr bwMode="auto">
          <a:xfrm>
            <a:off x="3657600" y="2743200"/>
            <a:ext cx="23129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600"/>
              <a:t>Unscheduled replication</a:t>
            </a:r>
          </a:p>
        </p:txBody>
      </p:sp>
      <p:sp>
        <p:nvSpPr>
          <p:cNvPr id="60429" name="Text Box 28"/>
          <p:cNvSpPr txBox="1">
            <a:spLocks noChangeArrowheads="1"/>
          </p:cNvSpPr>
          <p:nvPr/>
        </p:nvSpPr>
        <p:spPr bwMode="auto">
          <a:xfrm>
            <a:off x="2297113" y="3048000"/>
            <a:ext cx="2006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1600"/>
              <a:t>Aberrant replication </a:t>
            </a:r>
          </a:p>
          <a:p>
            <a:pPr algn="ctr"/>
            <a:r>
              <a:rPr lang="en-US" sz="1600"/>
              <a:t>structures</a:t>
            </a:r>
          </a:p>
        </p:txBody>
      </p:sp>
      <p:sp>
        <p:nvSpPr>
          <p:cNvPr id="60430" name="Text Box 29"/>
          <p:cNvSpPr txBox="1">
            <a:spLocks noChangeArrowheads="1"/>
          </p:cNvSpPr>
          <p:nvPr/>
        </p:nvSpPr>
        <p:spPr bwMode="auto">
          <a:xfrm>
            <a:off x="5257800" y="3124200"/>
            <a:ext cx="1357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1600"/>
              <a:t>DNA damage </a:t>
            </a:r>
          </a:p>
        </p:txBody>
      </p:sp>
      <p:sp>
        <p:nvSpPr>
          <p:cNvPr id="60431" name="Text Box 30"/>
          <p:cNvSpPr txBox="1">
            <a:spLocks noChangeArrowheads="1"/>
          </p:cNvSpPr>
          <p:nvPr/>
        </p:nvSpPr>
        <p:spPr bwMode="auto">
          <a:xfrm>
            <a:off x="2743200" y="3886200"/>
            <a:ext cx="11382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600"/>
              <a:t>ATR/Chk1</a:t>
            </a:r>
          </a:p>
        </p:txBody>
      </p:sp>
      <p:sp>
        <p:nvSpPr>
          <p:cNvPr id="60432" name="Text Box 31"/>
          <p:cNvSpPr txBox="1">
            <a:spLocks noChangeArrowheads="1"/>
          </p:cNvSpPr>
          <p:nvPr/>
        </p:nvSpPr>
        <p:spPr bwMode="auto">
          <a:xfrm>
            <a:off x="5334000" y="3886200"/>
            <a:ext cx="11842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600"/>
              <a:t>ATM/Chk2</a:t>
            </a:r>
          </a:p>
        </p:txBody>
      </p:sp>
      <p:sp>
        <p:nvSpPr>
          <p:cNvPr id="60433" name="Text Box 32"/>
          <p:cNvSpPr txBox="1">
            <a:spLocks noChangeArrowheads="1"/>
          </p:cNvSpPr>
          <p:nvPr/>
        </p:nvSpPr>
        <p:spPr bwMode="auto">
          <a:xfrm>
            <a:off x="4343400" y="4191000"/>
            <a:ext cx="5032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600"/>
              <a:t>p53</a:t>
            </a:r>
          </a:p>
        </p:txBody>
      </p:sp>
      <p:sp>
        <p:nvSpPr>
          <p:cNvPr id="60434" name="Text Box 33"/>
          <p:cNvSpPr txBox="1">
            <a:spLocks noChangeArrowheads="1"/>
          </p:cNvSpPr>
          <p:nvPr/>
        </p:nvSpPr>
        <p:spPr bwMode="auto">
          <a:xfrm>
            <a:off x="4191000" y="3810000"/>
            <a:ext cx="9032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600">
                <a:latin typeface="Symbol" charset="0"/>
              </a:rPr>
              <a:t>g</a:t>
            </a:r>
            <a:r>
              <a:rPr lang="en-US" sz="1600"/>
              <a:t>-H2AX</a:t>
            </a:r>
          </a:p>
        </p:txBody>
      </p:sp>
      <p:sp>
        <p:nvSpPr>
          <p:cNvPr id="60435" name="Text Box 34"/>
          <p:cNvSpPr txBox="1">
            <a:spLocks noChangeArrowheads="1"/>
          </p:cNvSpPr>
          <p:nvPr/>
        </p:nvSpPr>
        <p:spPr bwMode="auto">
          <a:xfrm>
            <a:off x="3235325" y="5257800"/>
            <a:ext cx="3087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1600"/>
              <a:t>Selection pressure</a:t>
            </a:r>
          </a:p>
          <a:p>
            <a:pPr algn="ctr"/>
            <a:r>
              <a:rPr lang="en-US" sz="1600"/>
              <a:t>against early tumour progression</a:t>
            </a:r>
          </a:p>
        </p:txBody>
      </p:sp>
      <p:sp>
        <p:nvSpPr>
          <p:cNvPr id="60436" name="Line 35"/>
          <p:cNvSpPr>
            <a:spLocks noChangeShapeType="1"/>
          </p:cNvSpPr>
          <p:nvPr/>
        </p:nvSpPr>
        <p:spPr bwMode="auto">
          <a:xfrm>
            <a:off x="4621213" y="2559050"/>
            <a:ext cx="1587" cy="263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7" name="Line 36"/>
          <p:cNvSpPr>
            <a:spLocks noChangeShapeType="1"/>
          </p:cNvSpPr>
          <p:nvPr/>
        </p:nvSpPr>
        <p:spPr bwMode="auto">
          <a:xfrm>
            <a:off x="4619625" y="4513263"/>
            <a:ext cx="1588" cy="263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8" name="Line 37"/>
          <p:cNvSpPr>
            <a:spLocks noChangeShapeType="1"/>
          </p:cNvSpPr>
          <p:nvPr/>
        </p:nvSpPr>
        <p:spPr bwMode="auto">
          <a:xfrm flipH="1">
            <a:off x="4210050" y="3044825"/>
            <a:ext cx="314325" cy="936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9" name="Line 38"/>
          <p:cNvSpPr>
            <a:spLocks noChangeShapeType="1"/>
          </p:cNvSpPr>
          <p:nvPr/>
        </p:nvSpPr>
        <p:spPr bwMode="auto">
          <a:xfrm>
            <a:off x="4735513" y="3044825"/>
            <a:ext cx="314325" cy="8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40" name="Line 39"/>
          <p:cNvSpPr>
            <a:spLocks noChangeShapeType="1"/>
          </p:cNvSpPr>
          <p:nvPr/>
        </p:nvSpPr>
        <p:spPr bwMode="auto">
          <a:xfrm>
            <a:off x="3570288" y="3589338"/>
            <a:ext cx="1587" cy="263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41" name="Line 40"/>
          <p:cNvSpPr>
            <a:spLocks noChangeShapeType="1"/>
          </p:cNvSpPr>
          <p:nvPr/>
        </p:nvSpPr>
        <p:spPr bwMode="auto">
          <a:xfrm>
            <a:off x="5662613" y="3432175"/>
            <a:ext cx="6350" cy="409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0442" name="Group 41"/>
          <p:cNvGrpSpPr>
            <a:grpSpLocks/>
          </p:cNvGrpSpPr>
          <p:nvPr/>
        </p:nvGrpSpPr>
        <p:grpSpPr bwMode="auto">
          <a:xfrm>
            <a:off x="3879850" y="3943350"/>
            <a:ext cx="488950" cy="407988"/>
            <a:chOff x="1875" y="4772"/>
            <a:chExt cx="304" cy="247"/>
          </a:xfrm>
        </p:grpSpPr>
        <p:sp>
          <p:nvSpPr>
            <p:cNvPr id="60453" name="Line 42"/>
            <p:cNvSpPr>
              <a:spLocks noChangeShapeType="1"/>
            </p:cNvSpPr>
            <p:nvPr/>
          </p:nvSpPr>
          <p:spPr bwMode="auto">
            <a:xfrm rot="5400000" flipV="1">
              <a:off x="1975" y="4675"/>
              <a:ext cx="2" cy="1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4" name="Line 43"/>
            <p:cNvSpPr>
              <a:spLocks noChangeShapeType="1"/>
            </p:cNvSpPr>
            <p:nvPr/>
          </p:nvSpPr>
          <p:spPr bwMode="auto">
            <a:xfrm rot="5400000" flipV="1">
              <a:off x="1903" y="4744"/>
              <a:ext cx="247" cy="3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0443" name="Text Box 44"/>
          <p:cNvSpPr txBox="1">
            <a:spLocks noChangeArrowheads="1"/>
          </p:cNvSpPr>
          <p:nvPr/>
        </p:nvSpPr>
        <p:spPr bwMode="auto">
          <a:xfrm>
            <a:off x="3402013" y="4724400"/>
            <a:ext cx="2568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1600"/>
              <a:t>Growth arrest or cell death</a:t>
            </a:r>
          </a:p>
        </p:txBody>
      </p:sp>
      <p:sp>
        <p:nvSpPr>
          <p:cNvPr id="60444" name="Line 45"/>
          <p:cNvSpPr>
            <a:spLocks noChangeShapeType="1"/>
          </p:cNvSpPr>
          <p:nvPr/>
        </p:nvSpPr>
        <p:spPr bwMode="auto">
          <a:xfrm>
            <a:off x="4627563" y="5018088"/>
            <a:ext cx="1587" cy="263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0445" name="Group 46"/>
          <p:cNvGrpSpPr>
            <a:grpSpLocks/>
          </p:cNvGrpSpPr>
          <p:nvPr/>
        </p:nvGrpSpPr>
        <p:grpSpPr bwMode="auto">
          <a:xfrm flipH="1">
            <a:off x="4800600" y="3962400"/>
            <a:ext cx="488950" cy="407988"/>
            <a:chOff x="1875" y="4772"/>
            <a:chExt cx="304" cy="247"/>
          </a:xfrm>
        </p:grpSpPr>
        <p:sp>
          <p:nvSpPr>
            <p:cNvPr id="60451" name="Line 47"/>
            <p:cNvSpPr>
              <a:spLocks noChangeShapeType="1"/>
            </p:cNvSpPr>
            <p:nvPr/>
          </p:nvSpPr>
          <p:spPr bwMode="auto">
            <a:xfrm rot="5400000" flipV="1">
              <a:off x="1975" y="4675"/>
              <a:ext cx="2" cy="1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2" name="Line 48"/>
            <p:cNvSpPr>
              <a:spLocks noChangeShapeType="1"/>
            </p:cNvSpPr>
            <p:nvPr/>
          </p:nvSpPr>
          <p:spPr bwMode="auto">
            <a:xfrm rot="5400000" flipV="1">
              <a:off x="1903" y="4744"/>
              <a:ext cx="247" cy="3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0446" name="Freeform 49"/>
          <p:cNvSpPr>
            <a:spLocks/>
          </p:cNvSpPr>
          <p:nvPr/>
        </p:nvSpPr>
        <p:spPr bwMode="auto">
          <a:xfrm>
            <a:off x="4373563" y="3421063"/>
            <a:ext cx="569912" cy="133350"/>
          </a:xfrm>
          <a:custGeom>
            <a:avLst/>
            <a:gdLst>
              <a:gd name="T0" fmla="*/ 0 w 354"/>
              <a:gd name="T1" fmla="*/ 2147483647 h 81"/>
              <a:gd name="T2" fmla="*/ 2147483647 w 354"/>
              <a:gd name="T3" fmla="*/ 2147483647 h 81"/>
              <a:gd name="T4" fmla="*/ 2147483647 w 354"/>
              <a:gd name="T5" fmla="*/ 0 h 81"/>
              <a:gd name="T6" fmla="*/ 0 60000 65536"/>
              <a:gd name="T7" fmla="*/ 0 60000 65536"/>
              <a:gd name="T8" fmla="*/ 0 60000 65536"/>
              <a:gd name="T9" fmla="*/ 0 w 354"/>
              <a:gd name="T10" fmla="*/ 0 h 81"/>
              <a:gd name="T11" fmla="*/ 354 w 354"/>
              <a:gd name="T12" fmla="*/ 81 h 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4" h="81">
                <a:moveTo>
                  <a:pt x="0" y="6"/>
                </a:moveTo>
                <a:cubicBezTo>
                  <a:pt x="56" y="43"/>
                  <a:pt x="113" y="81"/>
                  <a:pt x="172" y="80"/>
                </a:cubicBezTo>
                <a:cubicBezTo>
                  <a:pt x="231" y="79"/>
                  <a:pt x="292" y="39"/>
                  <a:pt x="354" y="0"/>
                </a:cubicBezTo>
              </a:path>
            </a:pathLst>
          </a:custGeom>
          <a:noFill/>
          <a:ln w="158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47" name="Text Box 50"/>
          <p:cNvSpPr txBox="1">
            <a:spLocks noChangeArrowheads="1"/>
          </p:cNvSpPr>
          <p:nvPr/>
        </p:nvSpPr>
        <p:spPr bwMode="auto">
          <a:xfrm>
            <a:off x="5915025" y="2362200"/>
            <a:ext cx="912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1400" i="1"/>
              <a:t>Telomere</a:t>
            </a:r>
          </a:p>
          <a:p>
            <a:pPr algn="ctr"/>
            <a:r>
              <a:rPr lang="en-US" sz="1400" i="1"/>
              <a:t>erosion</a:t>
            </a:r>
          </a:p>
        </p:txBody>
      </p:sp>
      <p:sp>
        <p:nvSpPr>
          <p:cNvPr id="60448" name="Line 51"/>
          <p:cNvSpPr>
            <a:spLocks noChangeShapeType="1"/>
          </p:cNvSpPr>
          <p:nvPr/>
        </p:nvSpPr>
        <p:spPr bwMode="auto">
          <a:xfrm flipH="1">
            <a:off x="5694363" y="2819400"/>
            <a:ext cx="401637" cy="352425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49" name="Text Box 52"/>
          <p:cNvSpPr txBox="1">
            <a:spLocks noChangeArrowheads="1"/>
          </p:cNvSpPr>
          <p:nvPr/>
        </p:nvSpPr>
        <p:spPr bwMode="auto">
          <a:xfrm>
            <a:off x="3733800" y="2133600"/>
            <a:ext cx="1968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600"/>
              <a:t>Activated oncogenes</a:t>
            </a:r>
          </a:p>
        </p:txBody>
      </p:sp>
      <p:sp>
        <p:nvSpPr>
          <p:cNvPr id="60450" name="Rectangle 55"/>
          <p:cNvSpPr>
            <a:spLocks noChangeArrowheads="1"/>
          </p:cNvSpPr>
          <p:nvPr/>
        </p:nvSpPr>
        <p:spPr bwMode="auto">
          <a:xfrm>
            <a:off x="5551488" y="5872163"/>
            <a:ext cx="2389187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0">
                <a:latin typeface="Chalkboard" charset="0"/>
                <a:cs typeface="Chalkboard" charset="0"/>
              </a:rPr>
              <a:t>Halazonets and co-authors,</a:t>
            </a:r>
          </a:p>
          <a:p>
            <a:r>
              <a:rPr lang="en-US" sz="1400" b="0">
                <a:latin typeface="Chalkboard" charset="0"/>
                <a:cs typeface="Chalkboard" charset="0"/>
              </a:rPr>
              <a:t>Bartek and co-authors</a:t>
            </a:r>
          </a:p>
          <a:p>
            <a:r>
              <a:rPr lang="en-US" sz="1400" b="0" i="1">
                <a:latin typeface="Chalkboard" charset="0"/>
                <a:cs typeface="Chalkboard" charset="0"/>
              </a:rPr>
              <a:t>Nature</a:t>
            </a:r>
            <a:r>
              <a:rPr lang="en-US" sz="1400" b="0">
                <a:latin typeface="Chalkboard" charset="0"/>
                <a:cs typeface="Chalkboard" charset="0"/>
              </a:rPr>
              <a:t>, 434,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sv-SE" sz="3600" b="1" dirty="0" smtClean="0">
                <a:solidFill>
                  <a:srgbClr val="0000FF"/>
                </a:solidFill>
                <a:latin typeface="Chalkboard" charset="0"/>
              </a:rPr>
              <a:t> </a:t>
            </a:r>
            <a:r>
              <a:rPr lang="sv-SE" sz="3600" b="1" dirty="0" err="1" smtClean="0">
                <a:solidFill>
                  <a:srgbClr val="0000FF"/>
                </a:solidFill>
                <a:latin typeface="Chalkboard" charset="0"/>
              </a:rPr>
              <a:t>Induction</a:t>
            </a:r>
            <a:r>
              <a:rPr lang="sv-SE" sz="3600" b="1" dirty="0" smtClean="0">
                <a:solidFill>
                  <a:srgbClr val="0000FF"/>
                </a:solidFill>
                <a:latin typeface="Chalkboard" charset="0"/>
              </a:rPr>
              <a:t> </a:t>
            </a:r>
            <a:r>
              <a:rPr lang="sv-SE" sz="3600" b="1" dirty="0" err="1" smtClean="0">
                <a:solidFill>
                  <a:srgbClr val="0000FF"/>
                </a:solidFill>
                <a:latin typeface="Chalkboard" charset="0"/>
              </a:rPr>
              <a:t>of</a:t>
            </a:r>
            <a:r>
              <a:rPr lang="sv-SE" sz="3600" b="1" dirty="0" smtClean="0">
                <a:solidFill>
                  <a:srgbClr val="0000FF"/>
                </a:solidFill>
                <a:latin typeface="Chalkboard" charset="0"/>
              </a:rPr>
              <a:t> p53 </a:t>
            </a:r>
            <a:r>
              <a:rPr lang="sv-SE" sz="3600" b="1" dirty="0" err="1" smtClean="0">
                <a:solidFill>
                  <a:srgbClr val="0000FF"/>
                </a:solidFill>
                <a:latin typeface="Chalkboard" charset="0"/>
              </a:rPr>
              <a:t>upon</a:t>
            </a:r>
            <a:r>
              <a:rPr lang="sv-SE" sz="3600" b="1" dirty="0" smtClean="0">
                <a:solidFill>
                  <a:srgbClr val="0000FF"/>
                </a:solidFill>
                <a:latin typeface="Chalkboard" charset="0"/>
              </a:rPr>
              <a:t> </a:t>
            </a:r>
            <a:r>
              <a:rPr lang="sv-SE" sz="3600" b="1" dirty="0" err="1" smtClean="0">
                <a:solidFill>
                  <a:srgbClr val="0000FF"/>
                </a:solidFill>
                <a:latin typeface="Chalkboard" charset="0"/>
              </a:rPr>
              <a:t>oncogene</a:t>
            </a:r>
            <a:r>
              <a:rPr lang="sv-SE" sz="3600" b="1" dirty="0" smtClean="0">
                <a:solidFill>
                  <a:srgbClr val="0000FF"/>
                </a:solidFill>
                <a:latin typeface="Chalkboard" charset="0"/>
              </a:rPr>
              <a:t> </a:t>
            </a:r>
            <a:r>
              <a:rPr lang="sv-SE" sz="3600" b="1" dirty="0" err="1" smtClean="0">
                <a:solidFill>
                  <a:srgbClr val="0000FF"/>
                </a:solidFill>
                <a:latin typeface="Chalkboard" charset="0"/>
              </a:rPr>
              <a:t>activation</a:t>
            </a:r>
            <a:endParaRPr lang="sv-SE" sz="3600" b="1" dirty="0">
              <a:solidFill>
                <a:srgbClr val="0000FF"/>
              </a:solidFill>
              <a:latin typeface="Chalkboard" charset="0"/>
            </a:endParaRPr>
          </a:p>
        </p:txBody>
      </p:sp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2">
            <a:lum bright="-8000" contras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90675"/>
            <a:ext cx="5372100" cy="526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0598" name="Rectangle 6"/>
          <p:cNvSpPr>
            <a:spLocks noChangeArrowheads="1"/>
          </p:cNvSpPr>
          <p:nvPr/>
        </p:nvSpPr>
        <p:spPr bwMode="auto">
          <a:xfrm>
            <a:off x="6858000" y="1600200"/>
            <a:ext cx="1447800" cy="457200"/>
          </a:xfrm>
          <a:prstGeom prst="rect">
            <a:avLst/>
          </a:prstGeom>
          <a:gradFill rotWithShape="0">
            <a:gsLst>
              <a:gs pos="0">
                <a:srgbClr val="21F3F3"/>
              </a:gs>
              <a:gs pos="100000">
                <a:srgbClr val="21F3F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>
                <a:latin typeface="Helvetica" charset="0"/>
              </a:rPr>
              <a:t>Checkpoint kinases</a:t>
            </a:r>
          </a:p>
        </p:txBody>
      </p:sp>
      <p:sp>
        <p:nvSpPr>
          <p:cNvPr id="110605" name="AutoShape 13"/>
          <p:cNvSpPr>
            <a:spLocks noChangeArrowheads="1"/>
          </p:cNvSpPr>
          <p:nvPr/>
        </p:nvSpPr>
        <p:spPr bwMode="auto">
          <a:xfrm rot="-7048772">
            <a:off x="5607050" y="1250950"/>
            <a:ext cx="207963" cy="2582863"/>
          </a:xfrm>
          <a:prstGeom prst="upArrow">
            <a:avLst>
              <a:gd name="adj1" fmla="val 16667"/>
              <a:gd name="adj2" fmla="val 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6" name="Text Box 14"/>
          <p:cNvSpPr txBox="1">
            <a:spLocks noChangeArrowheads="1"/>
          </p:cNvSpPr>
          <p:nvPr/>
        </p:nvSpPr>
        <p:spPr bwMode="auto">
          <a:xfrm>
            <a:off x="0" y="1888091"/>
            <a:ext cx="2646048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200" b="1" dirty="0">
                <a:latin typeface="Chalkboard" charset="0"/>
              </a:rPr>
              <a:t>p14ARF:</a:t>
            </a:r>
          </a:p>
          <a:p>
            <a:endParaRPr lang="en-US" sz="1200" b="1" dirty="0">
              <a:latin typeface="Chalkboard" charset="0"/>
            </a:endParaRPr>
          </a:p>
          <a:p>
            <a:r>
              <a:rPr lang="en-US" sz="1200" b="1" dirty="0">
                <a:latin typeface="Chalkboard" charset="0"/>
              </a:rPr>
              <a:t>Inhibits </a:t>
            </a:r>
            <a:r>
              <a:rPr lang="en-US" sz="1200" b="1" dirty="0" err="1">
                <a:latin typeface="Chalkboard" charset="0"/>
              </a:rPr>
              <a:t>Ub</a:t>
            </a:r>
            <a:r>
              <a:rPr lang="en-US" sz="1200" b="1" dirty="0">
                <a:latin typeface="Chalkboard" charset="0"/>
              </a:rPr>
              <a:t>-nation by Mdm-2</a:t>
            </a:r>
          </a:p>
          <a:p>
            <a:r>
              <a:rPr lang="en-US" sz="1200" b="1" dirty="0">
                <a:latin typeface="Chalkboard" charset="0"/>
              </a:rPr>
              <a:t>Sequesters Mdm-2 to the nucleolus</a:t>
            </a:r>
          </a:p>
          <a:p>
            <a:r>
              <a:rPr lang="en-US" sz="1200" b="1" dirty="0" smtClean="0">
                <a:latin typeface="Chalkboard" charset="0"/>
              </a:rPr>
              <a:t> </a:t>
            </a:r>
            <a:endParaRPr lang="en-US" sz="1200" b="1" dirty="0">
              <a:latin typeface="Chalkboard" charset="0"/>
            </a:endParaRPr>
          </a:p>
          <a:p>
            <a:endParaRPr lang="en-US" sz="1200" b="1" dirty="0">
              <a:latin typeface="Chalkboard" charset="0"/>
            </a:endParaRPr>
          </a:p>
          <a:p>
            <a:endParaRPr lang="en-US" sz="1200" b="1" dirty="0">
              <a:latin typeface="Chalkboard" charset="0"/>
            </a:endParaRPr>
          </a:p>
          <a:p>
            <a:endParaRPr lang="en-US" sz="1200" b="1" dirty="0">
              <a:latin typeface="Chalkboard" charset="0"/>
            </a:endParaRPr>
          </a:p>
          <a:p>
            <a:r>
              <a:rPr lang="en-US" sz="1200" b="1" dirty="0" smtClean="0">
                <a:latin typeface="Chalkboard" charset="0"/>
              </a:rPr>
              <a:t> </a:t>
            </a:r>
            <a:endParaRPr lang="en-US" sz="1200" b="1" dirty="0">
              <a:latin typeface="Chalkboard" charset="0"/>
            </a:endParaRPr>
          </a:p>
          <a:p>
            <a:endParaRPr lang="en-US" sz="1200" b="1" dirty="0"/>
          </a:p>
        </p:txBody>
      </p:sp>
      <p:sp>
        <p:nvSpPr>
          <p:cNvPr id="110607" name="Text Box 15"/>
          <p:cNvSpPr txBox="1">
            <a:spLocks noChangeArrowheads="1"/>
          </p:cNvSpPr>
          <p:nvPr/>
        </p:nvSpPr>
        <p:spPr bwMode="auto">
          <a:xfrm>
            <a:off x="6172200" y="2133600"/>
            <a:ext cx="2857500" cy="182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latin typeface="Chalkboard" charset="0"/>
              </a:rPr>
              <a:t>      ATM, ATR, DNA-PK, Chk2</a:t>
            </a:r>
          </a:p>
          <a:p>
            <a:endParaRPr lang="en-US" sz="1200" b="1">
              <a:latin typeface="Chalkboard" charset="0"/>
            </a:endParaRPr>
          </a:p>
          <a:p>
            <a:r>
              <a:rPr lang="en-US" sz="1200" b="1">
                <a:latin typeface="Chalkboard" charset="0"/>
              </a:rPr>
              <a:t>Phosphorylate the N-terminus of p53</a:t>
            </a:r>
          </a:p>
          <a:p>
            <a:endParaRPr lang="en-US" sz="1200" b="1">
              <a:latin typeface="Chalkboard" charset="0"/>
            </a:endParaRPr>
          </a:p>
          <a:p>
            <a:r>
              <a:rPr lang="en-US" sz="1200" b="1">
                <a:latin typeface="Chalkboard" charset="0"/>
              </a:rPr>
              <a:t>ATM:</a:t>
            </a:r>
          </a:p>
          <a:p>
            <a:endParaRPr lang="en-US" sz="1200" b="1">
              <a:latin typeface="Chalkboard" charset="0"/>
            </a:endParaRPr>
          </a:p>
          <a:p>
            <a:r>
              <a:rPr lang="en-US" sz="1200" b="1">
                <a:latin typeface="Chalkboard" charset="0"/>
              </a:rPr>
              <a:t>Phosphorylates Mdm-2 </a:t>
            </a:r>
          </a:p>
          <a:p>
            <a:endParaRPr lang="en-US" sz="1200" b="1">
              <a:latin typeface="Chalkboard" charset="0"/>
            </a:endParaRPr>
          </a:p>
          <a:p>
            <a:r>
              <a:rPr lang="en-US" sz="1200" b="1">
                <a:latin typeface="Chalkboard" charset="0"/>
              </a:rPr>
              <a:t>Acetylation?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-174625" y="304800"/>
            <a:ext cx="9448800" cy="1143000"/>
          </a:xfrm>
        </p:spPr>
        <p:txBody>
          <a:bodyPr>
            <a:noAutofit/>
          </a:bodyPr>
          <a:lstStyle/>
          <a:p>
            <a:r>
              <a:rPr lang="sv-SE" sz="3600" b="1" dirty="0" smtClean="0">
                <a:solidFill>
                  <a:srgbClr val="0000FF"/>
                </a:solidFill>
                <a:latin typeface="Chalkboard" charset="0"/>
              </a:rPr>
              <a:t> In the </a:t>
            </a:r>
            <a:r>
              <a:rPr lang="sv-SE" sz="3600" b="1" dirty="0" err="1" smtClean="0">
                <a:solidFill>
                  <a:srgbClr val="0000FF"/>
                </a:solidFill>
                <a:latin typeface="Chalkboard" charset="0"/>
              </a:rPr>
              <a:t>absence</a:t>
            </a:r>
            <a:r>
              <a:rPr lang="sv-SE" sz="3600" b="1" dirty="0" smtClean="0">
                <a:solidFill>
                  <a:srgbClr val="0000FF"/>
                </a:solidFill>
                <a:latin typeface="Chalkboard" charset="0"/>
              </a:rPr>
              <a:t> </a:t>
            </a:r>
            <a:r>
              <a:rPr lang="sv-SE" sz="3600" b="1" dirty="0" err="1" smtClean="0">
                <a:solidFill>
                  <a:srgbClr val="0000FF"/>
                </a:solidFill>
                <a:latin typeface="Chalkboard" charset="0"/>
              </a:rPr>
              <a:t>of</a:t>
            </a:r>
            <a:r>
              <a:rPr lang="sv-SE" sz="3600" b="1" dirty="0" smtClean="0">
                <a:solidFill>
                  <a:srgbClr val="0000FF"/>
                </a:solidFill>
                <a:latin typeface="Chalkboard" charset="0"/>
              </a:rPr>
              <a:t> stress p53 </a:t>
            </a:r>
            <a:r>
              <a:rPr lang="sv-SE" sz="3600" b="1" dirty="0" err="1" smtClean="0">
                <a:solidFill>
                  <a:srgbClr val="0000FF"/>
                </a:solidFill>
                <a:latin typeface="Chalkboard" charset="0"/>
              </a:rPr>
              <a:t>level</a:t>
            </a:r>
            <a:r>
              <a:rPr lang="sv-SE" sz="3600" b="1" dirty="0" smtClean="0">
                <a:solidFill>
                  <a:srgbClr val="0000FF"/>
                </a:solidFill>
                <a:latin typeface="Chalkboard" charset="0"/>
              </a:rPr>
              <a:t> is </a:t>
            </a:r>
            <a:r>
              <a:rPr lang="sv-SE" sz="3600" b="1" dirty="0" err="1" smtClean="0">
                <a:solidFill>
                  <a:srgbClr val="0000FF"/>
                </a:solidFill>
                <a:latin typeface="Chalkboard" charset="0"/>
              </a:rPr>
              <a:t>low</a:t>
            </a:r>
            <a:r>
              <a:rPr lang="sv-SE" sz="3600" b="1" dirty="0" smtClean="0">
                <a:solidFill>
                  <a:srgbClr val="0000FF"/>
                </a:solidFill>
                <a:latin typeface="Chalkboard" charset="0"/>
              </a:rPr>
              <a:t> </a:t>
            </a:r>
            <a:r>
              <a:rPr lang="sv-SE" sz="3600" b="1" dirty="0" err="1" smtClean="0">
                <a:solidFill>
                  <a:srgbClr val="0000FF"/>
                </a:solidFill>
                <a:latin typeface="Chalkboard" charset="0"/>
              </a:rPr>
              <a:t>due</a:t>
            </a:r>
            <a:r>
              <a:rPr lang="sv-SE" sz="3600" b="1" dirty="0" smtClean="0">
                <a:solidFill>
                  <a:srgbClr val="0000FF"/>
                </a:solidFill>
                <a:latin typeface="Chalkboard" charset="0"/>
              </a:rPr>
              <a:t> </a:t>
            </a:r>
            <a:r>
              <a:rPr lang="sv-SE" sz="3600" b="1" dirty="0" err="1" smtClean="0">
                <a:solidFill>
                  <a:srgbClr val="0000FF"/>
                </a:solidFill>
                <a:latin typeface="Chalkboard" charset="0"/>
              </a:rPr>
              <a:t>to</a:t>
            </a:r>
            <a:r>
              <a:rPr lang="sv-SE" sz="3600" b="1" dirty="0" smtClean="0">
                <a:solidFill>
                  <a:srgbClr val="0000FF"/>
                </a:solidFill>
                <a:latin typeface="Chalkboard" charset="0"/>
              </a:rPr>
              <a:t> the negative </a:t>
            </a:r>
            <a:r>
              <a:rPr lang="sv-SE" sz="3600" b="1" dirty="0" err="1" smtClean="0">
                <a:solidFill>
                  <a:srgbClr val="0000FF"/>
                </a:solidFill>
                <a:latin typeface="Chalkboard" charset="0"/>
              </a:rPr>
              <a:t>feed</a:t>
            </a:r>
            <a:r>
              <a:rPr lang="sv-SE" sz="3600" b="1" dirty="0" smtClean="0">
                <a:solidFill>
                  <a:srgbClr val="0000FF"/>
                </a:solidFill>
                <a:latin typeface="Chalkboard" charset="0"/>
              </a:rPr>
              <a:t>-back loops</a:t>
            </a:r>
            <a:endParaRPr lang="sv-SE" sz="3600" b="1" dirty="0">
              <a:solidFill>
                <a:srgbClr val="0000FF"/>
              </a:solidFill>
              <a:latin typeface="Chalkboard" charset="0"/>
            </a:endParaRPr>
          </a:p>
        </p:txBody>
      </p:sp>
      <p:sp>
        <p:nvSpPr>
          <p:cNvPr id="112644" name="Oval 4"/>
          <p:cNvSpPr>
            <a:spLocks noChangeArrowheads="1"/>
          </p:cNvSpPr>
          <p:nvPr/>
        </p:nvSpPr>
        <p:spPr bwMode="auto">
          <a:xfrm>
            <a:off x="3979863" y="3641725"/>
            <a:ext cx="1120775" cy="508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45" name="Rectangle 5"/>
          <p:cNvSpPr>
            <a:spLocks noChangeArrowheads="1"/>
          </p:cNvSpPr>
          <p:nvPr/>
        </p:nvSpPr>
        <p:spPr bwMode="auto">
          <a:xfrm>
            <a:off x="4205288" y="3662363"/>
            <a:ext cx="692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sv-SE" sz="2400" b="1">
                <a:solidFill>
                  <a:schemeClr val="bg1"/>
                </a:solidFill>
                <a:latin typeface="Chalkboard" charset="0"/>
              </a:rPr>
              <a:t>p53</a:t>
            </a:r>
          </a:p>
        </p:txBody>
      </p:sp>
      <p:sp>
        <p:nvSpPr>
          <p:cNvPr id="112646" name="Arc 6"/>
          <p:cNvSpPr>
            <a:spLocks/>
          </p:cNvSpPr>
          <p:nvPr/>
        </p:nvSpPr>
        <p:spPr bwMode="auto">
          <a:xfrm rot="19080000">
            <a:off x="3873500" y="4359275"/>
            <a:ext cx="782638" cy="911225"/>
          </a:xfrm>
          <a:custGeom>
            <a:avLst/>
            <a:gdLst>
              <a:gd name="G0" fmla="+- 21600 0 0"/>
              <a:gd name="G1" fmla="+- 21599 0 0"/>
              <a:gd name="G2" fmla="+- 21600 0 0"/>
              <a:gd name="T0" fmla="*/ 0 w 21600"/>
              <a:gd name="T1" fmla="*/ 21599 h 21599"/>
              <a:gd name="T2" fmla="*/ 21557 w 21600"/>
              <a:gd name="T3" fmla="*/ 0 h 21599"/>
              <a:gd name="T4" fmla="*/ 21600 w 21600"/>
              <a:gd name="T5" fmla="*/ 21599 h 2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99" fill="none" extrusionOk="0">
                <a:moveTo>
                  <a:pt x="-1" y="21598"/>
                </a:moveTo>
                <a:cubicBezTo>
                  <a:pt x="-1" y="9686"/>
                  <a:pt x="9644" y="22"/>
                  <a:pt x="21556" y="-1"/>
                </a:cubicBezTo>
              </a:path>
              <a:path w="21600" h="21599" stroke="0" extrusionOk="0">
                <a:moveTo>
                  <a:pt x="-1" y="21598"/>
                </a:moveTo>
                <a:cubicBezTo>
                  <a:pt x="-1" y="9686"/>
                  <a:pt x="9644" y="22"/>
                  <a:pt x="21556" y="-1"/>
                </a:cubicBezTo>
                <a:lnTo>
                  <a:pt x="21600" y="21599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47" name="Arc 7"/>
          <p:cNvSpPr>
            <a:spLocks/>
          </p:cNvSpPr>
          <p:nvPr/>
        </p:nvSpPr>
        <p:spPr bwMode="auto">
          <a:xfrm rot="2520000">
            <a:off x="4395788" y="2520950"/>
            <a:ext cx="804862" cy="808038"/>
          </a:xfrm>
          <a:custGeom>
            <a:avLst/>
            <a:gdLst>
              <a:gd name="G0" fmla="+- 42 0 0"/>
              <a:gd name="G1" fmla="+- 21600 0 0"/>
              <a:gd name="G2" fmla="+- 21600 0 0"/>
              <a:gd name="T0" fmla="*/ 0 w 21642"/>
              <a:gd name="T1" fmla="*/ 1 h 21600"/>
              <a:gd name="T2" fmla="*/ 21642 w 21642"/>
              <a:gd name="T3" fmla="*/ 21600 h 21600"/>
              <a:gd name="T4" fmla="*/ 42 w 2164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42" h="21600" fill="none" extrusionOk="0">
                <a:moveTo>
                  <a:pt x="-1" y="0"/>
                </a:moveTo>
                <a:cubicBezTo>
                  <a:pt x="13" y="0"/>
                  <a:pt x="27" y="-1"/>
                  <a:pt x="42" y="-1"/>
                </a:cubicBezTo>
                <a:cubicBezTo>
                  <a:pt x="11971" y="-1"/>
                  <a:pt x="21642" y="9670"/>
                  <a:pt x="21642" y="21600"/>
                </a:cubicBezTo>
              </a:path>
              <a:path w="21642" h="21600" stroke="0" extrusionOk="0">
                <a:moveTo>
                  <a:pt x="-1" y="0"/>
                </a:moveTo>
                <a:cubicBezTo>
                  <a:pt x="13" y="0"/>
                  <a:pt x="27" y="-1"/>
                  <a:pt x="42" y="-1"/>
                </a:cubicBezTo>
                <a:cubicBezTo>
                  <a:pt x="11971" y="-1"/>
                  <a:pt x="21642" y="9670"/>
                  <a:pt x="21642" y="21600"/>
                </a:cubicBezTo>
                <a:lnTo>
                  <a:pt x="42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48" name="Arc 8"/>
          <p:cNvSpPr>
            <a:spLocks/>
          </p:cNvSpPr>
          <p:nvPr/>
        </p:nvSpPr>
        <p:spPr bwMode="auto">
          <a:xfrm rot="2520000">
            <a:off x="4325938" y="4391025"/>
            <a:ext cx="784225" cy="911225"/>
          </a:xfrm>
          <a:custGeom>
            <a:avLst/>
            <a:gdLst>
              <a:gd name="G0" fmla="+- 43 0 0"/>
              <a:gd name="G1" fmla="+- 21600 0 0"/>
              <a:gd name="G2" fmla="+- 21600 0 0"/>
              <a:gd name="T0" fmla="*/ 0 w 21643"/>
              <a:gd name="T1" fmla="*/ 1 h 21600"/>
              <a:gd name="T2" fmla="*/ 21643 w 21643"/>
              <a:gd name="T3" fmla="*/ 21600 h 21600"/>
              <a:gd name="T4" fmla="*/ 43 w 2164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43" h="21600" fill="none" extrusionOk="0">
                <a:moveTo>
                  <a:pt x="-1" y="0"/>
                </a:moveTo>
                <a:cubicBezTo>
                  <a:pt x="14" y="0"/>
                  <a:pt x="28" y="-1"/>
                  <a:pt x="43" y="-1"/>
                </a:cubicBezTo>
                <a:cubicBezTo>
                  <a:pt x="11972" y="-1"/>
                  <a:pt x="21643" y="9670"/>
                  <a:pt x="21643" y="21600"/>
                </a:cubicBezTo>
              </a:path>
              <a:path w="21643" h="21600" stroke="0" extrusionOk="0">
                <a:moveTo>
                  <a:pt x="-1" y="0"/>
                </a:moveTo>
                <a:cubicBezTo>
                  <a:pt x="14" y="0"/>
                  <a:pt x="28" y="-1"/>
                  <a:pt x="43" y="-1"/>
                </a:cubicBezTo>
                <a:cubicBezTo>
                  <a:pt x="11972" y="-1"/>
                  <a:pt x="21643" y="9670"/>
                  <a:pt x="21643" y="21600"/>
                </a:cubicBezTo>
                <a:lnTo>
                  <a:pt x="43" y="21600"/>
                </a:lnTo>
                <a:close/>
              </a:path>
            </a:pathLst>
          </a:custGeom>
          <a:noFill/>
          <a:ln w="57150" cap="rnd" cmpd="sng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49" name="Arc 9"/>
          <p:cNvSpPr>
            <a:spLocks/>
          </p:cNvSpPr>
          <p:nvPr/>
        </p:nvSpPr>
        <p:spPr bwMode="auto">
          <a:xfrm rot="19080000">
            <a:off x="3865563" y="2511425"/>
            <a:ext cx="782637" cy="911225"/>
          </a:xfrm>
          <a:custGeom>
            <a:avLst/>
            <a:gdLst>
              <a:gd name="G0" fmla="+- 21600 0 0"/>
              <a:gd name="G1" fmla="+- 21599 0 0"/>
              <a:gd name="G2" fmla="+- 21600 0 0"/>
              <a:gd name="T0" fmla="*/ 0 w 21600"/>
              <a:gd name="T1" fmla="*/ 21599 h 21599"/>
              <a:gd name="T2" fmla="*/ 21557 w 21600"/>
              <a:gd name="T3" fmla="*/ 0 h 21599"/>
              <a:gd name="T4" fmla="*/ 21600 w 21600"/>
              <a:gd name="T5" fmla="*/ 21599 h 2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99" fill="none" extrusionOk="0">
                <a:moveTo>
                  <a:pt x="-1" y="21598"/>
                </a:moveTo>
                <a:cubicBezTo>
                  <a:pt x="-1" y="9686"/>
                  <a:pt x="9644" y="22"/>
                  <a:pt x="21556" y="-1"/>
                </a:cubicBezTo>
              </a:path>
              <a:path w="21600" h="21599" stroke="0" extrusionOk="0">
                <a:moveTo>
                  <a:pt x="-1" y="21598"/>
                </a:moveTo>
                <a:cubicBezTo>
                  <a:pt x="-1" y="9686"/>
                  <a:pt x="9644" y="22"/>
                  <a:pt x="21556" y="-1"/>
                </a:cubicBezTo>
                <a:lnTo>
                  <a:pt x="21600" y="21599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51" name="Rectangle 11"/>
          <p:cNvSpPr>
            <a:spLocks noChangeArrowheads="1"/>
          </p:cNvSpPr>
          <p:nvPr/>
        </p:nvSpPr>
        <p:spPr bwMode="auto">
          <a:xfrm>
            <a:off x="3810000" y="5638800"/>
            <a:ext cx="1317625" cy="473075"/>
          </a:xfrm>
          <a:prstGeom prst="rect">
            <a:avLst/>
          </a:prstGeom>
          <a:solidFill>
            <a:srgbClr val="BC002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sv-SE" sz="2400" b="1">
                <a:solidFill>
                  <a:schemeClr val="bg1"/>
                </a:solidFill>
                <a:latin typeface="Chalkboard" charset="0"/>
              </a:rPr>
              <a:t>MDM-2</a:t>
            </a:r>
            <a:endParaRPr lang="sv-SE" sz="2400" b="1">
              <a:latin typeface="Chalkboard" charset="0"/>
            </a:endParaRPr>
          </a:p>
        </p:txBody>
      </p:sp>
      <p:sp>
        <p:nvSpPr>
          <p:cNvPr id="112652" name="Oval 12"/>
          <p:cNvSpPr>
            <a:spLocks noChangeArrowheads="1"/>
          </p:cNvSpPr>
          <p:nvPr/>
        </p:nvSpPr>
        <p:spPr bwMode="auto">
          <a:xfrm>
            <a:off x="4062413" y="1755775"/>
            <a:ext cx="835025" cy="552450"/>
          </a:xfrm>
          <a:prstGeom prst="ellipse">
            <a:avLst/>
          </a:prstGeom>
          <a:solidFill>
            <a:srgbClr val="0E0BC9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53" name="Rectangle 13"/>
          <p:cNvSpPr>
            <a:spLocks noChangeArrowheads="1"/>
          </p:cNvSpPr>
          <p:nvPr/>
        </p:nvSpPr>
        <p:spPr bwMode="auto">
          <a:xfrm>
            <a:off x="4122738" y="1755775"/>
            <a:ext cx="747957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sv-SE" sz="2400" b="1" dirty="0" smtClean="0">
                <a:solidFill>
                  <a:schemeClr val="bg1"/>
                </a:solidFill>
                <a:latin typeface="Chalkboard" charset="0"/>
              </a:rPr>
              <a:t>ARF</a:t>
            </a:r>
            <a:endParaRPr lang="sv-SE" sz="2400" b="1" dirty="0">
              <a:latin typeface="Chalkboard" charset="0"/>
            </a:endParaRPr>
          </a:p>
        </p:txBody>
      </p:sp>
      <p:sp>
        <p:nvSpPr>
          <p:cNvPr id="112654" name="AutoShape 14"/>
          <p:cNvSpPr>
            <a:spLocks noChangeArrowheads="1"/>
          </p:cNvSpPr>
          <p:nvPr/>
        </p:nvSpPr>
        <p:spPr bwMode="auto">
          <a:xfrm rot="10800000" flipH="1">
            <a:off x="4148138" y="5376863"/>
            <a:ext cx="231775" cy="190500"/>
          </a:xfrm>
          <a:prstGeom prst="triangle">
            <a:avLst>
              <a:gd name="adj" fmla="val 4999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55" name="Line 15"/>
          <p:cNvSpPr>
            <a:spLocks noChangeShapeType="1"/>
          </p:cNvSpPr>
          <p:nvPr/>
        </p:nvSpPr>
        <p:spPr bwMode="auto">
          <a:xfrm flipV="1">
            <a:off x="4549775" y="4213225"/>
            <a:ext cx="381000" cy="41275"/>
          </a:xfrm>
          <a:prstGeom prst="line">
            <a:avLst/>
          </a:prstGeom>
          <a:noFill/>
          <a:ln w="38100" cmpd="sng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56" name="AutoShape 16"/>
          <p:cNvSpPr>
            <a:spLocks noChangeArrowheads="1"/>
          </p:cNvSpPr>
          <p:nvPr/>
        </p:nvSpPr>
        <p:spPr bwMode="auto">
          <a:xfrm rot="10800000" flipH="1">
            <a:off x="4702175" y="3475038"/>
            <a:ext cx="231775" cy="190500"/>
          </a:xfrm>
          <a:prstGeom prst="triangle">
            <a:avLst>
              <a:gd name="adj" fmla="val 4999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57" name="Rectangle 17"/>
          <p:cNvSpPr>
            <a:spLocks noChangeArrowheads="1"/>
          </p:cNvSpPr>
          <p:nvPr/>
        </p:nvSpPr>
        <p:spPr bwMode="auto">
          <a:xfrm>
            <a:off x="5075238" y="2432050"/>
            <a:ext cx="1814512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sv-SE" sz="2400" b="1">
                <a:solidFill>
                  <a:srgbClr val="0E0BC9"/>
                </a:solidFill>
                <a:latin typeface="Chalkboard" charset="0"/>
              </a:rPr>
              <a:t>prevents </a:t>
            </a:r>
          </a:p>
          <a:p>
            <a:r>
              <a:rPr lang="sv-SE" sz="2400" b="1">
                <a:solidFill>
                  <a:srgbClr val="0E0BC9"/>
                </a:solidFill>
                <a:latin typeface="Chalkboard" charset="0"/>
              </a:rPr>
              <a:t>degradation</a:t>
            </a:r>
            <a:endParaRPr lang="sv-SE" sz="2400" b="1">
              <a:solidFill>
                <a:srgbClr val="CEFF1C"/>
              </a:solidFill>
              <a:latin typeface="Chalkboard" charset="0"/>
            </a:endParaRPr>
          </a:p>
        </p:txBody>
      </p:sp>
      <p:sp>
        <p:nvSpPr>
          <p:cNvPr id="112658" name="Line 18"/>
          <p:cNvSpPr>
            <a:spLocks noChangeShapeType="1"/>
          </p:cNvSpPr>
          <p:nvPr/>
        </p:nvSpPr>
        <p:spPr bwMode="auto">
          <a:xfrm>
            <a:off x="4191000" y="2308225"/>
            <a:ext cx="211138" cy="12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59" name="Rectangle 19"/>
          <p:cNvSpPr>
            <a:spLocks noChangeArrowheads="1"/>
          </p:cNvSpPr>
          <p:nvPr/>
        </p:nvSpPr>
        <p:spPr bwMode="auto">
          <a:xfrm>
            <a:off x="2046288" y="2433638"/>
            <a:ext cx="1966912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sv-SE" sz="2400" b="1">
                <a:latin typeface="Chalkboard" charset="0"/>
              </a:rPr>
              <a:t>represses</a:t>
            </a:r>
          </a:p>
          <a:p>
            <a:r>
              <a:rPr lang="sv-SE" sz="2400" b="1">
                <a:latin typeface="Chalkboard" charset="0"/>
              </a:rPr>
              <a:t>transcription</a:t>
            </a:r>
          </a:p>
        </p:txBody>
      </p:sp>
      <p:sp>
        <p:nvSpPr>
          <p:cNvPr id="112660" name="Rectangle 20"/>
          <p:cNvSpPr>
            <a:spLocks noChangeArrowheads="1"/>
          </p:cNvSpPr>
          <p:nvPr/>
        </p:nvSpPr>
        <p:spPr bwMode="auto">
          <a:xfrm>
            <a:off x="5080000" y="4405313"/>
            <a:ext cx="1814513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sv-SE" sz="2400" b="1">
                <a:solidFill>
                  <a:srgbClr val="BC002C"/>
                </a:solidFill>
                <a:latin typeface="Chalkboard" charset="0"/>
              </a:rPr>
              <a:t>induces</a:t>
            </a:r>
          </a:p>
          <a:p>
            <a:r>
              <a:rPr lang="sv-SE" sz="2400" b="1">
                <a:solidFill>
                  <a:srgbClr val="BC002C"/>
                </a:solidFill>
                <a:latin typeface="Chalkboard" charset="0"/>
              </a:rPr>
              <a:t>degradation</a:t>
            </a:r>
          </a:p>
        </p:txBody>
      </p:sp>
      <p:sp>
        <p:nvSpPr>
          <p:cNvPr id="112661" name="Rectangle 21"/>
          <p:cNvSpPr>
            <a:spLocks noChangeArrowheads="1"/>
          </p:cNvSpPr>
          <p:nvPr/>
        </p:nvSpPr>
        <p:spPr bwMode="auto">
          <a:xfrm>
            <a:off x="2155825" y="4384675"/>
            <a:ext cx="1966913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sv-SE" sz="2400" b="1">
                <a:latin typeface="Chalkboard" charset="0"/>
              </a:rPr>
              <a:t>activates</a:t>
            </a:r>
          </a:p>
          <a:p>
            <a:r>
              <a:rPr lang="sv-SE" sz="2400" b="1">
                <a:latin typeface="Chalkboard" charset="0"/>
              </a:rPr>
              <a:t>transcription</a:t>
            </a:r>
          </a:p>
        </p:txBody>
      </p:sp>
    </p:spTree>
    <p:extLst>
      <p:ext uri="{BB962C8B-B14F-4D97-AF65-F5344CB8AC3E}">
        <p14:creationId xmlns:p14="http://schemas.microsoft.com/office/powerpoint/2010/main" val="31119254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-174625" y="304800"/>
            <a:ext cx="9448800" cy="1143000"/>
          </a:xfrm>
        </p:spPr>
        <p:txBody>
          <a:bodyPr>
            <a:noAutofit/>
          </a:bodyPr>
          <a:lstStyle/>
          <a:p>
            <a:r>
              <a:rPr lang="sv-SE" sz="3600" b="1" dirty="0" err="1" smtClean="0">
                <a:solidFill>
                  <a:srgbClr val="0000FF"/>
                </a:solidFill>
                <a:latin typeface="Chalkboard" charset="0"/>
              </a:rPr>
              <a:t>Upon</a:t>
            </a:r>
            <a:r>
              <a:rPr lang="sv-SE" sz="3600" b="1" dirty="0" smtClean="0">
                <a:solidFill>
                  <a:srgbClr val="0000FF"/>
                </a:solidFill>
                <a:latin typeface="Chalkboard" charset="0"/>
              </a:rPr>
              <a:t> DNA </a:t>
            </a:r>
            <a:r>
              <a:rPr lang="sv-SE" sz="3600" b="1" dirty="0" err="1" smtClean="0">
                <a:solidFill>
                  <a:srgbClr val="0000FF"/>
                </a:solidFill>
                <a:latin typeface="Chalkboard" charset="0"/>
              </a:rPr>
              <a:t>damage</a:t>
            </a:r>
            <a:r>
              <a:rPr lang="sv-SE" sz="3600" b="1" dirty="0" smtClean="0">
                <a:solidFill>
                  <a:srgbClr val="0000FF"/>
                </a:solidFill>
                <a:latin typeface="Chalkboard" charset="0"/>
              </a:rPr>
              <a:t> or </a:t>
            </a:r>
            <a:r>
              <a:rPr lang="sv-SE" sz="3600" b="1" dirty="0" err="1" smtClean="0">
                <a:solidFill>
                  <a:srgbClr val="0000FF"/>
                </a:solidFill>
                <a:latin typeface="Chalkboard" charset="0"/>
              </a:rPr>
              <a:t>oncogene</a:t>
            </a:r>
            <a:r>
              <a:rPr lang="sv-SE" sz="3600" b="1" dirty="0" smtClean="0">
                <a:solidFill>
                  <a:srgbClr val="0000FF"/>
                </a:solidFill>
                <a:latin typeface="Chalkboard" charset="0"/>
              </a:rPr>
              <a:t> </a:t>
            </a:r>
            <a:r>
              <a:rPr lang="sv-SE" sz="3600" b="1" dirty="0" err="1" smtClean="0">
                <a:solidFill>
                  <a:srgbClr val="0000FF"/>
                </a:solidFill>
                <a:latin typeface="Chalkboard" charset="0"/>
              </a:rPr>
              <a:t>activation</a:t>
            </a:r>
            <a:r>
              <a:rPr lang="sv-SE" sz="3600" b="1" dirty="0" smtClean="0">
                <a:solidFill>
                  <a:srgbClr val="0000FF"/>
                </a:solidFill>
                <a:latin typeface="Chalkboard" charset="0"/>
              </a:rPr>
              <a:t> </a:t>
            </a:r>
            <a:r>
              <a:rPr lang="sv-SE" sz="3600" b="1" dirty="0" err="1" smtClean="0">
                <a:solidFill>
                  <a:srgbClr val="0000FF"/>
                </a:solidFill>
                <a:latin typeface="Chalkboard" charset="0"/>
              </a:rPr>
              <a:t>these</a:t>
            </a:r>
            <a:r>
              <a:rPr lang="sv-SE" sz="3600" b="1" dirty="0" smtClean="0">
                <a:solidFill>
                  <a:srgbClr val="0000FF"/>
                </a:solidFill>
                <a:latin typeface="Chalkboard" charset="0"/>
              </a:rPr>
              <a:t> feedback loops </a:t>
            </a:r>
            <a:r>
              <a:rPr lang="sv-SE" sz="3600" b="1" dirty="0" err="1" smtClean="0">
                <a:solidFill>
                  <a:srgbClr val="0000FF"/>
                </a:solidFill>
                <a:latin typeface="Chalkboard" charset="0"/>
              </a:rPr>
              <a:t>are</a:t>
            </a:r>
            <a:r>
              <a:rPr lang="sv-SE" sz="3600" b="1" dirty="0" smtClean="0">
                <a:solidFill>
                  <a:srgbClr val="0000FF"/>
                </a:solidFill>
                <a:latin typeface="Chalkboard" charset="0"/>
              </a:rPr>
              <a:t> </a:t>
            </a:r>
            <a:r>
              <a:rPr lang="sv-SE" sz="3600" b="1" dirty="0" err="1" smtClean="0">
                <a:solidFill>
                  <a:srgbClr val="0000FF"/>
                </a:solidFill>
                <a:latin typeface="Chalkboard" charset="0"/>
              </a:rPr>
              <a:t>disrupted</a:t>
            </a:r>
            <a:r>
              <a:rPr lang="sv-SE" sz="3600" b="1" dirty="0" smtClean="0">
                <a:solidFill>
                  <a:srgbClr val="0000FF"/>
                </a:solidFill>
                <a:latin typeface="Chalkboard" charset="0"/>
              </a:rPr>
              <a:t> </a:t>
            </a:r>
            <a:endParaRPr lang="sv-SE" sz="3600" b="1" dirty="0">
              <a:solidFill>
                <a:srgbClr val="0000FF"/>
              </a:solidFill>
              <a:latin typeface="Chalkboard" charset="0"/>
            </a:endParaRPr>
          </a:p>
        </p:txBody>
      </p:sp>
      <p:sp>
        <p:nvSpPr>
          <p:cNvPr id="112644" name="Oval 4"/>
          <p:cNvSpPr>
            <a:spLocks noChangeArrowheads="1"/>
          </p:cNvSpPr>
          <p:nvPr/>
        </p:nvSpPr>
        <p:spPr bwMode="auto">
          <a:xfrm>
            <a:off x="3810001" y="3567467"/>
            <a:ext cx="1504312" cy="645758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45" name="Rectangle 5"/>
          <p:cNvSpPr>
            <a:spLocks noChangeArrowheads="1"/>
          </p:cNvSpPr>
          <p:nvPr/>
        </p:nvSpPr>
        <p:spPr bwMode="auto">
          <a:xfrm>
            <a:off x="4205288" y="3662363"/>
            <a:ext cx="692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sv-SE" sz="2400" b="1">
                <a:solidFill>
                  <a:schemeClr val="bg1"/>
                </a:solidFill>
                <a:latin typeface="Chalkboard" charset="0"/>
              </a:rPr>
              <a:t>p53</a:t>
            </a:r>
          </a:p>
        </p:txBody>
      </p:sp>
      <p:sp>
        <p:nvSpPr>
          <p:cNvPr id="112646" name="Arc 6"/>
          <p:cNvSpPr>
            <a:spLocks/>
          </p:cNvSpPr>
          <p:nvPr/>
        </p:nvSpPr>
        <p:spPr bwMode="auto">
          <a:xfrm rot="19080000">
            <a:off x="3873500" y="4359275"/>
            <a:ext cx="782638" cy="911225"/>
          </a:xfrm>
          <a:custGeom>
            <a:avLst/>
            <a:gdLst>
              <a:gd name="G0" fmla="+- 21600 0 0"/>
              <a:gd name="G1" fmla="+- 21599 0 0"/>
              <a:gd name="G2" fmla="+- 21600 0 0"/>
              <a:gd name="T0" fmla="*/ 0 w 21600"/>
              <a:gd name="T1" fmla="*/ 21599 h 21599"/>
              <a:gd name="T2" fmla="*/ 21557 w 21600"/>
              <a:gd name="T3" fmla="*/ 0 h 21599"/>
              <a:gd name="T4" fmla="*/ 21600 w 21600"/>
              <a:gd name="T5" fmla="*/ 21599 h 2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99" fill="none" extrusionOk="0">
                <a:moveTo>
                  <a:pt x="-1" y="21598"/>
                </a:moveTo>
                <a:cubicBezTo>
                  <a:pt x="-1" y="9686"/>
                  <a:pt x="9644" y="22"/>
                  <a:pt x="21556" y="-1"/>
                </a:cubicBezTo>
              </a:path>
              <a:path w="21600" h="21599" stroke="0" extrusionOk="0">
                <a:moveTo>
                  <a:pt x="-1" y="21598"/>
                </a:moveTo>
                <a:cubicBezTo>
                  <a:pt x="-1" y="9686"/>
                  <a:pt x="9644" y="22"/>
                  <a:pt x="21556" y="-1"/>
                </a:cubicBezTo>
                <a:lnTo>
                  <a:pt x="21600" y="21599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47" name="Arc 7"/>
          <p:cNvSpPr>
            <a:spLocks/>
          </p:cNvSpPr>
          <p:nvPr/>
        </p:nvSpPr>
        <p:spPr bwMode="auto">
          <a:xfrm rot="2520000">
            <a:off x="4395788" y="2520950"/>
            <a:ext cx="804862" cy="808038"/>
          </a:xfrm>
          <a:custGeom>
            <a:avLst/>
            <a:gdLst>
              <a:gd name="G0" fmla="+- 42 0 0"/>
              <a:gd name="G1" fmla="+- 21600 0 0"/>
              <a:gd name="G2" fmla="+- 21600 0 0"/>
              <a:gd name="T0" fmla="*/ 0 w 21642"/>
              <a:gd name="T1" fmla="*/ 1 h 21600"/>
              <a:gd name="T2" fmla="*/ 21642 w 21642"/>
              <a:gd name="T3" fmla="*/ 21600 h 21600"/>
              <a:gd name="T4" fmla="*/ 42 w 2164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42" h="21600" fill="none" extrusionOk="0">
                <a:moveTo>
                  <a:pt x="-1" y="0"/>
                </a:moveTo>
                <a:cubicBezTo>
                  <a:pt x="13" y="0"/>
                  <a:pt x="27" y="-1"/>
                  <a:pt x="42" y="-1"/>
                </a:cubicBezTo>
                <a:cubicBezTo>
                  <a:pt x="11971" y="-1"/>
                  <a:pt x="21642" y="9670"/>
                  <a:pt x="21642" y="21600"/>
                </a:cubicBezTo>
              </a:path>
              <a:path w="21642" h="21600" stroke="0" extrusionOk="0">
                <a:moveTo>
                  <a:pt x="-1" y="0"/>
                </a:moveTo>
                <a:cubicBezTo>
                  <a:pt x="13" y="0"/>
                  <a:pt x="27" y="-1"/>
                  <a:pt x="42" y="-1"/>
                </a:cubicBezTo>
                <a:cubicBezTo>
                  <a:pt x="11971" y="-1"/>
                  <a:pt x="21642" y="9670"/>
                  <a:pt x="21642" y="21600"/>
                </a:cubicBezTo>
                <a:lnTo>
                  <a:pt x="42" y="21600"/>
                </a:lnTo>
                <a:close/>
              </a:path>
            </a:pathLst>
          </a:custGeom>
          <a:noFill/>
          <a:ln w="57150" cap="rnd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48" name="Arc 8"/>
          <p:cNvSpPr>
            <a:spLocks/>
          </p:cNvSpPr>
          <p:nvPr/>
        </p:nvSpPr>
        <p:spPr bwMode="auto">
          <a:xfrm rot="2520000">
            <a:off x="4325938" y="4391025"/>
            <a:ext cx="784225" cy="911225"/>
          </a:xfrm>
          <a:custGeom>
            <a:avLst/>
            <a:gdLst>
              <a:gd name="G0" fmla="+- 43 0 0"/>
              <a:gd name="G1" fmla="+- 21600 0 0"/>
              <a:gd name="G2" fmla="+- 21600 0 0"/>
              <a:gd name="T0" fmla="*/ 0 w 21643"/>
              <a:gd name="T1" fmla="*/ 1 h 21600"/>
              <a:gd name="T2" fmla="*/ 21643 w 21643"/>
              <a:gd name="T3" fmla="*/ 21600 h 21600"/>
              <a:gd name="T4" fmla="*/ 43 w 2164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43" h="21600" fill="none" extrusionOk="0">
                <a:moveTo>
                  <a:pt x="-1" y="0"/>
                </a:moveTo>
                <a:cubicBezTo>
                  <a:pt x="14" y="0"/>
                  <a:pt x="28" y="-1"/>
                  <a:pt x="43" y="-1"/>
                </a:cubicBezTo>
                <a:cubicBezTo>
                  <a:pt x="11972" y="-1"/>
                  <a:pt x="21643" y="9670"/>
                  <a:pt x="21643" y="21600"/>
                </a:cubicBezTo>
              </a:path>
              <a:path w="21643" h="21600" stroke="0" extrusionOk="0">
                <a:moveTo>
                  <a:pt x="-1" y="0"/>
                </a:moveTo>
                <a:cubicBezTo>
                  <a:pt x="14" y="0"/>
                  <a:pt x="28" y="-1"/>
                  <a:pt x="43" y="-1"/>
                </a:cubicBezTo>
                <a:cubicBezTo>
                  <a:pt x="11972" y="-1"/>
                  <a:pt x="21643" y="9670"/>
                  <a:pt x="21643" y="21600"/>
                </a:cubicBezTo>
                <a:lnTo>
                  <a:pt x="43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49" name="Arc 9"/>
          <p:cNvSpPr>
            <a:spLocks/>
          </p:cNvSpPr>
          <p:nvPr/>
        </p:nvSpPr>
        <p:spPr bwMode="auto">
          <a:xfrm rot="19080000">
            <a:off x="3865563" y="2511425"/>
            <a:ext cx="782637" cy="911225"/>
          </a:xfrm>
          <a:custGeom>
            <a:avLst/>
            <a:gdLst>
              <a:gd name="G0" fmla="+- 21600 0 0"/>
              <a:gd name="G1" fmla="+- 21599 0 0"/>
              <a:gd name="G2" fmla="+- 21600 0 0"/>
              <a:gd name="T0" fmla="*/ 0 w 21600"/>
              <a:gd name="T1" fmla="*/ 21599 h 21599"/>
              <a:gd name="T2" fmla="*/ 21557 w 21600"/>
              <a:gd name="T3" fmla="*/ 0 h 21599"/>
              <a:gd name="T4" fmla="*/ 21600 w 21600"/>
              <a:gd name="T5" fmla="*/ 21599 h 2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99" fill="none" extrusionOk="0">
                <a:moveTo>
                  <a:pt x="-1" y="21598"/>
                </a:moveTo>
                <a:cubicBezTo>
                  <a:pt x="-1" y="9686"/>
                  <a:pt x="9644" y="22"/>
                  <a:pt x="21556" y="-1"/>
                </a:cubicBezTo>
              </a:path>
              <a:path w="21600" h="21599" stroke="0" extrusionOk="0">
                <a:moveTo>
                  <a:pt x="-1" y="21598"/>
                </a:moveTo>
                <a:cubicBezTo>
                  <a:pt x="-1" y="9686"/>
                  <a:pt x="9644" y="22"/>
                  <a:pt x="21556" y="-1"/>
                </a:cubicBezTo>
                <a:lnTo>
                  <a:pt x="21600" y="21599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51" name="Rectangle 11"/>
          <p:cNvSpPr>
            <a:spLocks noChangeArrowheads="1"/>
          </p:cNvSpPr>
          <p:nvPr/>
        </p:nvSpPr>
        <p:spPr bwMode="auto">
          <a:xfrm>
            <a:off x="3810000" y="5638800"/>
            <a:ext cx="1317625" cy="473075"/>
          </a:xfrm>
          <a:prstGeom prst="rect">
            <a:avLst/>
          </a:prstGeom>
          <a:solidFill>
            <a:srgbClr val="BC002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sv-SE" sz="2400" b="1">
                <a:solidFill>
                  <a:schemeClr val="bg1"/>
                </a:solidFill>
                <a:latin typeface="Chalkboard" charset="0"/>
              </a:rPr>
              <a:t>MDM-2</a:t>
            </a:r>
            <a:endParaRPr lang="sv-SE" sz="2400" b="1">
              <a:latin typeface="Chalkboard" charset="0"/>
            </a:endParaRPr>
          </a:p>
        </p:txBody>
      </p:sp>
      <p:sp>
        <p:nvSpPr>
          <p:cNvPr id="112652" name="Oval 12"/>
          <p:cNvSpPr>
            <a:spLocks noChangeArrowheads="1"/>
          </p:cNvSpPr>
          <p:nvPr/>
        </p:nvSpPr>
        <p:spPr bwMode="auto">
          <a:xfrm>
            <a:off x="4062413" y="1609725"/>
            <a:ext cx="890587" cy="698500"/>
          </a:xfrm>
          <a:prstGeom prst="ellipse">
            <a:avLst/>
          </a:prstGeom>
          <a:solidFill>
            <a:srgbClr val="0E0BC9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53" name="Rectangle 13"/>
          <p:cNvSpPr>
            <a:spLocks noChangeArrowheads="1"/>
          </p:cNvSpPr>
          <p:nvPr/>
        </p:nvSpPr>
        <p:spPr bwMode="auto">
          <a:xfrm>
            <a:off x="4122738" y="1755775"/>
            <a:ext cx="747957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sv-SE" sz="2400" b="1" dirty="0" smtClean="0">
                <a:solidFill>
                  <a:schemeClr val="bg1"/>
                </a:solidFill>
                <a:latin typeface="Chalkboard" charset="0"/>
              </a:rPr>
              <a:t>ARF</a:t>
            </a:r>
            <a:endParaRPr lang="sv-SE" sz="2400" b="1" dirty="0">
              <a:latin typeface="Chalkboard" charset="0"/>
            </a:endParaRPr>
          </a:p>
        </p:txBody>
      </p:sp>
      <p:sp>
        <p:nvSpPr>
          <p:cNvPr id="112654" name="AutoShape 14"/>
          <p:cNvSpPr>
            <a:spLocks noChangeArrowheads="1"/>
          </p:cNvSpPr>
          <p:nvPr/>
        </p:nvSpPr>
        <p:spPr bwMode="auto">
          <a:xfrm rot="10800000" flipH="1">
            <a:off x="4148138" y="5376863"/>
            <a:ext cx="231775" cy="190500"/>
          </a:xfrm>
          <a:prstGeom prst="triangle">
            <a:avLst>
              <a:gd name="adj" fmla="val 4999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55" name="Line 15"/>
          <p:cNvSpPr>
            <a:spLocks noChangeShapeType="1"/>
          </p:cNvSpPr>
          <p:nvPr/>
        </p:nvSpPr>
        <p:spPr bwMode="auto">
          <a:xfrm flipV="1">
            <a:off x="4549775" y="4213225"/>
            <a:ext cx="381000" cy="41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56" name="AutoShape 16"/>
          <p:cNvSpPr>
            <a:spLocks noChangeArrowheads="1"/>
          </p:cNvSpPr>
          <p:nvPr/>
        </p:nvSpPr>
        <p:spPr bwMode="auto">
          <a:xfrm rot="10800000" flipH="1">
            <a:off x="4702175" y="3475038"/>
            <a:ext cx="231775" cy="190500"/>
          </a:xfrm>
          <a:prstGeom prst="triangle">
            <a:avLst>
              <a:gd name="adj" fmla="val 49995"/>
            </a:avLst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657" name="Rectangle 17"/>
          <p:cNvSpPr>
            <a:spLocks noChangeArrowheads="1"/>
          </p:cNvSpPr>
          <p:nvPr/>
        </p:nvSpPr>
        <p:spPr bwMode="auto">
          <a:xfrm>
            <a:off x="5075238" y="2432050"/>
            <a:ext cx="1814512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sv-SE" sz="2400" b="1">
                <a:solidFill>
                  <a:srgbClr val="0E0BC9"/>
                </a:solidFill>
                <a:latin typeface="Chalkboard" charset="0"/>
              </a:rPr>
              <a:t>prevents </a:t>
            </a:r>
          </a:p>
          <a:p>
            <a:r>
              <a:rPr lang="sv-SE" sz="2400" b="1">
                <a:solidFill>
                  <a:srgbClr val="0E0BC9"/>
                </a:solidFill>
                <a:latin typeface="Chalkboard" charset="0"/>
              </a:rPr>
              <a:t>degradation</a:t>
            </a:r>
            <a:endParaRPr lang="sv-SE" sz="2400" b="1">
              <a:solidFill>
                <a:srgbClr val="CEFF1C"/>
              </a:solidFill>
              <a:latin typeface="Chalkboard" charset="0"/>
            </a:endParaRPr>
          </a:p>
        </p:txBody>
      </p:sp>
      <p:sp>
        <p:nvSpPr>
          <p:cNvPr id="112658" name="Line 18"/>
          <p:cNvSpPr>
            <a:spLocks noChangeShapeType="1"/>
          </p:cNvSpPr>
          <p:nvPr/>
        </p:nvSpPr>
        <p:spPr bwMode="auto">
          <a:xfrm>
            <a:off x="4191000" y="2308225"/>
            <a:ext cx="211138" cy="12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59" name="Rectangle 19"/>
          <p:cNvSpPr>
            <a:spLocks noChangeArrowheads="1"/>
          </p:cNvSpPr>
          <p:nvPr/>
        </p:nvSpPr>
        <p:spPr bwMode="auto">
          <a:xfrm>
            <a:off x="2046288" y="2433638"/>
            <a:ext cx="1966912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sv-SE" sz="2400" b="1">
                <a:latin typeface="Chalkboard" charset="0"/>
              </a:rPr>
              <a:t>represses</a:t>
            </a:r>
          </a:p>
          <a:p>
            <a:r>
              <a:rPr lang="sv-SE" sz="2400" b="1">
                <a:latin typeface="Chalkboard" charset="0"/>
              </a:rPr>
              <a:t>transcription</a:t>
            </a:r>
          </a:p>
        </p:txBody>
      </p:sp>
      <p:sp>
        <p:nvSpPr>
          <p:cNvPr id="112660" name="Rectangle 20"/>
          <p:cNvSpPr>
            <a:spLocks noChangeArrowheads="1"/>
          </p:cNvSpPr>
          <p:nvPr/>
        </p:nvSpPr>
        <p:spPr bwMode="auto">
          <a:xfrm>
            <a:off x="5080000" y="4405313"/>
            <a:ext cx="1814513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sv-SE" sz="2400" b="1" dirty="0" err="1">
                <a:solidFill>
                  <a:srgbClr val="BC002C"/>
                </a:solidFill>
                <a:latin typeface="Chalkboard" charset="0"/>
              </a:rPr>
              <a:t>induces</a:t>
            </a:r>
            <a:endParaRPr lang="sv-SE" sz="2400" b="1" dirty="0">
              <a:solidFill>
                <a:srgbClr val="BC002C"/>
              </a:solidFill>
              <a:latin typeface="Chalkboard" charset="0"/>
            </a:endParaRPr>
          </a:p>
          <a:p>
            <a:r>
              <a:rPr lang="sv-SE" sz="2400" b="1" dirty="0">
                <a:solidFill>
                  <a:srgbClr val="BC002C"/>
                </a:solidFill>
                <a:latin typeface="Chalkboard" charset="0"/>
              </a:rPr>
              <a:t>degradation</a:t>
            </a:r>
          </a:p>
        </p:txBody>
      </p:sp>
      <p:sp>
        <p:nvSpPr>
          <p:cNvPr id="112661" name="Rectangle 21"/>
          <p:cNvSpPr>
            <a:spLocks noChangeArrowheads="1"/>
          </p:cNvSpPr>
          <p:nvPr/>
        </p:nvSpPr>
        <p:spPr bwMode="auto">
          <a:xfrm>
            <a:off x="2155825" y="4384675"/>
            <a:ext cx="1966913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sv-SE" sz="2400" b="1">
                <a:latin typeface="Chalkboard" charset="0"/>
              </a:rPr>
              <a:t>activates</a:t>
            </a:r>
          </a:p>
          <a:p>
            <a:r>
              <a:rPr lang="sv-SE" sz="2400" b="1">
                <a:latin typeface="Chalkboard" charset="0"/>
              </a:rPr>
              <a:t>transcription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5367626" y="1947333"/>
            <a:ext cx="1067041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434667" y="1576752"/>
            <a:ext cx="22714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Oncogenes</a:t>
            </a:r>
            <a:endParaRPr lang="en-US" sz="36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573889" y="5895622"/>
            <a:ext cx="860778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573889" y="5743222"/>
            <a:ext cx="0" cy="2681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593416" y="5465544"/>
            <a:ext cx="21021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Chekpoint</a:t>
            </a:r>
            <a:r>
              <a:rPr lang="en-US" sz="3600" dirty="0" smtClean="0"/>
              <a:t> </a:t>
            </a:r>
          </a:p>
          <a:p>
            <a:r>
              <a:rPr lang="en-US" sz="3600" dirty="0" smtClean="0"/>
              <a:t>kinases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047010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1601" y="0"/>
            <a:ext cx="8687520" cy="2853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Chalkboard"/>
                <a:cs typeface="Chalkboard"/>
              </a:rPr>
              <a:t>p53</a:t>
            </a:r>
            <a:r>
              <a:rPr lang="en-US" sz="3600" b="1" dirty="0">
                <a:solidFill>
                  <a:srgbClr val="0000FF"/>
                </a:solidFill>
                <a:latin typeface="Chalkboard"/>
                <a:cs typeface="Chalkboard"/>
              </a:rPr>
              <a:t>-derived peptides can be presented  by  MHC class I </a:t>
            </a:r>
            <a:r>
              <a:rPr lang="en-US" sz="3600" b="1" dirty="0" smtClean="0">
                <a:solidFill>
                  <a:srgbClr val="0000FF"/>
                </a:solidFill>
                <a:latin typeface="Chalkboard"/>
                <a:cs typeface="Chalkboard"/>
              </a:rPr>
              <a:t>molecules</a:t>
            </a:r>
            <a:endParaRPr lang="en-US" sz="3600" b="1" dirty="0">
              <a:solidFill>
                <a:srgbClr val="0000FF"/>
              </a:solidFill>
              <a:latin typeface="Chalkboard"/>
              <a:cs typeface="Chalkboard"/>
            </a:endParaRPr>
          </a:p>
          <a:p>
            <a:r>
              <a:rPr lang="en-US" dirty="0" smtClean="0"/>
              <a:t>	 - p53 </a:t>
            </a:r>
            <a:r>
              <a:rPr lang="en-US" dirty="0"/>
              <a:t>degradation generates a repertoire of </a:t>
            </a:r>
            <a:r>
              <a:rPr lang="en-US" dirty="0" smtClean="0"/>
              <a:t>wtp53</a:t>
            </a:r>
            <a:r>
              <a:rPr lang="en-US" dirty="0"/>
              <a:t>-derived peptides available for binding to nascent class I MHC molecules  </a:t>
            </a:r>
          </a:p>
          <a:p>
            <a:r>
              <a:rPr lang="en-US" dirty="0" smtClean="0"/>
              <a:t>	- Tumor </a:t>
            </a:r>
            <a:r>
              <a:rPr lang="en-US" dirty="0"/>
              <a:t>cells presenting such epitopes can be </a:t>
            </a:r>
            <a:r>
              <a:rPr lang="en-US" dirty="0" smtClean="0"/>
              <a:t>recognized </a:t>
            </a:r>
            <a:r>
              <a:rPr lang="en-US" dirty="0"/>
              <a:t>by </a:t>
            </a:r>
            <a:r>
              <a:rPr lang="en-US" dirty="0" smtClean="0"/>
              <a:t>wtp53</a:t>
            </a:r>
            <a:r>
              <a:rPr lang="en-US" dirty="0"/>
              <a:t>-specific CTLs in vitro.</a:t>
            </a:r>
          </a:p>
          <a:p>
            <a:r>
              <a:rPr lang="en-US" dirty="0" smtClean="0"/>
              <a:t>	 - Anti</a:t>
            </a:r>
            <a:r>
              <a:rPr lang="en-US" dirty="0"/>
              <a:t>-p53 CTLs are able to eradicate </a:t>
            </a:r>
            <a:r>
              <a:rPr lang="en-US" dirty="0" smtClean="0"/>
              <a:t>tumors </a:t>
            </a:r>
            <a:r>
              <a:rPr lang="en-US" dirty="0"/>
              <a:t>efficiently </a:t>
            </a:r>
            <a:r>
              <a:rPr lang="en-US" i="1" dirty="0"/>
              <a:t>in </a:t>
            </a:r>
            <a:r>
              <a:rPr lang="en-US" i="1" dirty="0" smtClean="0"/>
              <a:t>vivo</a:t>
            </a:r>
            <a:r>
              <a:rPr lang="en-US" dirty="0" smtClean="0"/>
              <a:t> without damage </a:t>
            </a:r>
            <a:r>
              <a:rPr lang="en-US" dirty="0"/>
              <a:t>to </a:t>
            </a:r>
            <a:r>
              <a:rPr lang="en-US" dirty="0" smtClean="0"/>
              <a:t>	normal tissues  -&gt; these </a:t>
            </a:r>
            <a:r>
              <a:rPr lang="en-US" dirty="0"/>
              <a:t>CTLs were truly </a:t>
            </a:r>
            <a:r>
              <a:rPr lang="en-US" dirty="0" smtClean="0"/>
              <a:t>tumor-specific </a:t>
            </a:r>
            <a:endParaRPr lang="en-US" dirty="0"/>
          </a:p>
          <a:p>
            <a:endParaRPr lang="en-US" dirty="0"/>
          </a:p>
        </p:txBody>
      </p:sp>
      <p:pic>
        <p:nvPicPr>
          <p:cNvPr id="8194" name="Picture 2" descr="Screen Shot 2016-05-17 at 9.23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41" y="2710365"/>
            <a:ext cx="6596640" cy="4353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Box 1"/>
          <p:cNvSpPr txBox="1">
            <a:spLocks noChangeArrowheads="1"/>
          </p:cNvSpPr>
          <p:nvPr/>
        </p:nvSpPr>
        <p:spPr bwMode="auto">
          <a:xfrm>
            <a:off x="2901740" y="27020"/>
            <a:ext cx="3059367" cy="174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/>
            <a:r>
              <a:rPr lang="en-US" sz="3600" b="1" dirty="0">
                <a:solidFill>
                  <a:srgbClr val="0000FF"/>
                </a:solidFill>
                <a:latin typeface="Chalkboard"/>
                <a:cs typeface="Chalkboard"/>
              </a:rPr>
              <a:t>Clinical trials</a:t>
            </a:r>
          </a:p>
          <a:p>
            <a:pPr eaLnBrk="1"/>
            <a:r>
              <a:rPr lang="en-US" sz="3600" b="1" dirty="0">
                <a:solidFill>
                  <a:srgbClr val="0000FF"/>
                </a:solidFill>
                <a:latin typeface="Chalkboard"/>
                <a:cs typeface="Chalkboard"/>
              </a:rPr>
              <a:t> </a:t>
            </a:r>
          </a:p>
          <a:p>
            <a:pPr eaLnBrk="1"/>
            <a:endParaRPr lang="en-US" sz="3600" b="1" dirty="0">
              <a:solidFill>
                <a:srgbClr val="0000FF"/>
              </a:solidFill>
              <a:latin typeface="Chalkboard"/>
              <a:cs typeface="Chalkboard"/>
            </a:endParaRPr>
          </a:p>
        </p:txBody>
      </p:sp>
      <p:pic>
        <p:nvPicPr>
          <p:cNvPr id="6146" name="Picture 2" descr="Screen Shot 2016-05-17 at 9.05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40" y="704509"/>
            <a:ext cx="7914240" cy="213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Screen Shot 2016-05-17 at 9.08.0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40" y="2835933"/>
            <a:ext cx="7819860" cy="2246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0" y="5090356"/>
            <a:ext cx="9141120" cy="156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/>
            <a:r>
              <a:rPr lang="en-US" dirty="0">
                <a:solidFill>
                  <a:srgbClr val="0000FF"/>
                </a:solidFill>
                <a:latin typeface="Chalkboard"/>
                <a:cs typeface="Chalkboard"/>
              </a:rPr>
              <a:t>p53 SLP vaccine : </a:t>
            </a:r>
            <a:r>
              <a:rPr lang="en-US" dirty="0" smtClean="0">
                <a:solidFill>
                  <a:srgbClr val="0000FF"/>
                </a:solidFill>
                <a:latin typeface="Chalkboard"/>
                <a:cs typeface="Chalkboard"/>
              </a:rPr>
              <a:t>3 </a:t>
            </a:r>
            <a:r>
              <a:rPr lang="en-US" dirty="0">
                <a:solidFill>
                  <a:srgbClr val="0000FF"/>
                </a:solidFill>
                <a:latin typeface="Chalkboard"/>
                <a:cs typeface="Chalkboard"/>
              </a:rPr>
              <a:t>mg/peptide, 9 </a:t>
            </a:r>
            <a:r>
              <a:rPr lang="en-US" dirty="0" smtClean="0">
                <a:solidFill>
                  <a:srgbClr val="0000FF"/>
                </a:solidFill>
                <a:latin typeface="Chalkboard"/>
                <a:cs typeface="Chalkboard"/>
              </a:rPr>
              <a:t>peptides 25-30 residues long spanning 70-235 a-a residues of p53 </a:t>
            </a:r>
            <a:endParaRPr lang="en-US" dirty="0">
              <a:solidFill>
                <a:srgbClr val="0000FF"/>
              </a:solidFill>
              <a:latin typeface="Chalkboard"/>
              <a:cs typeface="Chalkboard"/>
            </a:endParaRPr>
          </a:p>
          <a:p>
            <a:pPr algn="ctr" eaLnBrk="1"/>
            <a:r>
              <a:rPr lang="en-US" dirty="0">
                <a:solidFill>
                  <a:srgbClr val="0000FF"/>
                </a:solidFill>
                <a:latin typeface="Chalkboard"/>
                <a:cs typeface="Chalkboard"/>
              </a:rPr>
              <a:t> All vaccinated patients showed strong vaccine-induced </a:t>
            </a:r>
          </a:p>
          <a:p>
            <a:pPr algn="ctr" eaLnBrk="1"/>
            <a:r>
              <a:rPr lang="en-US" dirty="0">
                <a:solidFill>
                  <a:srgbClr val="0000FF"/>
                </a:solidFill>
                <a:latin typeface="Chalkboard"/>
                <a:cs typeface="Chalkboard"/>
              </a:rPr>
              <a:t>p53-specific T-cell responses.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826" y="121902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Chalkboard"/>
                <a:cs typeface="Chalkboard"/>
              </a:rPr>
              <a:t>Clinical trials-2</a:t>
            </a:r>
            <a:endParaRPr lang="en-US" sz="3600" b="1" dirty="0">
              <a:solidFill>
                <a:srgbClr val="0000FF"/>
              </a:solidFill>
              <a:latin typeface="Chalkboard"/>
              <a:cs typeface="Chalkboar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4139" y="3445352"/>
            <a:ext cx="6400800" cy="329411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halkboard"/>
                <a:cs typeface="Chalkboard"/>
              </a:rPr>
              <a:t>Adoptive transfer of lymphocytes expressing murine T-cell receptors specific for p53 (264-272)  and infusion of high dose IL-2. </a:t>
            </a:r>
          </a:p>
          <a:p>
            <a:endParaRPr lang="en-US" dirty="0">
              <a:solidFill>
                <a:srgbClr val="0000FF"/>
              </a:solidFill>
              <a:latin typeface="Chalkboard"/>
              <a:cs typeface="Chalkboard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Chalkboard"/>
                <a:cs typeface="Chalkboard"/>
              </a:rPr>
              <a:t>Among 10 patients enrolled, 1 had objective partial tumor regression. </a:t>
            </a:r>
          </a:p>
          <a:p>
            <a:endParaRPr lang="en-US" dirty="0">
              <a:solidFill>
                <a:srgbClr val="0000FF"/>
              </a:solidFill>
              <a:latin typeface="Chalkboard"/>
              <a:cs typeface="Chalkboard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Chalkboard"/>
                <a:cs typeface="Chalkboard"/>
              </a:rPr>
              <a:t>TCR-modified cells were detectable in patient’s blood 1 months after adoptive transfer</a:t>
            </a:r>
            <a:endParaRPr lang="en-US" dirty="0">
              <a:solidFill>
                <a:srgbClr val="0000FF"/>
              </a:solidFill>
              <a:latin typeface="Chalkboard"/>
              <a:cs typeface="Chalkboard"/>
            </a:endParaRPr>
          </a:p>
        </p:txBody>
      </p:sp>
      <p:pic>
        <p:nvPicPr>
          <p:cNvPr id="4" name="Picture 3" descr="Screen Shot 2016-05-17 at 14.54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0824"/>
            <a:ext cx="9144000" cy="157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45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v-SE" sz="4000" b="1">
                <a:ea typeface="+mj-ea"/>
                <a:cs typeface="+mj-cs"/>
              </a:rPr>
              <a:t/>
            </a:r>
            <a:br>
              <a:rPr lang="sv-SE" sz="4000" b="1">
                <a:ea typeface="+mj-ea"/>
                <a:cs typeface="+mj-cs"/>
              </a:rPr>
            </a:br>
            <a:r>
              <a:rPr lang="sv-SE" sz="4000" b="1">
                <a:solidFill>
                  <a:srgbClr val="1F14C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  <a:ea typeface="+mj-ea"/>
                <a:cs typeface="+mj-cs"/>
              </a:rPr>
              <a:t>p53 couples the cell growth and cell death pathways</a:t>
            </a:r>
            <a:r>
              <a:rPr lang="sv-SE" sz="4000" b="1">
                <a:ea typeface="+mj-ea"/>
                <a:cs typeface="+mj-cs"/>
              </a:rPr>
              <a:t/>
            </a:r>
            <a:br>
              <a:rPr lang="sv-SE" sz="4000" b="1">
                <a:ea typeface="+mj-ea"/>
                <a:cs typeface="+mj-cs"/>
              </a:rPr>
            </a:br>
            <a:r>
              <a:rPr lang="sv-SE" sz="4000" b="1">
                <a:ea typeface="+mj-ea"/>
                <a:cs typeface="+mj-cs"/>
              </a:rPr>
              <a:t/>
            </a:r>
            <a:br>
              <a:rPr lang="sv-SE" sz="4000" b="1">
                <a:ea typeface="+mj-ea"/>
                <a:cs typeface="+mj-cs"/>
              </a:rPr>
            </a:br>
            <a:r>
              <a:rPr lang="sv-SE" sz="4000" b="1">
                <a:ea typeface="+mj-ea"/>
                <a:cs typeface="+mj-cs"/>
              </a:rPr>
              <a:t>	</a:t>
            </a:r>
            <a:r>
              <a:rPr lang="sv-SE" sz="2400" b="1">
                <a:solidFill>
                  <a:schemeClr val="tx1"/>
                </a:solidFill>
                <a:latin typeface="Chalkboard" charset="0"/>
                <a:ea typeface="+mj-ea"/>
                <a:cs typeface="+mj-cs"/>
              </a:rPr>
              <a:t>p53 activated by oncogenes</a:t>
            </a:r>
            <a:br>
              <a:rPr lang="sv-SE" sz="2400" b="1">
                <a:solidFill>
                  <a:schemeClr val="tx1"/>
                </a:solidFill>
                <a:latin typeface="Chalkboard" charset="0"/>
                <a:ea typeface="+mj-ea"/>
                <a:cs typeface="+mj-cs"/>
              </a:rPr>
            </a:br>
            <a:r>
              <a:rPr lang="sv-SE" sz="2400" b="1">
                <a:solidFill>
                  <a:schemeClr val="tx1"/>
                </a:solidFill>
                <a:latin typeface="Chalkboard" charset="0"/>
                <a:ea typeface="+mj-ea"/>
                <a:cs typeface="+mj-cs"/>
              </a:rPr>
              <a:t> induces cell death</a:t>
            </a:r>
            <a:r>
              <a:rPr lang="sv-SE" sz="4000" b="1">
                <a:ea typeface="+mj-ea"/>
                <a:cs typeface="+mj-cs"/>
              </a:rPr>
              <a:t> </a:t>
            </a:r>
          </a:p>
        </p:txBody>
      </p:sp>
      <p:sp>
        <p:nvSpPr>
          <p:cNvPr id="205827" name="Text Box 3"/>
          <p:cNvSpPr txBox="1">
            <a:spLocks noChangeArrowheads="1"/>
          </p:cNvSpPr>
          <p:nvPr/>
        </p:nvSpPr>
        <p:spPr bwMode="auto">
          <a:xfrm>
            <a:off x="457200" y="2024063"/>
            <a:ext cx="3389313" cy="447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sv-SE" sz="3200" b="1" smtClean="0">
                <a:solidFill>
                  <a:srgbClr val="0E0BC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</a:rPr>
              <a:t>Ras</a:t>
            </a:r>
          </a:p>
          <a:p>
            <a:pPr>
              <a:defRPr/>
            </a:pPr>
            <a:endParaRPr lang="sv-SE" sz="3200" b="1" smtClean="0">
              <a:solidFill>
                <a:srgbClr val="0E0BC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halkboard" charset="0"/>
            </a:endParaRPr>
          </a:p>
          <a:p>
            <a:pPr>
              <a:defRPr/>
            </a:pPr>
            <a:r>
              <a:rPr lang="sv-SE" sz="3200" b="1" smtClean="0">
                <a:solidFill>
                  <a:srgbClr val="0E0BC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</a:rPr>
              <a:t>Myc</a:t>
            </a:r>
          </a:p>
          <a:p>
            <a:pPr>
              <a:defRPr/>
            </a:pPr>
            <a:endParaRPr lang="sv-SE" sz="3200" b="1" smtClean="0">
              <a:solidFill>
                <a:srgbClr val="0E0BC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halkboard" charset="0"/>
            </a:endParaRPr>
          </a:p>
          <a:p>
            <a:pPr>
              <a:defRPr/>
            </a:pPr>
            <a:r>
              <a:rPr lang="sv-SE" sz="3200" b="1" smtClean="0">
                <a:solidFill>
                  <a:srgbClr val="0E0BC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</a:rPr>
              <a:t>Deregulated E2F1</a:t>
            </a:r>
          </a:p>
          <a:p>
            <a:pPr>
              <a:defRPr/>
            </a:pPr>
            <a:endParaRPr lang="sv-SE" sz="3200" b="1" smtClean="0">
              <a:solidFill>
                <a:srgbClr val="0E0BC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halkboard" charset="0"/>
            </a:endParaRPr>
          </a:p>
          <a:p>
            <a:pPr>
              <a:defRPr/>
            </a:pPr>
            <a:r>
              <a:rPr lang="sv-SE" sz="3200" b="1" smtClean="0">
                <a:solidFill>
                  <a:srgbClr val="0E0BC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  <a:sym typeface="Symbol" charset="0"/>
              </a:rPr>
              <a:t></a:t>
            </a:r>
            <a:r>
              <a:rPr lang="sv-SE" sz="3200" b="1" smtClean="0">
                <a:solidFill>
                  <a:srgbClr val="0E0BC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</a:rPr>
              <a:t>-catenin</a:t>
            </a:r>
          </a:p>
          <a:p>
            <a:pPr>
              <a:defRPr/>
            </a:pPr>
            <a:endParaRPr lang="sv-SE" sz="3200" b="1" smtClean="0">
              <a:solidFill>
                <a:schemeClr val="folHlink"/>
              </a:solidFill>
            </a:endParaRPr>
          </a:p>
          <a:p>
            <a:pPr>
              <a:defRPr/>
            </a:pPr>
            <a:r>
              <a:rPr lang="sv-SE" sz="3200" b="1" smtClean="0">
                <a:solidFill>
                  <a:schemeClr val="folHlink"/>
                </a:solidFill>
              </a:rPr>
              <a:t> </a:t>
            </a:r>
            <a:endParaRPr lang="sv-SE" sz="2400" smtClean="0"/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4572000" y="3679825"/>
            <a:ext cx="13271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sv-SE" sz="5400" b="1">
                <a:solidFill>
                  <a:srgbClr val="FF3B38"/>
                </a:solidFill>
                <a:latin typeface="Chalkboard" charset="0"/>
              </a:rPr>
              <a:t>p53</a:t>
            </a:r>
            <a:endParaRPr lang="sv-SE" sz="2400">
              <a:solidFill>
                <a:srgbClr val="FF3B38"/>
              </a:solidFill>
            </a:endParaRP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7162800" y="3810000"/>
            <a:ext cx="163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endParaRPr lang="en-US" sz="2400"/>
          </a:p>
        </p:txBody>
      </p:sp>
      <p:sp>
        <p:nvSpPr>
          <p:cNvPr id="205830" name="Text Box 6"/>
          <p:cNvSpPr txBox="1">
            <a:spLocks noChangeArrowheads="1"/>
          </p:cNvSpPr>
          <p:nvPr/>
        </p:nvSpPr>
        <p:spPr bwMode="auto">
          <a:xfrm>
            <a:off x="6915150" y="3775075"/>
            <a:ext cx="2239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sv-SE" sz="3600" b="1" smtClean="0"/>
              <a:t> </a:t>
            </a:r>
            <a:r>
              <a:rPr lang="sv-SE" sz="3600" b="1" smtClean="0">
                <a:solidFill>
                  <a:srgbClr val="FF003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</a:rPr>
              <a:t>Apoptosis</a:t>
            </a:r>
            <a:endParaRPr lang="sv-SE" sz="2400" smtClean="0">
              <a:solidFill>
                <a:srgbClr val="FF003C"/>
              </a:solidFill>
            </a:endParaRPr>
          </a:p>
        </p:txBody>
      </p:sp>
      <p:sp>
        <p:nvSpPr>
          <p:cNvPr id="16390" name="Line 7"/>
          <p:cNvSpPr>
            <a:spLocks noChangeShapeType="1"/>
          </p:cNvSpPr>
          <p:nvPr/>
        </p:nvSpPr>
        <p:spPr bwMode="auto">
          <a:xfrm>
            <a:off x="1371600" y="2362200"/>
            <a:ext cx="3200400" cy="1600200"/>
          </a:xfrm>
          <a:prstGeom prst="line">
            <a:avLst/>
          </a:prstGeom>
          <a:noFill/>
          <a:ln w="9525">
            <a:solidFill>
              <a:srgbClr val="0E0BC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Line 8"/>
          <p:cNvSpPr>
            <a:spLocks noChangeShapeType="1"/>
          </p:cNvSpPr>
          <p:nvPr/>
        </p:nvSpPr>
        <p:spPr bwMode="auto">
          <a:xfrm>
            <a:off x="1371600" y="3352800"/>
            <a:ext cx="3200400" cy="762000"/>
          </a:xfrm>
          <a:prstGeom prst="line">
            <a:avLst/>
          </a:prstGeom>
          <a:noFill/>
          <a:ln w="9525">
            <a:solidFill>
              <a:srgbClr val="0E0BC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Line 9"/>
          <p:cNvSpPr>
            <a:spLocks noChangeShapeType="1"/>
          </p:cNvSpPr>
          <p:nvPr/>
        </p:nvSpPr>
        <p:spPr bwMode="auto">
          <a:xfrm>
            <a:off x="3810000" y="4267200"/>
            <a:ext cx="762000" cy="0"/>
          </a:xfrm>
          <a:prstGeom prst="line">
            <a:avLst/>
          </a:prstGeom>
          <a:noFill/>
          <a:ln w="9525">
            <a:solidFill>
              <a:srgbClr val="0E0BC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Line 10"/>
          <p:cNvSpPr>
            <a:spLocks noChangeShapeType="1"/>
          </p:cNvSpPr>
          <p:nvPr/>
        </p:nvSpPr>
        <p:spPr bwMode="auto">
          <a:xfrm flipV="1">
            <a:off x="2362200" y="4419600"/>
            <a:ext cx="2209800" cy="838200"/>
          </a:xfrm>
          <a:prstGeom prst="line">
            <a:avLst/>
          </a:prstGeom>
          <a:noFill/>
          <a:ln w="9525">
            <a:solidFill>
              <a:srgbClr val="0E0BC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AutoShape 11"/>
          <p:cNvSpPr>
            <a:spLocks noChangeArrowheads="1"/>
          </p:cNvSpPr>
          <p:nvPr/>
        </p:nvSpPr>
        <p:spPr bwMode="auto">
          <a:xfrm>
            <a:off x="5867400" y="3962400"/>
            <a:ext cx="1066800" cy="381000"/>
          </a:xfrm>
          <a:prstGeom prst="rightArrow">
            <a:avLst>
              <a:gd name="adj1" fmla="val 50000"/>
              <a:gd name="adj2" fmla="val 70000"/>
            </a:avLst>
          </a:prstGeom>
          <a:solidFill>
            <a:srgbClr val="FF003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Text Box 12"/>
          <p:cNvSpPr txBox="1">
            <a:spLocks noChangeArrowheads="1"/>
          </p:cNvSpPr>
          <p:nvPr/>
        </p:nvSpPr>
        <p:spPr bwMode="auto">
          <a:xfrm>
            <a:off x="2486025" y="5310188"/>
            <a:ext cx="62372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GB" sz="2400" b="1"/>
              <a:t>    </a:t>
            </a:r>
            <a:r>
              <a:rPr lang="en-GB" sz="2400" b="1">
                <a:latin typeface="Chalkboard" charset="0"/>
              </a:rPr>
              <a:t>Inactivation of p53 by mutation, etc </a:t>
            </a:r>
          </a:p>
          <a:p>
            <a:pPr algn="ctr"/>
            <a:r>
              <a:rPr lang="en-GB" sz="2400" b="1">
                <a:latin typeface="Chalkboard" charset="0"/>
              </a:rPr>
              <a:t> allows tumor cells to escape cell death    </a:t>
            </a:r>
          </a:p>
          <a:p>
            <a:pPr algn="ctr"/>
            <a:r>
              <a:rPr lang="en-GB" sz="2400" b="1">
                <a:latin typeface="Chalkboard" charset="0"/>
              </a:rPr>
              <a:t> </a:t>
            </a:r>
            <a:r>
              <a:rPr lang="en-GB" sz="2400">
                <a:latin typeface="Chalkboard" charset="0"/>
              </a:rPr>
              <a:t> 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Chalkboard"/>
                <a:cs typeface="Chalkboard"/>
              </a:rPr>
              <a:t>Conclusions</a:t>
            </a:r>
            <a:endParaRPr lang="en-US" b="1" dirty="0">
              <a:solidFill>
                <a:srgbClr val="0000FF"/>
              </a:solidFill>
              <a:latin typeface="Chalkboard"/>
              <a:cs typeface="Chalkboar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</a:t>
            </a:r>
            <a:r>
              <a:rPr lang="en-US" dirty="0" smtClean="0"/>
              <a:t>53-specific CTLs are </a:t>
            </a:r>
            <a:r>
              <a:rPr lang="en-US" dirty="0"/>
              <a:t>h</a:t>
            </a:r>
            <a:r>
              <a:rPr lang="en-US" dirty="0" smtClean="0"/>
              <a:t>ighly desirable tool for targeted immunotherapy for  a wide range of cancers</a:t>
            </a:r>
          </a:p>
          <a:p>
            <a:r>
              <a:rPr lang="en-US" dirty="0" smtClean="0"/>
              <a:t> TCR gene transfer into CD8+ T cells  could be a good strategy</a:t>
            </a:r>
          </a:p>
          <a:p>
            <a:r>
              <a:rPr lang="en-US" dirty="0" smtClean="0"/>
              <a:t>DNA vaccine?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0126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5856845" y="914400"/>
            <a:ext cx="323517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 err="1" smtClean="0">
                <a:solidFill>
                  <a:srgbClr val="036D78"/>
                </a:solidFill>
                <a:latin typeface="Chalkboard" charset="0"/>
                <a:ea typeface="Chalkboard" charset="0"/>
                <a:cs typeface="Chalkboard" charset="0"/>
              </a:rPr>
              <a:t>Karolinska</a:t>
            </a:r>
            <a:r>
              <a:rPr lang="en-GB" sz="1600" dirty="0" smtClean="0">
                <a:solidFill>
                  <a:srgbClr val="036D78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GB" sz="1600" dirty="0" err="1" smtClean="0">
                <a:solidFill>
                  <a:srgbClr val="036D78"/>
                </a:solidFill>
                <a:latin typeface="Chalkboard" charset="0"/>
                <a:ea typeface="Chalkboard" charset="0"/>
                <a:cs typeface="Chalkboard" charset="0"/>
              </a:rPr>
              <a:t>Institutet</a:t>
            </a:r>
            <a:r>
              <a:rPr lang="en-GB" sz="1600" dirty="0" smtClean="0">
                <a:solidFill>
                  <a:srgbClr val="036D78"/>
                </a:solidFill>
                <a:latin typeface="Chalkboard" charset="0"/>
                <a:ea typeface="Chalkboard" charset="0"/>
                <a:cs typeface="Chalkboard" charset="0"/>
              </a:rPr>
              <a:t>, Stockholm:</a:t>
            </a:r>
          </a:p>
          <a:p>
            <a:r>
              <a:rPr lang="en-US" sz="1600" dirty="0" smtClean="0">
                <a:solidFill>
                  <a:srgbClr val="036D78"/>
                </a:solidFill>
                <a:latin typeface="Chalkboard" charset="0"/>
                <a:ea typeface="Chalkboard" charset="0"/>
                <a:cs typeface="Chalkboard" charset="0"/>
              </a:rPr>
              <a:t>Elias </a:t>
            </a:r>
            <a:r>
              <a:rPr lang="en-US" sz="1600" dirty="0" err="1" smtClean="0">
                <a:solidFill>
                  <a:srgbClr val="036D78"/>
                </a:solidFill>
                <a:latin typeface="Chalkboard" charset="0"/>
                <a:ea typeface="Chalkboard" charset="0"/>
                <a:cs typeface="Chalkboard" charset="0"/>
              </a:rPr>
              <a:t>Arner</a:t>
            </a:r>
            <a:endParaRPr lang="en-GB" sz="1600" dirty="0">
              <a:solidFill>
                <a:srgbClr val="036D78"/>
              </a:solidFill>
              <a:latin typeface="Chalkboard" charset="0"/>
              <a:ea typeface="Chalkboard" charset="0"/>
              <a:cs typeface="Chalkboard" charset="0"/>
            </a:endParaRPr>
          </a:p>
          <a:p>
            <a:r>
              <a:rPr lang="en-GB" sz="1600" dirty="0" err="1" smtClean="0">
                <a:solidFill>
                  <a:srgbClr val="036D78"/>
                </a:solidFill>
                <a:latin typeface="Chalkboard" charset="0"/>
                <a:ea typeface="Chalkboard" charset="0"/>
                <a:cs typeface="Chalkboard" charset="0"/>
              </a:rPr>
              <a:t>Klas</a:t>
            </a:r>
            <a:r>
              <a:rPr lang="en-GB" sz="1600" dirty="0" smtClean="0">
                <a:solidFill>
                  <a:srgbClr val="036D78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GB" sz="1600" dirty="0" err="1" smtClean="0">
                <a:solidFill>
                  <a:srgbClr val="036D78"/>
                </a:solidFill>
                <a:latin typeface="Chalkboard" charset="0"/>
                <a:ea typeface="Chalkboard" charset="0"/>
                <a:cs typeface="Chalkboard" charset="0"/>
              </a:rPr>
              <a:t>Wiman</a:t>
            </a:r>
            <a:endParaRPr lang="en-GB" sz="1600" dirty="0" smtClean="0">
              <a:solidFill>
                <a:srgbClr val="036D78"/>
              </a:solidFill>
              <a:latin typeface="Chalkboard" charset="0"/>
              <a:ea typeface="Chalkboard" charset="0"/>
              <a:cs typeface="Chalkboard" charset="0"/>
            </a:endParaRPr>
          </a:p>
          <a:p>
            <a:r>
              <a:rPr lang="en-GB" sz="1600" dirty="0" err="1" smtClean="0">
                <a:solidFill>
                  <a:srgbClr val="036D78"/>
                </a:solidFill>
                <a:latin typeface="Chalkboard" charset="0"/>
                <a:ea typeface="Chalkboard" charset="0"/>
                <a:cs typeface="Chalkboard" charset="0"/>
              </a:rPr>
              <a:t>Sören</a:t>
            </a:r>
            <a:r>
              <a:rPr lang="en-GB" sz="1600" dirty="0" smtClean="0">
                <a:solidFill>
                  <a:srgbClr val="036D78"/>
                </a:solidFill>
                <a:latin typeface="Chalkboard" charset="0"/>
                <a:ea typeface="Chalkboard" charset="0"/>
                <a:cs typeface="Chalkboard" charset="0"/>
              </a:rPr>
              <a:t> Lehmann</a:t>
            </a:r>
            <a:endParaRPr lang="en-GB" sz="1600" dirty="0">
              <a:solidFill>
                <a:srgbClr val="036D78"/>
              </a:solidFill>
              <a:latin typeface="Chalkboard" charset="0"/>
              <a:ea typeface="Chalkboard" charset="0"/>
              <a:cs typeface="Chalkboard" charset="0"/>
            </a:endParaRPr>
          </a:p>
          <a:p>
            <a:r>
              <a:rPr lang="en-GB" sz="1600" dirty="0" err="1" smtClean="0">
                <a:solidFill>
                  <a:srgbClr val="036D78"/>
                </a:solidFill>
                <a:latin typeface="Chalkboard" charset="0"/>
                <a:ea typeface="Chalkboard" charset="0"/>
                <a:cs typeface="Chalkboard" charset="0"/>
              </a:rPr>
              <a:t>Jussi</a:t>
            </a:r>
            <a:r>
              <a:rPr lang="en-GB" sz="1600" dirty="0" smtClean="0">
                <a:solidFill>
                  <a:srgbClr val="036D78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GB" sz="1600" dirty="0" err="1" smtClean="0">
                <a:solidFill>
                  <a:srgbClr val="036D78"/>
                </a:solidFill>
                <a:latin typeface="Chalkboard" charset="0"/>
                <a:ea typeface="Chalkboard" charset="0"/>
                <a:cs typeface="Chalkboard" charset="0"/>
              </a:rPr>
              <a:t>Taipale</a:t>
            </a:r>
            <a:endParaRPr lang="en-GB" sz="1600" dirty="0">
              <a:solidFill>
                <a:srgbClr val="036D78"/>
              </a:solidFill>
              <a:latin typeface="Chalkboard" charset="0"/>
              <a:ea typeface="Chalkboard" charset="0"/>
              <a:cs typeface="Chalkboard" charset="0"/>
            </a:endParaRPr>
          </a:p>
          <a:p>
            <a:r>
              <a:rPr lang="en-GB" sz="1600" dirty="0" err="1" smtClean="0">
                <a:solidFill>
                  <a:srgbClr val="036D78"/>
                </a:solidFill>
                <a:latin typeface="Chalkboard" charset="0"/>
                <a:ea typeface="Chalkboard" charset="0"/>
                <a:cs typeface="Chalkboard" charset="0"/>
              </a:rPr>
              <a:t>Olle</a:t>
            </a:r>
            <a:r>
              <a:rPr lang="en-GB" sz="1600" dirty="0" smtClean="0">
                <a:solidFill>
                  <a:srgbClr val="036D78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GB" sz="1600" dirty="0" err="1">
                <a:solidFill>
                  <a:srgbClr val="036D78"/>
                </a:solidFill>
                <a:latin typeface="Chalkboard" charset="0"/>
                <a:ea typeface="Chalkboard" charset="0"/>
                <a:cs typeface="Chalkboard" charset="0"/>
              </a:rPr>
              <a:t>S</a:t>
            </a:r>
            <a:r>
              <a:rPr lang="en-GB" sz="1600" dirty="0" err="1" smtClean="0">
                <a:solidFill>
                  <a:srgbClr val="036D78"/>
                </a:solidFill>
                <a:latin typeface="Chalkboard" charset="0"/>
                <a:ea typeface="Chalkboard" charset="0"/>
                <a:cs typeface="Chalkboard" charset="0"/>
              </a:rPr>
              <a:t>angfeldt</a:t>
            </a:r>
            <a:endParaRPr lang="en-US" sz="1600" dirty="0" smtClean="0">
              <a:solidFill>
                <a:srgbClr val="036D78"/>
              </a:solidFill>
              <a:latin typeface="Chalkboard" charset="0"/>
              <a:ea typeface="Chalkboard" charset="0"/>
              <a:cs typeface="Chalkboard" charset="0"/>
            </a:endParaRPr>
          </a:p>
          <a:p>
            <a:r>
              <a:rPr lang="en-US" sz="1600" dirty="0" smtClean="0">
                <a:solidFill>
                  <a:srgbClr val="036D78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sv-SE" sz="1600" dirty="0" smtClean="0">
                <a:solidFill>
                  <a:srgbClr val="036D78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endParaRPr lang="en-GB" sz="1600" dirty="0" smtClean="0">
              <a:solidFill>
                <a:srgbClr val="036D78"/>
              </a:solidFill>
              <a:latin typeface="Chalkboard" charset="0"/>
              <a:ea typeface="Chalkboard" charset="0"/>
              <a:cs typeface="Chalkboard" charset="0"/>
            </a:endParaRPr>
          </a:p>
          <a:p>
            <a:endParaRPr lang="en-GB" sz="1600" dirty="0">
              <a:solidFill>
                <a:srgbClr val="036D78"/>
              </a:solidFill>
              <a:latin typeface="Chalkboard" charset="0"/>
              <a:ea typeface="Chalkboard" charset="0"/>
              <a:cs typeface="Chalkboard" charset="0"/>
            </a:endParaRPr>
          </a:p>
          <a:p>
            <a:r>
              <a:rPr lang="en-GB" sz="1600" dirty="0">
                <a:solidFill>
                  <a:srgbClr val="036D78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rgbClr val="0000FF"/>
                </a:solidFill>
                <a:latin typeface="Chalkboard" charset="0"/>
              </a:rPr>
              <a:t>Thanks to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5003959" y="2740780"/>
            <a:ext cx="4262705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 smtClean="0">
                <a:solidFill>
                  <a:srgbClr val="036D78"/>
                </a:solidFill>
                <a:latin typeface="Chalkboard" charset="0"/>
              </a:rPr>
              <a:t>    </a:t>
            </a:r>
            <a:endParaRPr lang="en-GB" sz="1600" dirty="0">
              <a:solidFill>
                <a:srgbClr val="036D78"/>
              </a:solidFill>
              <a:latin typeface="Chalkboard" charset="0"/>
            </a:endParaRPr>
          </a:p>
          <a:p>
            <a:r>
              <a:rPr lang="en-GB" sz="1600" dirty="0">
                <a:solidFill>
                  <a:srgbClr val="036D78"/>
                </a:solidFill>
                <a:latin typeface="Chalkboard" charset="0"/>
              </a:rPr>
              <a:t>Alexander </a:t>
            </a:r>
            <a:r>
              <a:rPr lang="en-GB" sz="1600" dirty="0" err="1">
                <a:solidFill>
                  <a:srgbClr val="036D78"/>
                </a:solidFill>
                <a:latin typeface="Chalkboard" charset="0"/>
              </a:rPr>
              <a:t>Kel</a:t>
            </a:r>
            <a:r>
              <a:rPr lang="en-GB" sz="1600" dirty="0" smtClean="0">
                <a:solidFill>
                  <a:srgbClr val="036D78"/>
                </a:solidFill>
                <a:latin typeface="Chalkboard" charset="0"/>
              </a:rPr>
              <a:t>, </a:t>
            </a:r>
            <a:r>
              <a:rPr lang="en-GB" sz="1600" dirty="0" err="1" smtClean="0">
                <a:solidFill>
                  <a:srgbClr val="036D78"/>
                </a:solidFill>
                <a:latin typeface="Chalkboard" charset="0"/>
              </a:rPr>
              <a:t>geneXplain</a:t>
            </a:r>
            <a:r>
              <a:rPr lang="en-GB" sz="1600" dirty="0" smtClean="0">
                <a:solidFill>
                  <a:srgbClr val="036D78"/>
                </a:solidFill>
                <a:latin typeface="Chalkboard" charset="0"/>
              </a:rPr>
              <a:t>, Germany</a:t>
            </a:r>
          </a:p>
          <a:p>
            <a:r>
              <a:rPr lang="en-GB" sz="1600" dirty="0" err="1" smtClean="0">
                <a:solidFill>
                  <a:srgbClr val="036D78"/>
                </a:solidFill>
                <a:latin typeface="Chalkboard" charset="0"/>
              </a:rPr>
              <a:t>Katerina</a:t>
            </a:r>
            <a:r>
              <a:rPr lang="en-GB" sz="1600" dirty="0" smtClean="0">
                <a:solidFill>
                  <a:srgbClr val="036D78"/>
                </a:solidFill>
                <a:latin typeface="Chalkboard" charset="0"/>
              </a:rPr>
              <a:t> </a:t>
            </a:r>
            <a:r>
              <a:rPr lang="en-GB" sz="1600" dirty="0" err="1" smtClean="0">
                <a:solidFill>
                  <a:srgbClr val="036D78"/>
                </a:solidFill>
                <a:latin typeface="Chalkboard" charset="0"/>
              </a:rPr>
              <a:t>Gurova</a:t>
            </a:r>
            <a:r>
              <a:rPr lang="en-GB" sz="1600" dirty="0" smtClean="0">
                <a:solidFill>
                  <a:srgbClr val="036D78"/>
                </a:solidFill>
                <a:latin typeface="Chalkboard" charset="0"/>
              </a:rPr>
              <a:t>, </a:t>
            </a:r>
            <a:r>
              <a:rPr lang="en-GB" sz="1200" dirty="0" smtClean="0">
                <a:solidFill>
                  <a:srgbClr val="036D78"/>
                </a:solidFill>
                <a:latin typeface="Chalkboard" charset="0"/>
              </a:rPr>
              <a:t>Roswell Park </a:t>
            </a:r>
            <a:r>
              <a:rPr lang="en-GB" sz="1200" dirty="0">
                <a:solidFill>
                  <a:srgbClr val="036D78"/>
                </a:solidFill>
                <a:latin typeface="Chalkboard" charset="0"/>
              </a:rPr>
              <a:t>C</a:t>
            </a:r>
            <a:r>
              <a:rPr lang="en-GB" sz="1200" dirty="0" smtClean="0">
                <a:solidFill>
                  <a:srgbClr val="036D78"/>
                </a:solidFill>
                <a:latin typeface="Chalkboard" charset="0"/>
              </a:rPr>
              <a:t>ancer </a:t>
            </a:r>
            <a:r>
              <a:rPr lang="en-GB" sz="1200" dirty="0">
                <a:solidFill>
                  <a:srgbClr val="036D78"/>
                </a:solidFill>
                <a:latin typeface="Chalkboard" charset="0"/>
              </a:rPr>
              <a:t>I</a:t>
            </a:r>
            <a:r>
              <a:rPr lang="en-GB" sz="1200" dirty="0" smtClean="0">
                <a:solidFill>
                  <a:srgbClr val="036D78"/>
                </a:solidFill>
                <a:latin typeface="Chalkboard" charset="0"/>
              </a:rPr>
              <a:t>nstitute, USA</a:t>
            </a:r>
          </a:p>
          <a:p>
            <a:endParaRPr lang="en-GB" sz="1200" dirty="0" smtClean="0">
              <a:solidFill>
                <a:srgbClr val="036D78"/>
              </a:solidFill>
              <a:latin typeface="Chalkboard" charset="0"/>
            </a:endParaRPr>
          </a:p>
          <a:p>
            <a:endParaRPr lang="en-GB" sz="1600" dirty="0" smtClean="0">
              <a:solidFill>
                <a:srgbClr val="036D78"/>
              </a:solidFill>
              <a:latin typeface="Chalkboard" charset="0"/>
            </a:endParaRPr>
          </a:p>
          <a:p>
            <a:r>
              <a:rPr lang="en-GB" sz="1600" dirty="0">
                <a:solidFill>
                  <a:srgbClr val="036D78"/>
                </a:solidFill>
                <a:latin typeface="Chalkboard" charset="0"/>
              </a:rPr>
              <a:t> </a:t>
            </a:r>
          </a:p>
          <a:p>
            <a:endParaRPr lang="en-GB" sz="1600" dirty="0">
              <a:solidFill>
                <a:srgbClr val="036D78"/>
              </a:solidFill>
              <a:latin typeface="Chalkboard" charset="0"/>
            </a:endParaRPr>
          </a:p>
          <a:p>
            <a:r>
              <a:rPr lang="en-GB" sz="1600" dirty="0">
                <a:solidFill>
                  <a:srgbClr val="036D78"/>
                </a:solidFill>
                <a:latin typeface="Chalkboard" charset="0"/>
              </a:rPr>
              <a:t> 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6416664" y="576259"/>
            <a:ext cx="1792288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dirty="0">
                <a:solidFill>
                  <a:srgbClr val="036D78"/>
                </a:solidFill>
                <a:latin typeface="Chalkboard" charset="0"/>
              </a:rPr>
              <a:t>Collaborators:</a:t>
            </a:r>
          </a:p>
          <a:p>
            <a:endParaRPr lang="en-US" sz="2400" dirty="0">
              <a:solidFill>
                <a:srgbClr val="036D78"/>
              </a:solidFill>
            </a:endParaRP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4098925" y="498316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256567" y="531320"/>
            <a:ext cx="2071202" cy="550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 smtClean="0">
                <a:solidFill>
                  <a:srgbClr val="0000FF"/>
                </a:solidFill>
                <a:latin typeface="Chalkboard" charset="0"/>
              </a:rPr>
              <a:t> </a:t>
            </a:r>
          </a:p>
          <a:p>
            <a:r>
              <a:rPr lang="en-GB" sz="1600" b="1" dirty="0" smtClean="0">
                <a:solidFill>
                  <a:srgbClr val="0000FF"/>
                </a:solidFill>
                <a:latin typeface="Chalkboard" charset="0"/>
              </a:rPr>
              <a:t>Yao </a:t>
            </a:r>
            <a:r>
              <a:rPr lang="en-GB" sz="1600" b="1" dirty="0">
                <a:solidFill>
                  <a:srgbClr val="0000FF"/>
                </a:solidFill>
                <a:latin typeface="Chalkboard" charset="0"/>
              </a:rPr>
              <a:t>Shi</a:t>
            </a:r>
          </a:p>
          <a:p>
            <a:r>
              <a:rPr lang="en-GB" sz="1600" b="1" dirty="0" err="1">
                <a:solidFill>
                  <a:srgbClr val="0000FF"/>
                </a:solidFill>
                <a:latin typeface="Chalkboard" charset="0"/>
              </a:rPr>
              <a:t>Hai</a:t>
            </a:r>
            <a:r>
              <a:rPr lang="en-GB" sz="1600" b="1" dirty="0">
                <a:solidFill>
                  <a:srgbClr val="0000FF"/>
                </a:solidFill>
                <a:latin typeface="Chalkboard" charset="0"/>
              </a:rPr>
              <a:t> Li</a:t>
            </a:r>
          </a:p>
          <a:p>
            <a:r>
              <a:rPr lang="en-GB" sz="1600" b="1" dirty="0" err="1" smtClean="0">
                <a:solidFill>
                  <a:srgbClr val="0000FF"/>
                </a:solidFill>
                <a:latin typeface="Chalkboard" charset="0"/>
              </a:rPr>
              <a:t>Gema</a:t>
            </a:r>
            <a:r>
              <a:rPr lang="en-GB" sz="1600" b="1" dirty="0" smtClean="0">
                <a:solidFill>
                  <a:srgbClr val="0000FF"/>
                </a:solidFill>
                <a:latin typeface="Chalkboard" charset="0"/>
              </a:rPr>
              <a:t> </a:t>
            </a:r>
            <a:r>
              <a:rPr lang="en-GB" sz="1600" b="1" dirty="0" err="1">
                <a:solidFill>
                  <a:srgbClr val="0000FF"/>
                </a:solidFill>
                <a:latin typeface="Chalkboard" charset="0"/>
              </a:rPr>
              <a:t>Sanz</a:t>
            </a:r>
            <a:endParaRPr lang="en-GB" sz="1600" b="1" dirty="0">
              <a:solidFill>
                <a:srgbClr val="0000FF"/>
              </a:solidFill>
              <a:latin typeface="Chalkboard" charset="0"/>
            </a:endParaRPr>
          </a:p>
          <a:p>
            <a:endParaRPr lang="en-GB" sz="1600" b="1" dirty="0">
              <a:solidFill>
                <a:srgbClr val="0000FF"/>
              </a:solidFill>
              <a:latin typeface="Chalkboard" charset="0"/>
            </a:endParaRPr>
          </a:p>
          <a:p>
            <a:r>
              <a:rPr lang="en-GB" sz="1600" b="1" dirty="0" err="1">
                <a:solidFill>
                  <a:srgbClr val="0000FF"/>
                </a:solidFill>
                <a:latin typeface="Chalkboard" charset="0"/>
              </a:rPr>
              <a:t>Fedor</a:t>
            </a:r>
            <a:r>
              <a:rPr lang="en-GB" sz="1600" b="1" dirty="0">
                <a:solidFill>
                  <a:srgbClr val="0000FF"/>
                </a:solidFill>
                <a:latin typeface="Chalkboard" charset="0"/>
              </a:rPr>
              <a:t> </a:t>
            </a:r>
            <a:r>
              <a:rPr lang="en-GB" sz="1600" b="1" dirty="0" err="1">
                <a:solidFill>
                  <a:srgbClr val="0000FF"/>
                </a:solidFill>
                <a:latin typeface="Chalkboard" charset="0"/>
              </a:rPr>
              <a:t>Nikulenkov</a:t>
            </a:r>
            <a:endParaRPr lang="en-GB" sz="1600" b="1" dirty="0">
              <a:solidFill>
                <a:srgbClr val="0000FF"/>
              </a:solidFill>
              <a:latin typeface="Chalkboard" charset="0"/>
            </a:endParaRPr>
          </a:p>
          <a:p>
            <a:r>
              <a:rPr lang="en-GB" sz="1600" b="1" dirty="0" smtClean="0">
                <a:solidFill>
                  <a:srgbClr val="0000FF"/>
                </a:solidFill>
                <a:latin typeface="Chalkboard" charset="0"/>
              </a:rPr>
              <a:t>Vera </a:t>
            </a:r>
            <a:r>
              <a:rPr lang="en-GB" sz="1600" b="1" dirty="0" err="1">
                <a:solidFill>
                  <a:srgbClr val="0000FF"/>
                </a:solidFill>
                <a:latin typeface="Chalkboard" charset="0"/>
              </a:rPr>
              <a:t>Grinkevich</a:t>
            </a:r>
            <a:endParaRPr lang="en-GB" sz="1600" b="1" dirty="0">
              <a:solidFill>
                <a:srgbClr val="0000FF"/>
              </a:solidFill>
              <a:latin typeface="Chalkboard" charset="0"/>
            </a:endParaRPr>
          </a:p>
          <a:p>
            <a:r>
              <a:rPr lang="en-GB" sz="1600" b="1" dirty="0">
                <a:solidFill>
                  <a:srgbClr val="0000FF"/>
                </a:solidFill>
                <a:latin typeface="Chalkboard" charset="0"/>
              </a:rPr>
              <a:t>Elisabeth </a:t>
            </a:r>
            <a:r>
              <a:rPr lang="en-GB" sz="1600" b="1" dirty="0" err="1" smtClean="0">
                <a:solidFill>
                  <a:srgbClr val="0000FF"/>
                </a:solidFill>
                <a:latin typeface="Chalkboard" charset="0"/>
              </a:rPr>
              <a:t>Hedström</a:t>
            </a:r>
            <a:endParaRPr lang="en-GB" sz="1600" b="1" dirty="0" smtClean="0">
              <a:solidFill>
                <a:srgbClr val="0000FF"/>
              </a:solidFill>
              <a:latin typeface="Chalkboard" charset="0"/>
            </a:endParaRPr>
          </a:p>
          <a:p>
            <a:r>
              <a:rPr lang="en-GB" sz="1600" b="1" dirty="0">
                <a:solidFill>
                  <a:srgbClr val="0000FF"/>
                </a:solidFill>
                <a:latin typeface="Chalkboard" charset="0"/>
              </a:rPr>
              <a:t>Martin </a:t>
            </a:r>
            <a:r>
              <a:rPr lang="en-GB" sz="1600" b="1" dirty="0" err="1">
                <a:solidFill>
                  <a:srgbClr val="0000FF"/>
                </a:solidFill>
                <a:latin typeface="Chalkboard" charset="0"/>
              </a:rPr>
              <a:t>Enge</a:t>
            </a:r>
            <a:endParaRPr lang="en-GB" sz="1600" b="1" dirty="0">
              <a:solidFill>
                <a:srgbClr val="0000FF"/>
              </a:solidFill>
              <a:latin typeface="Chalkboard" charset="0"/>
            </a:endParaRPr>
          </a:p>
          <a:p>
            <a:r>
              <a:rPr lang="en-GB" sz="1600" b="1" dirty="0" smtClean="0">
                <a:solidFill>
                  <a:srgbClr val="0000FF"/>
                </a:solidFill>
                <a:latin typeface="Chalkboard" charset="0"/>
              </a:rPr>
              <a:t>Clemens </a:t>
            </a:r>
            <a:r>
              <a:rPr lang="en-GB" sz="1600" b="1" dirty="0" err="1" smtClean="0">
                <a:solidFill>
                  <a:srgbClr val="0000FF"/>
                </a:solidFill>
                <a:latin typeface="Chalkboard" charset="0"/>
              </a:rPr>
              <a:t>Spinnler</a:t>
            </a:r>
            <a:endParaRPr lang="en-GB" sz="1600" b="1" dirty="0" smtClean="0">
              <a:solidFill>
                <a:srgbClr val="0000FF"/>
              </a:solidFill>
              <a:latin typeface="Chalkboard" charset="0"/>
            </a:endParaRPr>
          </a:p>
          <a:p>
            <a:r>
              <a:rPr lang="en-GB" sz="1600" b="1" dirty="0" smtClean="0">
                <a:solidFill>
                  <a:srgbClr val="0000FF"/>
                </a:solidFill>
                <a:latin typeface="Chalkboard" charset="0"/>
              </a:rPr>
              <a:t>Natalia </a:t>
            </a:r>
            <a:r>
              <a:rPr lang="en-GB" sz="1600" b="1" dirty="0" err="1" smtClean="0">
                <a:solidFill>
                  <a:srgbClr val="0000FF"/>
                </a:solidFill>
                <a:latin typeface="Chalkboard" charset="0"/>
              </a:rPr>
              <a:t>Issaeva</a:t>
            </a:r>
            <a:endParaRPr lang="en-GB" sz="1600" b="1" dirty="0" smtClean="0">
              <a:solidFill>
                <a:srgbClr val="0000FF"/>
              </a:solidFill>
              <a:latin typeface="Chalkboard" charset="0"/>
            </a:endParaRPr>
          </a:p>
          <a:p>
            <a:r>
              <a:rPr lang="en-GB" sz="1600" b="1" dirty="0" smtClean="0">
                <a:solidFill>
                  <a:srgbClr val="0000FF"/>
                </a:solidFill>
                <a:latin typeface="Chalkboard" charset="0"/>
              </a:rPr>
              <a:t>Alexander </a:t>
            </a:r>
            <a:r>
              <a:rPr lang="en-GB" sz="1600" b="1" dirty="0" err="1">
                <a:solidFill>
                  <a:srgbClr val="0000FF"/>
                </a:solidFill>
                <a:latin typeface="Chalkboard" charset="0"/>
              </a:rPr>
              <a:t>S</a:t>
            </a:r>
            <a:r>
              <a:rPr lang="en-GB" sz="1600" b="1" dirty="0" err="1" smtClean="0">
                <a:solidFill>
                  <a:srgbClr val="0000FF"/>
                </a:solidFill>
                <a:latin typeface="Chalkboard" charset="0"/>
              </a:rPr>
              <a:t>hilov</a:t>
            </a:r>
            <a:endParaRPr lang="en-GB" sz="1600" b="1" dirty="0" smtClean="0">
              <a:solidFill>
                <a:srgbClr val="0000FF"/>
              </a:solidFill>
              <a:latin typeface="Chalkboard" charset="0"/>
            </a:endParaRPr>
          </a:p>
          <a:p>
            <a:r>
              <a:rPr lang="en-GB" sz="1600" b="1" dirty="0" smtClean="0">
                <a:solidFill>
                  <a:srgbClr val="0000FF"/>
                </a:solidFill>
                <a:latin typeface="Chalkboard" charset="0"/>
              </a:rPr>
              <a:t> </a:t>
            </a:r>
            <a:endParaRPr lang="en-GB" sz="1600" b="1" dirty="0">
              <a:solidFill>
                <a:srgbClr val="0000FF"/>
              </a:solidFill>
              <a:latin typeface="Chalkboard" charset="0"/>
            </a:endParaRPr>
          </a:p>
          <a:p>
            <a:endParaRPr lang="en-GB" sz="1600" b="1" dirty="0" smtClean="0">
              <a:solidFill>
                <a:srgbClr val="0000FF"/>
              </a:solidFill>
              <a:latin typeface="Chalkboard" charset="0"/>
            </a:endParaRPr>
          </a:p>
          <a:p>
            <a:r>
              <a:rPr lang="en-GB" sz="1600" b="1" dirty="0" smtClean="0">
                <a:solidFill>
                  <a:srgbClr val="0000FF"/>
                </a:solidFill>
                <a:latin typeface="Chalkboard" charset="0"/>
              </a:rPr>
              <a:t> </a:t>
            </a:r>
            <a:endParaRPr lang="en-GB" sz="1600" b="1" dirty="0">
              <a:solidFill>
                <a:srgbClr val="0000FF"/>
              </a:solidFill>
              <a:latin typeface="Chalkboard" charset="0"/>
            </a:endParaRPr>
          </a:p>
          <a:p>
            <a:r>
              <a:rPr lang="en-GB" sz="1600" b="1" dirty="0" smtClean="0">
                <a:solidFill>
                  <a:srgbClr val="0000FF"/>
                </a:solidFill>
                <a:latin typeface="Chalkboard" charset="0"/>
              </a:rPr>
              <a:t> </a:t>
            </a:r>
          </a:p>
          <a:p>
            <a:r>
              <a:rPr lang="en-GB" sz="1600" b="1" dirty="0" smtClean="0">
                <a:solidFill>
                  <a:srgbClr val="0000FF"/>
                </a:solidFill>
                <a:latin typeface="Chalkboard" charset="0"/>
              </a:rPr>
              <a:t> </a:t>
            </a:r>
          </a:p>
          <a:p>
            <a:endParaRPr lang="en-GB" sz="1600" b="1" dirty="0">
              <a:solidFill>
                <a:srgbClr val="0000FF"/>
              </a:solidFill>
              <a:latin typeface="Chalkboard" charset="0"/>
            </a:endParaRPr>
          </a:p>
          <a:p>
            <a:endParaRPr lang="en-GB" sz="1600" b="1" dirty="0">
              <a:solidFill>
                <a:srgbClr val="0000FF"/>
              </a:solidFill>
              <a:latin typeface="Chalkboard" charset="0"/>
            </a:endParaRPr>
          </a:p>
          <a:p>
            <a:r>
              <a:rPr lang="en-GB" sz="1600" b="1" dirty="0">
                <a:solidFill>
                  <a:srgbClr val="0000FF"/>
                </a:solidFill>
                <a:latin typeface="Chalkboard" charset="0"/>
              </a:rPr>
              <a:t> </a:t>
            </a:r>
          </a:p>
          <a:p>
            <a:endParaRPr lang="en-GB" sz="1600" b="1" dirty="0">
              <a:solidFill>
                <a:srgbClr val="0000FF"/>
              </a:solidFill>
              <a:latin typeface="Chalkboard" charset="0"/>
            </a:endParaRPr>
          </a:p>
          <a:p>
            <a:r>
              <a:rPr lang="en-GB" sz="1600" b="1" dirty="0">
                <a:solidFill>
                  <a:srgbClr val="0000FF"/>
                </a:solidFill>
                <a:latin typeface="Chalkboard" charset="0"/>
              </a:rPr>
              <a:t> </a:t>
            </a:r>
            <a:endParaRPr lang="en-US" sz="1600" b="1" dirty="0">
              <a:solidFill>
                <a:srgbClr val="0000FF"/>
              </a:solidFill>
              <a:latin typeface="Chalkboard" charset="0"/>
            </a:endParaRPr>
          </a:p>
        </p:txBody>
      </p:sp>
      <p:pic>
        <p:nvPicPr>
          <p:cNvPr id="57353" name="Picture 9" descr="logo.gif                                                       0003433EMacintosh HD                   BC94303A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741328"/>
            <a:ext cx="20891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4" name="Picture 10" descr="VRlogga.gif                                                    0003433EMacintosh HD                   BC94303A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86271" y="3957605"/>
            <a:ext cx="1539814" cy="1469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5" name="Picture 11" descr="banner52_en.gif                                                0003433EMacintosh HD                   BC94303A: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985" y="5380038"/>
            <a:ext cx="44831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Screen Shot 2013-08-05 at 7.58.19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18" y="5863058"/>
            <a:ext cx="2418474" cy="994942"/>
          </a:xfrm>
          <a:prstGeom prst="rect">
            <a:avLst/>
          </a:prstGeom>
        </p:spPr>
      </p:pic>
      <p:pic>
        <p:nvPicPr>
          <p:cNvPr id="3" name="Picture 2" descr="Screen Shot 2013-08-05 at 7.59.33 A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828" y="4191886"/>
            <a:ext cx="3945449" cy="941446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56845" y="5548079"/>
            <a:ext cx="1958166" cy="811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36220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v-SE" b="1">
                <a:latin typeface="Chalkboard" charset="0"/>
                <a:ea typeface="ＭＳ Ｐゴシック" charset="0"/>
                <a:cs typeface="ＭＳ Ｐゴシック" charset="0"/>
              </a:rPr>
              <a:t>Thus, reconsitution of p53 function in tumors should provide </a:t>
            </a:r>
            <a:br>
              <a:rPr lang="sv-SE" b="1">
                <a:latin typeface="Chalkboard" charset="0"/>
                <a:ea typeface="ＭＳ Ｐゴシック" charset="0"/>
                <a:cs typeface="ＭＳ Ｐゴシック" charset="0"/>
              </a:rPr>
            </a:br>
            <a:r>
              <a:rPr lang="sv-SE" b="1">
                <a:solidFill>
                  <a:srgbClr val="1310FF"/>
                </a:solidFill>
                <a:latin typeface="Chalkboard" charset="0"/>
                <a:ea typeface="ＭＳ Ｐゴシック" charset="0"/>
                <a:cs typeface="ＭＳ Ｐゴシック" charset="0"/>
              </a:rPr>
              <a:t>a missing link</a:t>
            </a:r>
            <a:r>
              <a:rPr lang="sv-SE" b="1">
                <a:latin typeface="Chalkboard" charset="0"/>
                <a:ea typeface="ＭＳ Ｐゴシック" charset="0"/>
                <a:cs typeface="ＭＳ Ｐゴシック" charset="0"/>
              </a:rPr>
              <a:t> between </a:t>
            </a:r>
            <a:br>
              <a:rPr lang="sv-SE" b="1">
                <a:latin typeface="Chalkboard" charset="0"/>
                <a:ea typeface="ＭＳ Ｐゴシック" charset="0"/>
                <a:cs typeface="ＭＳ Ｐゴシック" charset="0"/>
              </a:rPr>
            </a:br>
            <a:r>
              <a:rPr lang="sv-SE" b="1">
                <a:latin typeface="Chalkboard" charset="0"/>
                <a:ea typeface="ＭＳ Ｐゴシック" charset="0"/>
                <a:cs typeface="ＭＳ Ｐゴシック" charset="0"/>
              </a:rPr>
              <a:t>pro-apoptotic oncogenic signaling and apoptotic machinery</a:t>
            </a:r>
            <a:endParaRPr lang="sv-SE" sz="3600" b="1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sz="2400" b="1" dirty="0">
                <a:solidFill>
                  <a:srgbClr val="0000FF"/>
                </a:solidFill>
                <a:latin typeface="Chalkboard" charset="0"/>
                <a:ea typeface="ＭＳ Ｐゴシック" charset="0"/>
                <a:cs typeface="ＭＳ Ｐゴシック" charset="0"/>
              </a:rPr>
              <a:t>Restoration of p53 in liver carcinoma results in complete tumor regression </a:t>
            </a:r>
            <a:br>
              <a:rPr lang="en-US" sz="2400" b="1" dirty="0">
                <a:solidFill>
                  <a:srgbClr val="0000FF"/>
                </a:solidFill>
                <a:latin typeface="Chalkboard" charset="0"/>
                <a:ea typeface="ＭＳ Ｐゴシック" charset="0"/>
                <a:cs typeface="ＭＳ Ｐゴシック" charset="0"/>
              </a:rPr>
            </a:br>
            <a:r>
              <a:rPr lang="en-US" sz="1800" b="1" dirty="0" err="1">
                <a:solidFill>
                  <a:srgbClr val="0E19BA"/>
                </a:solidFill>
                <a:latin typeface="Chalkboard" charset="0"/>
                <a:ea typeface="ＭＳ Ｐゴシック" charset="0"/>
                <a:cs typeface="ＭＳ Ｐゴシック" charset="0"/>
              </a:rPr>
              <a:t>Xue</a:t>
            </a:r>
            <a:r>
              <a:rPr lang="en-US" sz="1800" b="1" dirty="0">
                <a:solidFill>
                  <a:srgbClr val="0E19BA"/>
                </a:solidFill>
                <a:latin typeface="Chalkboard" charset="0"/>
                <a:ea typeface="ＭＳ Ｐゴシック" charset="0"/>
                <a:cs typeface="ＭＳ Ｐゴシック" charset="0"/>
              </a:rPr>
              <a:t> et al Nature 2007</a:t>
            </a:r>
            <a:endParaRPr lang="en-US" sz="2400" b="1" dirty="0">
              <a:solidFill>
                <a:srgbClr val="0E19BA"/>
              </a:solidFill>
              <a:latin typeface="Chalkboard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04900"/>
            <a:ext cx="5235575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533400"/>
            <a:ext cx="8331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  <a:ea typeface="+mj-ea"/>
                <a:cs typeface="+mj-cs"/>
              </a:rPr>
              <a:t>Strategies to reactivate p53</a:t>
            </a:r>
            <a:r>
              <a:rPr lang="en-GB" b="1" dirty="0">
                <a:solidFill>
                  <a:srgbClr val="0000FF"/>
                </a:solidFill>
                <a:ea typeface="+mj-ea"/>
                <a:cs typeface="+mj-cs"/>
              </a:rPr>
              <a:t> </a:t>
            </a:r>
          </a:p>
        </p:txBody>
      </p:sp>
      <p:sp>
        <p:nvSpPr>
          <p:cNvPr id="22530" name="Line 3"/>
          <p:cNvSpPr>
            <a:spLocks noChangeShapeType="1"/>
          </p:cNvSpPr>
          <p:nvPr/>
        </p:nvSpPr>
        <p:spPr bwMode="auto">
          <a:xfrm flipH="1">
            <a:off x="2641600" y="1371600"/>
            <a:ext cx="1422400" cy="1447800"/>
          </a:xfrm>
          <a:prstGeom prst="line">
            <a:avLst/>
          </a:prstGeom>
          <a:noFill/>
          <a:ln w="38100">
            <a:solidFill>
              <a:srgbClr val="FF2B5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1" name="Line 4"/>
          <p:cNvSpPr>
            <a:spLocks noChangeShapeType="1"/>
          </p:cNvSpPr>
          <p:nvPr/>
        </p:nvSpPr>
        <p:spPr bwMode="auto">
          <a:xfrm>
            <a:off x="4064000" y="1371600"/>
            <a:ext cx="1346200" cy="1447800"/>
          </a:xfrm>
          <a:prstGeom prst="line">
            <a:avLst/>
          </a:prstGeom>
          <a:noFill/>
          <a:ln w="38100">
            <a:solidFill>
              <a:srgbClr val="AC07F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838200" y="2819400"/>
            <a:ext cx="7051675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3200" b="1" smtClean="0">
                <a:solidFill>
                  <a:srgbClr val="FF2B5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</a:rPr>
              <a:t>Mutant p53</a:t>
            </a:r>
            <a:r>
              <a:rPr lang="en-GB" sz="2400" b="1" smtClean="0">
                <a:solidFill>
                  <a:srgbClr val="FF1CDD"/>
                </a:solidFill>
                <a:latin typeface="Chalkboard" charset="0"/>
              </a:rPr>
              <a:t>	</a:t>
            </a:r>
            <a:r>
              <a:rPr lang="en-GB" sz="2400" smtClean="0">
                <a:latin typeface="Chalkboard" charset="0"/>
              </a:rPr>
              <a:t>	    </a:t>
            </a:r>
            <a:r>
              <a:rPr lang="en-GB" sz="3200" b="1" smtClean="0">
                <a:solidFill>
                  <a:srgbClr val="AC07F5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</a:rPr>
              <a:t>Wild type</a:t>
            </a:r>
            <a:r>
              <a:rPr lang="en-GB" sz="3200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</a:rPr>
              <a:t> </a:t>
            </a:r>
            <a:r>
              <a:rPr lang="en-GB" sz="3200" b="1" smtClean="0">
                <a:solidFill>
                  <a:srgbClr val="AC07F5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</a:rPr>
              <a:t>p53</a:t>
            </a:r>
            <a:endParaRPr lang="en-GB" sz="3200" smtClean="0">
              <a:effectLst>
                <a:outerShdw blurRad="38100" dist="38100" dir="2700000" algn="tl">
                  <a:srgbClr val="DDDDDD"/>
                </a:outerShdw>
              </a:effectLst>
              <a:latin typeface="Chalkboard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990600" y="4191000"/>
            <a:ext cx="280035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GB" b="1" smtClean="0">
                <a:solidFill>
                  <a:srgbClr val="FF2B5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</a:rPr>
              <a:t>Small molecules which</a:t>
            </a:r>
          </a:p>
          <a:p>
            <a:pPr algn="ctr">
              <a:defRPr/>
            </a:pPr>
            <a:r>
              <a:rPr lang="en-GB" b="1" smtClean="0">
                <a:solidFill>
                  <a:srgbClr val="FF2B5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</a:rPr>
              <a:t>stabilize the folding </a:t>
            </a:r>
          </a:p>
          <a:p>
            <a:pPr algn="ctr">
              <a:defRPr/>
            </a:pPr>
            <a:r>
              <a:rPr lang="en-GB" b="1" smtClean="0">
                <a:solidFill>
                  <a:srgbClr val="FF2B5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</a:rPr>
              <a:t>of mutant p53</a:t>
            </a:r>
            <a:endParaRPr lang="en-GB" sz="2400" smtClean="0">
              <a:solidFill>
                <a:srgbClr val="FF2B56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4953000" y="4267200"/>
            <a:ext cx="3786188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GB" b="1" smtClean="0">
                <a:solidFill>
                  <a:srgbClr val="AC07F5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</a:rPr>
              <a:t>Small molecules which</a:t>
            </a:r>
          </a:p>
          <a:p>
            <a:pPr algn="ctr">
              <a:defRPr/>
            </a:pPr>
            <a:r>
              <a:rPr lang="en-GB" b="1" smtClean="0">
                <a:solidFill>
                  <a:srgbClr val="AC07F5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</a:rPr>
              <a:t> release p53 from its inhibitor</a:t>
            </a:r>
          </a:p>
          <a:p>
            <a:pPr algn="ctr">
              <a:defRPr/>
            </a:pPr>
            <a:r>
              <a:rPr lang="en-GB" b="1" smtClean="0">
                <a:solidFill>
                  <a:srgbClr val="AC07F5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</a:rPr>
              <a:t>(Mdm2)</a:t>
            </a:r>
            <a:endParaRPr lang="en-GB" sz="2400" b="1" smtClean="0">
              <a:solidFill>
                <a:srgbClr val="AC07F5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algn="ctr">
              <a:defRPr/>
            </a:pPr>
            <a:r>
              <a:rPr lang="en-GB" sz="1800" b="1" smtClean="0">
                <a:solidFill>
                  <a:srgbClr val="AC07F5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</a:rPr>
              <a:t> </a:t>
            </a:r>
            <a:r>
              <a:rPr lang="en-GB" sz="2400" b="1" smtClean="0">
                <a:solidFill>
                  <a:srgbClr val="AC07F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</a:p>
        </p:txBody>
      </p:sp>
      <p:sp>
        <p:nvSpPr>
          <p:cNvPr id="22535" name="Line 8"/>
          <p:cNvSpPr>
            <a:spLocks noChangeShapeType="1"/>
          </p:cNvSpPr>
          <p:nvPr/>
        </p:nvSpPr>
        <p:spPr bwMode="auto">
          <a:xfrm flipV="1">
            <a:off x="2235200" y="3352800"/>
            <a:ext cx="0" cy="838200"/>
          </a:xfrm>
          <a:prstGeom prst="line">
            <a:avLst/>
          </a:prstGeom>
          <a:noFill/>
          <a:ln w="38100">
            <a:solidFill>
              <a:srgbClr val="FF2B5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Line 9"/>
          <p:cNvSpPr>
            <a:spLocks noChangeShapeType="1"/>
          </p:cNvSpPr>
          <p:nvPr/>
        </p:nvSpPr>
        <p:spPr bwMode="auto">
          <a:xfrm flipV="1">
            <a:off x="6502400" y="3429000"/>
            <a:ext cx="0" cy="762000"/>
          </a:xfrm>
          <a:prstGeom prst="line">
            <a:avLst/>
          </a:prstGeom>
          <a:noFill/>
          <a:ln w="38100">
            <a:solidFill>
              <a:srgbClr val="AC07F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474663" y="5226050"/>
            <a:ext cx="384619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b="1" dirty="0" smtClean="0">
                <a:solidFill>
                  <a:srgbClr val="FF2B5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</a:rPr>
              <a:t>Phenotypic screen: PRIMA-1</a:t>
            </a:r>
          </a:p>
          <a:p>
            <a:pPr>
              <a:defRPr/>
            </a:pPr>
            <a:r>
              <a:rPr lang="en-GB" b="1" dirty="0">
                <a:solidFill>
                  <a:srgbClr val="FF2B5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</a:rPr>
              <a:t>(</a:t>
            </a:r>
            <a:r>
              <a:rPr lang="en-GB" b="1" dirty="0" smtClean="0">
                <a:solidFill>
                  <a:srgbClr val="FF2B5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</a:rPr>
              <a:t>Apr-246)</a:t>
            </a:r>
          </a:p>
          <a:p>
            <a:pPr>
              <a:defRPr/>
            </a:pPr>
            <a:r>
              <a:rPr lang="en-GB" b="1" dirty="0" smtClean="0">
                <a:solidFill>
                  <a:srgbClr val="FF2B5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</a:rPr>
              <a:t>Biochemical screen: CP-31398</a:t>
            </a:r>
          </a:p>
          <a:p>
            <a:pPr>
              <a:defRPr/>
            </a:pPr>
            <a:r>
              <a:rPr lang="en-GB" b="1" dirty="0" smtClean="0">
                <a:solidFill>
                  <a:srgbClr val="FF2B5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</a:rPr>
              <a:t>Rational design: PhiKan083</a:t>
            </a:r>
          </a:p>
          <a:p>
            <a:pPr>
              <a:defRPr/>
            </a:pPr>
            <a:r>
              <a:rPr lang="en-GB" b="1" dirty="0" smtClean="0">
                <a:solidFill>
                  <a:srgbClr val="FF2B5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</a:rPr>
              <a:t> 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4876800" y="5334000"/>
            <a:ext cx="37750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b="1" smtClean="0">
                <a:solidFill>
                  <a:srgbClr val="AC07F5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</a:rPr>
              <a:t>Phenotypic screen: RITA</a:t>
            </a:r>
          </a:p>
          <a:p>
            <a:pPr>
              <a:defRPr/>
            </a:pPr>
            <a:r>
              <a:rPr lang="en-GB" b="1" smtClean="0">
                <a:solidFill>
                  <a:srgbClr val="AC07F5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</a:rPr>
              <a:t>Biochemical screen: nutlin, BDP</a:t>
            </a:r>
          </a:p>
          <a:p>
            <a:pPr>
              <a:defRPr/>
            </a:pPr>
            <a:r>
              <a:rPr lang="en-GB" b="1" smtClean="0">
                <a:solidFill>
                  <a:srgbClr val="AC07F5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</a:rPr>
              <a:t>Rational design: MI-43</a:t>
            </a:r>
          </a:p>
          <a:p>
            <a:pPr>
              <a:defRPr/>
            </a:pPr>
            <a:r>
              <a:rPr lang="en-GB" b="1" smtClean="0">
                <a:solidFill>
                  <a:srgbClr val="AC07F5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</a:rPr>
              <a:t> </a:t>
            </a:r>
          </a:p>
        </p:txBody>
      </p:sp>
      <p:sp>
        <p:nvSpPr>
          <p:cNvPr id="22539" name="Rectangle 12"/>
          <p:cNvSpPr>
            <a:spLocks noChangeArrowheads="1"/>
          </p:cNvSpPr>
          <p:nvPr/>
        </p:nvSpPr>
        <p:spPr bwMode="auto">
          <a:xfrm>
            <a:off x="474663" y="4191000"/>
            <a:ext cx="3860800" cy="2286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Rectangle 13"/>
          <p:cNvSpPr>
            <a:spLocks noChangeArrowheads="1"/>
          </p:cNvSpPr>
          <p:nvPr/>
        </p:nvSpPr>
        <p:spPr bwMode="auto">
          <a:xfrm>
            <a:off x="4876800" y="4191000"/>
            <a:ext cx="3860800" cy="2286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1143000" y="1700213"/>
            <a:ext cx="2071688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solidFill>
                  <a:srgbClr val="FF003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</a:rPr>
              <a:t>50% of tumors express</a:t>
            </a:r>
          </a:p>
          <a:p>
            <a:pPr>
              <a:defRPr/>
            </a:pPr>
            <a:r>
              <a:rPr lang="en-US" sz="1400" smtClean="0">
                <a:solidFill>
                  <a:srgbClr val="FF003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</a:rPr>
              <a:t>mutant p53</a:t>
            </a:r>
            <a:endParaRPr lang="en-US" sz="2400" smtClean="0"/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5105400" y="1752600"/>
            <a:ext cx="2671763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solidFill>
                  <a:srgbClr val="AC07F5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</a:rPr>
              <a:t>In 50% of tumors wtp53 </a:t>
            </a:r>
          </a:p>
          <a:p>
            <a:pPr>
              <a:defRPr/>
            </a:pPr>
            <a:r>
              <a:rPr lang="en-US" sz="1400" smtClean="0">
                <a:solidFill>
                  <a:srgbClr val="AC07F5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</a:rPr>
              <a:t>is  rendered non-functional</a:t>
            </a:r>
          </a:p>
          <a:p>
            <a:pPr>
              <a:defRPr/>
            </a:pPr>
            <a:r>
              <a:rPr lang="en-US" sz="1400" smtClean="0">
                <a:solidFill>
                  <a:srgbClr val="AC07F5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</a:rPr>
              <a:t>by deregulated p53 inhibitors </a:t>
            </a:r>
            <a:endParaRPr lang="en-US" sz="2400" smtClean="0">
              <a:solidFill>
                <a:srgbClr val="AC07F5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v-SE" b="1" dirty="0">
                <a:solidFill>
                  <a:srgbClr val="0000FF"/>
                </a:solidFill>
                <a:latin typeface="Chalkboard" charset="0"/>
                <a:ea typeface="ＭＳ Ｐゴシック" charset="0"/>
                <a:cs typeface="ＭＳ Ｐゴシック" charset="0"/>
              </a:rPr>
              <a:t>p53 mutations in </a:t>
            </a:r>
            <a:r>
              <a:rPr lang="sv-SE" b="1" dirty="0" err="1">
                <a:solidFill>
                  <a:srgbClr val="0000FF"/>
                </a:solidFill>
                <a:latin typeface="Chalkboard" charset="0"/>
                <a:ea typeface="ＭＳ Ｐゴシック" charset="0"/>
                <a:cs typeface="ＭＳ Ｐゴシック" charset="0"/>
              </a:rPr>
              <a:t>tumors</a:t>
            </a:r>
            <a:r>
              <a:rPr lang="sv-SE" b="1" dirty="0">
                <a:solidFill>
                  <a:srgbClr val="0000FF"/>
                </a:solidFill>
                <a:latin typeface="Chalkboard" charset="0"/>
                <a:ea typeface="ＭＳ Ｐゴシック" charset="0"/>
                <a:cs typeface="ＭＳ Ｐゴシック" charset="0"/>
              </a:rPr>
              <a:t> </a:t>
            </a:r>
            <a:r>
              <a:rPr lang="sv-SE" b="1" dirty="0" smtClean="0">
                <a:solidFill>
                  <a:srgbClr val="0000FF"/>
                </a:solidFill>
                <a:latin typeface="Chalkboard" charset="0"/>
                <a:ea typeface="ＭＳ Ｐゴシック" charset="0"/>
                <a:cs typeface="ＭＳ Ｐゴシック" charset="0"/>
              </a:rPr>
              <a:t>in </a:t>
            </a:r>
            <a:r>
              <a:rPr lang="sv-SE" b="1" dirty="0">
                <a:solidFill>
                  <a:srgbClr val="0000FF"/>
                </a:solidFill>
                <a:latin typeface="Chalkboard" charset="0"/>
                <a:ea typeface="ＭＳ Ｐゴシック" charset="0"/>
                <a:cs typeface="ＭＳ Ｐゴシック" charset="0"/>
              </a:rPr>
              <a:t>the </a:t>
            </a:r>
            <a:r>
              <a:rPr lang="sv-SE" b="1" dirty="0" smtClean="0">
                <a:solidFill>
                  <a:srgbClr val="0000FF"/>
                </a:solidFill>
                <a:latin typeface="Chalkboard" charset="0"/>
                <a:ea typeface="ＭＳ Ｐゴシック" charset="0"/>
                <a:cs typeface="ＭＳ Ｐゴシック" charset="0"/>
              </a:rPr>
              <a:t> DNA </a:t>
            </a:r>
            <a:r>
              <a:rPr lang="sv-SE" b="1" dirty="0" err="1" smtClean="0">
                <a:solidFill>
                  <a:srgbClr val="0000FF"/>
                </a:solidFill>
                <a:latin typeface="Chalkboard" charset="0"/>
                <a:ea typeface="ＭＳ Ｐゴシック" charset="0"/>
                <a:cs typeface="ＭＳ Ｐゴシック" charset="0"/>
              </a:rPr>
              <a:t>binding</a:t>
            </a:r>
            <a:r>
              <a:rPr lang="sv-SE" b="1" dirty="0" smtClean="0">
                <a:solidFill>
                  <a:srgbClr val="0000FF"/>
                </a:solidFill>
                <a:latin typeface="Chalkboard" charset="0"/>
                <a:ea typeface="ＭＳ Ｐゴシック" charset="0"/>
                <a:cs typeface="ＭＳ Ｐゴシック" charset="0"/>
              </a:rPr>
              <a:t> </a:t>
            </a:r>
            <a:r>
              <a:rPr lang="sv-SE" b="1" dirty="0" err="1" smtClean="0">
                <a:solidFill>
                  <a:srgbClr val="0000FF"/>
                </a:solidFill>
                <a:latin typeface="Chalkboard" charset="0"/>
                <a:ea typeface="ＭＳ Ｐゴシック" charset="0"/>
                <a:cs typeface="ＭＳ Ｐゴシック" charset="0"/>
              </a:rPr>
              <a:t>inactivate</a:t>
            </a:r>
            <a:r>
              <a:rPr lang="sv-SE" b="1" dirty="0" smtClean="0">
                <a:solidFill>
                  <a:srgbClr val="0000FF"/>
                </a:solidFill>
                <a:latin typeface="Chalkboard" charset="0"/>
                <a:ea typeface="ＭＳ Ｐゴシック" charset="0"/>
                <a:cs typeface="ＭＳ Ｐゴシック" charset="0"/>
              </a:rPr>
              <a:t> p53</a:t>
            </a:r>
            <a:endParaRPr lang="sv-SE" dirty="0">
              <a:solidFill>
                <a:srgbClr val="0000FF"/>
              </a:solidFill>
              <a:latin typeface="Chalkboar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2"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7620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2438400" y="6240463"/>
            <a:ext cx="5575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sv-SE" sz="1800" b="1"/>
              <a:t>From: A.Bullock &amp; A. Ferscht,  Nat. Rev. Cancer, 2001</a:t>
            </a:r>
            <a:endParaRPr lang="sv-SE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52400"/>
            <a:ext cx="7772400" cy="1143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sv-SE" sz="4000" b="1">
                <a:solidFill>
                  <a:srgbClr val="0E0BC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halkboard" charset="0"/>
              </a:rPr>
              <a:t>p53 is a transcriptional factor</a:t>
            </a:r>
            <a:endParaRPr lang="sv-SE" sz="4000"/>
          </a:p>
        </p:txBody>
      </p:sp>
      <p:sp>
        <p:nvSpPr>
          <p:cNvPr id="88067" name="AutoShape 3"/>
          <p:cNvSpPr>
            <a:spLocks noChangeArrowheads="1"/>
          </p:cNvSpPr>
          <p:nvPr/>
        </p:nvSpPr>
        <p:spPr bwMode="auto">
          <a:xfrm>
            <a:off x="2514600" y="2819400"/>
            <a:ext cx="990600" cy="533400"/>
          </a:xfrm>
          <a:prstGeom prst="roundRect">
            <a:avLst>
              <a:gd name="adj" fmla="val 12495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2209800" y="3352800"/>
            <a:ext cx="1600200" cy="76200"/>
          </a:xfrm>
          <a:prstGeom prst="rect">
            <a:avLst/>
          </a:prstGeom>
          <a:solidFill>
            <a:schemeClr val="tx1"/>
          </a:solidFill>
          <a:ln w="12700">
            <a:solidFill>
              <a:srgbClr val="0E0BC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9" name="Line 5"/>
          <p:cNvSpPr>
            <a:spLocks noChangeShapeType="1"/>
          </p:cNvSpPr>
          <p:nvPr/>
        </p:nvSpPr>
        <p:spPr bwMode="auto">
          <a:xfrm>
            <a:off x="609600" y="3429000"/>
            <a:ext cx="1600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0" name="Line 6"/>
          <p:cNvSpPr>
            <a:spLocks noChangeShapeType="1"/>
          </p:cNvSpPr>
          <p:nvPr/>
        </p:nvSpPr>
        <p:spPr bwMode="auto">
          <a:xfrm>
            <a:off x="3810000" y="3429000"/>
            <a:ext cx="4419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1" name="Line 7"/>
          <p:cNvSpPr>
            <a:spLocks noChangeShapeType="1"/>
          </p:cNvSpPr>
          <p:nvPr/>
        </p:nvSpPr>
        <p:spPr bwMode="auto">
          <a:xfrm>
            <a:off x="5029200" y="30480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2" name="Line 8"/>
          <p:cNvSpPr>
            <a:spLocks noChangeShapeType="1"/>
          </p:cNvSpPr>
          <p:nvPr/>
        </p:nvSpPr>
        <p:spPr bwMode="auto">
          <a:xfrm>
            <a:off x="5029200" y="3048000"/>
            <a:ext cx="114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3" name="AutoShape 9"/>
          <p:cNvSpPr>
            <a:spLocks noChangeArrowheads="1"/>
          </p:cNvSpPr>
          <p:nvPr/>
        </p:nvSpPr>
        <p:spPr bwMode="auto">
          <a:xfrm rot="5400000">
            <a:off x="6096000" y="2971800"/>
            <a:ext cx="304800" cy="152400"/>
          </a:xfrm>
          <a:prstGeom prst="triangle">
            <a:avLst>
              <a:gd name="adj" fmla="val 4999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4" name="Rectangle 10"/>
          <p:cNvSpPr>
            <a:spLocks noChangeArrowheads="1"/>
          </p:cNvSpPr>
          <p:nvPr/>
        </p:nvSpPr>
        <p:spPr bwMode="auto">
          <a:xfrm>
            <a:off x="5237163" y="2371725"/>
            <a:ext cx="2295525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sv-SE" sz="2800" b="1">
                <a:latin typeface="Chalkboard" charset="0"/>
              </a:rPr>
              <a:t>Transcription</a:t>
            </a:r>
            <a:endParaRPr lang="sv-SE" sz="2800" b="1"/>
          </a:p>
        </p:txBody>
      </p:sp>
      <p:sp>
        <p:nvSpPr>
          <p:cNvPr id="88075" name="Oval 11"/>
          <p:cNvSpPr>
            <a:spLocks noChangeArrowheads="1"/>
          </p:cNvSpPr>
          <p:nvPr/>
        </p:nvSpPr>
        <p:spPr bwMode="auto">
          <a:xfrm>
            <a:off x="3733800" y="1752600"/>
            <a:ext cx="381000" cy="9906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1270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076" name="Oval 12"/>
          <p:cNvSpPr>
            <a:spLocks noChangeArrowheads="1"/>
          </p:cNvSpPr>
          <p:nvPr/>
        </p:nvSpPr>
        <p:spPr bwMode="auto">
          <a:xfrm>
            <a:off x="4038600" y="2133600"/>
            <a:ext cx="533400" cy="1295400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12700">
            <a:solidFill>
              <a:schemeClr val="accent4">
                <a:lumMod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077" name="Oval 13"/>
          <p:cNvSpPr>
            <a:spLocks noChangeArrowheads="1"/>
          </p:cNvSpPr>
          <p:nvPr/>
        </p:nvSpPr>
        <p:spPr bwMode="auto">
          <a:xfrm>
            <a:off x="3733800" y="2590800"/>
            <a:ext cx="685800" cy="8382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078" name="Oval 14"/>
          <p:cNvSpPr>
            <a:spLocks noChangeArrowheads="1"/>
          </p:cNvSpPr>
          <p:nvPr/>
        </p:nvSpPr>
        <p:spPr bwMode="auto">
          <a:xfrm>
            <a:off x="3505200" y="2209800"/>
            <a:ext cx="381000" cy="1143000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12700">
            <a:solidFill>
              <a:schemeClr val="accent5">
                <a:lumMod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079" name="Rectangle 15"/>
          <p:cNvSpPr>
            <a:spLocks noChangeArrowheads="1"/>
          </p:cNvSpPr>
          <p:nvPr/>
        </p:nvSpPr>
        <p:spPr bwMode="auto">
          <a:xfrm>
            <a:off x="2798763" y="1350963"/>
            <a:ext cx="3506787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sv-SE" sz="2400" b="1">
                <a:latin typeface="Chalkboard" charset="0"/>
              </a:rPr>
              <a:t>Transcriptional complex</a:t>
            </a:r>
            <a:endParaRPr lang="sv-SE" sz="2400" b="1"/>
          </a:p>
        </p:txBody>
      </p:sp>
      <p:sp>
        <p:nvSpPr>
          <p:cNvPr id="88080" name="Rectangle 16"/>
          <p:cNvSpPr>
            <a:spLocks noChangeArrowheads="1"/>
          </p:cNvSpPr>
          <p:nvPr/>
        </p:nvSpPr>
        <p:spPr bwMode="auto">
          <a:xfrm>
            <a:off x="2646363" y="2874963"/>
            <a:ext cx="6556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sv-SE" sz="2400" b="1"/>
              <a:t>p53</a:t>
            </a:r>
          </a:p>
        </p:txBody>
      </p:sp>
      <p:sp>
        <p:nvSpPr>
          <p:cNvPr id="88081" name="Rectangle 17"/>
          <p:cNvSpPr>
            <a:spLocks noChangeArrowheads="1"/>
          </p:cNvSpPr>
          <p:nvPr/>
        </p:nvSpPr>
        <p:spPr bwMode="auto">
          <a:xfrm>
            <a:off x="533400" y="3505200"/>
            <a:ext cx="5126038" cy="12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sv-SE" sz="2400" b="1">
                <a:solidFill>
                  <a:srgbClr val="0E0BC9"/>
                </a:solidFill>
                <a:latin typeface="Chalkboard" charset="0"/>
              </a:rPr>
              <a:t>Specific DNA binding site</a:t>
            </a:r>
          </a:p>
          <a:p>
            <a:r>
              <a:rPr lang="sv-SE" sz="2400" b="1">
                <a:solidFill>
                  <a:srgbClr val="0E0BC9"/>
                </a:solidFill>
                <a:latin typeface="Chalkboard" charset="0"/>
              </a:rPr>
              <a:t>Pu Pu Pu C A/T A/T G Py Py Py</a:t>
            </a:r>
            <a:endParaRPr lang="sv-SE" sz="2400">
              <a:solidFill>
                <a:srgbClr val="0E0BC9"/>
              </a:solidFill>
              <a:latin typeface="Chalkboard" charset="0"/>
            </a:endParaRPr>
          </a:p>
          <a:p>
            <a:endParaRPr lang="sv-SE" sz="2400">
              <a:latin typeface="Chalkboard" charset="0"/>
            </a:endParaRPr>
          </a:p>
        </p:txBody>
      </p:sp>
      <p:sp>
        <p:nvSpPr>
          <p:cNvPr id="88082" name="Rectangle 18"/>
          <p:cNvSpPr>
            <a:spLocks noChangeArrowheads="1"/>
          </p:cNvSpPr>
          <p:nvPr/>
        </p:nvSpPr>
        <p:spPr bwMode="auto">
          <a:xfrm>
            <a:off x="5913438" y="3695700"/>
            <a:ext cx="3391737" cy="304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sv-SE" sz="2400" b="1" dirty="0">
                <a:latin typeface="Chalkboard" charset="0"/>
              </a:rPr>
              <a:t>p53 </a:t>
            </a:r>
            <a:r>
              <a:rPr lang="sv-SE" sz="2400" b="1" dirty="0" err="1">
                <a:latin typeface="Chalkboard" charset="0"/>
              </a:rPr>
              <a:t>responsive</a:t>
            </a:r>
            <a:r>
              <a:rPr lang="sv-SE" sz="2400" b="1" dirty="0">
                <a:latin typeface="Chalkboard" charset="0"/>
              </a:rPr>
              <a:t> genes:</a:t>
            </a:r>
          </a:p>
          <a:p>
            <a:r>
              <a:rPr lang="sv-SE" sz="2400" b="1" dirty="0">
                <a:latin typeface="Chalkboard" charset="0"/>
              </a:rPr>
              <a:t>p21/WAF1</a:t>
            </a:r>
          </a:p>
          <a:p>
            <a:r>
              <a:rPr lang="sv-SE" sz="2400" b="1" dirty="0">
                <a:latin typeface="Chalkboard" charset="0"/>
              </a:rPr>
              <a:t>GADD45</a:t>
            </a:r>
          </a:p>
          <a:p>
            <a:r>
              <a:rPr lang="sv-SE" sz="2400" b="1" u="sng" dirty="0">
                <a:latin typeface="Chalkboard" charset="0"/>
              </a:rPr>
              <a:t>MDM2</a:t>
            </a:r>
          </a:p>
          <a:p>
            <a:r>
              <a:rPr lang="sv-SE" sz="2400" b="1" dirty="0" err="1">
                <a:latin typeface="Chalkboard" charset="0"/>
              </a:rPr>
              <a:t>Bax</a:t>
            </a:r>
            <a:endParaRPr lang="sv-SE" sz="2400" b="1" dirty="0">
              <a:latin typeface="Chalkboard" charset="0"/>
            </a:endParaRPr>
          </a:p>
          <a:p>
            <a:r>
              <a:rPr lang="sv-SE" sz="2400" b="1" dirty="0" err="1">
                <a:latin typeface="Chalkboard" charset="0"/>
              </a:rPr>
              <a:t>Noxa</a:t>
            </a:r>
            <a:endParaRPr lang="sv-SE" sz="2400" b="1" dirty="0">
              <a:latin typeface="Chalkboard" charset="0"/>
            </a:endParaRPr>
          </a:p>
          <a:p>
            <a:r>
              <a:rPr lang="sv-SE" sz="2400" b="1" dirty="0">
                <a:latin typeface="Chalkboard" charset="0"/>
              </a:rPr>
              <a:t>PUMA</a:t>
            </a:r>
          </a:p>
          <a:p>
            <a:r>
              <a:rPr lang="sv-SE" sz="2400" b="1" dirty="0">
                <a:latin typeface="Chalkboard" charset="0"/>
              </a:rPr>
              <a:t>IGF-BP3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0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1.xml><?xml version="1.0" encoding="utf-8"?>
<a:themeOverride xmlns:a="http://schemas.openxmlformats.org/drawingml/2006/main">
  <a:clrScheme name="Blank Presentation 2">
    <a:dk1>
      <a:srgbClr val="000000"/>
    </a:dk1>
    <a:lt1>
      <a:srgbClr val="FFFFFF"/>
    </a:lt1>
    <a:dk2>
      <a:srgbClr val="000000"/>
    </a:dk2>
    <a:lt2>
      <a:srgbClr val="969696"/>
    </a:lt2>
    <a:accent1>
      <a:srgbClr val="FBDF53"/>
    </a:accent1>
    <a:accent2>
      <a:srgbClr val="FF9966"/>
    </a:accent2>
    <a:accent3>
      <a:srgbClr val="FFFFFF"/>
    </a:accent3>
    <a:accent4>
      <a:srgbClr val="000000"/>
    </a:accent4>
    <a:accent5>
      <a:srgbClr val="FDECB3"/>
    </a:accent5>
    <a:accent6>
      <a:srgbClr val="E78A5C"/>
    </a:accent6>
    <a:hlink>
      <a:srgbClr val="CC3300"/>
    </a:hlink>
    <a:folHlink>
      <a:srgbClr val="996600"/>
    </a:folHlink>
  </a:clrScheme>
</a:themeOverride>
</file>

<file path=ppt/theme/themeOverride12.xml><?xml version="1.0" encoding="utf-8"?>
<a:themeOverride xmlns:a="http://schemas.openxmlformats.org/drawingml/2006/main">
  <a:clrScheme name="Blank Presentation 2">
    <a:dk1>
      <a:srgbClr val="000000"/>
    </a:dk1>
    <a:lt1>
      <a:srgbClr val="FFFFFF"/>
    </a:lt1>
    <a:dk2>
      <a:srgbClr val="000000"/>
    </a:dk2>
    <a:lt2>
      <a:srgbClr val="969696"/>
    </a:lt2>
    <a:accent1>
      <a:srgbClr val="FBDF53"/>
    </a:accent1>
    <a:accent2>
      <a:srgbClr val="FF9966"/>
    </a:accent2>
    <a:accent3>
      <a:srgbClr val="FFFFFF"/>
    </a:accent3>
    <a:accent4>
      <a:srgbClr val="000000"/>
    </a:accent4>
    <a:accent5>
      <a:srgbClr val="FDECB3"/>
    </a:accent5>
    <a:accent6>
      <a:srgbClr val="E78A5C"/>
    </a:accent6>
    <a:hlink>
      <a:srgbClr val="CC3300"/>
    </a:hlink>
    <a:folHlink>
      <a:srgbClr val="996600"/>
    </a:folHlink>
  </a:clrScheme>
</a:themeOverride>
</file>

<file path=ppt/theme/themeOverride13.xml><?xml version="1.0" encoding="utf-8"?>
<a:themeOverride xmlns:a="http://schemas.openxmlformats.org/drawingml/2006/main">
  <a:clrScheme name="Blank Presentation 2">
    <a:dk1>
      <a:srgbClr val="000000"/>
    </a:dk1>
    <a:lt1>
      <a:srgbClr val="FFFFFF"/>
    </a:lt1>
    <a:dk2>
      <a:srgbClr val="000000"/>
    </a:dk2>
    <a:lt2>
      <a:srgbClr val="969696"/>
    </a:lt2>
    <a:accent1>
      <a:srgbClr val="FBDF53"/>
    </a:accent1>
    <a:accent2>
      <a:srgbClr val="FF9966"/>
    </a:accent2>
    <a:accent3>
      <a:srgbClr val="FFFFFF"/>
    </a:accent3>
    <a:accent4>
      <a:srgbClr val="000000"/>
    </a:accent4>
    <a:accent5>
      <a:srgbClr val="FDECB3"/>
    </a:accent5>
    <a:accent6>
      <a:srgbClr val="E78A5C"/>
    </a:accent6>
    <a:hlink>
      <a:srgbClr val="CC3300"/>
    </a:hlink>
    <a:folHlink>
      <a:srgbClr val="996600"/>
    </a:folHlink>
  </a:clrScheme>
</a:themeOverride>
</file>

<file path=ppt/theme/themeOverride14.xml><?xml version="1.0" encoding="utf-8"?>
<a:themeOverride xmlns:a="http://schemas.openxmlformats.org/drawingml/2006/main">
  <a:clrScheme name="Blank Presentation 4">
    <a:dk1>
      <a:srgbClr val="000000"/>
    </a:dk1>
    <a:lt1>
      <a:srgbClr val="DEF6F1"/>
    </a:lt1>
    <a:dk2>
      <a:srgbClr val="000000"/>
    </a:dk2>
    <a:lt2>
      <a:srgbClr val="969696"/>
    </a:lt2>
    <a:accent1>
      <a:srgbClr val="FFFFFF"/>
    </a:accent1>
    <a:accent2>
      <a:srgbClr val="8DC6FF"/>
    </a:accent2>
    <a:accent3>
      <a:srgbClr val="ECFAF7"/>
    </a:accent3>
    <a:accent4>
      <a:srgbClr val="000000"/>
    </a:accent4>
    <a:accent5>
      <a:srgbClr val="FFFFFF"/>
    </a:accent5>
    <a:accent6>
      <a:srgbClr val="7FB3E7"/>
    </a:accent6>
    <a:hlink>
      <a:srgbClr val="0066CC"/>
    </a:hlink>
    <a:folHlink>
      <a:srgbClr val="00A800"/>
    </a:folHlink>
  </a:clrScheme>
</a:themeOverride>
</file>

<file path=ppt/theme/themeOverride2.xml><?xml version="1.0" encoding="utf-8"?>
<a:themeOverride xmlns:a="http://schemas.openxmlformats.org/drawingml/2006/main">
  <a:clrScheme name="Blank Presentation 3">
    <a:dk1>
      <a:srgbClr val="000000"/>
    </a:dk1>
    <a:lt1>
      <a:srgbClr val="FFFFFF"/>
    </a:lt1>
    <a:dk2>
      <a:srgbClr val="000000"/>
    </a:dk2>
    <a:lt2>
      <a:srgbClr val="808080"/>
    </a:lt2>
    <a:accent1>
      <a:srgbClr val="99CCFF"/>
    </a:accent1>
    <a:accent2>
      <a:srgbClr val="CCCCFF"/>
    </a:accent2>
    <a:accent3>
      <a:srgbClr val="FFFFFF"/>
    </a:accent3>
    <a:accent4>
      <a:srgbClr val="000000"/>
    </a:accent4>
    <a:accent5>
      <a:srgbClr val="CAE2FF"/>
    </a:accent5>
    <a:accent6>
      <a:srgbClr val="B9B9E7"/>
    </a:accent6>
    <a:hlink>
      <a:srgbClr val="3333CC"/>
    </a:hlink>
    <a:folHlink>
      <a:srgbClr val="AF67FF"/>
    </a:folHlink>
  </a:clrScheme>
</a:themeOverride>
</file>

<file path=ppt/theme/themeOverride3.xml><?xml version="1.0" encoding="utf-8"?>
<a:themeOverride xmlns:a="http://schemas.openxmlformats.org/drawingml/2006/main">
  <a:clrScheme name="Blank Presentation 3">
    <a:dk1>
      <a:srgbClr val="000000"/>
    </a:dk1>
    <a:lt1>
      <a:srgbClr val="FFFFFF"/>
    </a:lt1>
    <a:dk2>
      <a:srgbClr val="000000"/>
    </a:dk2>
    <a:lt2>
      <a:srgbClr val="808080"/>
    </a:lt2>
    <a:accent1>
      <a:srgbClr val="99CCFF"/>
    </a:accent1>
    <a:accent2>
      <a:srgbClr val="CCCCFF"/>
    </a:accent2>
    <a:accent3>
      <a:srgbClr val="FFFFFF"/>
    </a:accent3>
    <a:accent4>
      <a:srgbClr val="000000"/>
    </a:accent4>
    <a:accent5>
      <a:srgbClr val="CAE2FF"/>
    </a:accent5>
    <a:accent6>
      <a:srgbClr val="B9B9E7"/>
    </a:accent6>
    <a:hlink>
      <a:srgbClr val="3333CC"/>
    </a:hlink>
    <a:folHlink>
      <a:srgbClr val="AF67FF"/>
    </a:folHlink>
  </a:clrScheme>
</a:themeOverride>
</file>

<file path=ppt/theme/themeOverride4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Blank Presentation 2">
    <a:dk1>
      <a:srgbClr val="000000"/>
    </a:dk1>
    <a:lt1>
      <a:srgbClr val="FFFFFF"/>
    </a:lt1>
    <a:dk2>
      <a:srgbClr val="000000"/>
    </a:dk2>
    <a:lt2>
      <a:srgbClr val="969696"/>
    </a:lt2>
    <a:accent1>
      <a:srgbClr val="FBDF53"/>
    </a:accent1>
    <a:accent2>
      <a:srgbClr val="FF9966"/>
    </a:accent2>
    <a:accent3>
      <a:srgbClr val="FFFFFF"/>
    </a:accent3>
    <a:accent4>
      <a:srgbClr val="000000"/>
    </a:accent4>
    <a:accent5>
      <a:srgbClr val="FDECB3"/>
    </a:accent5>
    <a:accent6>
      <a:srgbClr val="E78A5C"/>
    </a:accent6>
    <a:hlink>
      <a:srgbClr val="CC3300"/>
    </a:hlink>
    <a:folHlink>
      <a:srgbClr val="996600"/>
    </a:folHlink>
  </a:clrScheme>
</a:themeOverride>
</file>

<file path=ppt/theme/themeOverride6.xml><?xml version="1.0" encoding="utf-8"?>
<a:themeOverride xmlns:a="http://schemas.openxmlformats.org/drawingml/2006/main">
  <a:clrScheme name="Blank Presentation 2">
    <a:dk1>
      <a:srgbClr val="000000"/>
    </a:dk1>
    <a:lt1>
      <a:srgbClr val="FFFFFF"/>
    </a:lt1>
    <a:dk2>
      <a:srgbClr val="000000"/>
    </a:dk2>
    <a:lt2>
      <a:srgbClr val="969696"/>
    </a:lt2>
    <a:accent1>
      <a:srgbClr val="FBDF53"/>
    </a:accent1>
    <a:accent2>
      <a:srgbClr val="FF9966"/>
    </a:accent2>
    <a:accent3>
      <a:srgbClr val="FFFFFF"/>
    </a:accent3>
    <a:accent4>
      <a:srgbClr val="000000"/>
    </a:accent4>
    <a:accent5>
      <a:srgbClr val="FDECB3"/>
    </a:accent5>
    <a:accent6>
      <a:srgbClr val="E78A5C"/>
    </a:accent6>
    <a:hlink>
      <a:srgbClr val="CC3300"/>
    </a:hlink>
    <a:folHlink>
      <a:srgbClr val="996600"/>
    </a:folHlink>
  </a:clrScheme>
</a:themeOverride>
</file>

<file path=ppt/theme/themeOverride7.xml><?xml version="1.0" encoding="utf-8"?>
<a:themeOverride xmlns:a="http://schemas.openxmlformats.org/drawingml/2006/main">
  <a:clrScheme name="Blank Presentation 4">
    <a:dk1>
      <a:srgbClr val="000000"/>
    </a:dk1>
    <a:lt1>
      <a:srgbClr val="DEF6F1"/>
    </a:lt1>
    <a:dk2>
      <a:srgbClr val="000000"/>
    </a:dk2>
    <a:lt2>
      <a:srgbClr val="969696"/>
    </a:lt2>
    <a:accent1>
      <a:srgbClr val="FFFFFF"/>
    </a:accent1>
    <a:accent2>
      <a:srgbClr val="8DC6FF"/>
    </a:accent2>
    <a:accent3>
      <a:srgbClr val="ECFAF7"/>
    </a:accent3>
    <a:accent4>
      <a:srgbClr val="000000"/>
    </a:accent4>
    <a:accent5>
      <a:srgbClr val="FFFFFF"/>
    </a:accent5>
    <a:accent6>
      <a:srgbClr val="7FB3E7"/>
    </a:accent6>
    <a:hlink>
      <a:srgbClr val="0066CC"/>
    </a:hlink>
    <a:folHlink>
      <a:srgbClr val="00A800"/>
    </a:folHlink>
  </a:clrScheme>
</a:themeOverride>
</file>

<file path=ppt/theme/themeOverride8.xml><?xml version="1.0" encoding="utf-8"?>
<a:themeOverride xmlns:a="http://schemas.openxmlformats.org/drawingml/2006/main">
  <a:clrScheme name="Blank Presentation 2">
    <a:dk1>
      <a:srgbClr val="000000"/>
    </a:dk1>
    <a:lt1>
      <a:srgbClr val="FFFFFF"/>
    </a:lt1>
    <a:dk2>
      <a:srgbClr val="000000"/>
    </a:dk2>
    <a:lt2>
      <a:srgbClr val="969696"/>
    </a:lt2>
    <a:accent1>
      <a:srgbClr val="FBDF53"/>
    </a:accent1>
    <a:accent2>
      <a:srgbClr val="FF9966"/>
    </a:accent2>
    <a:accent3>
      <a:srgbClr val="FFFFFF"/>
    </a:accent3>
    <a:accent4>
      <a:srgbClr val="000000"/>
    </a:accent4>
    <a:accent5>
      <a:srgbClr val="FDECB3"/>
    </a:accent5>
    <a:accent6>
      <a:srgbClr val="E78A5C"/>
    </a:accent6>
    <a:hlink>
      <a:srgbClr val="CC3300"/>
    </a:hlink>
    <a:folHlink>
      <a:srgbClr val="996600"/>
    </a:folHlink>
  </a:clrScheme>
</a:themeOverride>
</file>

<file path=ppt/theme/themeOverride9.xml><?xml version="1.0" encoding="utf-8"?>
<a:themeOverride xmlns:a="http://schemas.openxmlformats.org/drawingml/2006/main">
  <a:clrScheme name="Blank Presentation 3">
    <a:dk1>
      <a:srgbClr val="000000"/>
    </a:dk1>
    <a:lt1>
      <a:srgbClr val="FFFFFF"/>
    </a:lt1>
    <a:dk2>
      <a:srgbClr val="000000"/>
    </a:dk2>
    <a:lt2>
      <a:srgbClr val="808080"/>
    </a:lt2>
    <a:accent1>
      <a:srgbClr val="99CCFF"/>
    </a:accent1>
    <a:accent2>
      <a:srgbClr val="CCCCFF"/>
    </a:accent2>
    <a:accent3>
      <a:srgbClr val="FFFFFF"/>
    </a:accent3>
    <a:accent4>
      <a:srgbClr val="000000"/>
    </a:accent4>
    <a:accent5>
      <a:srgbClr val="CAE2FF"/>
    </a:accent5>
    <a:accent6>
      <a:srgbClr val="B9B9E7"/>
    </a:accent6>
    <a:hlink>
      <a:srgbClr val="3333CC"/>
    </a:hlink>
    <a:folHlink>
      <a:srgbClr val="AF67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26928</TotalTime>
  <Words>1788</Words>
  <Application>Microsoft Office PowerPoint</Application>
  <PresentationFormat>On-screen Show (4:3)</PresentationFormat>
  <Paragraphs>481</Paragraphs>
  <Slides>41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Office Theme</vt:lpstr>
      <vt:lpstr>Bitmappsbild</vt:lpstr>
      <vt:lpstr>Chart</vt:lpstr>
      <vt:lpstr>  Targeting the p53 tumor suppressor to fight cancer: small molecules and immunotherapy</vt:lpstr>
      <vt:lpstr>p53 is a potent tumour suppressor activated by stress</vt:lpstr>
      <vt:lpstr>Worldwide distribution of cancers and p53 mutations</vt:lpstr>
      <vt:lpstr> p53 couples the cell growth and cell death pathways   p53 activated by oncogenes  induces cell death </vt:lpstr>
      <vt:lpstr>Thus, reconsitution of p53 function in tumors should provide  a missing link between  pro-apoptotic oncogenic signaling and apoptotic machinery</vt:lpstr>
      <vt:lpstr>Restoration of p53 in liver carcinoma results in complete tumor regression  Xue et al Nature 2007</vt:lpstr>
      <vt:lpstr>Strategies to reactivate p53 </vt:lpstr>
      <vt:lpstr>p53 mutations in tumors in the  DNA binding inactivate p53</vt:lpstr>
      <vt:lpstr>p53 is a transcriptional factor</vt:lpstr>
      <vt:lpstr>  Mutant p53 accumulates in cancer due to inability to induce its own destructor Mdm2 E3 Ub ligase</vt:lpstr>
      <vt:lpstr>p53 mutations:</vt:lpstr>
      <vt:lpstr>PRIMA-1 (p53 reactivation and induction of massive apoptosis) </vt:lpstr>
      <vt:lpstr>PowerPoint Presentation</vt:lpstr>
      <vt:lpstr>Restoration of tumor suppression function  to mutant p53  </vt:lpstr>
      <vt:lpstr>Mutant p53-dependent anti-tumor activity of PRIMA-1 </vt:lpstr>
      <vt:lpstr>Phase I/II clinical trial with APR-246</vt:lpstr>
      <vt:lpstr>PowerPoint Presentation</vt:lpstr>
      <vt:lpstr>Phase Ib/II proof-of-concept clinical trial of APR-246 in ovarian cancer, started 2014</vt:lpstr>
      <vt:lpstr>Strategies to reactivate p53 </vt:lpstr>
      <vt:lpstr>A number of pathways that inactivate wtp53 in tumors converge on Mdm-2-mediated degradation of p53  </vt:lpstr>
      <vt:lpstr>Nutlin binds to the p53 binding site of Mdm2</vt:lpstr>
      <vt:lpstr>Identification of RITA   </vt:lpstr>
      <vt:lpstr>Wt p53-dependent anti-tumor activity of RITA</vt:lpstr>
      <vt:lpstr>PowerPoint Presentation</vt:lpstr>
      <vt:lpstr>A precisely tuned level of p53 activity is required for a long cancer-free life</vt:lpstr>
      <vt:lpstr> </vt:lpstr>
      <vt:lpstr>Combination therapy:   small molecules and immunotherapy?</vt:lpstr>
      <vt:lpstr>  Mutant p53 accumulates in cancer due to inability to induce its own destructor Mdm2 E3 Ub ligase</vt:lpstr>
      <vt:lpstr>PowerPoint Presentation</vt:lpstr>
      <vt:lpstr>PowerPoint Presentation</vt:lpstr>
      <vt:lpstr>PowerPoint Presentation</vt:lpstr>
      <vt:lpstr>PowerPoint Presentation</vt:lpstr>
      <vt:lpstr>DNA damage checkpoint activation:   induction of p53 in response to oncogenic stimuli  </vt:lpstr>
      <vt:lpstr> Induction of p53 upon oncogene activation</vt:lpstr>
      <vt:lpstr> In the absence of stress p53 level is low due to the negative feed-back loops</vt:lpstr>
      <vt:lpstr>Upon DNA damage or oncogene activation these feedback loops are disrupted </vt:lpstr>
      <vt:lpstr>PowerPoint Presentation</vt:lpstr>
      <vt:lpstr>PowerPoint Presentation</vt:lpstr>
      <vt:lpstr>Clinical trials-2</vt:lpstr>
      <vt:lpstr>Conclusions</vt:lpstr>
      <vt:lpstr>Thanks to</vt:lpstr>
    </vt:vector>
  </TitlesOfParts>
  <Company>MTC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Galina Selivanova</dc:creator>
  <cp:lastModifiedBy>Maria Issagouliantis</cp:lastModifiedBy>
  <cp:revision>215</cp:revision>
  <cp:lastPrinted>2016-04-26T13:42:10Z</cp:lastPrinted>
  <dcterms:created xsi:type="dcterms:W3CDTF">2012-04-14T07:49:40Z</dcterms:created>
  <dcterms:modified xsi:type="dcterms:W3CDTF">2016-06-14T16:56:32Z</dcterms:modified>
</cp:coreProperties>
</file>