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27"/>
  </p:notesMasterIdLst>
  <p:handoutMasterIdLst>
    <p:handoutMasterId r:id="rId28"/>
  </p:handoutMasterIdLst>
  <p:sldIdLst>
    <p:sldId id="262" r:id="rId7"/>
    <p:sldId id="293" r:id="rId8"/>
    <p:sldId id="294" r:id="rId9"/>
    <p:sldId id="272" r:id="rId10"/>
    <p:sldId id="291" r:id="rId11"/>
    <p:sldId id="265" r:id="rId12"/>
    <p:sldId id="285" r:id="rId13"/>
    <p:sldId id="273" r:id="rId14"/>
    <p:sldId id="283" r:id="rId15"/>
    <p:sldId id="276" r:id="rId16"/>
    <p:sldId id="292" r:id="rId17"/>
    <p:sldId id="269" r:id="rId18"/>
    <p:sldId id="277" r:id="rId19"/>
    <p:sldId id="286" r:id="rId20"/>
    <p:sldId id="287" r:id="rId21"/>
    <p:sldId id="271" r:id="rId22"/>
    <p:sldId id="282" r:id="rId23"/>
    <p:sldId id="290" r:id="rId24"/>
    <p:sldId id="281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1C"/>
    <a:srgbClr val="FFD9E0"/>
    <a:srgbClr val="353535"/>
    <a:srgbClr val="C85A0A"/>
    <a:srgbClr val="3F3F3F"/>
    <a:srgbClr val="2E2E2E"/>
    <a:srgbClr val="D2640A"/>
    <a:srgbClr val="D16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Vidējs stils 2 - izcēlum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2" autoAdjust="0"/>
    <p:restoredTop sz="92354" autoAdjust="0"/>
  </p:normalViewPr>
  <p:slideViewPr>
    <p:cSldViewPr>
      <p:cViewPr>
        <p:scale>
          <a:sx n="66" d="100"/>
          <a:sy n="66" d="100"/>
        </p:scale>
        <p:origin x="-666" y="-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F6B9B-D293-4F92-B5BD-FE05645D561C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8D462EFF-C348-4297-B652-0A122BE6F498}">
      <dgm:prSet phldrT="[Teksts]" custT="1"/>
      <dgm:spPr>
        <a:gradFill flip="none" rotWithShape="1">
          <a:gsLst>
            <a:gs pos="100000">
              <a:srgbClr val="8E001C"/>
            </a:gs>
            <a:gs pos="74000">
              <a:schemeClr val="bg1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lv-LV" sz="2000" b="0" dirty="0" smtClean="0">
              <a:solidFill>
                <a:schemeClr val="tx1"/>
              </a:solidFill>
            </a:rPr>
            <a:t>DNA </a:t>
          </a:r>
          <a:r>
            <a:rPr lang="lv-LV" sz="2000" b="0" dirty="0" err="1" smtClean="0">
              <a:solidFill>
                <a:schemeClr val="tx1"/>
              </a:solidFill>
            </a:rPr>
            <a:t>isolation</a:t>
          </a:r>
          <a:r>
            <a:rPr lang="lv-LV" sz="2000" b="0" dirty="0" smtClean="0">
              <a:solidFill>
                <a:schemeClr val="tx1"/>
              </a:solidFill>
            </a:rPr>
            <a:t> </a:t>
          </a:r>
          <a:r>
            <a:rPr lang="lv-LV" sz="2000" b="0" dirty="0" err="1" smtClean="0">
              <a:solidFill>
                <a:schemeClr val="tx1"/>
              </a:solidFill>
            </a:rPr>
            <a:t>from</a:t>
          </a:r>
          <a:r>
            <a:rPr lang="lv-LV" sz="2000" b="0" dirty="0" smtClean="0">
              <a:solidFill>
                <a:schemeClr val="tx1"/>
              </a:solidFill>
            </a:rPr>
            <a:t> </a:t>
          </a:r>
          <a:r>
            <a:rPr lang="en-US" sz="2000" b="0" dirty="0" smtClean="0">
              <a:solidFill>
                <a:schemeClr val="tx1"/>
              </a:solidFill>
            </a:rPr>
            <a:t>peripheral blood leukocytes</a:t>
          </a:r>
          <a:endParaRPr lang="lv-LV" sz="2000" dirty="0">
            <a:solidFill>
              <a:schemeClr val="tx1"/>
            </a:solidFill>
          </a:endParaRPr>
        </a:p>
      </dgm:t>
    </dgm:pt>
    <dgm:pt modelId="{FACA2AB3-7590-453F-BAF9-F3ACE8315B75}" type="parTrans" cxnId="{BBC703EA-8D4C-497F-942D-77E9676546BE}">
      <dgm:prSet/>
      <dgm:spPr/>
      <dgm:t>
        <a:bodyPr/>
        <a:lstStyle/>
        <a:p>
          <a:endParaRPr lang="lv-LV"/>
        </a:p>
      </dgm:t>
    </dgm:pt>
    <dgm:pt modelId="{725A88A2-9FB5-49FD-8B52-4F7D181FAF08}" type="sibTrans" cxnId="{BBC703EA-8D4C-497F-942D-77E9676546BE}">
      <dgm:prSet/>
      <dgm:spPr/>
      <dgm:t>
        <a:bodyPr/>
        <a:lstStyle/>
        <a:p>
          <a:endParaRPr lang="lv-LV"/>
        </a:p>
      </dgm:t>
    </dgm:pt>
    <dgm:pt modelId="{5D81C290-33AE-42EE-BC8E-031F4D031B71}">
      <dgm:prSet custT="1"/>
      <dgm:spPr>
        <a:gradFill flip="none" rotWithShape="1">
          <a:gsLst>
            <a:gs pos="100000">
              <a:srgbClr val="8E001C"/>
            </a:gs>
            <a:gs pos="74000">
              <a:schemeClr val="bg1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lv-LV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Genotyping</a:t>
          </a:r>
          <a:r>
            <a:rPr lang="lv-LV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: RFLP </a:t>
          </a:r>
          <a:r>
            <a:rPr lang="lv-LV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and</a:t>
          </a:r>
          <a:r>
            <a:rPr lang="lv-LV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i="1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TaqMan</a:t>
          </a:r>
          <a:r>
            <a:rPr lang="lv-LV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probes</a:t>
          </a:r>
          <a:endParaRPr lang="lv-LV" sz="20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DB38A5EA-3232-4DDC-B4D9-01BF5C67AC0F}" type="parTrans" cxnId="{A390C92B-6609-4184-909B-47FB9D91D0CC}">
      <dgm:prSet/>
      <dgm:spPr/>
      <dgm:t>
        <a:bodyPr/>
        <a:lstStyle/>
        <a:p>
          <a:endParaRPr lang="lv-LV"/>
        </a:p>
      </dgm:t>
    </dgm:pt>
    <dgm:pt modelId="{06D038F5-3664-40E0-9261-ADE09FEB826F}" type="sibTrans" cxnId="{A390C92B-6609-4184-909B-47FB9D91D0CC}">
      <dgm:prSet/>
      <dgm:spPr/>
      <dgm:t>
        <a:bodyPr/>
        <a:lstStyle/>
        <a:p>
          <a:endParaRPr lang="lv-LV"/>
        </a:p>
      </dgm:t>
    </dgm:pt>
    <dgm:pt modelId="{4286CBB3-221D-43A1-BC03-5EE50F7398F8}">
      <dgm:prSet custT="1"/>
      <dgm:spPr>
        <a:gradFill flip="none" rotWithShape="1">
          <a:gsLst>
            <a:gs pos="100000">
              <a:srgbClr val="8E001C"/>
            </a:gs>
            <a:gs pos="74000">
              <a:schemeClr val="bg1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lv-LV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Verification</a:t>
          </a:r>
          <a:r>
            <a:rPr lang="lv-LV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of</a:t>
          </a:r>
          <a:r>
            <a:rPr lang="lv-LV" sz="2000" smtClean="0">
              <a:solidFill>
                <a:schemeClr val="tx1"/>
              </a:solidFill>
              <a:latin typeface="+mn-lt"/>
              <a:cs typeface="Times New Roman" pitchFamily="18" charset="0"/>
            </a:rPr>
            <a:t> methods</a:t>
          </a:r>
          <a:r>
            <a:rPr lang="lv-LV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by</a:t>
          </a:r>
          <a:r>
            <a:rPr lang="lv-LV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Sanger</a:t>
          </a:r>
          <a:r>
            <a:rPr lang="lv-LV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sequencing</a:t>
          </a:r>
          <a:endParaRPr lang="lv-LV" sz="20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C4248B28-ADE9-41C4-92D2-77B4F5A52C58}" type="parTrans" cxnId="{4E90A1C5-A3B6-496E-BF5C-06AF08EE8BDE}">
      <dgm:prSet/>
      <dgm:spPr/>
      <dgm:t>
        <a:bodyPr/>
        <a:lstStyle/>
        <a:p>
          <a:endParaRPr lang="lv-LV"/>
        </a:p>
      </dgm:t>
    </dgm:pt>
    <dgm:pt modelId="{C3A3ADB9-F271-492E-B6A2-5E26D3CE9271}" type="sibTrans" cxnId="{4E90A1C5-A3B6-496E-BF5C-06AF08EE8BDE}">
      <dgm:prSet/>
      <dgm:spPr/>
      <dgm:t>
        <a:bodyPr/>
        <a:lstStyle/>
        <a:p>
          <a:endParaRPr lang="lv-LV"/>
        </a:p>
      </dgm:t>
    </dgm:pt>
    <dgm:pt modelId="{10AA11EE-0C22-4017-B5D2-F5D4A5493C5B}">
      <dgm:prSet custT="1"/>
      <dgm:spPr>
        <a:gradFill flip="none" rotWithShape="1">
          <a:gsLst>
            <a:gs pos="100000">
              <a:srgbClr val="8E001C"/>
            </a:gs>
            <a:gs pos="74000">
              <a:schemeClr val="bg1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lv-LV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Data</a:t>
          </a:r>
          <a:r>
            <a:rPr lang="lv-LV" sz="20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collection</a:t>
          </a:r>
          <a:endParaRPr lang="lv-LV" sz="200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BBC92497-14E7-4517-A59A-A5933B946BB7}" type="parTrans" cxnId="{D7A627AF-32E8-40C4-BB7C-7881E5EE23C0}">
      <dgm:prSet/>
      <dgm:spPr/>
      <dgm:t>
        <a:bodyPr/>
        <a:lstStyle/>
        <a:p>
          <a:endParaRPr lang="lv-LV"/>
        </a:p>
      </dgm:t>
    </dgm:pt>
    <dgm:pt modelId="{287240C6-8A28-4E4F-B9D4-066CAEBC61FD}" type="sibTrans" cxnId="{D7A627AF-32E8-40C4-BB7C-7881E5EE23C0}">
      <dgm:prSet/>
      <dgm:spPr/>
      <dgm:t>
        <a:bodyPr/>
        <a:lstStyle/>
        <a:p>
          <a:endParaRPr lang="lv-LV"/>
        </a:p>
      </dgm:t>
    </dgm:pt>
    <dgm:pt modelId="{4C4603E3-D36A-413D-A256-DCD5135E199E}" type="pres">
      <dgm:prSet presAssocID="{DA7F6B9B-D293-4F92-B5BD-FE05645D56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D035C8C1-D5EB-4731-9F01-DF8F01773DEE}" type="pres">
      <dgm:prSet presAssocID="{8D462EFF-C348-4297-B652-0A122BE6F498}" presName="node" presStyleLbl="node1" presStyleIdx="0" presStyleCnt="4" custScaleX="39007" custScaleY="23957" custLinFactNeighborX="-7073" custLinFactNeighborY="-3682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C65C7F1-2CAE-40F1-9E0A-6076ED8A5A80}" type="pres">
      <dgm:prSet presAssocID="{725A88A2-9FB5-49FD-8B52-4F7D181FAF08}" presName="sibTrans" presStyleCnt="0"/>
      <dgm:spPr/>
    </dgm:pt>
    <dgm:pt modelId="{4C1B350D-8E3D-4718-B30D-8806D9F1AEAC}" type="pres">
      <dgm:prSet presAssocID="{5D81C290-33AE-42EE-BC8E-031F4D031B71}" presName="node" presStyleLbl="node1" presStyleIdx="1" presStyleCnt="4" custScaleX="38829" custScaleY="21763" custLinFactNeighborX="-55089" custLinFactNeighborY="8152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0EC1911C-C8E9-419B-8849-C9AA22B3BB28}" type="pres">
      <dgm:prSet presAssocID="{06D038F5-3664-40E0-9261-ADE09FEB826F}" presName="sibTrans" presStyleCnt="0"/>
      <dgm:spPr/>
    </dgm:pt>
    <dgm:pt modelId="{906D6FE8-84EE-420B-9F01-80AB671883C1}" type="pres">
      <dgm:prSet presAssocID="{4286CBB3-221D-43A1-BC03-5EE50F7398F8}" presName="node" presStyleLbl="node1" presStyleIdx="2" presStyleCnt="4" custScaleX="38791" custScaleY="24402" custLinFactNeighborX="-7751" custLinFactNeighborY="-7890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697D35AF-FEA4-4202-B407-6FEFA1E20791}" type="pres">
      <dgm:prSet presAssocID="{C3A3ADB9-F271-492E-B6A2-5E26D3CE9271}" presName="sibTrans" presStyleCnt="0"/>
      <dgm:spPr/>
    </dgm:pt>
    <dgm:pt modelId="{998F9650-F07F-4DD0-BFDE-A4F68A265015}" type="pres">
      <dgm:prSet presAssocID="{10AA11EE-0C22-4017-B5D2-F5D4A5493C5B}" presName="node" presStyleLbl="node1" presStyleIdx="3" presStyleCnt="4" custScaleX="38268" custScaleY="21466" custLinFactNeighborX="-56541" custLinFactNeighborY="1706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BBC703EA-8D4C-497F-942D-77E9676546BE}" srcId="{DA7F6B9B-D293-4F92-B5BD-FE05645D561C}" destId="{8D462EFF-C348-4297-B652-0A122BE6F498}" srcOrd="0" destOrd="0" parTransId="{FACA2AB3-7590-453F-BAF9-F3ACE8315B75}" sibTransId="{725A88A2-9FB5-49FD-8B52-4F7D181FAF08}"/>
    <dgm:cxn modelId="{1C8970EB-6FD6-4CBD-A2D0-E35CDBD5EE95}" type="presOf" srcId="{DA7F6B9B-D293-4F92-B5BD-FE05645D561C}" destId="{4C4603E3-D36A-413D-A256-DCD5135E199E}" srcOrd="0" destOrd="0" presId="urn:microsoft.com/office/officeart/2005/8/layout/default"/>
    <dgm:cxn modelId="{5438AA64-D0F6-427F-B8CE-8A8007565183}" type="presOf" srcId="{10AA11EE-0C22-4017-B5D2-F5D4A5493C5B}" destId="{998F9650-F07F-4DD0-BFDE-A4F68A265015}" srcOrd="0" destOrd="0" presId="urn:microsoft.com/office/officeart/2005/8/layout/default"/>
    <dgm:cxn modelId="{A390C92B-6609-4184-909B-47FB9D91D0CC}" srcId="{DA7F6B9B-D293-4F92-B5BD-FE05645D561C}" destId="{5D81C290-33AE-42EE-BC8E-031F4D031B71}" srcOrd="1" destOrd="0" parTransId="{DB38A5EA-3232-4DDC-B4D9-01BF5C67AC0F}" sibTransId="{06D038F5-3664-40E0-9261-ADE09FEB826F}"/>
    <dgm:cxn modelId="{52D3B112-B2AB-4219-9327-A869961BBCA0}" type="presOf" srcId="{4286CBB3-221D-43A1-BC03-5EE50F7398F8}" destId="{906D6FE8-84EE-420B-9F01-80AB671883C1}" srcOrd="0" destOrd="0" presId="urn:microsoft.com/office/officeart/2005/8/layout/default"/>
    <dgm:cxn modelId="{2538AA04-B2C4-491B-A556-E3953B385321}" type="presOf" srcId="{5D81C290-33AE-42EE-BC8E-031F4D031B71}" destId="{4C1B350D-8E3D-4718-B30D-8806D9F1AEAC}" srcOrd="0" destOrd="0" presId="urn:microsoft.com/office/officeart/2005/8/layout/default"/>
    <dgm:cxn modelId="{D7A627AF-32E8-40C4-BB7C-7881E5EE23C0}" srcId="{DA7F6B9B-D293-4F92-B5BD-FE05645D561C}" destId="{10AA11EE-0C22-4017-B5D2-F5D4A5493C5B}" srcOrd="3" destOrd="0" parTransId="{BBC92497-14E7-4517-A59A-A5933B946BB7}" sibTransId="{287240C6-8A28-4E4F-B9D4-066CAEBC61FD}"/>
    <dgm:cxn modelId="{DD43F3DA-812C-4D87-8F27-5264008DDE02}" type="presOf" srcId="{8D462EFF-C348-4297-B652-0A122BE6F498}" destId="{D035C8C1-D5EB-4731-9F01-DF8F01773DEE}" srcOrd="0" destOrd="0" presId="urn:microsoft.com/office/officeart/2005/8/layout/default"/>
    <dgm:cxn modelId="{4E90A1C5-A3B6-496E-BF5C-06AF08EE8BDE}" srcId="{DA7F6B9B-D293-4F92-B5BD-FE05645D561C}" destId="{4286CBB3-221D-43A1-BC03-5EE50F7398F8}" srcOrd="2" destOrd="0" parTransId="{C4248B28-ADE9-41C4-92D2-77B4F5A52C58}" sibTransId="{C3A3ADB9-F271-492E-B6A2-5E26D3CE9271}"/>
    <dgm:cxn modelId="{52C543D3-1795-44E6-891D-40E92B0A71FD}" type="presParOf" srcId="{4C4603E3-D36A-413D-A256-DCD5135E199E}" destId="{D035C8C1-D5EB-4731-9F01-DF8F01773DEE}" srcOrd="0" destOrd="0" presId="urn:microsoft.com/office/officeart/2005/8/layout/default"/>
    <dgm:cxn modelId="{B240B489-FB8F-4848-9CB6-C648C439645E}" type="presParOf" srcId="{4C4603E3-D36A-413D-A256-DCD5135E199E}" destId="{DC65C7F1-2CAE-40F1-9E0A-6076ED8A5A80}" srcOrd="1" destOrd="0" presId="urn:microsoft.com/office/officeart/2005/8/layout/default"/>
    <dgm:cxn modelId="{88063AB6-02DF-4440-8A22-DE0391A8EA54}" type="presParOf" srcId="{4C4603E3-D36A-413D-A256-DCD5135E199E}" destId="{4C1B350D-8E3D-4718-B30D-8806D9F1AEAC}" srcOrd="2" destOrd="0" presId="urn:microsoft.com/office/officeart/2005/8/layout/default"/>
    <dgm:cxn modelId="{0A8B00D1-7494-42AF-BE01-0D52035BD554}" type="presParOf" srcId="{4C4603E3-D36A-413D-A256-DCD5135E199E}" destId="{0EC1911C-C8E9-419B-8849-C9AA22B3BB28}" srcOrd="3" destOrd="0" presId="urn:microsoft.com/office/officeart/2005/8/layout/default"/>
    <dgm:cxn modelId="{ED30F4FA-1186-44F8-B11E-5A7B4CA20845}" type="presParOf" srcId="{4C4603E3-D36A-413D-A256-DCD5135E199E}" destId="{906D6FE8-84EE-420B-9F01-80AB671883C1}" srcOrd="4" destOrd="0" presId="urn:microsoft.com/office/officeart/2005/8/layout/default"/>
    <dgm:cxn modelId="{93081E7F-08B2-41AB-868F-490B761ACAA4}" type="presParOf" srcId="{4C4603E3-D36A-413D-A256-DCD5135E199E}" destId="{697D35AF-FEA4-4202-B407-6FEFA1E20791}" srcOrd="5" destOrd="0" presId="urn:microsoft.com/office/officeart/2005/8/layout/default"/>
    <dgm:cxn modelId="{BAB81A52-9D55-45E7-A636-5E4268956A19}" type="presParOf" srcId="{4C4603E3-D36A-413D-A256-DCD5135E199E}" destId="{998F9650-F07F-4DD0-BFDE-A4F68A26501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5C8C1-D5EB-4731-9F01-DF8F01773DEE}">
      <dsp:nvSpPr>
        <dsp:cNvPr id="0" name=""/>
        <dsp:cNvSpPr/>
      </dsp:nvSpPr>
      <dsp:spPr>
        <a:xfrm>
          <a:off x="0" y="0"/>
          <a:ext cx="3189366" cy="1175291"/>
        </a:xfrm>
        <a:prstGeom prst="rect">
          <a:avLst/>
        </a:prstGeom>
        <a:gradFill flip="none" rotWithShape="1">
          <a:gsLst>
            <a:gs pos="100000">
              <a:srgbClr val="8E001C"/>
            </a:gs>
            <a:gs pos="74000">
              <a:schemeClr val="bg1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0" kern="1200" dirty="0" smtClean="0">
              <a:solidFill>
                <a:schemeClr val="tx1"/>
              </a:solidFill>
            </a:rPr>
            <a:t>DNA </a:t>
          </a:r>
          <a:r>
            <a:rPr lang="lv-LV" sz="2000" b="0" kern="1200" dirty="0" err="1" smtClean="0">
              <a:solidFill>
                <a:schemeClr val="tx1"/>
              </a:solidFill>
            </a:rPr>
            <a:t>isolation</a:t>
          </a:r>
          <a:r>
            <a:rPr lang="lv-LV" sz="2000" b="0" kern="1200" dirty="0" smtClean="0">
              <a:solidFill>
                <a:schemeClr val="tx1"/>
              </a:solidFill>
            </a:rPr>
            <a:t> </a:t>
          </a:r>
          <a:r>
            <a:rPr lang="lv-LV" sz="2000" b="0" kern="1200" dirty="0" err="1" smtClean="0">
              <a:solidFill>
                <a:schemeClr val="tx1"/>
              </a:solidFill>
            </a:rPr>
            <a:t>from</a:t>
          </a:r>
          <a:r>
            <a:rPr lang="lv-LV" sz="2000" b="0" kern="1200" dirty="0" smtClean="0">
              <a:solidFill>
                <a:schemeClr val="tx1"/>
              </a:solidFill>
            </a:rPr>
            <a:t> </a:t>
          </a:r>
          <a:r>
            <a:rPr lang="en-US" sz="2000" b="0" kern="1200" dirty="0" smtClean="0">
              <a:solidFill>
                <a:schemeClr val="tx1"/>
              </a:solidFill>
            </a:rPr>
            <a:t>peripheral blood leukocytes</a:t>
          </a:r>
          <a:endParaRPr lang="lv-LV" sz="2000" kern="1200" dirty="0">
            <a:solidFill>
              <a:schemeClr val="tx1"/>
            </a:solidFill>
          </a:endParaRPr>
        </a:p>
      </dsp:txBody>
      <dsp:txXfrm>
        <a:off x="0" y="0"/>
        <a:ext cx="3189366" cy="1175291"/>
      </dsp:txXfrm>
    </dsp:sp>
    <dsp:sp modelId="{4C1B350D-8E3D-4718-B30D-8806D9F1AEAC}">
      <dsp:nvSpPr>
        <dsp:cNvPr id="0" name=""/>
        <dsp:cNvSpPr/>
      </dsp:nvSpPr>
      <dsp:spPr>
        <a:xfrm>
          <a:off x="0" y="1224138"/>
          <a:ext cx="3174812" cy="1067657"/>
        </a:xfrm>
        <a:prstGeom prst="rect">
          <a:avLst/>
        </a:prstGeom>
        <a:gradFill flip="none" rotWithShape="1">
          <a:gsLst>
            <a:gs pos="100000">
              <a:srgbClr val="8E001C"/>
            </a:gs>
            <a:gs pos="74000">
              <a:schemeClr val="bg1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Genotyping</a:t>
          </a:r>
          <a:r>
            <a:rPr lang="lv-LV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: RFLP </a:t>
          </a:r>
          <a:r>
            <a:rPr lang="lv-LV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and</a:t>
          </a:r>
          <a:r>
            <a:rPr lang="lv-LV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i="1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TaqMan</a:t>
          </a:r>
          <a:r>
            <a:rPr lang="lv-LV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probes</a:t>
          </a:r>
          <a:endParaRPr lang="lv-LV" sz="20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0" y="1224138"/>
        <a:ext cx="3174812" cy="1067657"/>
      </dsp:txXfrm>
    </dsp:sp>
    <dsp:sp modelId="{906D6FE8-84EE-420B-9F01-80AB671883C1}">
      <dsp:nvSpPr>
        <dsp:cNvPr id="0" name=""/>
        <dsp:cNvSpPr/>
      </dsp:nvSpPr>
      <dsp:spPr>
        <a:xfrm>
          <a:off x="0" y="2376258"/>
          <a:ext cx="3171704" cy="1197122"/>
        </a:xfrm>
        <a:prstGeom prst="rect">
          <a:avLst/>
        </a:prstGeom>
        <a:gradFill flip="none" rotWithShape="1">
          <a:gsLst>
            <a:gs pos="100000">
              <a:srgbClr val="8E001C"/>
            </a:gs>
            <a:gs pos="74000">
              <a:schemeClr val="bg1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Verification</a:t>
          </a:r>
          <a:r>
            <a:rPr lang="lv-LV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of</a:t>
          </a:r>
          <a:r>
            <a:rPr lang="lv-LV" sz="2000" kern="1200" smtClean="0">
              <a:solidFill>
                <a:schemeClr val="tx1"/>
              </a:solidFill>
              <a:latin typeface="+mn-lt"/>
              <a:cs typeface="Times New Roman" pitchFamily="18" charset="0"/>
            </a:rPr>
            <a:t> methods</a:t>
          </a:r>
          <a:r>
            <a:rPr lang="lv-LV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by</a:t>
          </a:r>
          <a:r>
            <a:rPr lang="lv-LV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Sanger</a:t>
          </a:r>
          <a:r>
            <a:rPr lang="lv-LV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sequencing</a:t>
          </a:r>
          <a:endParaRPr lang="lv-LV" sz="20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0" y="2376258"/>
        <a:ext cx="3171704" cy="1197122"/>
      </dsp:txXfrm>
    </dsp:sp>
    <dsp:sp modelId="{998F9650-F07F-4DD0-BFDE-A4F68A265015}">
      <dsp:nvSpPr>
        <dsp:cNvPr id="0" name=""/>
        <dsp:cNvSpPr/>
      </dsp:nvSpPr>
      <dsp:spPr>
        <a:xfrm>
          <a:off x="0" y="3672429"/>
          <a:ext cx="3128942" cy="1053086"/>
        </a:xfrm>
        <a:prstGeom prst="rect">
          <a:avLst/>
        </a:prstGeom>
        <a:gradFill flip="none" rotWithShape="1">
          <a:gsLst>
            <a:gs pos="100000">
              <a:srgbClr val="8E001C"/>
            </a:gs>
            <a:gs pos="74000">
              <a:schemeClr val="bg1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Data</a:t>
          </a:r>
          <a:r>
            <a:rPr lang="lv-LV" sz="2000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lv-LV" sz="2000" kern="1200" dirty="0" err="1" smtClean="0">
              <a:solidFill>
                <a:schemeClr val="tx1"/>
              </a:solidFill>
              <a:latin typeface="+mn-lt"/>
              <a:cs typeface="Times New Roman" pitchFamily="18" charset="0"/>
            </a:rPr>
            <a:t>collection</a:t>
          </a:r>
          <a:endParaRPr lang="lv-LV" sz="2000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0" y="3672429"/>
        <a:ext cx="3128942" cy="1053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22906122-4A2F-4BAF-8195-5E26FEC354B2}" type="datetimeFigureOut">
              <a:rPr lang="lv-LV"/>
              <a:pPr>
                <a:defRPr/>
              </a:pPr>
              <a:t>2016.06.22.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642FDCFE-B7DC-4FDE-8784-572110487C58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618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aseline="0">
                <a:latin typeface="Arial" charset="0"/>
                <a:ea typeface="ヒラギノ角ゴ Pro W3" pitchFamily="-112" charset="-128"/>
                <a:cs typeface="+mn-cs"/>
              </a:defRPr>
            </a:lvl1pPr>
          </a:lstStyle>
          <a:p>
            <a:pPr>
              <a:defRPr/>
            </a:pPr>
            <a:fld id="{17A0AAB7-AB83-4B8C-AB40-B04AFD5F6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18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11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aida attēla vietturi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Piezīmju vietturi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altLang="sv-SE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CD1760-AF93-4F29-92EF-BC56EEE4D9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aida attēla vietturi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Piezīmju vietturi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altLang="sv-SE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C38846-D6DE-4BF4-9799-EBDCD519D7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altLang="lv-LV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7173F4-EEA1-4401-8203-3C8C19C2B0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8E0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lv-LV" altLang="lv-LV" smtClean="0"/>
          </a:p>
        </p:txBody>
      </p:sp>
      <p:pic>
        <p:nvPicPr>
          <p:cNvPr id="5" name="Picture 11" descr="1liimenis-liel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0"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2428868"/>
            <a:ext cx="7100910" cy="2286017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7072362" cy="1500198"/>
          </a:xfr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600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7803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1545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60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E00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defRPr/>
            </a:pPr>
            <a:endParaRPr lang="lv-LV" altLang="lv-LV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28728" y="2714620"/>
            <a:ext cx="7100910" cy="2000265"/>
          </a:xfrm>
        </p:spPr>
        <p:txBody>
          <a:bodyPr anchor="b">
            <a:normAutofit/>
          </a:bodyPr>
          <a:lstStyle>
            <a:lvl1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1699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>
            <a:lvl1pPr>
              <a:buClr>
                <a:srgbClr val="8E001C"/>
              </a:buClr>
              <a:defRPr/>
            </a:lvl1pPr>
            <a:lvl2pPr>
              <a:buClr>
                <a:srgbClr val="8E001C"/>
              </a:buClr>
              <a:defRPr/>
            </a:lvl2pPr>
            <a:lvl3pPr>
              <a:buClr>
                <a:srgbClr val="8E001C"/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763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50"/>
            <a:ext cx="7786743" cy="4714875"/>
          </a:xfrm>
        </p:spPr>
        <p:txBody>
          <a:bodyPr/>
          <a:lstStyle>
            <a:lvl1pPr marL="444500" indent="-444500">
              <a:buSzPct val="100000"/>
              <a:buFont typeface="+mj-lt"/>
              <a:buAutoNum type="arabicPeriod"/>
              <a:defRPr/>
            </a:lvl1pPr>
            <a:lvl2pPr marL="808038" indent="-339725">
              <a:buSzPct val="100000"/>
              <a:buFont typeface="+mj-lt"/>
              <a:buAutoNum type="alphaLcPeriod"/>
              <a:defRPr/>
            </a:lvl2pPr>
            <a:lvl3pPr marL="1252538" indent="-338138">
              <a:buSzPct val="100000"/>
              <a:buFont typeface="+mj-lt"/>
              <a:buAutoNum type="romanLcPeriod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3" y="214290"/>
            <a:ext cx="778674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608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2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4" y="1428736"/>
            <a:ext cx="3857652" cy="4714908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3510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3857652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74874"/>
            <a:ext cx="3857652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6603" y="1428736"/>
            <a:ext cx="3857364" cy="746139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6314" y="2174874"/>
            <a:ext cx="3857653" cy="3968769"/>
          </a:xfrm>
        </p:spPr>
        <p:txBody>
          <a:bodyPr/>
          <a:lstStyle>
            <a:lvl1pPr marL="266700" indent="-266700">
              <a:defRPr sz="2200"/>
            </a:lvl1pPr>
            <a:lvl2pPr marL="541338" indent="-185738">
              <a:defRPr sz="2000"/>
            </a:lvl2pPr>
            <a:lvl3pPr marL="808038" indent="-177800">
              <a:defRPr sz="18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9311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428736"/>
            <a:ext cx="5357850" cy="4714908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985838" indent="-177800"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24" y="214290"/>
            <a:ext cx="53578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/>
          </p:nvPr>
        </p:nvSpPr>
        <p:spPr>
          <a:xfrm>
            <a:off x="6286512" y="0"/>
            <a:ext cx="2857488" cy="6858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dirty="0"/>
          </a:p>
        </p:txBody>
      </p:sp>
    </p:spTree>
    <p:extLst>
      <p:ext uri="{BB962C8B-B14F-4D97-AF65-F5344CB8AC3E}">
        <p14:creationId xmlns:p14="http://schemas.microsoft.com/office/powerpoint/2010/main" val="2479601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-32" y="2263512"/>
            <a:ext cx="4212000" cy="28800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71463" indent="-271463">
              <a:defRPr sz="2400"/>
            </a:lvl1pPr>
            <a:lvl2pPr marL="625475" indent="-182563">
              <a:defRPr sz="2000"/>
            </a:lvl2pPr>
            <a:lvl3pPr marL="896938" indent="-180975"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10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2428875"/>
            <a:ext cx="4214813" cy="2857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lv-LV">
              <a:latin typeface="Arial" charset="0"/>
              <a:ea typeface="ヒラギノ角ゴ Pro W3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57686" y="1428750"/>
            <a:ext cx="4286252" cy="4714875"/>
          </a:xfrm>
        </p:spPr>
        <p:txBody>
          <a:bodyPr/>
          <a:lstStyle>
            <a:lvl1pPr marL="266700" indent="-266700">
              <a:defRPr sz="2400"/>
            </a:lvl1pPr>
            <a:lvl2pPr marL="630238" indent="-185738">
              <a:defRPr sz="2000"/>
            </a:lvl2pPr>
            <a:lvl3pPr marL="896938" indent="-177800"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-32" y="2428867"/>
            <a:ext cx="4214842" cy="2857520"/>
          </a:xfrm>
        </p:spPr>
        <p:txBody>
          <a:bodyPr/>
          <a:lstStyle>
            <a:lvl1pPr marL="177800" indent="-177800">
              <a:buNone/>
              <a:defRPr sz="2200"/>
            </a:lvl1pPr>
            <a:lvl2pPr marL="541338" indent="-185738">
              <a:defRPr sz="2000"/>
            </a:lvl2pPr>
            <a:lvl3pPr marL="896938" indent="-177800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142844" y="1571612"/>
            <a:ext cx="3929090" cy="826314"/>
          </a:xfrm>
        </p:spPr>
        <p:txBody>
          <a:bodyPr anchor="b">
            <a:normAutofit/>
          </a:bodyPr>
          <a:lstStyle>
            <a:lvl1pPr marL="0" indent="0" algn="ctr">
              <a:spcBef>
                <a:spcPts val="100"/>
              </a:spcBef>
              <a:spcAft>
                <a:spcPts val="100"/>
              </a:spcAft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03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214313"/>
            <a:ext cx="77866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Box 13"/>
          <p:cNvSpPr txBox="1">
            <a:spLocks noChangeArrowheads="1"/>
          </p:cNvSpPr>
          <p:nvPr userDrawn="1"/>
        </p:nvSpPr>
        <p:spPr bwMode="auto">
          <a:xfrm>
            <a:off x="8148638" y="6397625"/>
            <a:ext cx="709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4D8F458E-476F-4D11-865B-4F3F68B4F8C6}" type="slidenum">
              <a:rPr lang="en-US" altLang="lv-LV" sz="1500" smtClean="0">
                <a:solidFill>
                  <a:srgbClr val="F2F2F2"/>
                </a:solidFill>
                <a:ea typeface="MS PGothic" pitchFamily="34" charset="-128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lv-LV" sz="1500" smtClean="0">
              <a:solidFill>
                <a:srgbClr val="F2F2F2"/>
              </a:solidFill>
              <a:ea typeface="MS PGothic" pitchFamily="34" charset="-128"/>
            </a:endParaRPr>
          </a:p>
        </p:txBody>
      </p:sp>
      <p:pic>
        <p:nvPicPr>
          <p:cNvPr id="1028" name="Picture 5" descr="180x3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43625"/>
            <a:ext cx="19526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428750"/>
            <a:ext cx="778668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7" r:id="rId9"/>
    <p:sldLayoutId id="2147484103" r:id="rId10"/>
    <p:sldLayoutId id="214748410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8E001C"/>
          </a:solidFill>
          <a:latin typeface="Arial" charset="0"/>
          <a:ea typeface="ヒラギノ角ゴ Pro W3" pitchFamily="-112" charset="-128"/>
          <a:cs typeface="ヒラギノ角ゴ Pro W3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12" charset="-128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ts val="600"/>
        </a:spcAft>
        <a:buClr>
          <a:srgbClr val="8E001C"/>
        </a:buClr>
        <a:buSzPct val="95000"/>
        <a:buFont typeface="Wingdings" pitchFamily="2" charset="2"/>
        <a:buChar char="n"/>
        <a:defRPr sz="2400">
          <a:solidFill>
            <a:srgbClr val="353535"/>
          </a:solidFill>
          <a:latin typeface="+mn-lt"/>
          <a:ea typeface="+mn-ea"/>
          <a:cs typeface="ヒラギノ角ゴ Pro W3"/>
        </a:defRPr>
      </a:lvl1pPr>
      <a:lvl2pPr marL="719138" indent="-185738" algn="l" rtl="0" eaLnBrk="0" fontAlgn="base" hangingPunct="0">
        <a:spcBef>
          <a:spcPts val="600"/>
        </a:spcBef>
        <a:spcAft>
          <a:spcPts val="600"/>
        </a:spcAft>
        <a:buClr>
          <a:srgbClr val="8E001C"/>
        </a:buClr>
        <a:buSzPct val="117000"/>
        <a:buFont typeface="Arial" pitchFamily="34" charset="0"/>
        <a:buChar char="»"/>
        <a:defRPr sz="2000">
          <a:solidFill>
            <a:srgbClr val="353535"/>
          </a:solidFill>
          <a:latin typeface="+mn-lt"/>
          <a:ea typeface="+mn-ea"/>
          <a:cs typeface="ヒラギノ角ゴ Pro W3"/>
        </a:defRPr>
      </a:lvl2pPr>
      <a:lvl3pPr marL="1163638" indent="-160338" algn="l" rtl="0" eaLnBrk="0" fontAlgn="base" hangingPunct="0">
        <a:spcBef>
          <a:spcPts val="600"/>
        </a:spcBef>
        <a:spcAft>
          <a:spcPts val="600"/>
        </a:spcAft>
        <a:buClr>
          <a:srgbClr val="8E001C"/>
        </a:buClr>
        <a:buSzPct val="120000"/>
        <a:buFont typeface="Arial" pitchFamily="34" charset="0"/>
        <a:buChar char="-"/>
        <a:defRPr>
          <a:solidFill>
            <a:srgbClr val="353535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395288" y="765175"/>
            <a:ext cx="8353425" cy="15716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b="1" dirty="0"/>
              <a:t>IMPACT OF LOW PENETRANCE VARIANTS ON BREAST CANCER MORBIDITY AND PROGNOSIS </a:t>
            </a:r>
            <a:endParaRPr lang="lv-LV" dirty="0"/>
          </a:p>
        </p:txBody>
      </p:sp>
      <p:sp>
        <p:nvSpPr>
          <p:cNvPr id="8195" name="Subtitle 4"/>
          <p:cNvSpPr>
            <a:spLocks noGrp="1"/>
          </p:cNvSpPr>
          <p:nvPr>
            <p:ph type="subTitle" idx="1"/>
          </p:nvPr>
        </p:nvSpPr>
        <p:spPr>
          <a:xfrm>
            <a:off x="1042988" y="2565400"/>
            <a:ext cx="7072312" cy="1931988"/>
          </a:xfrm>
        </p:spPr>
        <p:txBody>
          <a:bodyPr/>
          <a:lstStyle/>
          <a:p>
            <a:pPr algn="ctr">
              <a:defRPr/>
            </a:pPr>
            <a:r>
              <a:rPr lang="en-GB" dirty="0"/>
              <a:t>M. </a:t>
            </a:r>
            <a:r>
              <a:rPr lang="en-GB" dirty="0" err="1"/>
              <a:t>Ustinova</a:t>
            </a:r>
            <a:r>
              <a:rPr lang="en-GB" dirty="0"/>
              <a:t>, L. </a:t>
            </a:r>
            <a:r>
              <a:rPr lang="en-GB" dirty="0" err="1"/>
              <a:t>Kalniņa</a:t>
            </a:r>
            <a:r>
              <a:rPr lang="en-GB" dirty="0"/>
              <a:t>, M. </a:t>
            </a:r>
            <a:r>
              <a:rPr lang="en-GB" dirty="0" err="1"/>
              <a:t>Nakzawa-Miklaševiča</a:t>
            </a:r>
            <a:r>
              <a:rPr lang="en-GB" dirty="0"/>
              <a:t>, Z. </a:t>
            </a:r>
            <a:r>
              <a:rPr lang="en-GB" dirty="0" err="1"/>
              <a:t>Daneberga</a:t>
            </a:r>
            <a:r>
              <a:rPr lang="en-GB" dirty="0"/>
              <a:t>, </a:t>
            </a:r>
            <a:endParaRPr lang="lv-LV" dirty="0" smtClean="0"/>
          </a:p>
          <a:p>
            <a:pPr algn="ctr">
              <a:defRPr/>
            </a:pPr>
            <a:r>
              <a:rPr lang="en-GB" dirty="0" smtClean="0"/>
              <a:t>E</a:t>
            </a:r>
            <a:r>
              <a:rPr lang="en-GB" dirty="0"/>
              <a:t>. </a:t>
            </a:r>
            <a:r>
              <a:rPr lang="en-GB" dirty="0" err="1"/>
              <a:t>Miklaševičs</a:t>
            </a:r>
            <a:r>
              <a:rPr lang="en-GB" dirty="0"/>
              <a:t>, J. </a:t>
            </a:r>
            <a:r>
              <a:rPr lang="en-GB" dirty="0" err="1"/>
              <a:t>Gardovskis</a:t>
            </a:r>
            <a:endParaRPr lang="lv-LV" dirty="0"/>
          </a:p>
          <a:p>
            <a:pPr algn="ctr">
              <a:defRPr/>
            </a:pPr>
            <a:r>
              <a:rPr lang="en-GB" sz="2000" b="1" dirty="0"/>
              <a:t>Institute of Oncology, Riga, </a:t>
            </a:r>
            <a:r>
              <a:rPr lang="en-GB" sz="2000" b="1" dirty="0" smtClean="0"/>
              <a:t>Latvia</a:t>
            </a:r>
            <a:endParaRPr lang="lv-LV" sz="2000" b="1" dirty="0" smtClean="0"/>
          </a:p>
          <a:p>
            <a:pPr algn="ctr">
              <a:defRPr/>
            </a:pPr>
            <a:endParaRPr lang="lv-LV" sz="2000" b="1" dirty="0" smtClean="0"/>
          </a:p>
          <a:p>
            <a:pPr algn="ctr">
              <a:defRPr/>
            </a:pPr>
            <a:r>
              <a:rPr lang="lv-LV" sz="1200" dirty="0" err="1" smtClean="0"/>
              <a:t>The</a:t>
            </a:r>
            <a:r>
              <a:rPr lang="lv-LV" sz="1200" dirty="0" smtClean="0"/>
              <a:t> </a:t>
            </a:r>
            <a:r>
              <a:rPr lang="lv-LV" sz="1200" dirty="0" err="1" smtClean="0"/>
              <a:t>National</a:t>
            </a:r>
            <a:r>
              <a:rPr lang="lv-LV" sz="1200" dirty="0" smtClean="0"/>
              <a:t> </a:t>
            </a:r>
            <a:r>
              <a:rPr lang="lv-LV" sz="1200" dirty="0" err="1" smtClean="0"/>
              <a:t>Research</a:t>
            </a:r>
            <a:r>
              <a:rPr lang="lv-LV" sz="1200" dirty="0" smtClean="0"/>
              <a:t> </a:t>
            </a:r>
            <a:r>
              <a:rPr lang="lv-LV" sz="1200" dirty="0" err="1" smtClean="0"/>
              <a:t>Programme</a:t>
            </a:r>
            <a:r>
              <a:rPr lang="lv-LV" sz="1200" dirty="0" smtClean="0"/>
              <a:t> «</a:t>
            </a:r>
            <a:r>
              <a:rPr lang="lv-LV" sz="1200" dirty="0" err="1" smtClean="0"/>
              <a:t>Biomedicine</a:t>
            </a:r>
            <a:r>
              <a:rPr lang="lv-LV" sz="1200" dirty="0" smtClean="0"/>
              <a:t> </a:t>
            </a:r>
            <a:r>
              <a:rPr lang="lv-LV" sz="1200" dirty="0" err="1" smtClean="0"/>
              <a:t>for</a:t>
            </a:r>
            <a:r>
              <a:rPr lang="lv-LV" sz="1200" dirty="0" smtClean="0"/>
              <a:t> </a:t>
            </a:r>
            <a:r>
              <a:rPr lang="lv-LV" sz="1200" dirty="0" err="1" smtClean="0"/>
              <a:t>Public</a:t>
            </a:r>
            <a:r>
              <a:rPr lang="lv-LV" sz="1200" dirty="0" smtClean="0"/>
              <a:t> </a:t>
            </a:r>
            <a:r>
              <a:rPr lang="lv-LV" sz="1200" dirty="0" err="1" smtClean="0"/>
              <a:t>Health</a:t>
            </a:r>
            <a:r>
              <a:rPr lang="lv-LV" sz="1200" dirty="0" smtClean="0"/>
              <a:t>»</a:t>
            </a:r>
            <a:endParaRPr lang="lv-LV" dirty="0"/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8027988" y="4724400"/>
            <a:ext cx="993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lv-LV" altLang="lv-LV" sz="1800">
                <a:solidFill>
                  <a:schemeClr val="bg1"/>
                </a:solidFill>
              </a:rPr>
              <a:t>25.05.2016.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Virsraksts 1"/>
          <p:cNvSpPr>
            <a:spLocks noGrp="1"/>
          </p:cNvSpPr>
          <p:nvPr>
            <p:ph type="ctrTitle"/>
          </p:nvPr>
        </p:nvSpPr>
        <p:spPr>
          <a:xfrm>
            <a:off x="900113" y="1628775"/>
            <a:ext cx="7100887" cy="2143125"/>
          </a:xfrm>
        </p:spPr>
        <p:txBody>
          <a:bodyPr/>
          <a:lstStyle/>
          <a:p>
            <a:pPr algn="ctr"/>
            <a:r>
              <a:rPr lang="lv-LV" altLang="lv-LV" sz="4800" b="1" smtClean="0"/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sv-SE" b="1" smtClean="0"/>
              <a:t>MINOR ALLELE FREQUENCIES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628775"/>
            <a:ext cx="8985250" cy="440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>
          <a:xfrm>
            <a:off x="722313" y="1071563"/>
            <a:ext cx="7172325" cy="4714875"/>
          </a:xfrm>
        </p:spPr>
        <p:txBody>
          <a:bodyPr/>
          <a:lstStyle/>
          <a:p>
            <a:pPr>
              <a:defRPr/>
            </a:pPr>
            <a:r>
              <a:rPr lang="lv-LV" dirty="0" smtClean="0"/>
              <a:t>48.6% </a:t>
            </a:r>
            <a:r>
              <a:rPr lang="lv-LV" dirty="0" err="1" smtClean="0"/>
              <a:t>breast</a:t>
            </a:r>
            <a:r>
              <a:rPr lang="lv-LV" dirty="0" smtClean="0"/>
              <a:t> </a:t>
            </a:r>
            <a:r>
              <a:rPr lang="lv-LV" dirty="0" err="1" smtClean="0"/>
              <a:t>cancer</a:t>
            </a:r>
            <a:r>
              <a:rPr lang="lv-LV" dirty="0" smtClean="0"/>
              <a:t> </a:t>
            </a:r>
            <a:r>
              <a:rPr lang="lv-LV" dirty="0" err="1" smtClean="0"/>
              <a:t>patients</a:t>
            </a:r>
            <a:r>
              <a:rPr lang="lv-LV" dirty="0" smtClean="0"/>
              <a:t> 47.1% </a:t>
            </a:r>
            <a:r>
              <a:rPr lang="lv-LV" dirty="0" err="1" smtClean="0"/>
              <a:t>controls</a:t>
            </a:r>
            <a:r>
              <a:rPr lang="lv-LV" dirty="0" smtClean="0"/>
              <a:t>.</a:t>
            </a:r>
          </a:p>
          <a:p>
            <a:pPr>
              <a:defRPr/>
            </a:pPr>
            <a:r>
              <a:rPr lang="lv-LV" dirty="0" err="1" smtClean="0"/>
              <a:t>Heterozygotes</a:t>
            </a:r>
            <a:r>
              <a:rPr lang="lv-LV" dirty="0" smtClean="0"/>
              <a:t> </a:t>
            </a:r>
            <a:r>
              <a:rPr lang="lv-LV" b="1" dirty="0" smtClean="0"/>
              <a:t>OR </a:t>
            </a:r>
            <a:r>
              <a:rPr lang="lv-LV" b="1" dirty="0"/>
              <a:t>= </a:t>
            </a:r>
            <a:r>
              <a:rPr lang="lv-LV" b="1" dirty="0" smtClean="0"/>
              <a:t>0.79</a:t>
            </a:r>
            <a:r>
              <a:rPr lang="lv-LV" dirty="0"/>
              <a:t>; 95% CI = </a:t>
            </a:r>
            <a:r>
              <a:rPr lang="lv-LV" dirty="0" smtClean="0"/>
              <a:t>0.63 </a:t>
            </a:r>
            <a:r>
              <a:rPr lang="lv-LV" dirty="0"/>
              <a:t>– </a:t>
            </a:r>
            <a:r>
              <a:rPr lang="lv-LV" dirty="0" smtClean="0"/>
              <a:t>1.00.</a:t>
            </a:r>
          </a:p>
          <a:p>
            <a:pPr>
              <a:defRPr/>
            </a:pPr>
            <a:r>
              <a:rPr lang="lv-LV" dirty="0" err="1" smtClean="0"/>
              <a:t>Homozygotes</a:t>
            </a:r>
            <a:r>
              <a:rPr lang="lv-LV" dirty="0" smtClean="0"/>
              <a:t> </a:t>
            </a:r>
            <a:r>
              <a:rPr lang="lv-LV" b="1" dirty="0" smtClean="0"/>
              <a:t>OR </a:t>
            </a:r>
            <a:r>
              <a:rPr lang="lv-LV" b="1" dirty="0"/>
              <a:t>= </a:t>
            </a:r>
            <a:r>
              <a:rPr lang="lv-LV" b="1" dirty="0" smtClean="0"/>
              <a:t>0.62</a:t>
            </a:r>
            <a:r>
              <a:rPr lang="lv-LV" dirty="0"/>
              <a:t>; 95% CI = </a:t>
            </a:r>
            <a:r>
              <a:rPr lang="lv-LV" dirty="0" smtClean="0"/>
              <a:t>0.45 </a:t>
            </a:r>
            <a:r>
              <a:rPr lang="lv-LV" dirty="0"/>
              <a:t>– </a:t>
            </a:r>
            <a:r>
              <a:rPr lang="lv-LV" dirty="0" smtClean="0"/>
              <a:t>0.87.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lv-LV" i="1" dirty="0" smtClean="0"/>
              <a:t>p</a:t>
            </a:r>
            <a:r>
              <a:rPr lang="lv-LV" dirty="0" smtClean="0"/>
              <a:t> </a:t>
            </a:r>
            <a:r>
              <a:rPr lang="lv-LV" dirty="0"/>
              <a:t>= </a:t>
            </a:r>
            <a:r>
              <a:rPr lang="lv-LV" dirty="0" smtClean="0"/>
              <a:t>0.008 </a:t>
            </a:r>
          </a:p>
          <a:p>
            <a:pPr>
              <a:defRPr/>
            </a:pPr>
            <a:r>
              <a:rPr lang="lv-LV" b="1" dirty="0" err="1" smtClean="0"/>
              <a:t>Protective</a:t>
            </a:r>
            <a:r>
              <a:rPr lang="lv-LV" b="1" dirty="0" smtClean="0"/>
              <a:t> </a:t>
            </a:r>
            <a:r>
              <a:rPr lang="lv-LV" b="1" dirty="0" err="1" smtClean="0"/>
              <a:t>effect</a:t>
            </a:r>
            <a:endParaRPr lang="lv-LV" b="1" dirty="0"/>
          </a:p>
        </p:txBody>
      </p:sp>
      <p:sp>
        <p:nvSpPr>
          <p:cNvPr id="16387" name="Title 4"/>
          <p:cNvSpPr>
            <a:spLocks noGrp="1"/>
          </p:cNvSpPr>
          <p:nvPr>
            <p:ph type="title"/>
          </p:nvPr>
        </p:nvSpPr>
        <p:spPr>
          <a:xfrm>
            <a:off x="827088" y="549275"/>
            <a:ext cx="5357812" cy="1071563"/>
          </a:xfrm>
          <a:ln/>
        </p:spPr>
        <p:txBody>
          <a:bodyPr/>
          <a:lstStyle/>
          <a:p>
            <a:r>
              <a:rPr lang="lv-LV" altLang="lv-LV" b="1" smtClean="0"/>
              <a:t>rs1436904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5"/>
          <p:cNvSpPr>
            <a:spLocks noGrp="1"/>
          </p:cNvSpPr>
          <p:nvPr>
            <p:ph idx="1"/>
          </p:nvPr>
        </p:nvSpPr>
        <p:spPr>
          <a:xfrm>
            <a:off x="722313" y="1071563"/>
            <a:ext cx="7172325" cy="4714875"/>
          </a:xfrm>
        </p:spPr>
        <p:txBody>
          <a:bodyPr/>
          <a:lstStyle/>
          <a:p>
            <a:pPr>
              <a:defRPr/>
            </a:pPr>
            <a:r>
              <a:rPr lang="lv-LV" dirty="0" smtClean="0"/>
              <a:t>52.4% </a:t>
            </a:r>
            <a:r>
              <a:rPr lang="lv-LV" dirty="0" err="1" smtClean="0"/>
              <a:t>breast</a:t>
            </a:r>
            <a:r>
              <a:rPr lang="lv-LV" dirty="0" smtClean="0"/>
              <a:t> </a:t>
            </a:r>
            <a:r>
              <a:rPr lang="lv-LV" dirty="0" err="1" smtClean="0"/>
              <a:t>cancer</a:t>
            </a:r>
            <a:r>
              <a:rPr lang="lv-LV" dirty="0" smtClean="0"/>
              <a:t> </a:t>
            </a:r>
            <a:r>
              <a:rPr lang="lv-LV" dirty="0" err="1" smtClean="0"/>
              <a:t>patients</a:t>
            </a:r>
            <a:r>
              <a:rPr lang="lv-LV" dirty="0" smtClean="0"/>
              <a:t> 44.2% </a:t>
            </a:r>
            <a:r>
              <a:rPr lang="lv-LV" dirty="0" err="1" smtClean="0"/>
              <a:t>controls</a:t>
            </a:r>
            <a:r>
              <a:rPr lang="lv-LV" dirty="0" smtClean="0"/>
              <a:t>.</a:t>
            </a:r>
          </a:p>
          <a:p>
            <a:pPr>
              <a:defRPr/>
            </a:pPr>
            <a:r>
              <a:rPr lang="lv-LV" dirty="0" err="1"/>
              <a:t>Heterozygotes</a:t>
            </a:r>
            <a:r>
              <a:rPr lang="lv-LV" dirty="0"/>
              <a:t> </a:t>
            </a:r>
            <a:r>
              <a:rPr lang="lv-LV" b="1" dirty="0" smtClean="0"/>
              <a:t>OR </a:t>
            </a:r>
            <a:r>
              <a:rPr lang="lv-LV" b="1" dirty="0"/>
              <a:t>= </a:t>
            </a:r>
            <a:r>
              <a:rPr lang="lv-LV" b="1" dirty="0" smtClean="0"/>
              <a:t>1.39</a:t>
            </a:r>
            <a:r>
              <a:rPr lang="lv-LV" dirty="0"/>
              <a:t>; 95% CI = </a:t>
            </a:r>
            <a:r>
              <a:rPr lang="lv-LV" dirty="0" smtClean="0"/>
              <a:t>1.11 </a:t>
            </a:r>
            <a:r>
              <a:rPr lang="lv-LV" dirty="0"/>
              <a:t>– </a:t>
            </a:r>
            <a:r>
              <a:rPr lang="lv-LV" dirty="0" smtClean="0"/>
              <a:t>1.75</a:t>
            </a:r>
            <a:r>
              <a:rPr lang="lv-LV" dirty="0"/>
              <a:t>.</a:t>
            </a:r>
            <a:endParaRPr lang="lv-LV" dirty="0" smtClean="0"/>
          </a:p>
          <a:p>
            <a:pPr>
              <a:defRPr/>
            </a:pPr>
            <a:r>
              <a:rPr lang="lv-LV" dirty="0" err="1"/>
              <a:t>Homozygotes</a:t>
            </a:r>
            <a:r>
              <a:rPr lang="lv-LV" dirty="0"/>
              <a:t> </a:t>
            </a:r>
            <a:r>
              <a:rPr lang="lv-LV" b="1" dirty="0" smtClean="0"/>
              <a:t>OR </a:t>
            </a:r>
            <a:r>
              <a:rPr lang="lv-LV" b="1" dirty="0"/>
              <a:t>= </a:t>
            </a:r>
            <a:r>
              <a:rPr lang="lv-LV" b="1" dirty="0" smtClean="0"/>
              <a:t>1.44</a:t>
            </a:r>
            <a:r>
              <a:rPr lang="lv-LV" dirty="0" smtClean="0"/>
              <a:t>; </a:t>
            </a:r>
            <a:r>
              <a:rPr lang="lv-LV" dirty="0"/>
              <a:t>95% CI = </a:t>
            </a:r>
            <a:r>
              <a:rPr lang="lv-LV" dirty="0" smtClean="0"/>
              <a:t>0.98 </a:t>
            </a:r>
            <a:r>
              <a:rPr lang="lv-LV" dirty="0"/>
              <a:t>– </a:t>
            </a:r>
            <a:r>
              <a:rPr lang="lv-LV" dirty="0" smtClean="0"/>
              <a:t>2.13.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lv-LV" i="1" dirty="0" smtClean="0"/>
              <a:t>p</a:t>
            </a:r>
            <a:r>
              <a:rPr lang="lv-LV" dirty="0" smtClean="0"/>
              <a:t> </a:t>
            </a:r>
            <a:r>
              <a:rPr lang="lv-LV" dirty="0"/>
              <a:t>= </a:t>
            </a:r>
            <a:r>
              <a:rPr lang="lv-LV" dirty="0" smtClean="0"/>
              <a:t>0.005</a:t>
            </a:r>
          </a:p>
          <a:p>
            <a:pPr>
              <a:defRPr/>
            </a:pPr>
            <a:r>
              <a:rPr lang="lv-LV" b="1" dirty="0" err="1" smtClean="0"/>
              <a:t>Increased</a:t>
            </a:r>
            <a:r>
              <a:rPr lang="lv-LV" b="1" dirty="0" smtClean="0"/>
              <a:t> </a:t>
            </a:r>
            <a:r>
              <a:rPr lang="lv-LV" b="1" dirty="0" err="1" smtClean="0"/>
              <a:t>breast</a:t>
            </a:r>
            <a:r>
              <a:rPr lang="lv-LV" b="1" dirty="0" smtClean="0"/>
              <a:t> </a:t>
            </a:r>
            <a:r>
              <a:rPr lang="lv-LV" b="1" dirty="0" err="1" smtClean="0"/>
              <a:t>cancer</a:t>
            </a:r>
            <a:r>
              <a:rPr lang="lv-LV" b="1" dirty="0" smtClean="0"/>
              <a:t> </a:t>
            </a:r>
            <a:r>
              <a:rPr lang="lv-LV" b="1" dirty="0" err="1" smtClean="0"/>
              <a:t>risk</a:t>
            </a:r>
            <a:endParaRPr lang="lv-LV" b="1" dirty="0"/>
          </a:p>
        </p:txBody>
      </p:sp>
      <p:sp>
        <p:nvSpPr>
          <p:cNvPr id="17411" name="Title 4"/>
          <p:cNvSpPr>
            <a:spLocks noGrp="1"/>
          </p:cNvSpPr>
          <p:nvPr>
            <p:ph type="title"/>
          </p:nvPr>
        </p:nvSpPr>
        <p:spPr>
          <a:xfrm>
            <a:off x="827088" y="549275"/>
            <a:ext cx="5357812" cy="1071563"/>
          </a:xfrm>
          <a:ln/>
        </p:spPr>
        <p:txBody>
          <a:bodyPr/>
          <a:lstStyle/>
          <a:p>
            <a:r>
              <a:rPr lang="lv-LV" altLang="lv-LV" b="1" smtClean="0"/>
              <a:t>rs9693444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>
          <a:xfrm>
            <a:off x="827088" y="549275"/>
            <a:ext cx="5357812" cy="1071563"/>
          </a:xfrm>
          <a:ln/>
        </p:spPr>
        <p:txBody>
          <a:bodyPr/>
          <a:lstStyle/>
          <a:p>
            <a:r>
              <a:rPr lang="en-GB" altLang="sv-SE" b="1" smtClean="0"/>
              <a:t>rs204247</a:t>
            </a:r>
            <a:endParaRPr lang="lv-LV" altLang="lv-LV" b="1" smtClean="0"/>
          </a:p>
        </p:txBody>
      </p:sp>
      <p:sp>
        <p:nvSpPr>
          <p:cNvPr id="5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lv-LV" dirty="0" smtClean="0"/>
              <a:t>31.59%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breast</a:t>
            </a:r>
            <a:r>
              <a:rPr lang="lv-LV" dirty="0"/>
              <a:t> </a:t>
            </a:r>
            <a:r>
              <a:rPr lang="lv-LV" dirty="0" err="1"/>
              <a:t>cancer</a:t>
            </a:r>
            <a:r>
              <a:rPr lang="lv-LV" dirty="0"/>
              <a:t> </a:t>
            </a:r>
            <a:r>
              <a:rPr lang="lv-LV" dirty="0" err="1"/>
              <a:t>patients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smtClean="0"/>
              <a:t>24.89%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control</a:t>
            </a:r>
            <a:r>
              <a:rPr lang="lv-LV" dirty="0" smtClean="0"/>
              <a:t> </a:t>
            </a:r>
            <a:r>
              <a:rPr lang="lv-LV" dirty="0" err="1" smtClean="0"/>
              <a:t>women</a:t>
            </a:r>
            <a:r>
              <a:rPr lang="lv-LV" dirty="0" smtClean="0"/>
              <a:t>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r-FR" dirty="0" err="1" smtClean="0"/>
              <a:t>Hetero</a:t>
            </a:r>
            <a:r>
              <a:rPr lang="lv-LV" dirty="0" err="1" smtClean="0"/>
              <a:t>zygotes</a:t>
            </a:r>
            <a:r>
              <a:rPr lang="lv-LV" dirty="0" smtClean="0"/>
              <a:t> </a:t>
            </a:r>
            <a:r>
              <a:rPr lang="lv-LV" b="1" dirty="0" smtClean="0"/>
              <a:t>OR = </a:t>
            </a:r>
            <a:r>
              <a:rPr lang="fr-FR" b="1" dirty="0" smtClean="0"/>
              <a:t>0</a:t>
            </a:r>
            <a:r>
              <a:rPr lang="lv-LV" b="1" dirty="0"/>
              <a:t>.</a:t>
            </a:r>
            <a:r>
              <a:rPr lang="fr-FR" b="1" dirty="0" smtClean="0"/>
              <a:t>88</a:t>
            </a:r>
            <a:r>
              <a:rPr lang="lv-LV" b="1" dirty="0" smtClean="0"/>
              <a:t> </a:t>
            </a:r>
            <a:r>
              <a:rPr lang="lv-LV" dirty="0"/>
              <a:t>95% CI </a:t>
            </a:r>
            <a:r>
              <a:rPr lang="lv-LV" dirty="0" smtClean="0"/>
              <a:t>= </a:t>
            </a:r>
            <a:r>
              <a:rPr lang="fr-FR" dirty="0" smtClean="0"/>
              <a:t>0</a:t>
            </a:r>
            <a:r>
              <a:rPr lang="lv-LV" dirty="0"/>
              <a:t>.</a:t>
            </a:r>
            <a:r>
              <a:rPr lang="fr-FR" dirty="0" smtClean="0"/>
              <a:t>68</a:t>
            </a:r>
            <a:r>
              <a:rPr lang="lv-LV" dirty="0" smtClean="0"/>
              <a:t> – </a:t>
            </a:r>
            <a:r>
              <a:rPr lang="fr-FR" dirty="0" smtClean="0"/>
              <a:t>1</a:t>
            </a:r>
            <a:r>
              <a:rPr lang="lv-LV" dirty="0"/>
              <a:t>.</a:t>
            </a:r>
            <a:r>
              <a:rPr lang="fr-FR" dirty="0" smtClean="0"/>
              <a:t>14</a:t>
            </a:r>
            <a:endParaRPr lang="fr-FR" dirty="0"/>
          </a:p>
          <a:p>
            <a:pPr>
              <a:buFont typeface="Wingdings" pitchFamily="2" charset="2"/>
              <a:buChar char="§"/>
              <a:defRPr/>
            </a:pPr>
            <a:r>
              <a:rPr lang="fr-FR" dirty="0" err="1" smtClean="0"/>
              <a:t>Homoz</a:t>
            </a:r>
            <a:r>
              <a:rPr lang="lv-LV" dirty="0" err="1" smtClean="0"/>
              <a:t>ygotes</a:t>
            </a:r>
            <a:r>
              <a:rPr lang="lv-LV" dirty="0" smtClean="0"/>
              <a:t> </a:t>
            </a:r>
            <a:r>
              <a:rPr lang="lv-LV" b="1" dirty="0" smtClean="0"/>
              <a:t>OR = </a:t>
            </a:r>
            <a:r>
              <a:rPr lang="fr-FR" b="1" dirty="0" smtClean="0"/>
              <a:t>1</a:t>
            </a:r>
            <a:r>
              <a:rPr lang="lv-LV" b="1" dirty="0"/>
              <a:t>.</a:t>
            </a:r>
            <a:r>
              <a:rPr lang="fr-FR" b="1" dirty="0" smtClean="0"/>
              <a:t>04</a:t>
            </a:r>
            <a:r>
              <a:rPr lang="lv-LV" b="1" dirty="0" smtClean="0"/>
              <a:t> </a:t>
            </a:r>
            <a:r>
              <a:rPr lang="lv-LV" dirty="0"/>
              <a:t>95% CI </a:t>
            </a:r>
            <a:r>
              <a:rPr lang="lv-LV" dirty="0" smtClean="0"/>
              <a:t>= </a:t>
            </a:r>
            <a:r>
              <a:rPr lang="fr-FR" dirty="0" smtClean="0"/>
              <a:t>0</a:t>
            </a:r>
            <a:r>
              <a:rPr lang="lv-LV" dirty="0"/>
              <a:t>.</a:t>
            </a:r>
            <a:r>
              <a:rPr lang="fr-FR" dirty="0" smtClean="0"/>
              <a:t>75</a:t>
            </a:r>
            <a:r>
              <a:rPr lang="lv-LV" dirty="0" smtClean="0"/>
              <a:t> – </a:t>
            </a:r>
            <a:r>
              <a:rPr lang="fr-FR" dirty="0" smtClean="0"/>
              <a:t>1</a:t>
            </a:r>
            <a:r>
              <a:rPr lang="lv-LV" dirty="0"/>
              <a:t>.</a:t>
            </a:r>
            <a:r>
              <a:rPr lang="fr-FR" dirty="0" smtClean="0"/>
              <a:t>45</a:t>
            </a:r>
            <a:endParaRPr lang="lv-LV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lv-LV" i="1" dirty="0"/>
              <a:t>p</a:t>
            </a:r>
            <a:r>
              <a:rPr lang="lv-LV" dirty="0" smtClean="0"/>
              <a:t> = </a:t>
            </a:r>
            <a:r>
              <a:rPr lang="en-GB" dirty="0" smtClean="0"/>
              <a:t>0</a:t>
            </a:r>
            <a:r>
              <a:rPr lang="lv-LV" dirty="0"/>
              <a:t>.</a:t>
            </a:r>
            <a:r>
              <a:rPr lang="en-GB" dirty="0" smtClean="0"/>
              <a:t>423</a:t>
            </a:r>
            <a:endParaRPr lang="lv-LV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fr-FR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lv-LV" b="1" dirty="0"/>
              <a:t>No </a:t>
            </a:r>
            <a:r>
              <a:rPr lang="lv-LV" b="1" dirty="0" err="1"/>
              <a:t>statistically</a:t>
            </a:r>
            <a:r>
              <a:rPr lang="lv-LV" b="1" dirty="0"/>
              <a:t> </a:t>
            </a:r>
            <a:r>
              <a:rPr lang="lv-LV" b="1" dirty="0" err="1"/>
              <a:t>significant</a:t>
            </a:r>
            <a:r>
              <a:rPr lang="lv-LV" b="1" dirty="0"/>
              <a:t> </a:t>
            </a:r>
            <a:r>
              <a:rPr lang="lv-LV" b="1" dirty="0" err="1"/>
              <a:t>effect</a:t>
            </a:r>
            <a:endParaRPr lang="lv-LV" b="1" dirty="0"/>
          </a:p>
          <a:p>
            <a:pPr marL="0" indent="0">
              <a:buFont typeface="Wingdings" pitchFamily="2" charset="2"/>
              <a:buNone/>
              <a:defRPr/>
            </a:pPr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>
          <a:xfrm>
            <a:off x="827088" y="549275"/>
            <a:ext cx="5357812" cy="1071563"/>
          </a:xfrm>
          <a:ln/>
        </p:spPr>
        <p:txBody>
          <a:bodyPr/>
          <a:lstStyle/>
          <a:p>
            <a:r>
              <a:rPr lang="en-GB" altLang="sv-SE" b="1" smtClean="0"/>
              <a:t>rs</a:t>
            </a:r>
            <a:r>
              <a:rPr lang="lv-LV" altLang="sv-SE" b="1" smtClean="0"/>
              <a:t>616488</a:t>
            </a:r>
            <a:endParaRPr lang="lv-LV" altLang="lv-LV" b="1" smtClean="0"/>
          </a:p>
        </p:txBody>
      </p:sp>
      <p:sp>
        <p:nvSpPr>
          <p:cNvPr id="6" name="Satura vietturis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lv-LV" dirty="0" smtClean="0"/>
              <a:t>49.96%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lv-LV" dirty="0" err="1"/>
              <a:t>breast</a:t>
            </a:r>
            <a:r>
              <a:rPr lang="lv-LV" dirty="0"/>
              <a:t> </a:t>
            </a:r>
            <a:r>
              <a:rPr lang="lv-LV" dirty="0" err="1"/>
              <a:t>cancer</a:t>
            </a:r>
            <a:r>
              <a:rPr lang="lv-LV" dirty="0"/>
              <a:t> </a:t>
            </a:r>
            <a:r>
              <a:rPr lang="lv-LV" dirty="0" err="1"/>
              <a:t>patients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smtClean="0"/>
              <a:t>46.74% </a:t>
            </a:r>
            <a:r>
              <a:rPr lang="lv-LV" dirty="0" err="1" smtClean="0"/>
              <a:t>control</a:t>
            </a:r>
            <a:r>
              <a:rPr lang="lv-LV" dirty="0" smtClean="0"/>
              <a:t> </a:t>
            </a:r>
            <a:r>
              <a:rPr lang="lv-LV" dirty="0" err="1" smtClean="0"/>
              <a:t>women</a:t>
            </a:r>
            <a:r>
              <a:rPr lang="lv-LV" dirty="0" smtClean="0"/>
              <a:t>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fr-FR" dirty="0" err="1" smtClean="0"/>
              <a:t>Heteroz</a:t>
            </a:r>
            <a:r>
              <a:rPr lang="lv-LV" dirty="0" err="1" smtClean="0"/>
              <a:t>ygotes</a:t>
            </a:r>
            <a:r>
              <a:rPr lang="lv-LV" dirty="0" smtClean="0"/>
              <a:t> </a:t>
            </a:r>
            <a:r>
              <a:rPr lang="lv-LV" b="1" dirty="0" smtClean="0"/>
              <a:t>OR = </a:t>
            </a:r>
            <a:r>
              <a:rPr lang="fr-FR" b="1" dirty="0" smtClean="0"/>
              <a:t>0</a:t>
            </a:r>
            <a:r>
              <a:rPr lang="lv-LV" b="1" dirty="0"/>
              <a:t>.</a:t>
            </a:r>
            <a:r>
              <a:rPr lang="fr-FR" b="1" dirty="0" smtClean="0"/>
              <a:t>86</a:t>
            </a:r>
            <a:r>
              <a:rPr lang="lv-LV" dirty="0" smtClean="0"/>
              <a:t>; </a:t>
            </a:r>
            <a:r>
              <a:rPr lang="lv-LV" dirty="0"/>
              <a:t>95% CI = </a:t>
            </a:r>
            <a:r>
              <a:rPr lang="fr-FR" dirty="0" smtClean="0"/>
              <a:t>0</a:t>
            </a:r>
            <a:r>
              <a:rPr lang="lv-LV" dirty="0"/>
              <a:t>.</a:t>
            </a:r>
            <a:r>
              <a:rPr lang="fr-FR" dirty="0" smtClean="0"/>
              <a:t>68</a:t>
            </a:r>
            <a:r>
              <a:rPr lang="lv-LV" dirty="0" smtClean="0"/>
              <a:t> </a:t>
            </a:r>
            <a:r>
              <a:rPr lang="fr-FR" dirty="0" smtClean="0"/>
              <a:t>–</a:t>
            </a:r>
            <a:r>
              <a:rPr lang="lv-LV" dirty="0" smtClean="0"/>
              <a:t> </a:t>
            </a:r>
            <a:r>
              <a:rPr lang="fr-FR" dirty="0" smtClean="0"/>
              <a:t>1</a:t>
            </a:r>
            <a:r>
              <a:rPr lang="lv-LV" dirty="0"/>
              <a:t>.</a:t>
            </a:r>
            <a:r>
              <a:rPr lang="fr-FR" dirty="0" smtClean="0"/>
              <a:t>09</a:t>
            </a:r>
            <a:endParaRPr lang="fr-FR" dirty="0"/>
          </a:p>
          <a:p>
            <a:pPr>
              <a:buFont typeface="Wingdings" pitchFamily="2" charset="2"/>
              <a:buChar char="§"/>
              <a:defRPr/>
            </a:pPr>
            <a:r>
              <a:rPr lang="fr-FR" dirty="0" err="1" smtClean="0"/>
              <a:t>Homoz</a:t>
            </a:r>
            <a:r>
              <a:rPr lang="lv-LV" dirty="0" err="1" smtClean="0"/>
              <a:t>ygotes</a:t>
            </a:r>
            <a:r>
              <a:rPr lang="lv-LV" dirty="0" smtClean="0"/>
              <a:t> </a:t>
            </a:r>
            <a:r>
              <a:rPr lang="lv-LV" b="1" dirty="0" smtClean="0"/>
              <a:t>OR = </a:t>
            </a:r>
            <a:r>
              <a:rPr lang="fr-FR" b="1" dirty="0" smtClean="0"/>
              <a:t>0</a:t>
            </a:r>
            <a:r>
              <a:rPr lang="lv-LV" b="1" dirty="0"/>
              <a:t>.</a:t>
            </a:r>
            <a:r>
              <a:rPr lang="fr-FR" b="1" dirty="0" smtClean="0"/>
              <a:t>84</a:t>
            </a:r>
            <a:r>
              <a:rPr lang="lv-LV" dirty="0" smtClean="0"/>
              <a:t>; </a:t>
            </a:r>
            <a:r>
              <a:rPr lang="lv-LV" dirty="0"/>
              <a:t>95% CI = </a:t>
            </a:r>
            <a:r>
              <a:rPr lang="fr-FR" dirty="0" smtClean="0"/>
              <a:t>0</a:t>
            </a:r>
            <a:r>
              <a:rPr lang="lv-LV" dirty="0"/>
              <a:t>.</a:t>
            </a:r>
            <a:r>
              <a:rPr lang="fr-FR" dirty="0" smtClean="0"/>
              <a:t>57-1</a:t>
            </a:r>
            <a:r>
              <a:rPr lang="lv-LV" dirty="0"/>
              <a:t>.</a:t>
            </a:r>
            <a:r>
              <a:rPr lang="fr-FR" dirty="0" smtClean="0"/>
              <a:t>25</a:t>
            </a:r>
            <a:endParaRPr lang="lv-LV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lv-LV" i="1" dirty="0"/>
              <a:t>p</a:t>
            </a:r>
            <a:r>
              <a:rPr lang="lv-LV" dirty="0" smtClean="0"/>
              <a:t> = </a:t>
            </a:r>
            <a:r>
              <a:rPr lang="en-GB" dirty="0" smtClean="0"/>
              <a:t>0</a:t>
            </a:r>
            <a:r>
              <a:rPr lang="lv-LV" dirty="0"/>
              <a:t>.</a:t>
            </a:r>
            <a:r>
              <a:rPr lang="en-GB" dirty="0" smtClean="0"/>
              <a:t>367</a:t>
            </a:r>
            <a:endParaRPr lang="fr-FR" dirty="0"/>
          </a:p>
          <a:p>
            <a:pPr>
              <a:defRPr/>
            </a:pPr>
            <a:endParaRPr lang="lv-LV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lv-LV" b="1" dirty="0" smtClean="0"/>
              <a:t>No </a:t>
            </a:r>
            <a:r>
              <a:rPr lang="lv-LV" b="1" dirty="0" err="1" smtClean="0"/>
              <a:t>statistically</a:t>
            </a:r>
            <a:r>
              <a:rPr lang="lv-LV" b="1" dirty="0" smtClean="0"/>
              <a:t> </a:t>
            </a:r>
            <a:r>
              <a:rPr lang="lv-LV" b="1" dirty="0" err="1" smtClean="0"/>
              <a:t>significant</a:t>
            </a:r>
            <a:r>
              <a:rPr lang="lv-LV" b="1" dirty="0" smtClean="0"/>
              <a:t> </a:t>
            </a:r>
            <a:r>
              <a:rPr lang="lv-LV" b="1" dirty="0" err="1" smtClean="0"/>
              <a:t>effect</a:t>
            </a:r>
            <a:endParaRPr lang="lv-LV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038225"/>
            <a:ext cx="403383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857250" y="214313"/>
            <a:ext cx="7786688" cy="1071562"/>
          </a:xfrm>
          <a:ln/>
        </p:spPr>
        <p:txBody>
          <a:bodyPr/>
          <a:lstStyle/>
          <a:p>
            <a:r>
              <a:rPr lang="lv-LV" altLang="lv-LV" b="1" smtClean="0"/>
              <a:t>SURVIVAL DATA</a:t>
            </a:r>
          </a:p>
        </p:txBody>
      </p:sp>
      <p:sp>
        <p:nvSpPr>
          <p:cNvPr id="20484" name="AutoShape 6" descr="Tiek att&amp;emacr;lots vienums KMrs9693444.png."/>
          <p:cNvSpPr>
            <a:spLocks noChangeAspect="1" noChangeArrowheads="1"/>
          </p:cNvSpPr>
          <p:nvPr/>
        </p:nvSpPr>
        <p:spPr bwMode="auto">
          <a:xfrm>
            <a:off x="14922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lv-LV" altLang="sv-SE"/>
          </a:p>
        </p:txBody>
      </p:sp>
      <p:sp>
        <p:nvSpPr>
          <p:cNvPr id="20485" name="AutoShape 8" descr="Tiek att&amp;emacr;lots vienums KMrs9693444.png."/>
          <p:cNvSpPr>
            <a:spLocks noChangeAspect="1" noChangeArrowheads="1"/>
          </p:cNvSpPr>
          <p:nvPr/>
        </p:nvSpPr>
        <p:spPr bwMode="auto">
          <a:xfrm>
            <a:off x="30162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lv-LV" altLang="sv-SE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968375"/>
            <a:ext cx="4227513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917950"/>
            <a:ext cx="42291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3917950"/>
            <a:ext cx="430371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79513"/>
            <a:ext cx="8029575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857250" y="214313"/>
            <a:ext cx="7786688" cy="1071562"/>
          </a:xfrm>
          <a:ln/>
        </p:spPr>
        <p:txBody>
          <a:bodyPr/>
          <a:lstStyle/>
          <a:p>
            <a:r>
              <a:rPr lang="lv-LV" altLang="lv-LV" b="1" smtClean="0"/>
              <a:t>SURVIVAL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79513"/>
            <a:ext cx="8029575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857250" y="214313"/>
            <a:ext cx="7786688" cy="1071562"/>
          </a:xfrm>
          <a:ln/>
        </p:spPr>
        <p:txBody>
          <a:bodyPr/>
          <a:lstStyle/>
          <a:p>
            <a:r>
              <a:rPr lang="lv-LV" altLang="lv-LV" b="1" smtClean="0"/>
              <a:t>SURVIVAL DATA</a:t>
            </a:r>
          </a:p>
        </p:txBody>
      </p:sp>
      <p:sp>
        <p:nvSpPr>
          <p:cNvPr id="22532" name="Oval 7"/>
          <p:cNvSpPr>
            <a:spLocks noChangeArrowheads="1"/>
          </p:cNvSpPr>
          <p:nvPr/>
        </p:nvSpPr>
        <p:spPr bwMode="auto">
          <a:xfrm>
            <a:off x="2620963" y="3500438"/>
            <a:ext cx="3168650" cy="288925"/>
          </a:xfrm>
          <a:prstGeom prst="ellipse">
            <a:avLst/>
          </a:prstGeom>
          <a:noFill/>
          <a:ln w="19050" algn="ctr">
            <a:solidFill>
              <a:srgbClr val="8E0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endParaRPr lang="lv-LV" altLang="lv-LV"/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3635375" y="4005263"/>
            <a:ext cx="4075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lv-LV" altLang="lv-LV" b="1">
                <a:solidFill>
                  <a:srgbClr val="8E001C"/>
                </a:solidFill>
              </a:rPr>
              <a:t>OR = 0.54; 95% CI = 0.39 – 0.73; </a:t>
            </a:r>
            <a:r>
              <a:rPr lang="en-GB" altLang="lv-LV" b="1">
                <a:solidFill>
                  <a:srgbClr val="8E001C"/>
                </a:solidFill>
              </a:rPr>
              <a:t>p&lt;0</a:t>
            </a:r>
            <a:r>
              <a:rPr lang="lv-LV" altLang="lv-LV" b="1">
                <a:solidFill>
                  <a:srgbClr val="8E001C"/>
                </a:solidFill>
              </a:rPr>
              <a:t>.</a:t>
            </a:r>
            <a:r>
              <a:rPr lang="en-GB" altLang="lv-LV" b="1">
                <a:solidFill>
                  <a:srgbClr val="8E001C"/>
                </a:solidFill>
              </a:rPr>
              <a:t>001</a:t>
            </a:r>
            <a:endParaRPr lang="lv-LV" altLang="lv-LV" b="1">
              <a:solidFill>
                <a:srgbClr val="8E00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5"/>
          <p:cNvSpPr>
            <a:spLocks noGrp="1"/>
          </p:cNvSpPr>
          <p:nvPr>
            <p:ph idx="1"/>
          </p:nvPr>
        </p:nvSpPr>
        <p:spPr>
          <a:xfrm>
            <a:off x="722313" y="1071563"/>
            <a:ext cx="7172325" cy="4714875"/>
          </a:xfrm>
        </p:spPr>
        <p:txBody>
          <a:bodyPr/>
          <a:lstStyle/>
          <a:p>
            <a:r>
              <a:rPr lang="en-GB" altLang="lv-LV" smtClean="0">
                <a:cs typeface="Times New Roman" pitchFamily="18" charset="0"/>
              </a:rPr>
              <a:t>Rs9693444 proved association with increased breast cancer risk</a:t>
            </a:r>
            <a:r>
              <a:rPr lang="lv-LV" altLang="lv-LV" smtClean="0"/>
              <a:t>.</a:t>
            </a:r>
          </a:p>
          <a:p>
            <a:r>
              <a:rPr lang="lv-LV" altLang="lv-LV" smtClean="0">
                <a:cs typeface="Times New Roman" pitchFamily="18" charset="0"/>
              </a:rPr>
              <a:t>R</a:t>
            </a:r>
            <a:r>
              <a:rPr lang="en-GB" altLang="lv-LV" smtClean="0">
                <a:cs typeface="Times New Roman" pitchFamily="18" charset="0"/>
              </a:rPr>
              <a:t>s</a:t>
            </a:r>
            <a:r>
              <a:rPr lang="lv-LV" altLang="lv-LV" smtClean="0">
                <a:cs typeface="Times New Roman" pitchFamily="18" charset="0"/>
              </a:rPr>
              <a:t>1436904</a:t>
            </a:r>
            <a:r>
              <a:rPr lang="en-GB" altLang="lv-LV" smtClean="0">
                <a:cs typeface="Times New Roman" pitchFamily="18" charset="0"/>
              </a:rPr>
              <a:t> has a protective effect</a:t>
            </a:r>
            <a:r>
              <a:rPr lang="lv-LV" altLang="lv-LV" smtClean="0">
                <a:cs typeface="Times New Roman" pitchFamily="18" charset="0"/>
              </a:rPr>
              <a:t>.</a:t>
            </a:r>
          </a:p>
          <a:p>
            <a:r>
              <a:rPr lang="lv-LV" altLang="lv-LV" smtClean="0">
                <a:cs typeface="Times New Roman" pitchFamily="18" charset="0"/>
              </a:rPr>
              <a:t>R</a:t>
            </a:r>
            <a:r>
              <a:rPr lang="en-US" altLang="lv-LV" smtClean="0">
                <a:cs typeface="Times New Roman" pitchFamily="18" charset="0"/>
              </a:rPr>
              <a:t>s616488 and rs204247 has no impact on breast cancer risk in given population</a:t>
            </a:r>
            <a:r>
              <a:rPr lang="lv-LV" altLang="lv-LV" smtClean="0">
                <a:cs typeface="Times New Roman" pitchFamily="18" charset="0"/>
              </a:rPr>
              <a:t>.</a:t>
            </a:r>
            <a:endParaRPr lang="lv-LV" altLang="lv-LV" smtClean="0"/>
          </a:p>
          <a:p>
            <a:r>
              <a:rPr lang="lv-LV" altLang="lv-LV" smtClean="0"/>
              <a:t>Rs9693444 and rs1436904 are potential prognostic and predictive markers of breast cancer.</a:t>
            </a:r>
          </a:p>
        </p:txBody>
      </p:sp>
      <p:sp>
        <p:nvSpPr>
          <p:cNvPr id="23555" name="Title 4"/>
          <p:cNvSpPr>
            <a:spLocks noGrp="1"/>
          </p:cNvSpPr>
          <p:nvPr>
            <p:ph type="title"/>
          </p:nvPr>
        </p:nvSpPr>
        <p:spPr>
          <a:xfrm>
            <a:off x="827088" y="549275"/>
            <a:ext cx="5357812" cy="1071563"/>
          </a:xfrm>
          <a:ln/>
        </p:spPr>
        <p:txBody>
          <a:bodyPr/>
          <a:lstStyle/>
          <a:p>
            <a:r>
              <a:rPr lang="lv-LV" altLang="lv-LV" b="1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6088"/>
            <a:ext cx="4897438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Satura vietturis 1"/>
          <p:cNvSpPr>
            <a:spLocks noGrp="1"/>
          </p:cNvSpPr>
          <p:nvPr>
            <p:ph idx="1"/>
          </p:nvPr>
        </p:nvSpPr>
        <p:spPr>
          <a:xfrm>
            <a:off x="323850" y="1290638"/>
            <a:ext cx="3282950" cy="235743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lv-LV" altLang="sv-SE" smtClean="0"/>
              <a:t>Leading cancer site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lv-LV" altLang="sv-SE" smtClean="0"/>
              <a:t>The main cause of cancer related death</a:t>
            </a:r>
          </a:p>
        </p:txBody>
      </p:sp>
      <p:sp>
        <p:nvSpPr>
          <p:cNvPr id="6148" name="Virsraksts 2"/>
          <p:cNvSpPr>
            <a:spLocks noGrp="1"/>
          </p:cNvSpPr>
          <p:nvPr>
            <p:ph type="title"/>
          </p:nvPr>
        </p:nvSpPr>
        <p:spPr>
          <a:xfrm>
            <a:off x="857250" y="214313"/>
            <a:ext cx="7786688" cy="1071562"/>
          </a:xfrm>
          <a:ln/>
        </p:spPr>
        <p:txBody>
          <a:bodyPr/>
          <a:lstStyle/>
          <a:p>
            <a:r>
              <a:rPr lang="lv-LV" altLang="sv-SE" b="1" smtClean="0"/>
              <a:t>BREAST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Virsraksts 1"/>
          <p:cNvSpPr>
            <a:spLocks noGrp="1"/>
          </p:cNvSpPr>
          <p:nvPr>
            <p:ph type="ctrTitle"/>
          </p:nvPr>
        </p:nvSpPr>
        <p:spPr>
          <a:xfrm>
            <a:off x="900113" y="1628775"/>
            <a:ext cx="7100887" cy="2143125"/>
          </a:xfrm>
        </p:spPr>
        <p:txBody>
          <a:bodyPr/>
          <a:lstStyle/>
          <a:p>
            <a:pPr algn="ctr"/>
            <a:r>
              <a:rPr lang="lv-LV" altLang="lv-LV" sz="4800" b="1" smtClean="0"/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6088"/>
            <a:ext cx="4897438" cy="640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Satura vietturis 1"/>
          <p:cNvSpPr>
            <a:spLocks noGrp="1"/>
          </p:cNvSpPr>
          <p:nvPr>
            <p:ph idx="1"/>
          </p:nvPr>
        </p:nvSpPr>
        <p:spPr>
          <a:xfrm>
            <a:off x="323850" y="1290638"/>
            <a:ext cx="3282950" cy="2357437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lv-LV" altLang="sv-SE" smtClean="0"/>
              <a:t>Leading cancer site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lv-LV" altLang="sv-SE" smtClean="0"/>
              <a:t>The main cause of cancer related death</a:t>
            </a:r>
          </a:p>
        </p:txBody>
      </p:sp>
      <p:sp>
        <p:nvSpPr>
          <p:cNvPr id="7172" name="Virsraksts 2"/>
          <p:cNvSpPr>
            <a:spLocks noGrp="1"/>
          </p:cNvSpPr>
          <p:nvPr>
            <p:ph type="title"/>
          </p:nvPr>
        </p:nvSpPr>
        <p:spPr>
          <a:xfrm>
            <a:off x="857250" y="214313"/>
            <a:ext cx="7786688" cy="1071562"/>
          </a:xfrm>
          <a:ln/>
        </p:spPr>
        <p:txBody>
          <a:bodyPr/>
          <a:lstStyle/>
          <a:p>
            <a:r>
              <a:rPr lang="lv-LV" altLang="sv-SE" b="1" smtClean="0"/>
              <a:t>BREAST CANCER</a:t>
            </a:r>
          </a:p>
        </p:txBody>
      </p:sp>
      <p:cxnSp>
        <p:nvCxnSpPr>
          <p:cNvPr id="6" name="Taisns bultveida savienotājs 5"/>
          <p:cNvCxnSpPr/>
          <p:nvPr/>
        </p:nvCxnSpPr>
        <p:spPr>
          <a:xfrm>
            <a:off x="6262688" y="4660900"/>
            <a:ext cx="287337" cy="0"/>
          </a:xfrm>
          <a:prstGeom prst="straightConnector1">
            <a:avLst/>
          </a:prstGeom>
          <a:ln w="22225">
            <a:solidFill>
              <a:srgbClr val="8E001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900113" y="115888"/>
            <a:ext cx="8135937" cy="839787"/>
          </a:xfrm>
          <a:ln/>
        </p:spPr>
        <p:txBody>
          <a:bodyPr/>
          <a:lstStyle/>
          <a:p>
            <a:r>
              <a:rPr lang="en-US" altLang="lv-LV" b="1" smtClean="0">
                <a:solidFill>
                  <a:srgbClr val="740000"/>
                </a:solidFill>
              </a:rPr>
              <a:t>GENETIC ALTERATIONS ASSOCIATED WITH BREAST CANCER</a:t>
            </a:r>
          </a:p>
        </p:txBody>
      </p:sp>
      <p:pic>
        <p:nvPicPr>
          <p:cNvPr id="8195" name="Picture 2" descr="An external file that holds a picture, illustration, etc.&#10;Object name is nihms78615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081088"/>
            <a:ext cx="7704138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isnstūris 6"/>
          <p:cNvSpPr/>
          <p:nvPr/>
        </p:nvSpPr>
        <p:spPr>
          <a:xfrm>
            <a:off x="6205538" y="6227763"/>
            <a:ext cx="22193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1000" dirty="0">
                <a:latin typeface="+mn-lt"/>
              </a:rPr>
              <a:t>(</a:t>
            </a:r>
            <a:r>
              <a:rPr lang="lv-LV" sz="1000" dirty="0" err="1">
                <a:latin typeface="+mn-lt"/>
              </a:rPr>
              <a:t>Garcia-Closas</a:t>
            </a:r>
            <a:r>
              <a:rPr lang="lv-LV" sz="1000" dirty="0">
                <a:latin typeface="+mn-lt"/>
              </a:rPr>
              <a:t> </a:t>
            </a:r>
            <a:r>
              <a:rPr lang="lv-LV" sz="1000" dirty="0" err="1">
                <a:latin typeface="+mn-lt"/>
              </a:rPr>
              <a:t>and</a:t>
            </a:r>
            <a:r>
              <a:rPr lang="lv-LV" sz="1000" dirty="0">
                <a:latin typeface="+mn-lt"/>
              </a:rPr>
              <a:t> </a:t>
            </a:r>
            <a:r>
              <a:rPr lang="lv-LV" sz="1000" dirty="0" err="1">
                <a:latin typeface="+mn-lt"/>
              </a:rPr>
              <a:t>Chanock</a:t>
            </a:r>
            <a:r>
              <a:rPr lang="lv-LV" sz="1000" dirty="0">
                <a:latin typeface="+mn-lt"/>
              </a:rPr>
              <a:t> 2008)</a:t>
            </a:r>
            <a:r>
              <a:rPr lang="en-US" sz="1000" dirty="0">
                <a:latin typeface="+mn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900113" y="115888"/>
            <a:ext cx="8135937" cy="839787"/>
          </a:xfrm>
          <a:ln/>
        </p:spPr>
        <p:txBody>
          <a:bodyPr/>
          <a:lstStyle/>
          <a:p>
            <a:r>
              <a:rPr lang="en-US" altLang="lv-LV" b="1" smtClean="0">
                <a:solidFill>
                  <a:srgbClr val="740000"/>
                </a:solidFill>
              </a:rPr>
              <a:t>GENETIC ALTERATIONS ASSOCIATED WITH BREAST CANCER</a:t>
            </a:r>
          </a:p>
        </p:txBody>
      </p:sp>
      <p:pic>
        <p:nvPicPr>
          <p:cNvPr id="9219" name="Picture 2" descr="An external file that holds a picture, illustration, etc.&#10;Object name is nihms78615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081088"/>
            <a:ext cx="7704138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isnstūris 6"/>
          <p:cNvSpPr/>
          <p:nvPr/>
        </p:nvSpPr>
        <p:spPr>
          <a:xfrm>
            <a:off x="6205538" y="6227763"/>
            <a:ext cx="2219325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v-LV" sz="1000" dirty="0">
                <a:latin typeface="+mn-lt"/>
              </a:rPr>
              <a:t>(</a:t>
            </a:r>
            <a:r>
              <a:rPr lang="lv-LV" sz="1000" dirty="0" err="1">
                <a:latin typeface="+mn-lt"/>
              </a:rPr>
              <a:t>Garcia-Closas</a:t>
            </a:r>
            <a:r>
              <a:rPr lang="lv-LV" sz="1000" dirty="0">
                <a:latin typeface="+mn-lt"/>
              </a:rPr>
              <a:t> </a:t>
            </a:r>
            <a:r>
              <a:rPr lang="lv-LV" sz="1000" dirty="0" err="1">
                <a:latin typeface="+mn-lt"/>
              </a:rPr>
              <a:t>and</a:t>
            </a:r>
            <a:r>
              <a:rPr lang="lv-LV" sz="1000" dirty="0">
                <a:latin typeface="+mn-lt"/>
              </a:rPr>
              <a:t> </a:t>
            </a:r>
            <a:r>
              <a:rPr lang="lv-LV" sz="1000" dirty="0" err="1">
                <a:latin typeface="+mn-lt"/>
              </a:rPr>
              <a:t>Chanock</a:t>
            </a:r>
            <a:r>
              <a:rPr lang="lv-LV" sz="1000" dirty="0">
                <a:latin typeface="+mn-lt"/>
              </a:rPr>
              <a:t> 2008)</a:t>
            </a:r>
            <a:r>
              <a:rPr lang="en-US" sz="1000" dirty="0">
                <a:latin typeface="+mn-lt"/>
              </a:rPr>
              <a:t> </a:t>
            </a:r>
          </a:p>
        </p:txBody>
      </p:sp>
      <p:sp>
        <p:nvSpPr>
          <p:cNvPr id="9221" name="Taisnstūris 1"/>
          <p:cNvSpPr>
            <a:spLocks noChangeArrowheads="1"/>
          </p:cNvSpPr>
          <p:nvPr/>
        </p:nvSpPr>
        <p:spPr bwMode="auto">
          <a:xfrm>
            <a:off x="3779838" y="4292600"/>
            <a:ext cx="4321175" cy="649288"/>
          </a:xfrm>
          <a:prstGeom prst="rect">
            <a:avLst/>
          </a:prstGeom>
          <a:noFill/>
          <a:ln w="38100" algn="ctr">
            <a:solidFill>
              <a:srgbClr val="8E001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endParaRPr lang="lv-LV" altLang="sv-SE"/>
          </a:p>
        </p:txBody>
      </p:sp>
      <p:sp>
        <p:nvSpPr>
          <p:cNvPr id="9222" name="TextBox 2"/>
          <p:cNvSpPr txBox="1">
            <a:spLocks noChangeArrowheads="1"/>
          </p:cNvSpPr>
          <p:nvPr/>
        </p:nvSpPr>
        <p:spPr bwMode="auto">
          <a:xfrm>
            <a:off x="6565900" y="3357563"/>
            <a:ext cx="7493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lv-LV" altLang="sv-SE" sz="6600" b="1">
                <a:solidFill>
                  <a:srgbClr val="8E001C"/>
                </a:solidFill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>
          <a:xfrm>
            <a:off x="395288" y="333375"/>
            <a:ext cx="7786687" cy="1071563"/>
          </a:xfrm>
        </p:spPr>
        <p:txBody>
          <a:bodyPr/>
          <a:lstStyle/>
          <a:p>
            <a:r>
              <a:rPr lang="lv-LV" altLang="lv-LV" b="1" smtClean="0"/>
              <a:t>THE AIM OF THE STUDY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331913" y="4919663"/>
            <a:ext cx="714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endParaRPr lang="lv-LV" altLang="sv-SE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250825" y="2420938"/>
            <a:ext cx="87090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GB" altLang="sv-SE" sz="4400" b="1"/>
              <a:t>To determine the impact of four low-penetrance variants on breast cancer morbidity and </a:t>
            </a:r>
            <a:r>
              <a:rPr lang="lv-LV" altLang="sv-SE" sz="4400" b="1"/>
              <a:t> prognosis in population of Latvia.</a:t>
            </a:r>
            <a:endParaRPr lang="lv-LV" altLang="sv-SE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Virsraksts 2"/>
          <p:cNvSpPr>
            <a:spLocks noGrp="1"/>
          </p:cNvSpPr>
          <p:nvPr>
            <p:ph type="title"/>
          </p:nvPr>
        </p:nvSpPr>
        <p:spPr>
          <a:xfrm>
            <a:off x="857250" y="214313"/>
            <a:ext cx="7786688" cy="1071562"/>
          </a:xfrm>
          <a:ln/>
        </p:spPr>
        <p:txBody>
          <a:bodyPr/>
          <a:lstStyle/>
          <a:p>
            <a:r>
              <a:rPr lang="lv-LV" altLang="sv-SE" b="1" smtClean="0"/>
              <a:t>LOW-PENETRANCE ALLELIC VARIANTS</a:t>
            </a:r>
          </a:p>
        </p:txBody>
      </p:sp>
      <p:graphicFrame>
        <p:nvGraphicFramePr>
          <p:cNvPr id="4" name="Tabula 3"/>
          <p:cNvGraphicFramePr>
            <a:graphicFrameLocks noGrp="1"/>
          </p:cNvGraphicFramePr>
          <p:nvPr/>
        </p:nvGraphicFramePr>
        <p:xfrm>
          <a:off x="539750" y="1628775"/>
          <a:ext cx="8280400" cy="44149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70100"/>
                <a:gridCol w="2070100"/>
                <a:gridCol w="3046563"/>
                <a:gridCol w="1093637"/>
              </a:tblGrid>
              <a:tr h="822763"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err="1" smtClean="0">
                          <a:latin typeface="+mn-lt"/>
                          <a:cs typeface="Times New Roman" pitchFamily="18" charset="0"/>
                        </a:rPr>
                        <a:t>Allelic</a:t>
                      </a:r>
                      <a:r>
                        <a:rPr lang="lv-LV" sz="2400" dirty="0" smtClean="0"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lv-LV" sz="2400" dirty="0" err="1" smtClean="0">
                          <a:latin typeface="+mn-lt"/>
                          <a:cs typeface="Times New Roman" pitchFamily="18" charset="0"/>
                        </a:rPr>
                        <a:t>variant</a:t>
                      </a:r>
                      <a:endParaRPr lang="lv-LV" sz="2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>
                    <a:solidFill>
                      <a:srgbClr val="8E00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err="1" smtClean="0">
                          <a:latin typeface="+mn-lt"/>
                          <a:cs typeface="Times New Roman" pitchFamily="18" charset="0"/>
                        </a:rPr>
                        <a:t>Alleles</a:t>
                      </a:r>
                      <a:endParaRPr lang="lv-LV" sz="2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>
                    <a:solidFill>
                      <a:srgbClr val="8E00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err="1" smtClean="0">
                          <a:latin typeface="+mn-lt"/>
                          <a:cs typeface="Times New Roman" pitchFamily="18" charset="0"/>
                        </a:rPr>
                        <a:t>Localization</a:t>
                      </a:r>
                      <a:endParaRPr lang="lv-LV" sz="2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>
                    <a:solidFill>
                      <a:srgbClr val="8E00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+mn-lt"/>
                          <a:cs typeface="Times New Roman" pitchFamily="18" charset="0"/>
                        </a:rPr>
                        <a:t>MAF</a:t>
                      </a:r>
                      <a:endParaRPr lang="lv-LV" sz="24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>
                    <a:solidFill>
                      <a:srgbClr val="8E001C"/>
                    </a:solidFill>
                  </a:tcPr>
                </a:tc>
              </a:tr>
              <a:tr h="898019"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latin typeface="+mn-lt"/>
                          <a:cs typeface="Times New Roman" pitchFamily="18" charset="0"/>
                        </a:rPr>
                        <a:t>rs9693444</a:t>
                      </a:r>
                      <a:endParaRPr lang="lv-LV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+mn-lt"/>
                          <a:cs typeface="Times New Roman" pitchFamily="18" charset="0"/>
                        </a:rPr>
                        <a:t>C/A</a:t>
                      </a:r>
                      <a:endParaRPr lang="lv-LV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4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Chr8:29509616</a:t>
                      </a:r>
                      <a:endParaRPr lang="lv-LV" sz="24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i="1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RPL17P33 </a:t>
                      </a:r>
                      <a:r>
                        <a:rPr lang="lv-LV" sz="2000" i="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lv-LV" sz="20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lv-LV" sz="2000" i="1" dirty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LINC00589</a:t>
                      </a:r>
                      <a:endParaRPr lang="lv-LV" sz="20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14293" marR="11429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+mn-lt"/>
                          <a:cs typeface="Times New Roman" pitchFamily="18" charset="0"/>
                        </a:rPr>
                        <a:t>0.32</a:t>
                      </a:r>
                      <a:endParaRPr lang="lv-LV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98019">
                <a:tc>
                  <a:txBody>
                    <a:bodyPr/>
                    <a:lstStyle/>
                    <a:p>
                      <a:pPr algn="ctr"/>
                      <a:r>
                        <a:rPr lang="lv-LV" sz="2400" b="1" dirty="0" smtClean="0">
                          <a:latin typeface="+mn-lt"/>
                          <a:cs typeface="Times New Roman" pitchFamily="18" charset="0"/>
                        </a:rPr>
                        <a:t>rs1436904</a:t>
                      </a:r>
                      <a:endParaRPr lang="lv-LV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+mn-lt"/>
                          <a:cs typeface="Times New Roman" pitchFamily="18" charset="0"/>
                        </a:rPr>
                        <a:t>T/G</a:t>
                      </a:r>
                      <a:endParaRPr lang="lv-LV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4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Chr18:22824665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CHST9 </a:t>
                      </a:r>
                      <a:r>
                        <a:rPr lang="lv-LV" sz="20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intron</a:t>
                      </a:r>
                      <a:endParaRPr lang="lv-LV" sz="2000" i="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14293" marR="1142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+mn-lt"/>
                          <a:cs typeface="Times New Roman" pitchFamily="18" charset="0"/>
                        </a:rPr>
                        <a:t>0.40</a:t>
                      </a:r>
                      <a:endParaRPr lang="lv-LV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8019">
                <a:tc>
                  <a:txBody>
                    <a:bodyPr/>
                    <a:lstStyle/>
                    <a:p>
                      <a:pPr algn="ctr"/>
                      <a:r>
                        <a:rPr lang="en-GB" sz="2400" b="1" kern="1200" dirty="0" smtClean="0">
                          <a:effectLst/>
                          <a:latin typeface="+mn-lt"/>
                          <a:cs typeface="Times New Roman" pitchFamily="18" charset="0"/>
                        </a:rPr>
                        <a:t>rs616488</a:t>
                      </a:r>
                      <a:endParaRPr lang="lv-LV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+mn-lt"/>
                          <a:cs typeface="Times New Roman" pitchFamily="18" charset="0"/>
                        </a:rPr>
                        <a:t>A/G</a:t>
                      </a:r>
                      <a:endParaRPr lang="lv-LV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4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Chr1:10488802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PEX14 </a:t>
                      </a:r>
                      <a:r>
                        <a:rPr lang="lv-LV" sz="200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intron</a:t>
                      </a:r>
                      <a:endParaRPr lang="lv-LV" sz="2000" i="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14293" marR="11429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+mn-lt"/>
                          <a:cs typeface="Times New Roman" pitchFamily="18" charset="0"/>
                        </a:rPr>
                        <a:t>0.33</a:t>
                      </a:r>
                      <a:endParaRPr lang="lv-LV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98019">
                <a:tc>
                  <a:txBody>
                    <a:bodyPr/>
                    <a:lstStyle/>
                    <a:p>
                      <a:pPr algn="ctr"/>
                      <a:r>
                        <a:rPr lang="en-GB" sz="2400" b="1" kern="1200" dirty="0" smtClean="0">
                          <a:effectLst/>
                          <a:latin typeface="+mn-lt"/>
                          <a:cs typeface="Times New Roman" pitchFamily="18" charset="0"/>
                        </a:rPr>
                        <a:t>rs204247 </a:t>
                      </a:r>
                      <a:endParaRPr lang="lv-LV" sz="24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+mn-lt"/>
                          <a:cs typeface="Times New Roman" pitchFamily="18" charset="0"/>
                        </a:rPr>
                        <a:t>A/G</a:t>
                      </a:r>
                      <a:endParaRPr lang="lv-LV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400" dirty="0" smtClean="0">
                          <a:effectLst/>
                          <a:latin typeface="+mn-lt"/>
                          <a:ea typeface="Calibri"/>
                          <a:cs typeface="Times New Roman" pitchFamily="18" charset="0"/>
                        </a:rPr>
                        <a:t>Chr6:13830502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v-LV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RANBP9</a:t>
                      </a:r>
                      <a:endParaRPr lang="lv-LV" sz="2000" dirty="0">
                        <a:effectLst/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114293" marR="1142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2400" dirty="0" smtClean="0">
                          <a:latin typeface="+mn-lt"/>
                          <a:cs typeface="Times New Roman" pitchFamily="18" charset="0"/>
                        </a:rPr>
                        <a:t>0.43</a:t>
                      </a:r>
                      <a:endParaRPr lang="lv-LV" sz="240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34" marR="91434" marT="45673" marB="45673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b="1" smtClean="0">
                <a:solidFill>
                  <a:srgbClr val="740000"/>
                </a:solidFill>
              </a:rPr>
              <a:t>STUDY GROUPS</a:t>
            </a:r>
          </a:p>
        </p:txBody>
      </p:sp>
      <p:sp>
        <p:nvSpPr>
          <p:cNvPr id="9" name="Taisnstūris 8"/>
          <p:cNvSpPr/>
          <p:nvPr/>
        </p:nvSpPr>
        <p:spPr>
          <a:xfrm>
            <a:off x="837207" y="1405280"/>
            <a:ext cx="3662785" cy="4607474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rgbClr val="FFD5D5"/>
              </a:gs>
              <a:gs pos="100000">
                <a:srgbClr val="740000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>
              <a:spcAft>
                <a:spcPct val="35000"/>
              </a:spcAft>
              <a:defRPr/>
            </a:pPr>
            <a:r>
              <a:rPr lang="lv-LV" sz="3200" b="1" dirty="0">
                <a:solidFill>
                  <a:srgbClr val="8E001C"/>
                </a:solidFill>
                <a:cs typeface="Times New Roman" pitchFamily="18" charset="0"/>
              </a:rPr>
              <a:t>PATIENT GROUP</a:t>
            </a:r>
          </a:p>
          <a:p>
            <a:pPr defTabSz="1422400">
              <a:spcAft>
                <a:spcPct val="35000"/>
              </a:spcAft>
              <a:defRPr/>
            </a:pPr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2,214 European descent </a:t>
            </a:r>
            <a:r>
              <a:rPr lang="lv-LV" sz="3200" dirty="0" err="1">
                <a:solidFill>
                  <a:schemeClr val="tx1"/>
                </a:solidFill>
                <a:cs typeface="Times New Roman" pitchFamily="18" charset="0"/>
              </a:rPr>
              <a:t>breast</a:t>
            </a:r>
            <a:r>
              <a:rPr lang="lv-LV" sz="3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lv-LV" sz="3200" dirty="0" err="1">
                <a:solidFill>
                  <a:schemeClr val="tx1"/>
                </a:solidFill>
                <a:cs typeface="Times New Roman" pitchFamily="18" charset="0"/>
              </a:rPr>
              <a:t>cancer</a:t>
            </a:r>
            <a:r>
              <a:rPr lang="lv-LV" sz="3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lv-LV" sz="3200" dirty="0" err="1">
                <a:solidFill>
                  <a:schemeClr val="tx1"/>
                </a:solidFill>
                <a:cs typeface="Times New Roman" pitchFamily="18" charset="0"/>
              </a:rPr>
              <a:t>patients</a:t>
            </a:r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 with</a:t>
            </a:r>
            <a:r>
              <a:rPr lang="lv-LV" sz="3200" dirty="0">
                <a:solidFill>
                  <a:schemeClr val="tx1"/>
                </a:solidFill>
                <a:cs typeface="Times New Roman" pitchFamily="18" charset="0"/>
              </a:rPr>
              <a:t> no</a:t>
            </a:r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 proven founder variants c.181T&gt;G</a:t>
            </a:r>
            <a:r>
              <a:rPr lang="lv-LV" sz="3200" dirty="0">
                <a:solidFill>
                  <a:schemeClr val="tx1"/>
                </a:solidFill>
                <a:cs typeface="Times New Roman" pitchFamily="18" charset="0"/>
              </a:rPr>
              <a:t>,</a:t>
            </a:r>
            <a:r>
              <a:rPr lang="lv-LV" sz="3200" baseline="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c.4035delA and c.5266dupC </a:t>
            </a:r>
            <a:r>
              <a:rPr lang="lv-LV" sz="3200" dirty="0" err="1">
                <a:solidFill>
                  <a:schemeClr val="tx1"/>
                </a:solidFill>
                <a:cs typeface="Times New Roman" pitchFamily="18" charset="0"/>
              </a:rPr>
              <a:t>in</a:t>
            </a:r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 the </a:t>
            </a:r>
            <a:r>
              <a:rPr lang="en-US" sz="3200" i="1" dirty="0">
                <a:solidFill>
                  <a:schemeClr val="tx1"/>
                </a:solidFill>
                <a:cs typeface="Times New Roman" pitchFamily="18" charset="0"/>
              </a:rPr>
              <a:t>BRCA1</a:t>
            </a:r>
            <a:r>
              <a:rPr lang="en-US" sz="3200" dirty="0">
                <a:solidFill>
                  <a:schemeClr val="tx1"/>
                </a:solidFill>
                <a:cs typeface="Times New Roman" pitchFamily="18" charset="0"/>
              </a:rPr>
              <a:t> gene and/or positive family history of disease</a:t>
            </a:r>
            <a:endParaRPr lang="lv-LV" sz="3200" dirty="0">
              <a:solidFill>
                <a:schemeClr val="tx1"/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4644008" y="1405280"/>
            <a:ext cx="3456384" cy="4607474"/>
            <a:chOff x="4645245" y="333231"/>
            <a:chExt cx="4311720" cy="6227630"/>
          </a:xfrm>
          <a:gradFill>
            <a:gsLst>
              <a:gs pos="0">
                <a:schemeClr val="bg1"/>
              </a:gs>
              <a:gs pos="83000">
                <a:srgbClr val="F9DBDD"/>
              </a:gs>
              <a:gs pos="100000">
                <a:srgbClr val="740000"/>
              </a:gs>
            </a:gsLst>
            <a:lin ang="5400000" scaled="0"/>
          </a:gra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Taisnstūris 10"/>
            <p:cNvSpPr/>
            <p:nvPr/>
          </p:nvSpPr>
          <p:spPr>
            <a:xfrm>
              <a:off x="4645245" y="333231"/>
              <a:ext cx="4311720" cy="6227630"/>
            </a:xfrm>
            <a:prstGeom prst="rect">
              <a:avLst/>
            </a:prstGeom>
            <a:grpFill/>
            <a:sp3d prstMaterial="plastic">
              <a:bevelT w="127000" h="254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2" name="Taisnstūris 11"/>
            <p:cNvSpPr/>
            <p:nvPr/>
          </p:nvSpPr>
          <p:spPr>
            <a:xfrm>
              <a:off x="4645245" y="333231"/>
              <a:ext cx="4311720" cy="6227630"/>
            </a:xfrm>
            <a:prstGeom prst="rect">
              <a:avLst/>
            </a:prstGeom>
            <a:grpFill/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/>
            <a:lstStyle/>
            <a:p>
              <a:pPr algn="ctr" defTabSz="1422400">
                <a:spcAft>
                  <a:spcPct val="35000"/>
                </a:spcAft>
                <a:defRPr/>
              </a:pPr>
              <a:endParaRPr lang="lv-LV" sz="3200" b="1" dirty="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ctr" defTabSz="1422400">
                <a:spcAft>
                  <a:spcPct val="35000"/>
                </a:spcAft>
                <a:defRPr/>
              </a:pPr>
              <a:endParaRPr lang="lv-LV" sz="3200" b="1" dirty="0">
                <a:solidFill>
                  <a:srgbClr val="8E001C"/>
                </a:solidFill>
                <a:cs typeface="Times New Roman" pitchFamily="18" charset="0"/>
              </a:endParaRPr>
            </a:p>
            <a:p>
              <a:pPr algn="ctr" defTabSz="1422400">
                <a:spcAft>
                  <a:spcPct val="35000"/>
                </a:spcAft>
                <a:defRPr/>
              </a:pPr>
              <a:r>
                <a:rPr lang="lv-LV" sz="3200" b="1" dirty="0">
                  <a:solidFill>
                    <a:srgbClr val="8E001C"/>
                  </a:solidFill>
                  <a:cs typeface="Times New Roman" pitchFamily="18" charset="0"/>
                </a:rPr>
                <a:t>CONTROL GROUP</a:t>
              </a:r>
            </a:p>
            <a:p>
              <a:pPr defTabSz="1422400">
                <a:spcAft>
                  <a:spcPct val="35000"/>
                </a:spcAft>
                <a:defRPr/>
              </a:pPr>
              <a:r>
                <a:rPr lang="en-US" sz="3200" dirty="0">
                  <a:solidFill>
                    <a:schemeClr val="tx1"/>
                  </a:solidFill>
                  <a:cs typeface="Times New Roman" pitchFamily="18" charset="0"/>
                </a:rPr>
                <a:t>861 European descent voluntary women without any oncologic illnesses detected at the time of application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b="1" smtClean="0"/>
              <a:t>METHODS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1"/>
          </p:nvPr>
        </p:nvGraphicFramePr>
        <p:xfrm>
          <a:off x="467544" y="1412776"/>
          <a:ext cx="8176394" cy="4730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6" name="Picture 2" descr="C:\Users\monust\Desktop\Monta\Liela_forez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1387475"/>
            <a:ext cx="2239962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140200" y="901700"/>
            <a:ext cx="719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lv-LV" altLang="lv-LV" b="1"/>
              <a:t>RFLP</a:t>
            </a:r>
          </a:p>
        </p:txBody>
      </p:sp>
      <p:pic>
        <p:nvPicPr>
          <p:cNvPr id="13318" name="Attēls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148138"/>
            <a:ext cx="4429125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4275138" y="3648075"/>
            <a:ext cx="2074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lv-LV" altLang="lv-LV" b="1"/>
              <a:t>Sanger sequencing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87475"/>
            <a:ext cx="2366963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6597650" y="900113"/>
            <a:ext cx="1692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lv-LV" altLang="sv-SE" b="1" i="1"/>
              <a:t>TaqMan</a:t>
            </a:r>
            <a:r>
              <a:rPr lang="lv-LV" altLang="sv-SE" b="1"/>
              <a:t>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LongProperties xmlns="http://schemas.microsoft.com/office/2006/metadata/longProperties">
  <LongProp xmlns="" name="c3e683bc9fcb4a0ca53bf098ae65513f"><![CDATA[Prezentācija|a4e73d54-1309-4770-b240-210b1ab07a0b;Paraugs|9d04a30d-0d87-457e-aac9-595d317b5715;Struktūrvienība|41fe702c-a5ee-4d45-9e8d-ced2a5ebadae;Darbiniekam|016fa84f-58c6-4741-b94c-ef041bbc2d2b;Vadītājam|9cb07126-c4bd-40d0-b01e-2f35d1abb395;Personāls|49e34193-f346-4e6e-a3cd-b2f6f8ed7153;Korporatīvā identitāte|61ccf52e-5aac-4eac-a8f6-e4b86c38ab66]]></LongProp>
  <LongProp xmlns="" name="RSU_x002d_keywords"><![CDATA[175;#Prezentācija|a4e73d54-1309-4770-b240-210b1ab07a0b;#74;#Paraugs|9d04a30d-0d87-457e-aac9-595d317b5715;#86;#Struktūrvienība|41fe702c-a5ee-4d45-9e8d-ced2a5ebadae;#103;#Darbiniekam|016fa84f-58c6-4741-b94c-ef041bbc2d2b;#106;#Vadītājam|9cb07126-c4bd-40d0-b01e-2f35d1abb395;#104;#Personāls|49e34193-f346-4e6e-a3cd-b2f6f8ed7153;#61;#Korporatīvā identitāte|61ccf52e-5aac-4eac-a8f6-e4b86c38ab66]]></LongProp>
  <LongProp xmlns="" name="TaxCatchAll"><![CDATA[175;#Prezentācija|a4e73d54-1309-4770-b240-210b1ab07a0b;#86;#Struktūrvienība|41fe702c-a5ee-4d45-9e8d-ced2a5ebadae;#74;#Paraugs|9d04a30d-0d87-457e-aac9-595d317b5715;#106;#Vadītājam|9cb07126-c4bd-40d0-b01e-2f35d1abb395;#61;#Korporatīvā identitāte|61ccf52e-5aac-4eac-a8f6-e4b86c38ab66;#104;#Personāls|49e34193-f346-4e6e-a3cd-b2f6f8ed7153;#103;#Darbiniekam|016fa84f-58c6-4741-b94c-ef041bbc2d2b]]></LongProp>
</Long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1886BDD49E1BDD48B605EE56306BA4A1" ma:contentTypeVersion="4" ma:contentTypeDescription="Izveidot jaunu dokumentu." ma:contentTypeScope="" ma:versionID="1f2aa382b012d6691d45403c3e9a63ac">
  <xsd:schema xmlns:xsd="http://www.w3.org/2001/XMLSchema" xmlns:xs="http://www.w3.org/2001/XMLSchema" xmlns:p="http://schemas.microsoft.com/office/2006/metadata/properties" xmlns:ns1="http://schemas.microsoft.com/sharepoint/v3" xmlns:ns2="323f7832-4617-4a04-9584-fda549a8824c" targetNamespace="http://schemas.microsoft.com/office/2006/metadata/properties" ma:root="true" ma:fieldsID="7876dcfac57e79adb531966c8752323f" ns1:_="" ns2:_="">
    <xsd:import namespace="http://schemas.microsoft.com/sharepoint/v3"/>
    <xsd:import namespace="323f7832-4617-4a04-9584-fda549a8824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c3e683bc9fcb4a0ca53bf098ae65513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ākuma datuma plānošana" ma:internalName="PublishingStartDate">
      <xsd:simpleType>
        <xsd:restriction base="dms:Unknown"/>
      </xsd:simpleType>
    </xsd:element>
    <xsd:element name="PublishingExpirationDate" ma:index="9" nillable="true" ma:displayName="Beigu datuma plānošan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f7832-4617-4a04-9584-fda549a8824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kumenta ID vērtība" ma:description="Šim vienumam piešķirtā dokumenta ID vērtība." ma:internalName="_dlc_DocId" ma:readOnly="true">
      <xsd:simpleType>
        <xsd:restriction base="dms:Text"/>
      </xsd:simpleType>
    </xsd:element>
    <xsd:element name="_dlc_DocIdUrl" ma:index="11" nillable="true" ma:displayName="Dokumenta ID" ma:description="Pastāvīga saite uz šo dokumentu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c3e683bc9fcb4a0ca53bf098ae65513f" ma:index="14" nillable="true" ma:taxonomy="true" ma:internalName="c3e683bc9fcb4a0ca53bf098ae65513f" ma:taxonomyFieldName="RSU_x002d_keywords" ma:displayName="Atslēgvārdi" ma:default="" ma:fieldId="{c3e683bc-9fcb-4a0c-a53b-f098ae65513f}" ma:taxonomyMulti="true" ma:sspId="b46c2e3e-e079-4162-bfe7-c2a32d08ecb0" ma:termSetId="bb4ce254-684f-4308-bec3-9cd0c3e348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125890e7-c3c5-4e26-ba44-64f343b41df8}" ma:internalName="TaxCatchAll" ma:showField="CatchAllData" ma:web="323f7832-4617-4a04-9584-fda549a882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3e683bc9fcb4a0ca53bf098ae65513f xmlns="323f7832-4617-4a04-9584-fda549a8824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Prezentācija</TermName>
          <TermId xmlns="http://schemas.microsoft.com/office/infopath/2007/PartnerControls">a4e73d54-1309-4770-b240-210b1ab07a0b</TermId>
        </TermInfo>
        <TermInfo xmlns="http://schemas.microsoft.com/office/infopath/2007/PartnerControls">
          <TermName xmlns="http://schemas.microsoft.com/office/infopath/2007/PartnerControls">Paraugs</TermName>
          <TermId xmlns="http://schemas.microsoft.com/office/infopath/2007/PartnerControls">9d04a30d-0d87-457e-aac9-595d317b5715</TermId>
        </TermInfo>
        <TermInfo xmlns="http://schemas.microsoft.com/office/infopath/2007/PartnerControls">
          <TermName xmlns="http://schemas.microsoft.com/office/infopath/2007/PartnerControls">Struktūrvienība</TermName>
          <TermId xmlns="http://schemas.microsoft.com/office/infopath/2007/PartnerControls">41fe702c-a5ee-4d45-9e8d-ced2a5ebadae</TermId>
        </TermInfo>
        <TermInfo xmlns="http://schemas.microsoft.com/office/infopath/2007/PartnerControls">
          <TermName xmlns="http://schemas.microsoft.com/office/infopath/2007/PartnerControls">Darbiniekam</TermName>
          <TermId xmlns="http://schemas.microsoft.com/office/infopath/2007/PartnerControls">016fa84f-58c6-4741-b94c-ef041bbc2d2b</TermId>
        </TermInfo>
        <TermInfo xmlns="http://schemas.microsoft.com/office/infopath/2007/PartnerControls">
          <TermName xmlns="http://schemas.microsoft.com/office/infopath/2007/PartnerControls">Vadītājam</TermName>
          <TermId xmlns="http://schemas.microsoft.com/office/infopath/2007/PartnerControls">9cb07126-c4bd-40d0-b01e-2f35d1abb395</TermId>
        </TermInfo>
        <TermInfo xmlns="http://schemas.microsoft.com/office/infopath/2007/PartnerControls">
          <TermName xmlns="http://schemas.microsoft.com/office/infopath/2007/PartnerControls">Personāls</TermName>
          <TermId xmlns="http://schemas.microsoft.com/office/infopath/2007/PartnerControls">49e34193-f346-4e6e-a3cd-b2f6f8ed7153</TermId>
        </TermInfo>
        <TermInfo xmlns="http://schemas.microsoft.com/office/infopath/2007/PartnerControls">
          <TermName xmlns="http://schemas.microsoft.com/office/infopath/2007/PartnerControls">Korporatīvā identitāte</TermName>
          <TermId xmlns="http://schemas.microsoft.com/office/infopath/2007/PartnerControls">61ccf52e-5aac-4eac-a8f6-e4b86c38ab66</TermId>
        </TermInfo>
      </Terms>
    </c3e683bc9fcb4a0ca53bf098ae65513f>
    <TaxCatchAll xmlns="323f7832-4617-4a04-9584-fda549a8824c">
      <Value>175</Value>
      <Value>86</Value>
      <Value>74</Value>
      <Value>106</Value>
      <Value>61</Value>
      <Value>104</Value>
      <Value>103</Value>
    </TaxCatchAll>
  </documentManagement>
</p:properties>
</file>

<file path=customXml/itemProps1.xml><?xml version="1.0" encoding="utf-8"?>
<ds:datastoreItem xmlns:ds="http://schemas.openxmlformats.org/officeDocument/2006/customXml" ds:itemID="{29C92700-A8C1-4C0E-B0B4-29B6C4AC427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4AFBE0D-ED15-41CE-846A-3050C8BC23D0}">
  <ds:schemaRefs>
    <ds:schemaRef ds:uri="http://schemas.microsoft.com/office/2006/metadata/longProperties"/>
    <ds:schemaRef ds:uri=""/>
  </ds:schemaRefs>
</ds:datastoreItem>
</file>

<file path=customXml/itemProps3.xml><?xml version="1.0" encoding="utf-8"?>
<ds:datastoreItem xmlns:ds="http://schemas.openxmlformats.org/officeDocument/2006/customXml" ds:itemID="{748B0441-C772-4062-A296-40FF065E1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3f7832-4617-4a04-9584-fda549a882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33396D6-8453-43F6-AF6B-2A854F40BF76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7DAA9357-58B4-4D88-BF72-F9B649C0A165}">
  <ds:schemaRefs>
    <ds:schemaRef ds:uri="http://purl.org/dc/elements/1.1/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323f7832-4617-4a04-9584-fda549a8824c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510</Words>
  <Application>Microsoft Office PowerPoint</Application>
  <PresentationFormat>On-screen Show (4:3)</PresentationFormat>
  <Paragraphs>101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ヒラギノ角ゴ Pro W3</vt:lpstr>
      <vt:lpstr>Wingdings</vt:lpstr>
      <vt:lpstr>MS PGothic</vt:lpstr>
      <vt:lpstr>Times New Roman</vt:lpstr>
      <vt:lpstr>Calibri</vt:lpstr>
      <vt:lpstr>Blank Presentation</vt:lpstr>
      <vt:lpstr>IMPACT OF LOW PENETRANCE VARIANTS ON BREAST CANCER MORBIDITY AND PROGNOSIS </vt:lpstr>
      <vt:lpstr>BREAST CANCER</vt:lpstr>
      <vt:lpstr>BREAST CANCER</vt:lpstr>
      <vt:lpstr>GENETIC ALTERATIONS ASSOCIATED WITH BREAST CANCER</vt:lpstr>
      <vt:lpstr>GENETIC ALTERATIONS ASSOCIATED WITH BREAST CANCER</vt:lpstr>
      <vt:lpstr>THE AIM OF THE STUDY</vt:lpstr>
      <vt:lpstr>LOW-PENETRANCE ALLELIC VARIANTS</vt:lpstr>
      <vt:lpstr>STUDY GROUPS</vt:lpstr>
      <vt:lpstr>METHODS</vt:lpstr>
      <vt:lpstr>Results</vt:lpstr>
      <vt:lpstr>MINOR ALLELE FREQUENCIES</vt:lpstr>
      <vt:lpstr>rs1436904</vt:lpstr>
      <vt:lpstr>rs9693444</vt:lpstr>
      <vt:lpstr>rs204247</vt:lpstr>
      <vt:lpstr>rs616488</vt:lpstr>
      <vt:lpstr>SURVIVAL DATA</vt:lpstr>
      <vt:lpstr>SURVIVAL DATA</vt:lpstr>
      <vt:lpstr>SURVIVAL DATA</vt:lpstr>
      <vt:lpstr>CONCLUSIONS</vt:lpstr>
      <vt:lpstr>Thank you!</vt:lpstr>
    </vt:vector>
  </TitlesOfParts>
  <Company>eforma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RSU PowerPointa prezentācijas sagatave bez apakšējās sarkanās joslas</dc:title>
  <dc:creator>Linda</dc:creator>
  <cp:lastModifiedBy>Maria Issagouliantis</cp:lastModifiedBy>
  <cp:revision>280</cp:revision>
  <dcterms:created xsi:type="dcterms:W3CDTF">2009-08-25T09:42:51Z</dcterms:created>
  <dcterms:modified xsi:type="dcterms:W3CDTF">2016-06-22T09:13:28Z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Dokuments</vt:lpwstr>
  </property>
  <property fmtid="{D5CDD505-2E9C-101B-9397-08002B2CF9AE}" pid="3" name="RSU-keywords">
    <vt:lpwstr>175;#Prezentācija|a4e73d54-1309-4770-b240-210b1ab07a0b;#74;#Paraugs|9d04a30d-0d87-457e-aac9-595d317b5715;#86;#Struktūrvienība|41fe702c-a5ee-4d45-9e8d-ced2a5ebadae;#103;#Darbiniekam|016fa84f-58c6-4741-b94c-ef041bbc2d2b;#106;#Vadītājam|9cb07126-c4bd-40d0-b0</vt:lpwstr>
  </property>
</Properties>
</file>