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Override PartName="/ppt/slides/slide30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2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s/slide29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71" r:id="rId5"/>
    <p:sldId id="259" r:id="rId6"/>
    <p:sldId id="270" r:id="rId7"/>
    <p:sldId id="262" r:id="rId8"/>
    <p:sldId id="263" r:id="rId9"/>
    <p:sldId id="278" r:id="rId10"/>
    <p:sldId id="277" r:id="rId11"/>
    <p:sldId id="274" r:id="rId12"/>
    <p:sldId id="261" r:id="rId13"/>
    <p:sldId id="269" r:id="rId14"/>
    <p:sldId id="279" r:id="rId15"/>
    <p:sldId id="276" r:id="rId16"/>
    <p:sldId id="268" r:id="rId17"/>
    <p:sldId id="280" r:id="rId18"/>
    <p:sldId id="281" r:id="rId19"/>
    <p:sldId id="282" r:id="rId20"/>
    <p:sldId id="283" r:id="rId21"/>
    <p:sldId id="284" r:id="rId22"/>
    <p:sldId id="285" r:id="rId23"/>
    <p:sldId id="286" r:id="rId24"/>
    <p:sldId id="287" r:id="rId25"/>
    <p:sldId id="288" r:id="rId26"/>
    <p:sldId id="289" r:id="rId27"/>
    <p:sldId id="290" r:id="rId28"/>
    <p:sldId id="291" r:id="rId29"/>
    <p:sldId id="292" r:id="rId30"/>
    <p:sldId id="293" r:id="rId3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40" autoAdjust="0"/>
    <p:restoredTop sz="94708" autoAdjust="0"/>
  </p:normalViewPr>
  <p:slideViewPr>
    <p:cSldViewPr snapToGrid="0" snapToObjects="1">
      <p:cViewPr>
        <p:scale>
          <a:sx n="55" d="100"/>
          <a:sy n="55" d="100"/>
        </p:scale>
        <p:origin x="-3888" y="-19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9" d="100"/>
        <a:sy n="79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printerSettings" Target="printerSettings/printerSettings1.bin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esProps" Target="presProps.xml"/><Relationship Id="rId34" Type="http://schemas.openxmlformats.org/officeDocument/2006/relationships/viewProps" Target="viewProps.xml"/><Relationship Id="rId35" Type="http://schemas.openxmlformats.org/officeDocument/2006/relationships/theme" Target="theme/theme1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E8D4-69B9-CC44-9B77-1993DF61DF3F}" type="datetimeFigureOut">
              <a:rPr lang="en-US" smtClean="0"/>
              <a:pPr/>
              <a:t>11/17/16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21779-E9E0-C749-BC5E-79B8FB39AC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E8D4-69B9-CC44-9B77-1993DF61DF3F}" type="datetimeFigureOut">
              <a:rPr lang="en-US" smtClean="0"/>
              <a:pPr/>
              <a:t>11/17/16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21779-E9E0-C749-BC5E-79B8FB39AC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E8D4-69B9-CC44-9B77-1993DF61DF3F}" type="datetimeFigureOut">
              <a:rPr lang="en-US" smtClean="0"/>
              <a:pPr/>
              <a:t>11/17/16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21779-E9E0-C749-BC5E-79B8FB39AC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E8D4-69B9-CC44-9B77-1993DF61DF3F}" type="datetimeFigureOut">
              <a:rPr lang="en-US" smtClean="0"/>
              <a:pPr/>
              <a:t>11/17/16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21779-E9E0-C749-BC5E-79B8FB39AC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E8D4-69B9-CC44-9B77-1993DF61DF3F}" type="datetimeFigureOut">
              <a:rPr lang="en-US" smtClean="0"/>
              <a:pPr/>
              <a:t>11/17/16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21779-E9E0-C749-BC5E-79B8FB39AC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E8D4-69B9-CC44-9B77-1993DF61DF3F}" type="datetimeFigureOut">
              <a:rPr lang="en-US" smtClean="0"/>
              <a:pPr/>
              <a:t>11/17/16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21779-E9E0-C749-BC5E-79B8FB39AC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E8D4-69B9-CC44-9B77-1993DF61DF3F}" type="datetimeFigureOut">
              <a:rPr lang="en-US" smtClean="0"/>
              <a:pPr/>
              <a:t>11/17/16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21779-E9E0-C749-BC5E-79B8FB39AC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E8D4-69B9-CC44-9B77-1993DF61DF3F}" type="datetimeFigureOut">
              <a:rPr lang="en-US" smtClean="0"/>
              <a:pPr/>
              <a:t>11/17/16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21779-E9E0-C749-BC5E-79B8FB39AC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E8D4-69B9-CC44-9B77-1993DF61DF3F}" type="datetimeFigureOut">
              <a:rPr lang="en-US" smtClean="0"/>
              <a:pPr/>
              <a:t>11/17/16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21779-E9E0-C749-BC5E-79B8FB39AC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E8D4-69B9-CC44-9B77-1993DF61DF3F}" type="datetimeFigureOut">
              <a:rPr lang="en-US" smtClean="0"/>
              <a:pPr/>
              <a:t>11/17/16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21779-E9E0-C749-BC5E-79B8FB39AC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8E8D4-69B9-CC44-9B77-1993DF61DF3F}" type="datetimeFigureOut">
              <a:rPr lang="en-US" smtClean="0"/>
              <a:pPr/>
              <a:t>11/17/16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21779-E9E0-C749-BC5E-79B8FB39ACF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Click to edit Master text styles</a:t>
            </a:r>
          </a:p>
          <a:p>
            <a:pPr lvl="1"/>
            <a:r>
              <a:rPr lang="sv-SE" smtClean="0"/>
              <a:t>Second level</a:t>
            </a:r>
          </a:p>
          <a:p>
            <a:pPr lvl="2"/>
            <a:r>
              <a:rPr lang="sv-SE" smtClean="0"/>
              <a:t>Third level</a:t>
            </a:r>
          </a:p>
          <a:p>
            <a:pPr lvl="3"/>
            <a:r>
              <a:rPr lang="sv-SE" smtClean="0"/>
              <a:t>Fourth level</a:t>
            </a:r>
          </a:p>
          <a:p>
            <a:pPr lvl="4"/>
            <a:r>
              <a:rPr lang="sv-SE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8E8D4-69B9-CC44-9B77-1993DF61DF3F}" type="datetimeFigureOut">
              <a:rPr lang="en-US" smtClean="0"/>
              <a:pPr/>
              <a:t>11/17/16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121779-E9E0-C749-BC5E-79B8FB39ACF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4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pn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49037" y="573852"/>
            <a:ext cx="8218667" cy="3439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latin typeface="Comic Sans MS"/>
                <a:cs typeface="Comic Sans MS"/>
              </a:rPr>
              <a:t>Exploiting</a:t>
            </a:r>
            <a:r>
              <a:rPr lang="en-US" sz="3200" b="1" dirty="0" smtClean="0">
                <a:latin typeface="Comic Sans MS"/>
                <a:cs typeface="Comic Sans MS"/>
              </a:rPr>
              <a:t> genome </a:t>
            </a:r>
            <a:r>
              <a:rPr lang="en-US" sz="3200" b="1" dirty="0">
                <a:latin typeface="Comic Sans MS"/>
                <a:cs typeface="Comic Sans MS"/>
              </a:rPr>
              <a:t>biology to understand immune response in health and </a:t>
            </a:r>
            <a:r>
              <a:rPr lang="en-US" sz="3200" b="1" dirty="0" smtClean="0">
                <a:latin typeface="Comic Sans MS"/>
                <a:cs typeface="Comic Sans MS"/>
              </a:rPr>
              <a:t>disease</a:t>
            </a:r>
          </a:p>
          <a:p>
            <a:pPr algn="ctr">
              <a:lnSpc>
                <a:spcPct val="150000"/>
              </a:lnSpc>
            </a:pPr>
            <a:endParaRPr lang="en-US" sz="3200" b="1" dirty="0" smtClean="0">
              <a:latin typeface="Comic Sans MS"/>
              <a:cs typeface="Comic Sans MS"/>
            </a:endParaRPr>
          </a:p>
          <a:p>
            <a:pPr algn="ctr">
              <a:lnSpc>
                <a:spcPct val="150000"/>
              </a:lnSpc>
            </a:pPr>
            <a:r>
              <a:rPr lang="en-US" sz="3200" b="1" dirty="0" smtClean="0">
                <a:latin typeface="Comic Sans MS"/>
                <a:cs typeface="Comic Sans MS"/>
              </a:rPr>
              <a:t>Sergey Belikov</a:t>
            </a:r>
            <a:endParaRPr lang="en-US" sz="3200" dirty="0" smtClean="0">
              <a:latin typeface="Comic Sans MS"/>
              <a:cs typeface="Comic Sans MS"/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077364" y="6604000"/>
            <a:ext cx="2066636" cy="254000"/>
          </a:xfrm>
          <a:prstGeom prst="rect">
            <a:avLst/>
          </a:prstGeom>
        </p:spPr>
        <p:txBody>
          <a:bodyPr/>
          <a:lstStyle/>
          <a:p>
            <a:r>
              <a:rPr lang="en-US" sz="1000" dirty="0" err="1" smtClean="0">
                <a:latin typeface="Arial"/>
              </a:rPr>
              <a:t>Buecker</a:t>
            </a:r>
            <a:r>
              <a:rPr lang="en-US" sz="1000" dirty="0" smtClean="0">
                <a:latin typeface="Arial"/>
              </a:rPr>
              <a:t> &amp; </a:t>
            </a:r>
            <a:r>
              <a:rPr lang="en-US" sz="1000" dirty="0" err="1" smtClean="0">
                <a:latin typeface="Arial"/>
              </a:rPr>
              <a:t>Wysocka</a:t>
            </a:r>
            <a:r>
              <a:rPr lang="en-US" sz="1000" dirty="0" smtClean="0">
                <a:latin typeface="Arial"/>
              </a:rPr>
              <a:t>, Cell, 2012</a:t>
            </a:r>
            <a:endParaRPr lang="en-US" sz="1000" dirty="0">
              <a:latin typeface="Arial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845370" y="312465"/>
            <a:ext cx="7448300" cy="4402827"/>
            <a:chOff x="1993900" y="635000"/>
            <a:chExt cx="5156201" cy="2383910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b="63789"/>
            <a:stretch/>
          </p:blipFill>
          <p:spPr>
            <a:xfrm>
              <a:off x="1993900" y="635000"/>
              <a:ext cx="5156201" cy="1195705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2"/>
            <a:srcRect t="64015" b="1"/>
            <a:stretch/>
          </p:blipFill>
          <p:spPr>
            <a:xfrm>
              <a:off x="1993900" y="1830705"/>
              <a:ext cx="5156200" cy="1188205"/>
            </a:xfrm>
            <a:prstGeom prst="rect">
              <a:avLst/>
            </a:prstGeom>
          </p:spPr>
        </p:pic>
      </p:grpSp>
      <p:sp>
        <p:nvSpPr>
          <p:cNvPr id="8" name="Rectangle 7"/>
          <p:cNvSpPr/>
          <p:nvPr/>
        </p:nvSpPr>
        <p:spPr>
          <a:xfrm>
            <a:off x="672837" y="5143527"/>
            <a:ext cx="78069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H3K4me1 is associated with both active and poised enhancers, while active enhancers are also marked by H3K27 acetylation.</a:t>
            </a:r>
            <a:endParaRPr lang="en-US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82033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nri3884-f2.jpg"/>
          <p:cNvPicPr>
            <a:picLocks noChangeAspect="1"/>
          </p:cNvPicPr>
          <p:nvPr/>
        </p:nvPicPr>
        <p:blipFill>
          <a:blip r:embed="rId2"/>
          <a:srcRect t="52862" b="3699"/>
          <a:stretch>
            <a:fillRect/>
          </a:stretch>
        </p:blipFill>
        <p:spPr>
          <a:xfrm>
            <a:off x="0" y="0"/>
            <a:ext cx="8837299" cy="424872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4231" y="4613098"/>
            <a:ext cx="8881361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2000" dirty="0" err="1" smtClean="0">
                <a:latin typeface="Comic Sans MS"/>
                <a:cs typeface="Comic Sans MS"/>
              </a:rPr>
              <a:t>MPhs</a:t>
            </a:r>
            <a:r>
              <a:rPr lang="en-US" sz="2000" dirty="0" smtClean="0">
                <a:latin typeface="Comic Sans MS"/>
                <a:cs typeface="Comic Sans MS"/>
              </a:rPr>
              <a:t> acquire repertoires of active enhancers that are instructed by the </a:t>
            </a:r>
            <a:r>
              <a:rPr lang="en-US" sz="2000" dirty="0" err="1" smtClean="0">
                <a:latin typeface="Comic Sans MS"/>
                <a:cs typeface="Comic Sans MS"/>
              </a:rPr>
              <a:t>microenvironmental</a:t>
            </a:r>
            <a:r>
              <a:rPr lang="en-US" sz="2000" dirty="0" smtClean="0">
                <a:latin typeface="Comic Sans MS"/>
                <a:cs typeface="Comic Sans MS"/>
              </a:rPr>
              <a:t> signals specific to given tissue…</a:t>
            </a:r>
            <a:endParaRPr lang="en-US" sz="800" dirty="0">
              <a:latin typeface="Comic Sans MS"/>
              <a:cs typeface="Comic Sans MS"/>
            </a:endParaRPr>
          </a:p>
          <a:p>
            <a:pPr>
              <a:lnSpc>
                <a:spcPts val="2700"/>
              </a:lnSpc>
            </a:pPr>
            <a:endParaRPr lang="en-US" sz="800" dirty="0" smtClean="0">
              <a:latin typeface="Comic Sans MS"/>
              <a:cs typeface="Comic Sans MS"/>
            </a:endParaRPr>
          </a:p>
          <a:p>
            <a:pPr>
              <a:lnSpc>
                <a:spcPts val="2700"/>
              </a:lnSpc>
            </a:pPr>
            <a:r>
              <a:rPr lang="en-US" sz="2000" dirty="0" smtClean="0">
                <a:latin typeface="Comic Sans MS"/>
                <a:cs typeface="Comic Sans MS"/>
              </a:rPr>
              <a:t>… which affects the regulatory landscape of a cell via the induction of specific </a:t>
            </a:r>
            <a:r>
              <a:rPr lang="en-US" sz="2000" dirty="0" err="1" smtClean="0">
                <a:latin typeface="Comic Sans MS"/>
                <a:cs typeface="Comic Sans MS"/>
              </a:rPr>
              <a:t>trx</a:t>
            </a:r>
            <a:r>
              <a:rPr lang="en-US" sz="2000" dirty="0" smtClean="0">
                <a:latin typeface="Comic Sans MS"/>
                <a:cs typeface="Comic Sans MS"/>
              </a:rPr>
              <a:t> factors, leading to the expression of genes involved in the unique functional pathways of each tissue-specific cell type</a:t>
            </a:r>
            <a:endParaRPr lang="en-US" sz="2000" dirty="0">
              <a:latin typeface="Comic Sans MS"/>
              <a:cs typeface="Comic Sans M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-265624" y="21568"/>
            <a:ext cx="2318711" cy="3234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1.large.jpg"/>
          <p:cNvPicPr>
            <a:picLocks noChangeAspect="1"/>
          </p:cNvPicPr>
          <p:nvPr/>
        </p:nvPicPr>
        <p:blipFill rotWithShape="1">
          <a:blip r:embed="rId2"/>
          <a:srcRect b="23336"/>
          <a:stretch/>
        </p:blipFill>
        <p:spPr>
          <a:xfrm>
            <a:off x="-1" y="38029"/>
            <a:ext cx="8981067" cy="49810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8606" y="5318227"/>
            <a:ext cx="8917756" cy="1284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100"/>
              </a:lnSpc>
            </a:pPr>
            <a:r>
              <a:rPr lang="en-US" sz="2200" dirty="0" smtClean="0">
                <a:latin typeface="Comic Sans MS" panose="030F0702030302020204" pitchFamily="66" charset="0"/>
              </a:rPr>
              <a:t>TI leads </a:t>
            </a:r>
            <a:r>
              <a:rPr lang="en-US" sz="2200" dirty="0">
                <a:latin typeface="Comic Sans MS" panose="030F0702030302020204" pitchFamily="66" charset="0"/>
              </a:rPr>
              <a:t>to adaptive states that protect the host</a:t>
            </a:r>
            <a:r>
              <a:rPr lang="en-US" sz="2200" dirty="0" smtClean="0">
                <a:latin typeface="Comic Sans MS" panose="030F0702030302020204" pitchFamily="66" charset="0"/>
              </a:rPr>
              <a:t> after </a:t>
            </a:r>
            <a:r>
              <a:rPr lang="en-US" sz="2200" dirty="0">
                <a:latin typeface="Comic Sans MS" panose="030F0702030302020204" pitchFamily="66" charset="0"/>
              </a:rPr>
              <a:t>infections. </a:t>
            </a:r>
            <a:r>
              <a:rPr lang="en-US" sz="2200" dirty="0" smtClean="0">
                <a:latin typeface="Comic Sans MS" panose="030F0702030302020204" pitchFamily="66" charset="0"/>
              </a:rPr>
              <a:t>However, TI may </a:t>
            </a:r>
            <a:r>
              <a:rPr lang="en-US" sz="2200" dirty="0">
                <a:latin typeface="Comic Sans MS" panose="030F0702030302020204" pitchFamily="66" charset="0"/>
              </a:rPr>
              <a:t>result in maladaptive states such as </a:t>
            </a:r>
            <a:r>
              <a:rPr lang="en-US" sz="2200" dirty="0" err="1">
                <a:latin typeface="Comic Sans MS" panose="030F0702030302020204" pitchFamily="66" charset="0"/>
              </a:rPr>
              <a:t>postsepsis</a:t>
            </a:r>
            <a:r>
              <a:rPr lang="en-US" sz="2200" dirty="0">
                <a:latin typeface="Comic Sans MS" panose="030F0702030302020204" pitchFamily="66" charset="0"/>
              </a:rPr>
              <a:t> immune paralysis or </a:t>
            </a:r>
            <a:r>
              <a:rPr lang="en-US" sz="2200" dirty="0" err="1" smtClean="0">
                <a:latin typeface="Comic Sans MS" panose="030F0702030302020204" pitchFamily="66" charset="0"/>
              </a:rPr>
              <a:t>hyperinflammation</a:t>
            </a:r>
            <a:r>
              <a:rPr lang="en-US" sz="2200" dirty="0">
                <a:latin typeface="Comic Sans MS" panose="030F0702030302020204" pitchFamily="66" charset="0"/>
              </a:rPr>
              <a:t> </a:t>
            </a:r>
            <a:r>
              <a:rPr lang="en-US" sz="2200" dirty="0" smtClean="0">
                <a:latin typeface="Comic Sans MS" panose="030F0702030302020204" pitchFamily="66" charset="0"/>
              </a:rPr>
              <a:t>-&gt; </a:t>
            </a:r>
            <a:r>
              <a:rPr lang="en-US" sz="2000" dirty="0" smtClean="0">
                <a:latin typeface="Comic Sans MS" panose="030F0702030302020204" pitchFamily="66" charset="0"/>
              </a:rPr>
              <a:t>T2D, Alzheimer’s disease </a:t>
            </a:r>
            <a:endParaRPr lang="en-US" sz="20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6785453" y="6522226"/>
            <a:ext cx="2857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Netea</a:t>
            </a:r>
            <a:r>
              <a:rPr lang="en-US" sz="1600" dirty="0" smtClean="0"/>
              <a:t> et al., Science, 2016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1483" y="94905"/>
            <a:ext cx="77652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Trx memory in the adaptive immune response</a:t>
            </a:r>
            <a:endParaRPr lang="sv-SE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1707995" y="1092881"/>
            <a:ext cx="5650302" cy="3677527"/>
            <a:chOff x="2188703" y="1179145"/>
            <a:chExt cx="4483286" cy="227573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b="61101"/>
            <a:stretch/>
          </p:blipFill>
          <p:spPr>
            <a:xfrm>
              <a:off x="2188703" y="1179145"/>
              <a:ext cx="4483286" cy="2249855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4118607" y="3131389"/>
              <a:ext cx="2318711" cy="3234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577971" y="4770408"/>
            <a:ext cx="8151962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sv-SE" sz="2400" dirty="0" smtClean="0">
                <a:latin typeface="Comic Sans MS" panose="030F0702030302020204" pitchFamily="66" charset="0"/>
              </a:rPr>
              <a:t>When stimulated for the first time naive cells udergo clonal expansion. Once antigen is cleared, 90-95%  of the antigen-specific effector cells die and surviving cells form a pool of long-lived memory cells</a:t>
            </a:r>
            <a:endParaRPr lang="sv-SE" sz="24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0893" y="1264698"/>
            <a:ext cx="4461055" cy="48127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9781" y="111780"/>
            <a:ext cx="88334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The </a:t>
            </a:r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role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of e</a:t>
            </a:r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pigenetic regulation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in </a:t>
            </a:r>
            <a:r>
              <a:rPr lang="en-US" sz="2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trx</a:t>
            </a:r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memory </a:t>
            </a:r>
            <a:r>
              <a:rPr lang="en-US" sz="2800" dirty="0">
                <a:solidFill>
                  <a:srgbClr val="FF0000"/>
                </a:solidFill>
                <a:latin typeface="Comic Sans MS" panose="030F0702030302020204" pitchFamily="66" charset="0"/>
              </a:rPr>
              <a:t>in the </a:t>
            </a:r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adaptive immune response</a:t>
            </a:r>
            <a:endParaRPr lang="en-US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5822834" y="6522226"/>
            <a:ext cx="335417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Woodworth &amp; Holloway, APCSB, 2016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4547965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l="15890" t="55758"/>
          <a:stretch/>
        </p:blipFill>
        <p:spPr>
          <a:xfrm>
            <a:off x="1621766" y="1349799"/>
            <a:ext cx="6480979" cy="357588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9781" y="111780"/>
            <a:ext cx="88334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Inducible chromatin priming and establishment of </a:t>
            </a:r>
            <a:r>
              <a:rPr lang="en-US" sz="2800" dirty="0" err="1" smtClean="0">
                <a:solidFill>
                  <a:srgbClr val="FF0000"/>
                </a:solidFill>
                <a:latin typeface="Comic Sans MS" panose="030F0702030302020204" pitchFamily="66" charset="0"/>
              </a:rPr>
              <a:t>trx</a:t>
            </a:r>
            <a:r>
              <a:rPr lang="en-US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 memory in T cells</a:t>
            </a:r>
            <a:endParaRPr lang="en-US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36423" y="5124093"/>
            <a:ext cx="8350370" cy="17565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sv-SE" sz="2400" dirty="0" smtClean="0">
                <a:latin typeface="Comic Sans MS" panose="030F0702030302020204" pitchFamily="66" charset="0"/>
              </a:rPr>
              <a:t>Primed DHSs maintain regions of active chromatin close to inducible genes and enhancers that regulate immune response by facilitating the induction of regulatory elements of previously activated T cells</a:t>
            </a:r>
            <a:endParaRPr lang="sv-SE" sz="2400" dirty="0">
              <a:latin typeface="Comic Sans MS" panose="030F0702030302020204" pitchFamily="66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6405909" y="6522226"/>
            <a:ext cx="2857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err="1" smtClean="0"/>
              <a:t>Bevington</a:t>
            </a:r>
            <a:r>
              <a:rPr lang="en-US" sz="1600" dirty="0" smtClean="0"/>
              <a:t> et al., EMBO J , 2016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7222735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ri3884-f3.jpg"/>
          <p:cNvPicPr>
            <a:picLocks noChangeAspect="1"/>
          </p:cNvPicPr>
          <p:nvPr/>
        </p:nvPicPr>
        <p:blipFill>
          <a:blip r:embed="rId2"/>
          <a:srcRect t="3413" b="6423"/>
          <a:stretch>
            <a:fillRect/>
          </a:stretch>
        </p:blipFill>
        <p:spPr>
          <a:xfrm>
            <a:off x="0" y="-1"/>
            <a:ext cx="9144000" cy="50723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66482" y="5160022"/>
            <a:ext cx="9051646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en-US" sz="2200" dirty="0" smtClean="0">
                <a:latin typeface="Comic Sans MS"/>
                <a:cs typeface="Comic Sans MS"/>
              </a:rPr>
              <a:t>SNP in AP-1-binding motif (associated with Crohn disease) disrupts AP-1 binding to an enhancer (active in healthy monocytes). The resulting disruption of the chromatin state leads to altered gene </a:t>
            </a:r>
            <a:r>
              <a:rPr lang="en-US" sz="2200" dirty="0" err="1" smtClean="0">
                <a:latin typeface="Comic Sans MS"/>
                <a:cs typeface="Comic Sans MS"/>
              </a:rPr>
              <a:t>trx</a:t>
            </a:r>
            <a:r>
              <a:rPr lang="en-US" sz="2200" dirty="0" smtClean="0">
                <a:latin typeface="Comic Sans MS"/>
                <a:cs typeface="Comic Sans MS"/>
              </a:rPr>
              <a:t> and provides the mechanism of disease. </a:t>
            </a:r>
            <a:endParaRPr lang="en-US" sz="2200" dirty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363" y="600420"/>
            <a:ext cx="90132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latin typeface="Comic Sans MS"/>
                <a:cs typeface="Comic Sans MS"/>
              </a:rPr>
              <a:t>Healthy cohort                                                                                                  Disease cohort</a:t>
            </a:r>
            <a:endParaRPr lang="en-US" sz="1600" dirty="0">
              <a:latin typeface="Comic Sans MS"/>
              <a:cs typeface="Comic Sans MS"/>
            </a:endParaRPr>
          </a:p>
        </p:txBody>
      </p:sp>
      <p:sp>
        <p:nvSpPr>
          <p:cNvPr id="7" name="TextBox 6"/>
          <p:cNvSpPr txBox="1"/>
          <p:nvPr/>
        </p:nvSpPr>
        <p:spPr>
          <a:xfrm flipH="1">
            <a:off x="6147128" y="6539478"/>
            <a:ext cx="306589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Winter et al., Immunology , 2017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 flipH="1">
            <a:off x="2807903" y="600420"/>
            <a:ext cx="355839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Comic Sans MS"/>
                <a:cs typeface="Comic Sans MS"/>
              </a:rPr>
              <a:t>Cohort studies to find sources of genetic variation between groups</a:t>
            </a:r>
            <a:endParaRPr lang="en-US" sz="2800" dirty="0">
              <a:latin typeface="Comic Sans MS"/>
              <a:cs typeface="Comic Sans M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7183" y="517585"/>
            <a:ext cx="8134187" cy="14880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sv-SE" sz="32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Molecular mechanisms to enhance DNA vaccine immunogenicity</a:t>
            </a:r>
            <a:endParaRPr lang="sv-SE" sz="32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8164975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810" y="1520401"/>
            <a:ext cx="8245310" cy="26947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-35903" y="5756400"/>
            <a:ext cx="9204241" cy="725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300" dirty="0" smtClean="0">
                <a:latin typeface="Comic Sans MS"/>
                <a:cs typeface="Comic Sans MS"/>
              </a:rPr>
              <a:t>After </a:t>
            </a:r>
            <a:r>
              <a:rPr lang="en-US" sz="2300" dirty="0" err="1" smtClean="0">
                <a:latin typeface="Comic Sans MS"/>
                <a:cs typeface="Comic Sans MS"/>
              </a:rPr>
              <a:t>trx</a:t>
            </a:r>
            <a:r>
              <a:rPr lang="en-US" sz="2300" dirty="0" smtClean="0">
                <a:latin typeface="Comic Sans MS"/>
                <a:cs typeface="Comic Sans MS"/>
              </a:rPr>
              <a:t>, mRNA can be degraded, stored or used for translation</a:t>
            </a:r>
            <a:r>
              <a:rPr lang="en-US" sz="2100" dirty="0" smtClean="0">
                <a:latin typeface="Comic Sans MS"/>
                <a:cs typeface="Comic Sans MS"/>
              </a:rPr>
              <a:t> </a:t>
            </a:r>
          </a:p>
          <a:p>
            <a:pPr algn="just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endParaRPr lang="en-US" sz="2100" dirty="0" smtClean="0">
              <a:latin typeface="Comic Sans MS"/>
              <a:cs typeface="Comic Sans M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40664" y="71203"/>
            <a:ext cx="30870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baseline="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Codon</a:t>
            </a:r>
            <a:r>
              <a:rPr lang="en-US" sz="2800" b="1" i="0" baseline="0" dirty="0" smtClean="0">
                <a:solidFill>
                  <a:srgbClr val="FF0000"/>
                </a:solidFill>
                <a:latin typeface="Comic Sans MS"/>
                <a:cs typeface="Comic Sans MS"/>
              </a:rPr>
              <a:t> optimality</a:t>
            </a:r>
            <a:endParaRPr lang="en-US" sz="2800" b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37103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127692" y="6604000"/>
            <a:ext cx="2016308" cy="254000"/>
          </a:xfrm>
          <a:prstGeom prst="rect">
            <a:avLst/>
          </a:prstGeom>
        </p:spPr>
        <p:txBody>
          <a:bodyPr/>
          <a:lstStyle/>
          <a:p>
            <a:r>
              <a:rPr lang="en-US" sz="1000" dirty="0" smtClean="0">
                <a:latin typeface="Arial"/>
              </a:rPr>
              <a:t> </a:t>
            </a:r>
            <a:r>
              <a:rPr lang="en-US" sz="1000" dirty="0" err="1" smtClean="0">
                <a:latin typeface="Arial"/>
              </a:rPr>
              <a:t>Radhakrishnan</a:t>
            </a:r>
            <a:r>
              <a:rPr lang="en-US" sz="1000" dirty="0" smtClean="0">
                <a:latin typeface="Arial"/>
              </a:rPr>
              <a:t> et al., Cell 2016</a:t>
            </a:r>
            <a:endParaRPr lang="en-US" sz="1000" dirty="0">
              <a:latin typeface="Arial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254941" y="666334"/>
            <a:ext cx="3879624" cy="5937666"/>
            <a:chOff x="449611" y="278121"/>
            <a:chExt cx="3879624" cy="5937666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/>
            <a:srcRect l="50773" t="38887"/>
            <a:stretch>
              <a:fillRect/>
            </a:stretch>
          </p:blipFill>
          <p:spPr>
            <a:xfrm>
              <a:off x="723085" y="424821"/>
              <a:ext cx="3606150" cy="5790966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449611" y="278121"/>
              <a:ext cx="546948" cy="5377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92700" y="101981"/>
            <a:ext cx="893657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0" baseline="0" dirty="0" err="1" smtClean="0">
                <a:latin typeface="Comic Sans MS"/>
                <a:cs typeface="Comic Sans MS"/>
              </a:rPr>
              <a:t>Codon</a:t>
            </a:r>
            <a:r>
              <a:rPr lang="en-US" sz="2400" i="0" baseline="0" dirty="0" smtClean="0">
                <a:latin typeface="Comic Sans MS"/>
                <a:cs typeface="Comic Sans MS"/>
              </a:rPr>
              <a:t> optimality is a powerful </a:t>
            </a:r>
            <a:r>
              <a:rPr lang="en-US" sz="2400" dirty="0">
                <a:latin typeface="Comic Sans MS"/>
                <a:cs typeface="Comic Sans MS"/>
              </a:rPr>
              <a:t>d</a:t>
            </a:r>
            <a:r>
              <a:rPr lang="en-US" sz="2400" i="0" baseline="0" dirty="0" smtClean="0">
                <a:latin typeface="Comic Sans MS"/>
                <a:cs typeface="Comic Sans MS"/>
              </a:rPr>
              <a:t>eterminant of mRNA </a:t>
            </a:r>
            <a:r>
              <a:rPr lang="en-US" sz="2400" dirty="0" smtClean="0">
                <a:latin typeface="Comic Sans MS"/>
                <a:cs typeface="Comic Sans MS"/>
              </a:rPr>
              <a:t>s</a:t>
            </a:r>
            <a:r>
              <a:rPr lang="en-US" sz="2400" i="0" baseline="0" dirty="0" smtClean="0">
                <a:latin typeface="Comic Sans MS"/>
                <a:cs typeface="Comic Sans MS"/>
              </a:rPr>
              <a:t>tability</a:t>
            </a:r>
            <a:endParaRPr lang="en-US" sz="2000" dirty="0">
              <a:latin typeface="Comic Sans MS"/>
              <a:cs typeface="Comic Sans M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66911" y="4042025"/>
            <a:ext cx="4162366" cy="21941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40"/>
              </a:lnSpc>
            </a:pPr>
            <a:r>
              <a:rPr lang="en-US" sz="2200" i="0" baseline="0" dirty="0" smtClean="0">
                <a:latin typeface="Comic Sans MS"/>
                <a:cs typeface="Comic Sans MS"/>
              </a:rPr>
              <a:t>Each reporter encodes the same polypeptide sequence but is composed of different </a:t>
            </a:r>
            <a:r>
              <a:rPr lang="en-US" sz="2200" i="0" baseline="0" dirty="0" err="1" smtClean="0">
                <a:latin typeface="Comic Sans MS"/>
                <a:cs typeface="Comic Sans MS"/>
              </a:rPr>
              <a:t>codon</a:t>
            </a:r>
            <a:r>
              <a:rPr lang="en-US" sz="2200" i="0" baseline="0" dirty="0" smtClean="0">
                <a:latin typeface="Comic Sans MS"/>
                <a:cs typeface="Comic Sans MS"/>
              </a:rPr>
              <a:t> composition of varying optimality</a:t>
            </a:r>
            <a:endParaRPr lang="en-US" sz="22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1246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umblr_m3u7gaYfHb1qhno78o1_500.jpg"/>
          <p:cNvPicPr>
            <a:picLocks noChangeAspect="1"/>
          </p:cNvPicPr>
          <p:nvPr/>
        </p:nvPicPr>
        <p:blipFill>
          <a:blip r:embed="rId2"/>
          <a:srcRect l="25067"/>
          <a:stretch>
            <a:fillRect/>
          </a:stretch>
        </p:blipFill>
        <p:spPr>
          <a:xfrm>
            <a:off x="0" y="2166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1227674" y="-42335"/>
            <a:ext cx="66632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Comic Sans MS"/>
                <a:cs typeface="Comic Sans MS"/>
              </a:rPr>
              <a:t>I'm gonna make you an offer…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5313" y="717707"/>
            <a:ext cx="5048364" cy="436973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86583" y="5757104"/>
            <a:ext cx="8606322" cy="851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302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</a:tabLst>
            </a:pPr>
            <a:r>
              <a:rPr lang="en-US" sz="2400" dirty="0" smtClean="0">
                <a:latin typeface="Comic Sans MS"/>
                <a:cs typeface="Comic Sans MS"/>
              </a:rPr>
              <a:t>The pace of translation can regulate protein folding which frequently starts co‐</a:t>
            </a:r>
            <a:r>
              <a:rPr lang="en-US" sz="2400" dirty="0" err="1" smtClean="0">
                <a:latin typeface="Comic Sans MS"/>
                <a:cs typeface="Comic Sans MS"/>
              </a:rPr>
              <a:t>translationally</a:t>
            </a:r>
            <a:r>
              <a:rPr lang="en-US" sz="2400" dirty="0" smtClean="0">
                <a:latin typeface="Comic Sans MS"/>
                <a:cs typeface="Comic Sans MS"/>
              </a:rPr>
              <a:t>. </a:t>
            </a:r>
            <a:endParaRPr lang="en-US" sz="24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5537760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7678" y="723115"/>
            <a:ext cx="8305285" cy="29999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Comic Sans MS"/>
                <a:cs typeface="Comic Sans MS"/>
              </a:rPr>
              <a:t>However...</a:t>
            </a:r>
          </a:p>
          <a:p>
            <a:endParaRPr lang="en-US" sz="2400" dirty="0" smtClean="0">
              <a:latin typeface="Comic Sans MS"/>
              <a:cs typeface="Comic Sans MS"/>
            </a:endParaRPr>
          </a:p>
          <a:p>
            <a:pPr>
              <a:lnSpc>
                <a:spcPts val="3380"/>
              </a:lnSpc>
            </a:pPr>
            <a:r>
              <a:rPr lang="en-US" sz="2400" dirty="0" err="1" smtClean="0">
                <a:latin typeface="Comic Sans MS"/>
                <a:cs typeface="Comic Sans MS"/>
              </a:rPr>
              <a:t>Codon</a:t>
            </a:r>
            <a:r>
              <a:rPr lang="en-US" sz="2400" dirty="0" smtClean="0">
                <a:latin typeface="Comic Sans MS"/>
                <a:cs typeface="Comic Sans MS"/>
              </a:rPr>
              <a:t> optimization not always positively correlates with DNA vaccine efficiency</a:t>
            </a:r>
          </a:p>
          <a:p>
            <a:pPr>
              <a:lnSpc>
                <a:spcPts val="3380"/>
              </a:lnSpc>
            </a:pPr>
            <a:endParaRPr lang="en-US" sz="2400" dirty="0" smtClean="0">
              <a:latin typeface="Comic Sans MS"/>
              <a:cs typeface="Comic Sans MS"/>
            </a:endParaRPr>
          </a:p>
          <a:p>
            <a:pPr>
              <a:lnSpc>
                <a:spcPts val="3380"/>
              </a:lnSpc>
            </a:pPr>
            <a:r>
              <a:rPr lang="en-US" sz="2400" dirty="0" smtClean="0">
                <a:latin typeface="Comic Sans MS"/>
                <a:cs typeface="Comic Sans MS"/>
              </a:rPr>
              <a:t>Foreign sequences could provide better adjuvant effect via patter recognition receptors</a:t>
            </a:r>
            <a:endParaRPr lang="en-US" sz="24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8993052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98100" y="22219"/>
            <a:ext cx="65232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DNA backbone: </a:t>
            </a:r>
            <a:r>
              <a:rPr lang="en-US" sz="2800" b="1" i="0" baseline="0" dirty="0" smtClean="0">
                <a:solidFill>
                  <a:srgbClr val="FF0000"/>
                </a:solidFill>
                <a:latin typeface="Comic Sans MS"/>
                <a:cs typeface="Comic Sans MS"/>
              </a:rPr>
              <a:t>Plasmid vector</a:t>
            </a:r>
            <a:r>
              <a:rPr lang="en-US" sz="2800" b="1" i="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  <a:r>
              <a:rPr lang="en-US" sz="2800" b="1" i="0" baseline="0" dirty="0" smtClean="0">
                <a:solidFill>
                  <a:srgbClr val="FF0000"/>
                </a:solidFill>
                <a:latin typeface="Comic Sans MS"/>
                <a:cs typeface="Comic Sans MS"/>
              </a:rPr>
              <a:t>or...</a:t>
            </a:r>
            <a:endParaRPr lang="en-US" sz="2800" b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6506" y="823015"/>
            <a:ext cx="8612566" cy="6145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80"/>
              </a:lnSpc>
            </a:pPr>
            <a:r>
              <a:rPr lang="en-US" sz="2400" dirty="0" smtClean="0">
                <a:solidFill>
                  <a:srgbClr val="002060"/>
                </a:solidFill>
                <a:latin typeface="Comic Sans MS"/>
                <a:cs typeface="Comic Sans MS"/>
              </a:rPr>
              <a:t>Remove bacterial elements! (inhibit transgene expression)</a:t>
            </a:r>
            <a:r>
              <a:rPr lang="en-US" sz="1200" dirty="0" smtClean="0">
                <a:latin typeface="Comic Sans MS"/>
                <a:cs typeface="Comic Sans MS"/>
              </a:rPr>
              <a:t> </a:t>
            </a:r>
            <a:endParaRPr lang="en-US" sz="1200" dirty="0">
              <a:latin typeface="Comic Sans MS"/>
              <a:cs typeface="Comic Sans MS"/>
            </a:endParaRPr>
          </a:p>
          <a:p>
            <a:pPr>
              <a:lnSpc>
                <a:spcPts val="3280"/>
              </a:lnSpc>
            </a:pPr>
            <a:endParaRPr lang="en-US" sz="1200" b="1" dirty="0" smtClean="0">
              <a:solidFill>
                <a:srgbClr val="C00000"/>
              </a:solidFill>
              <a:latin typeface="Comic Sans MS"/>
              <a:cs typeface="Comic Sans MS"/>
            </a:endParaRPr>
          </a:p>
          <a:p>
            <a:pPr>
              <a:lnSpc>
                <a:spcPts val="3280"/>
              </a:lnSpc>
            </a:pPr>
            <a:r>
              <a:rPr lang="en-US" sz="2400" b="1" dirty="0" err="1" smtClean="0">
                <a:solidFill>
                  <a:srgbClr val="C00000"/>
                </a:solidFill>
                <a:latin typeface="Comic Sans MS"/>
                <a:cs typeface="Comic Sans MS"/>
              </a:rPr>
              <a:t>Minicircle</a:t>
            </a:r>
            <a:r>
              <a:rPr lang="en-US" sz="2400" b="1" dirty="0" smtClean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lang="en-US" sz="2400" b="1" dirty="0">
                <a:solidFill>
                  <a:srgbClr val="C00000"/>
                </a:solidFill>
                <a:latin typeface="Comic Sans MS"/>
                <a:cs typeface="Comic Sans MS"/>
              </a:rPr>
              <a:t>DNA</a:t>
            </a:r>
            <a:r>
              <a:rPr lang="en-US" sz="2400" b="1" dirty="0" smtClean="0">
                <a:solidFill>
                  <a:srgbClr val="C00000"/>
                </a:solidFill>
                <a:latin typeface="Comic Sans MS"/>
                <a:cs typeface="Comic Sans MS"/>
              </a:rPr>
              <a:t> </a:t>
            </a:r>
            <a:r>
              <a:rPr lang="en-US" sz="2400" dirty="0" smtClean="0">
                <a:latin typeface="Comic Sans MS"/>
                <a:cs typeface="Comic Sans MS"/>
              </a:rPr>
              <a:t>(</a:t>
            </a:r>
            <a:r>
              <a:rPr lang="en-US" sz="2400" dirty="0" err="1" smtClean="0">
                <a:latin typeface="Comic Sans MS"/>
                <a:cs typeface="Comic Sans MS"/>
              </a:rPr>
              <a:t>mvDNA</a:t>
            </a:r>
            <a:r>
              <a:rPr lang="en-US" sz="2400" dirty="0" smtClean="0">
                <a:latin typeface="Comic Sans MS"/>
                <a:cs typeface="Comic Sans MS"/>
              </a:rPr>
              <a:t>) vectors</a:t>
            </a:r>
            <a:r>
              <a:rPr lang="en-US" sz="1600" dirty="0">
                <a:latin typeface="Comic Sans MS"/>
                <a:cs typeface="Comic Sans MS"/>
              </a:rPr>
              <a:t> </a:t>
            </a:r>
            <a:r>
              <a:rPr lang="en-US" sz="2400" dirty="0" smtClean="0">
                <a:latin typeface="Comic Sans MS"/>
                <a:cs typeface="Comic Sans MS"/>
              </a:rPr>
              <a:t>generally biosynthesized </a:t>
            </a:r>
            <a:r>
              <a:rPr lang="en-US" sz="2400" dirty="0">
                <a:latin typeface="Comic Sans MS"/>
                <a:cs typeface="Comic Sans MS"/>
              </a:rPr>
              <a:t>in recombinant </a:t>
            </a:r>
            <a:r>
              <a:rPr lang="en-US" sz="2400" dirty="0" smtClean="0">
                <a:latin typeface="Comic Sans MS"/>
                <a:cs typeface="Comic Sans MS"/>
              </a:rPr>
              <a:t>bacteria</a:t>
            </a:r>
          </a:p>
          <a:p>
            <a:r>
              <a:rPr lang="en-US" sz="1600" dirty="0" smtClean="0">
                <a:latin typeface="Comic Sans MS"/>
                <a:cs typeface="Comic Sans MS"/>
              </a:rPr>
              <a:t> </a:t>
            </a:r>
          </a:p>
          <a:p>
            <a:pPr>
              <a:lnSpc>
                <a:spcPts val="3280"/>
              </a:lnSpc>
            </a:pPr>
            <a:r>
              <a:rPr lang="en-US" sz="2400" dirty="0" smtClean="0">
                <a:latin typeface="Comic Sans MS"/>
                <a:cs typeface="Comic Sans MS"/>
              </a:rPr>
              <a:t>...by in vivo site-specific recombination; this strategy allows the removal of surplus parental plasmid species and mini-plasmids that result from the recombination process </a:t>
            </a:r>
          </a:p>
          <a:p>
            <a:endParaRPr lang="en-US" sz="1600" dirty="0" smtClean="0">
              <a:latin typeface="Comic Sans MS"/>
              <a:cs typeface="Comic Sans MS"/>
            </a:endParaRPr>
          </a:p>
          <a:p>
            <a:r>
              <a:rPr lang="en-US" sz="1400" dirty="0" smtClean="0">
                <a:latin typeface="Comic Sans MS"/>
                <a:cs typeface="Comic Sans MS"/>
              </a:rPr>
              <a:t>...</a:t>
            </a:r>
            <a:r>
              <a:rPr lang="en-US" sz="2400" dirty="0" smtClean="0">
                <a:latin typeface="Comic Sans MS"/>
                <a:cs typeface="Comic Sans MS"/>
              </a:rPr>
              <a:t>have minimalistic backbone</a:t>
            </a:r>
          </a:p>
          <a:p>
            <a:endParaRPr lang="en-US" sz="2400" dirty="0" smtClean="0">
              <a:latin typeface="Comic Sans MS"/>
              <a:cs typeface="Comic Sans MS"/>
            </a:endParaRPr>
          </a:p>
          <a:p>
            <a:pPr>
              <a:lnSpc>
                <a:spcPts val="4280"/>
              </a:lnSpc>
            </a:pPr>
            <a:r>
              <a:rPr lang="en-US" sz="2400" b="1" dirty="0" smtClean="0">
                <a:solidFill>
                  <a:srgbClr val="800000"/>
                </a:solidFill>
                <a:latin typeface="Comic Sans MS"/>
                <a:cs typeface="Comic Sans MS"/>
              </a:rPr>
              <a:t>Advantages										</a:t>
            </a:r>
            <a:r>
              <a:rPr lang="en-US" sz="2400" b="1" dirty="0">
                <a:solidFill>
                  <a:srgbClr val="800000"/>
                </a:solidFill>
                <a:latin typeface="Comic Sans MS"/>
                <a:cs typeface="Comic Sans MS"/>
              </a:rPr>
              <a:t> </a:t>
            </a:r>
            <a:r>
              <a:rPr lang="en-US" sz="2400" b="1" dirty="0" smtClean="0">
                <a:solidFill>
                  <a:srgbClr val="800000"/>
                </a:solidFill>
                <a:latin typeface="Comic Sans MS"/>
                <a:cs typeface="Comic Sans MS"/>
              </a:rPr>
              <a:t>  Disadvantages </a:t>
            </a:r>
          </a:p>
          <a:p>
            <a:pPr>
              <a:lnSpc>
                <a:spcPts val="3400"/>
              </a:lnSpc>
            </a:pPr>
            <a:r>
              <a:rPr lang="en-US" sz="2400" dirty="0" smtClean="0">
                <a:latin typeface="Comic Sans MS"/>
                <a:cs typeface="Comic Sans MS"/>
              </a:rPr>
              <a:t>A </a:t>
            </a:r>
            <a:r>
              <a:rPr lang="en-US" sz="2400" dirty="0">
                <a:latin typeface="Comic Sans MS"/>
                <a:cs typeface="Comic Sans MS"/>
              </a:rPr>
              <a:t>s</a:t>
            </a:r>
            <a:r>
              <a:rPr lang="en-US" sz="2400" dirty="0" smtClean="0">
                <a:latin typeface="Comic Sans MS"/>
                <a:cs typeface="Comic Sans MS"/>
              </a:rPr>
              <a:t>afer </a:t>
            </a:r>
            <a:r>
              <a:rPr lang="en-US" sz="2400" dirty="0">
                <a:latin typeface="Comic Sans MS"/>
                <a:cs typeface="Comic Sans MS"/>
              </a:rPr>
              <a:t>and </a:t>
            </a:r>
            <a:r>
              <a:rPr lang="en-US" sz="2400" dirty="0" smtClean="0">
                <a:latin typeface="Comic Sans MS"/>
                <a:cs typeface="Comic Sans MS"/>
              </a:rPr>
              <a:t>more </a:t>
            </a:r>
            <a:r>
              <a:rPr lang="en-US" sz="2400" dirty="0">
                <a:latin typeface="Comic Sans MS"/>
                <a:cs typeface="Comic Sans MS"/>
              </a:rPr>
              <a:t>r</a:t>
            </a:r>
            <a:r>
              <a:rPr lang="en-US" sz="2400" dirty="0" smtClean="0">
                <a:latin typeface="Comic Sans MS"/>
                <a:cs typeface="Comic Sans MS"/>
              </a:rPr>
              <a:t>obust construct                    Size?</a:t>
            </a:r>
          </a:p>
          <a:p>
            <a:pPr>
              <a:lnSpc>
                <a:spcPts val="3400"/>
              </a:lnSpc>
            </a:pPr>
            <a:r>
              <a:rPr lang="en-US" sz="2400" dirty="0">
                <a:latin typeface="Comic Sans MS"/>
                <a:cs typeface="Comic Sans MS"/>
              </a:rPr>
              <a:t>Enabling a </a:t>
            </a:r>
            <a:r>
              <a:rPr lang="en-US" sz="2400" dirty="0" smtClean="0">
                <a:latin typeface="Comic Sans MS"/>
                <a:cs typeface="Comic Sans MS"/>
              </a:rPr>
              <a:t>higher </a:t>
            </a:r>
            <a:r>
              <a:rPr lang="en-US" sz="2400" dirty="0">
                <a:latin typeface="Comic Sans MS"/>
                <a:cs typeface="Comic Sans MS"/>
              </a:rPr>
              <a:t>e</a:t>
            </a:r>
            <a:r>
              <a:rPr lang="en-US" sz="2400" dirty="0" smtClean="0">
                <a:latin typeface="Comic Sans MS"/>
                <a:cs typeface="Comic Sans MS"/>
              </a:rPr>
              <a:t>ffective </a:t>
            </a:r>
            <a:r>
              <a:rPr lang="en-US" sz="2400" dirty="0">
                <a:latin typeface="Comic Sans MS"/>
                <a:cs typeface="Comic Sans MS"/>
              </a:rPr>
              <a:t>d</a:t>
            </a:r>
            <a:r>
              <a:rPr lang="en-US" sz="2400" dirty="0" smtClean="0">
                <a:latin typeface="Comic Sans MS"/>
                <a:cs typeface="Comic Sans MS"/>
              </a:rPr>
              <a:t>ose</a:t>
            </a:r>
          </a:p>
          <a:p>
            <a:pPr>
              <a:lnSpc>
                <a:spcPts val="3400"/>
              </a:lnSpc>
            </a:pPr>
            <a:r>
              <a:rPr lang="en-US" sz="2400" dirty="0">
                <a:latin typeface="Comic Sans MS"/>
                <a:cs typeface="Comic Sans MS"/>
              </a:rPr>
              <a:t>Enhanced </a:t>
            </a:r>
            <a:r>
              <a:rPr lang="en-US" sz="2400" dirty="0" smtClean="0">
                <a:latin typeface="Comic Sans MS"/>
                <a:cs typeface="Comic Sans MS"/>
              </a:rPr>
              <a:t>T-cell </a:t>
            </a:r>
            <a:r>
              <a:rPr lang="en-US" sz="2400" dirty="0" err="1" smtClean="0">
                <a:latin typeface="Comic Sans MS"/>
                <a:cs typeface="Comic Sans MS"/>
              </a:rPr>
              <a:t>responseg</a:t>
            </a:r>
            <a:endParaRPr lang="en-US" sz="24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5486562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25484" y="71203"/>
            <a:ext cx="37452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baseline="0" dirty="0" smtClean="0">
                <a:solidFill>
                  <a:srgbClr val="FF0000"/>
                </a:solidFill>
                <a:latin typeface="Comic Sans MS"/>
                <a:cs typeface="Comic Sans MS"/>
              </a:rPr>
              <a:t>Choice of promoter</a:t>
            </a:r>
            <a:endParaRPr lang="en-US" sz="2800" b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6505" y="798385"/>
            <a:ext cx="8537643" cy="56703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80"/>
              </a:lnSpc>
            </a:pPr>
            <a:r>
              <a:rPr lang="en-US" sz="2400" b="1" dirty="0" smtClean="0">
                <a:latin typeface="Comic Sans MS"/>
                <a:cs typeface="Comic Sans MS"/>
              </a:rPr>
              <a:t>Natural </a:t>
            </a:r>
            <a:r>
              <a:rPr lang="en-US" sz="2400" b="1" dirty="0" err="1" smtClean="0">
                <a:latin typeface="Comic Sans MS"/>
                <a:cs typeface="Comic Sans MS"/>
              </a:rPr>
              <a:t>Pol</a:t>
            </a:r>
            <a:r>
              <a:rPr lang="en-US" sz="2400" b="1" dirty="0" smtClean="0">
                <a:latin typeface="Comic Sans MS"/>
                <a:cs typeface="Comic Sans MS"/>
              </a:rPr>
              <a:t> II promoters are week!</a:t>
            </a:r>
          </a:p>
          <a:p>
            <a:pPr>
              <a:lnSpc>
                <a:spcPts val="3280"/>
              </a:lnSpc>
            </a:pPr>
            <a:endParaRPr lang="en-US" sz="2400" dirty="0" smtClean="0">
              <a:latin typeface="Comic Sans MS"/>
              <a:cs typeface="Comic Sans MS"/>
            </a:endParaRPr>
          </a:p>
          <a:p>
            <a:pPr>
              <a:lnSpc>
                <a:spcPts val="3280"/>
              </a:lnSpc>
            </a:pPr>
            <a:r>
              <a:rPr lang="en-US" sz="2400" dirty="0" smtClean="0">
                <a:latin typeface="Comic Sans MS"/>
                <a:cs typeface="Comic Sans MS"/>
              </a:rPr>
              <a:t>Virus-derived promoters: CMV, SV40</a:t>
            </a:r>
          </a:p>
          <a:p>
            <a:pPr>
              <a:lnSpc>
                <a:spcPts val="3280"/>
              </a:lnSpc>
            </a:pPr>
            <a:endParaRPr lang="en-US" sz="2400" dirty="0" smtClean="0">
              <a:latin typeface="Comic Sans MS"/>
              <a:cs typeface="Comic Sans MS"/>
            </a:endParaRPr>
          </a:p>
          <a:p>
            <a:pPr>
              <a:lnSpc>
                <a:spcPts val="3580"/>
              </a:lnSpc>
            </a:pPr>
            <a:r>
              <a:rPr lang="en-US" sz="2400" dirty="0" smtClean="0">
                <a:latin typeface="Comic Sans MS"/>
                <a:cs typeface="Comic Sans MS"/>
              </a:rPr>
              <a:t>However...</a:t>
            </a:r>
          </a:p>
          <a:p>
            <a:pPr>
              <a:lnSpc>
                <a:spcPts val="3580"/>
              </a:lnSpc>
            </a:pPr>
            <a:r>
              <a:rPr lang="en-US" sz="2400" dirty="0" smtClean="0">
                <a:latin typeface="Comic Sans MS"/>
                <a:cs typeface="Comic Sans MS"/>
              </a:rPr>
              <a:t>... the potency of viral promoters does not necessarily correlate with DNA vaccine efficacy in vivo,</a:t>
            </a:r>
          </a:p>
          <a:p>
            <a:pPr>
              <a:lnSpc>
                <a:spcPts val="3280"/>
              </a:lnSpc>
            </a:pPr>
            <a:endParaRPr lang="en-US" sz="2400" dirty="0" smtClean="0">
              <a:latin typeface="Comic Sans MS"/>
              <a:cs typeface="Comic Sans MS"/>
            </a:endParaRPr>
          </a:p>
          <a:p>
            <a:pPr>
              <a:lnSpc>
                <a:spcPts val="4060"/>
              </a:lnSpc>
            </a:pPr>
            <a:r>
              <a:rPr lang="en-US" sz="2400" dirty="0" smtClean="0">
                <a:latin typeface="Comic Sans MS"/>
                <a:cs typeface="Comic Sans MS"/>
              </a:rPr>
              <a:t>...viral promoters are </a:t>
            </a:r>
            <a:r>
              <a:rPr lang="en-US" sz="2400" dirty="0" err="1" smtClean="0">
                <a:latin typeface="Comic Sans MS"/>
                <a:cs typeface="Comic Sans MS"/>
              </a:rPr>
              <a:t>downregulated</a:t>
            </a:r>
            <a:r>
              <a:rPr lang="en-US" sz="2400" dirty="0" smtClean="0">
                <a:latin typeface="Comic Sans MS"/>
                <a:cs typeface="Comic Sans MS"/>
              </a:rPr>
              <a:t> by IFN-</a:t>
            </a:r>
            <a:r>
              <a:rPr lang="en-US" sz="2800" dirty="0" err="1" smtClean="0">
                <a:latin typeface="Symbol" charset="2"/>
                <a:cs typeface="Symbol" charset="2"/>
              </a:rPr>
              <a:t>g</a:t>
            </a:r>
            <a:r>
              <a:rPr lang="en-US" sz="2400" dirty="0" smtClean="0">
                <a:latin typeface="Comic Sans MS"/>
                <a:cs typeface="Comic Sans MS"/>
              </a:rPr>
              <a:t>, which is produced as a part of inflammatory reaction triggered by </a:t>
            </a:r>
            <a:r>
              <a:rPr lang="en-US" sz="2400" dirty="0" err="1" smtClean="0">
                <a:latin typeface="Comic Sans MS"/>
                <a:cs typeface="Comic Sans MS"/>
              </a:rPr>
              <a:t>unmethylated</a:t>
            </a:r>
            <a:r>
              <a:rPr lang="en-US" sz="2400" dirty="0" smtClean="0">
                <a:latin typeface="Comic Sans MS"/>
                <a:cs typeface="Comic Sans MS"/>
              </a:rPr>
              <a:t> </a:t>
            </a:r>
            <a:r>
              <a:rPr lang="en-US" sz="2400" dirty="0" err="1" smtClean="0">
                <a:latin typeface="Comic Sans MS"/>
                <a:cs typeface="Comic Sans MS"/>
              </a:rPr>
              <a:t>CpG</a:t>
            </a:r>
            <a:r>
              <a:rPr lang="en-US" sz="2400" dirty="0" smtClean="0">
                <a:latin typeface="Comic Sans MS"/>
                <a:cs typeface="Comic Sans MS"/>
              </a:rPr>
              <a:t> sequences present in plasmid backbone (recognized by pattern recognition receptors)  </a:t>
            </a:r>
            <a:endParaRPr lang="en-US" sz="2400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20743176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611188" y="71203"/>
            <a:ext cx="3912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Adjuvants (molecular)</a:t>
            </a:r>
            <a:endParaRPr lang="en-US" sz="2800" b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6505" y="945337"/>
            <a:ext cx="9053438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80"/>
              </a:lnSpc>
            </a:pPr>
            <a:r>
              <a:rPr lang="en-US" sz="2400" b="1" dirty="0">
                <a:latin typeface="Comic Sans MS"/>
                <a:cs typeface="Comic Sans MS"/>
              </a:rPr>
              <a:t>T</a:t>
            </a:r>
            <a:r>
              <a:rPr lang="en-US" sz="2400" b="1" dirty="0" smtClean="0">
                <a:latin typeface="Comic Sans MS"/>
                <a:cs typeface="Comic Sans MS"/>
              </a:rPr>
              <a:t>o upregulate							To downregulate</a:t>
            </a:r>
            <a:endParaRPr lang="en-US" sz="2400" b="1" dirty="0">
              <a:latin typeface="Comic Sans MS"/>
              <a:cs typeface="Comic Sans MS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359479" y="523448"/>
            <a:ext cx="1428750" cy="3991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5401935" y="520732"/>
            <a:ext cx="1428750" cy="399116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274240" y="1857010"/>
            <a:ext cx="4175296" cy="13619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80"/>
              </a:lnSpc>
            </a:pPr>
            <a:r>
              <a:rPr lang="en-US" sz="2400" dirty="0" smtClean="0">
                <a:latin typeface="Comic Sans MS"/>
                <a:cs typeface="Comic Sans MS"/>
              </a:rPr>
              <a:t>Cytokine genes, PRRs, genes coding for signaling proteins (HSP70, IRF)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948265" y="1854295"/>
            <a:ext cx="3787521" cy="2208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80"/>
              </a:lnSpc>
            </a:pPr>
            <a:r>
              <a:rPr lang="en-US" sz="2400" dirty="0" smtClean="0">
                <a:latin typeface="Comic Sans MS"/>
                <a:cs typeface="Comic Sans MS"/>
              </a:rPr>
              <a:t>RNAi: Genes that suppress vaccine action (FoxO3- suppressive regulator of T-cell proliferation) </a:t>
            </a:r>
            <a:endParaRPr lang="en-US" sz="2400" dirty="0">
              <a:latin typeface="Comic Sans MS"/>
              <a:cs typeface="Comic Sans M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1221" y="5468359"/>
            <a:ext cx="826154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80"/>
              </a:lnSpc>
            </a:pPr>
            <a:r>
              <a:rPr lang="en-US" sz="2400" dirty="0" smtClean="0">
                <a:solidFill>
                  <a:srgbClr val="002060"/>
                </a:solidFill>
                <a:latin typeface="Comic Sans MS"/>
                <a:cs typeface="Comic Sans MS"/>
              </a:rPr>
              <a:t>RNAi: post-</a:t>
            </a:r>
            <a:r>
              <a:rPr lang="en-US" sz="2400" dirty="0" err="1" smtClean="0">
                <a:solidFill>
                  <a:srgbClr val="002060"/>
                </a:solidFill>
                <a:latin typeface="Comic Sans MS"/>
                <a:cs typeface="Comic Sans MS"/>
              </a:rPr>
              <a:t>trx</a:t>
            </a:r>
            <a:r>
              <a:rPr lang="en-US" sz="2400" dirty="0" smtClean="0">
                <a:solidFill>
                  <a:srgbClr val="002060"/>
                </a:solidFill>
                <a:latin typeface="Comic Sans MS"/>
                <a:cs typeface="Comic Sans MS"/>
              </a:rPr>
              <a:t> gene silencing by destruction of specific mRNAs triggered by ds short hairpin RNA structures</a:t>
            </a:r>
            <a:endParaRPr lang="en-US" sz="2400" dirty="0">
              <a:solidFill>
                <a:srgbClr val="002060"/>
              </a:solidFill>
              <a:latin typeface="Comic Sans MS"/>
              <a:cs typeface="Comic Sans MS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4567228" y="1611014"/>
            <a:ext cx="0" cy="23992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V="1">
            <a:off x="246648" y="1608298"/>
            <a:ext cx="8641160" cy="2716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66960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5955" y="246117"/>
            <a:ext cx="2867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omic Sans MS"/>
                <a:cs typeface="Comic Sans MS"/>
              </a:rPr>
              <a:t>mRNA vaccines</a:t>
            </a:r>
            <a:endParaRPr lang="en-US" sz="2800" b="1" dirty="0">
              <a:solidFill>
                <a:srgbClr val="FF0000"/>
              </a:solidFill>
              <a:latin typeface="Comic Sans MS"/>
              <a:cs typeface="Comic Sans M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2398583" y="2339342"/>
            <a:ext cx="3843639" cy="367708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1125326" y="915775"/>
            <a:ext cx="3204573" cy="402773"/>
            <a:chOff x="588430" y="857052"/>
            <a:chExt cx="3510419" cy="402773"/>
          </a:xfrm>
        </p:grpSpPr>
        <p:cxnSp>
          <p:nvCxnSpPr>
            <p:cNvPr id="6" name="Straight Arrow Connector 5"/>
            <p:cNvCxnSpPr/>
            <p:nvPr/>
          </p:nvCxnSpPr>
          <p:spPr>
            <a:xfrm flipH="1">
              <a:off x="588430" y="857052"/>
              <a:ext cx="1428750" cy="399116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/>
            <p:cNvCxnSpPr/>
            <p:nvPr/>
          </p:nvCxnSpPr>
          <p:spPr>
            <a:xfrm>
              <a:off x="2670099" y="860709"/>
              <a:ext cx="1428750" cy="399116"/>
            </a:xfrm>
            <a:prstGeom prst="straightConnector1">
              <a:avLst/>
            </a:prstGeom>
            <a:ln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TextBox 7"/>
          <p:cNvSpPr txBox="1"/>
          <p:nvPr/>
        </p:nvSpPr>
        <p:spPr>
          <a:xfrm>
            <a:off x="286505" y="1415264"/>
            <a:ext cx="9053438" cy="486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80"/>
              </a:lnSpc>
            </a:pPr>
            <a:r>
              <a:rPr lang="en-US" sz="2400" b="1" dirty="0" smtClean="0">
                <a:latin typeface="Comic Sans MS"/>
                <a:cs typeface="Comic Sans MS"/>
              </a:rPr>
              <a:t>Self-amplifying			Non-amplifying (naked)</a:t>
            </a:r>
            <a:endParaRPr lang="en-US" sz="2400" b="1" dirty="0">
              <a:latin typeface="Comic Sans MS"/>
              <a:cs typeface="Comic Sans MS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829349" y="538048"/>
            <a:ext cx="982109" cy="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869426" y="162839"/>
            <a:ext cx="3562277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280"/>
              </a:lnSpc>
            </a:pPr>
            <a:r>
              <a:rPr lang="en-US" sz="2400" b="1" dirty="0" smtClean="0">
                <a:latin typeface="Comic Sans MS"/>
                <a:cs typeface="Comic Sans MS"/>
              </a:rPr>
              <a:t>Ex vivo transfection of dendritic cells</a:t>
            </a:r>
            <a:endParaRPr lang="en-US" sz="2400" b="1" dirty="0">
              <a:latin typeface="Comic Sans MS"/>
              <a:cs typeface="Comic Sans MS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975691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55906" y="1151873"/>
            <a:ext cx="4492009" cy="3430128"/>
            <a:chOff x="4711795" y="2899244"/>
            <a:chExt cx="4492009" cy="3430128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/>
            <a:srcRect r="11502"/>
            <a:stretch>
              <a:fillRect/>
            </a:stretch>
          </p:blipFill>
          <p:spPr bwMode="auto">
            <a:xfrm>
              <a:off x="4711795" y="3100575"/>
              <a:ext cx="4037800" cy="3228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6" name="Group 5"/>
            <p:cNvGrpSpPr/>
            <p:nvPr/>
          </p:nvGrpSpPr>
          <p:grpSpPr>
            <a:xfrm>
              <a:off x="7117398" y="3056126"/>
              <a:ext cx="651317" cy="1071490"/>
              <a:chOff x="8340283" y="2051958"/>
              <a:chExt cx="651317" cy="1071490"/>
            </a:xfrm>
          </p:grpSpPr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 flipV="1">
                <a:off x="8340283" y="2058783"/>
                <a:ext cx="607576" cy="10646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3" name="Line 8"/>
              <p:cNvSpPr>
                <a:spLocks noChangeShapeType="1"/>
              </p:cNvSpPr>
              <p:nvPr/>
            </p:nvSpPr>
            <p:spPr bwMode="auto">
              <a:xfrm flipV="1">
                <a:off x="8340283" y="2051958"/>
                <a:ext cx="651317" cy="10714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7" name="Text Box 9"/>
            <p:cNvSpPr txBox="1">
              <a:spLocks noChangeArrowheads="1"/>
            </p:cNvSpPr>
            <p:nvPr/>
          </p:nvSpPr>
          <p:spPr bwMode="auto">
            <a:xfrm>
              <a:off x="7822947" y="2899244"/>
              <a:ext cx="1128355" cy="402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>
                  <a:latin typeface="Arial Rounded MT Bold" charset="0"/>
                </a:rPr>
                <a:t>DNA</a:t>
              </a:r>
            </a:p>
          </p:txBody>
        </p:sp>
        <p:grpSp>
          <p:nvGrpSpPr>
            <p:cNvPr id="8" name="Group 7"/>
            <p:cNvGrpSpPr/>
            <p:nvPr/>
          </p:nvGrpSpPr>
          <p:grpSpPr>
            <a:xfrm rot="1967331">
              <a:off x="7968798" y="4127616"/>
              <a:ext cx="651317" cy="1071490"/>
              <a:chOff x="8340283" y="2051958"/>
              <a:chExt cx="651317" cy="1071490"/>
            </a:xfrm>
          </p:grpSpPr>
          <p:sp>
            <p:nvSpPr>
              <p:cNvPr id="10" name="Line 7"/>
              <p:cNvSpPr>
                <a:spLocks noChangeShapeType="1"/>
              </p:cNvSpPr>
              <p:nvPr/>
            </p:nvSpPr>
            <p:spPr bwMode="auto">
              <a:xfrm flipV="1">
                <a:off x="8340283" y="2058783"/>
                <a:ext cx="607576" cy="106466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  <p:sp>
            <p:nvSpPr>
              <p:cNvPr id="11" name="Line 8"/>
              <p:cNvSpPr>
                <a:spLocks noChangeShapeType="1"/>
              </p:cNvSpPr>
              <p:nvPr/>
            </p:nvSpPr>
            <p:spPr bwMode="auto">
              <a:xfrm flipV="1">
                <a:off x="8340283" y="2051958"/>
                <a:ext cx="651317" cy="107149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 dirty="0"/>
              </a:p>
            </p:txBody>
          </p:sp>
        </p:grpSp>
        <p:sp>
          <p:nvSpPr>
            <p:cNvPr id="9" name="Text Box 9"/>
            <p:cNvSpPr txBox="1">
              <a:spLocks noChangeArrowheads="1"/>
            </p:cNvSpPr>
            <p:nvPr/>
          </p:nvSpPr>
          <p:spPr bwMode="auto">
            <a:xfrm>
              <a:off x="8293275" y="4023245"/>
              <a:ext cx="910529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dirty="0" smtClean="0">
                  <a:latin typeface="Arial Rounded MT Bold" charset="0"/>
                </a:rPr>
                <a:t>mRNA</a:t>
              </a:r>
              <a:endParaRPr lang="en-US" dirty="0">
                <a:latin typeface="Arial Rounded MT Bold" charset="0"/>
              </a:endParaRPr>
            </a:p>
          </p:txBody>
        </p:sp>
      </p:grpSp>
      <p:sp>
        <p:nvSpPr>
          <p:cNvPr id="14" name="Text Box 18"/>
          <p:cNvSpPr txBox="1">
            <a:spLocks noChangeArrowheads="1"/>
          </p:cNvSpPr>
          <p:nvPr/>
        </p:nvSpPr>
        <p:spPr bwMode="auto">
          <a:xfrm>
            <a:off x="2681040" y="5917894"/>
            <a:ext cx="8187698" cy="1372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01623" tIns="50812" rIns="101623" bIns="50812">
            <a:prstTxWarp prst="textNoShape">
              <a:avLst/>
            </a:prstTxWarp>
            <a:spAutoFit/>
          </a:bodyPr>
          <a:lstStyle/>
          <a:p>
            <a:pPr>
              <a:lnSpc>
                <a:spcPts val="3300"/>
              </a:lnSpc>
              <a:buFont typeface="Arial"/>
              <a:buChar char="•"/>
            </a:pPr>
            <a:r>
              <a:rPr lang="en-GB" sz="2200" dirty="0">
                <a:latin typeface="Comic Sans MS"/>
                <a:cs typeface="Comic Sans MS"/>
              </a:rPr>
              <a:t>Large </a:t>
            </a:r>
            <a:r>
              <a:rPr lang="en-GB" sz="2200" dirty="0" smtClean="0">
                <a:latin typeface="Comic Sans MS"/>
                <a:cs typeface="Comic Sans MS"/>
              </a:rPr>
              <a:t>size, </a:t>
            </a:r>
            <a:r>
              <a:rPr lang="en-GB" sz="2200" dirty="0">
                <a:latin typeface="Comic Sans MS"/>
                <a:cs typeface="Comic Sans MS"/>
              </a:rPr>
              <a:t>facilitates microinjection</a:t>
            </a:r>
            <a:r>
              <a:rPr lang="en-GB" sz="2200" dirty="0" smtClean="0">
                <a:latin typeface="Comic Sans MS"/>
                <a:cs typeface="Comic Sans MS"/>
              </a:rPr>
              <a:t>.</a:t>
            </a:r>
          </a:p>
          <a:p>
            <a:pPr>
              <a:lnSpc>
                <a:spcPts val="3300"/>
              </a:lnSpc>
              <a:buFont typeface="Arial"/>
              <a:buChar char="•"/>
            </a:pPr>
            <a:r>
              <a:rPr lang="en-US" sz="2200" dirty="0" smtClean="0">
                <a:latin typeface="Comic Sans MS"/>
                <a:cs typeface="Comic Sans MS"/>
                <a:sym typeface="Wingdings" charset="2"/>
              </a:rPr>
              <a:t>mRNA directed translation, up to 1pmol protein</a:t>
            </a:r>
          </a:p>
          <a:p>
            <a:pPr>
              <a:lnSpc>
                <a:spcPts val="3300"/>
              </a:lnSpc>
            </a:pPr>
            <a:endParaRPr lang="en-US" sz="2200" dirty="0" smtClean="0">
              <a:latin typeface="Comic Sans MS"/>
              <a:cs typeface="Comic Sans MS"/>
              <a:sym typeface="Wingdings" charset="2"/>
            </a:endParaRPr>
          </a:p>
        </p:txBody>
      </p:sp>
      <p:sp>
        <p:nvSpPr>
          <p:cNvPr id="16" name="TextBox 2"/>
          <p:cNvSpPr txBox="1">
            <a:spLocks noChangeArrowheads="1"/>
          </p:cNvSpPr>
          <p:nvPr/>
        </p:nvSpPr>
        <p:spPr bwMode="auto">
          <a:xfrm>
            <a:off x="58723" y="76943"/>
            <a:ext cx="908527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800" dirty="0" smtClean="0">
                <a:latin typeface="Comic Sans MS" charset="0"/>
              </a:rPr>
              <a:t>Proteins </a:t>
            </a:r>
            <a:r>
              <a:rPr lang="en-US" sz="2800" dirty="0">
                <a:latin typeface="Comic Sans MS" charset="0"/>
              </a:rPr>
              <a:t>can be expressed in </a:t>
            </a:r>
            <a:r>
              <a:rPr lang="en-US" sz="2800" dirty="0" err="1">
                <a:latin typeface="Comic Sans MS" charset="0"/>
              </a:rPr>
              <a:t>Xenopus</a:t>
            </a:r>
            <a:r>
              <a:rPr lang="en-US" sz="2800" dirty="0">
                <a:latin typeface="Comic Sans MS" charset="0"/>
              </a:rPr>
              <a:t> </a:t>
            </a:r>
            <a:r>
              <a:rPr lang="en-US" sz="2800" dirty="0" smtClean="0">
                <a:latin typeface="Comic Sans MS" charset="0"/>
              </a:rPr>
              <a:t>oocytes via injection of synthetic mRNA(s) into oocyte cytoplasm</a:t>
            </a:r>
            <a:endParaRPr lang="en-US" sz="2800" dirty="0">
              <a:latin typeface="Comic Sans MS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5691065" y="1724089"/>
            <a:ext cx="2374317" cy="3260688"/>
            <a:chOff x="5984680" y="1633575"/>
            <a:chExt cx="2374317" cy="3260688"/>
          </a:xfrm>
        </p:grpSpPr>
        <p:pic>
          <p:nvPicPr>
            <p:cNvPr id="15" name="Picture 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6225187" y="2216150"/>
              <a:ext cx="930275" cy="2678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7" name="Group 12"/>
            <p:cNvGrpSpPr>
              <a:grpSpLocks/>
            </p:cNvGrpSpPr>
            <p:nvPr/>
          </p:nvGrpSpPr>
          <p:grpSpPr bwMode="auto">
            <a:xfrm>
              <a:off x="7270915" y="3167063"/>
              <a:ext cx="274638" cy="803275"/>
              <a:chOff x="4990490" y="3166536"/>
              <a:chExt cx="389467" cy="804330"/>
            </a:xfrm>
          </p:grpSpPr>
          <p:cxnSp>
            <p:nvCxnSpPr>
              <p:cNvPr id="18" name="Straight Arrow Connector 17"/>
              <p:cNvCxnSpPr>
                <a:cxnSpLocks noChangeShapeType="1"/>
              </p:cNvCxnSpPr>
              <p:nvPr/>
            </p:nvCxnSpPr>
            <p:spPr bwMode="auto">
              <a:xfrm rot="10800000">
                <a:off x="4990490" y="3166536"/>
                <a:ext cx="389467" cy="1589"/>
              </a:xfrm>
              <a:prstGeom prst="straightConnector1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 type="arrow" w="med" len="med"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  <p:cxnSp>
            <p:nvCxnSpPr>
              <p:cNvPr id="19" name="Straight Arrow Connector 18"/>
              <p:cNvCxnSpPr>
                <a:cxnSpLocks noChangeShapeType="1"/>
              </p:cNvCxnSpPr>
              <p:nvPr/>
            </p:nvCxnSpPr>
            <p:spPr bwMode="auto">
              <a:xfrm rot="10800000">
                <a:off x="4990490" y="3969276"/>
                <a:ext cx="389467" cy="1590"/>
              </a:xfrm>
              <a:prstGeom prst="straightConnector1">
                <a:avLst/>
              </a:prstGeom>
              <a:noFill/>
              <a:ln w="25400">
                <a:solidFill>
                  <a:schemeClr val="accent1"/>
                </a:solidFill>
                <a:round/>
                <a:headEnd/>
                <a:tailEnd type="arrow" w="med" len="med"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</p:grpSp>
        <p:sp>
          <p:nvSpPr>
            <p:cNvPr id="20" name="TextBox 8"/>
            <p:cNvSpPr txBox="1">
              <a:spLocks noChangeArrowheads="1"/>
            </p:cNvSpPr>
            <p:nvPr/>
          </p:nvSpPr>
          <p:spPr bwMode="auto">
            <a:xfrm>
              <a:off x="7506509" y="2949575"/>
              <a:ext cx="852488" cy="1200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r>
                <a:rPr lang="en-US" dirty="0"/>
                <a:t>GR</a:t>
              </a:r>
            </a:p>
            <a:p>
              <a:endParaRPr lang="en-US" dirty="0"/>
            </a:p>
            <a:p>
              <a:endParaRPr lang="en-US" dirty="0"/>
            </a:p>
            <a:p>
              <a:r>
                <a:rPr lang="en-US" dirty="0" smtClean="0"/>
                <a:t>FoxA1  </a:t>
              </a:r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5984680" y="1633575"/>
              <a:ext cx="230604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              </a:t>
              </a:r>
              <a:r>
                <a:rPr lang="en-US" sz="1600" dirty="0" smtClean="0">
                  <a:latin typeface="Arial Narrow"/>
                  <a:cs typeface="Arial Narrow"/>
                </a:rPr>
                <a:t>GR+</a:t>
              </a:r>
              <a:r>
                <a:rPr lang="en-US" sz="1600" dirty="0" smtClean="0"/>
                <a:t>	  mRNA</a:t>
              </a:r>
            </a:p>
            <a:p>
              <a:r>
                <a:rPr lang="en-US" sz="1600" dirty="0" smtClean="0"/>
                <a:t>               </a:t>
              </a:r>
              <a:r>
                <a:rPr lang="en-US" sz="1600" dirty="0" smtClean="0">
                  <a:latin typeface="Arial Narrow"/>
                  <a:cs typeface="Arial Narrow"/>
                </a:rPr>
                <a:t>FoxA1  </a:t>
              </a:r>
              <a:r>
                <a:rPr lang="en-US" sz="1600" dirty="0" smtClean="0"/>
                <a:t>  </a:t>
              </a:r>
              <a:r>
                <a:rPr lang="en-US" dirty="0" smtClean="0"/>
                <a:t>injected</a:t>
              </a:r>
              <a:endParaRPr lang="en-US" dirty="0"/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305116" y="1686940"/>
              <a:ext cx="310301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200" dirty="0" smtClean="0"/>
                <a:t>-</a:t>
              </a:r>
              <a:endParaRPr lang="en-US" sz="3200" dirty="0"/>
            </a:p>
          </p:txBody>
        </p:sp>
        <p:cxnSp>
          <p:nvCxnSpPr>
            <p:cNvPr id="23" name="Straight Connector 22"/>
            <p:cNvCxnSpPr/>
            <p:nvPr/>
          </p:nvCxnSpPr>
          <p:spPr>
            <a:xfrm rot="5400000">
              <a:off x="6459475" y="1984462"/>
              <a:ext cx="461788" cy="1588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10800000">
              <a:off x="6089721" y="2216150"/>
              <a:ext cx="2162706" cy="1588"/>
            </a:xfrm>
            <a:prstGeom prst="line">
              <a:avLst/>
            </a:prstGeom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/>
            <p:nvPr/>
          </p:nvSpPr>
          <p:spPr>
            <a:xfrm>
              <a:off x="6089721" y="1740226"/>
              <a:ext cx="1172279" cy="315403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6" name="Picture 4"/>
          <p:cNvPicPr>
            <a:picLocks noChangeAspect="1" noChangeArrowheads="1"/>
          </p:cNvPicPr>
          <p:nvPr/>
        </p:nvPicPr>
        <p:blipFill rotWithShape="1">
          <a:blip r:embed="rId4"/>
          <a:srcRect l="11729" t="15669" r="32189" b="21764"/>
          <a:stretch/>
        </p:blipFill>
        <p:spPr bwMode="auto">
          <a:xfrm>
            <a:off x="58722" y="4941116"/>
            <a:ext cx="2348917" cy="1812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8" name="Straight Connector 27"/>
          <p:cNvCxnSpPr/>
          <p:nvPr/>
        </p:nvCxnSpPr>
        <p:spPr>
          <a:xfrm flipH="1">
            <a:off x="926406" y="3342945"/>
            <a:ext cx="80273" cy="23992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1699592" y="3519047"/>
            <a:ext cx="1918742" cy="226259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08325899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71519" y="1644243"/>
            <a:ext cx="6679241" cy="2507310"/>
            <a:chOff x="495955" y="2154053"/>
            <a:chExt cx="4106729" cy="1351547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r="25037" b="65358"/>
            <a:stretch/>
          </p:blipFill>
          <p:spPr>
            <a:xfrm>
              <a:off x="495955" y="2154053"/>
              <a:ext cx="2442519" cy="135154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  </a:ext>
              </a:extLst>
            </a:blip>
            <a:srcRect l="4071" t="34870" r="53870" b="33731"/>
            <a:stretch/>
          </p:blipFill>
          <p:spPr>
            <a:xfrm>
              <a:off x="3143152" y="2172749"/>
              <a:ext cx="1459532" cy="1304681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310393" y="26751"/>
            <a:ext cx="8531603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600"/>
              </a:lnSpc>
            </a:pPr>
            <a:r>
              <a:rPr lang="sv-SE" sz="2600" dirty="0">
                <a:latin typeface="Comic Sans MS" panose="030F0702030302020204" pitchFamily="66" charset="0"/>
              </a:rPr>
              <a:t>Dendrimer-RNA nanoparticles generate protective</a:t>
            </a:r>
          </a:p>
          <a:p>
            <a:pPr>
              <a:lnSpc>
                <a:spcPts val="3600"/>
              </a:lnSpc>
            </a:pPr>
            <a:r>
              <a:rPr lang="sv-SE" sz="2600" dirty="0">
                <a:latin typeface="Comic Sans MS" panose="030F0702030302020204" pitchFamily="66" charset="0"/>
              </a:rPr>
              <a:t>immunity against </a:t>
            </a:r>
            <a:r>
              <a:rPr lang="sv-SE" sz="2600" dirty="0" smtClean="0">
                <a:latin typeface="Comic Sans MS" panose="030F0702030302020204" pitchFamily="66" charset="0"/>
              </a:rPr>
              <a:t>several pathogens with </a:t>
            </a:r>
            <a:r>
              <a:rPr lang="sv-SE" sz="2600" dirty="0">
                <a:latin typeface="Comic Sans MS" panose="030F0702030302020204" pitchFamily="66" charset="0"/>
              </a:rPr>
              <a:t>a single dose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8752" y="4436765"/>
            <a:ext cx="8854580" cy="1887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en-US" sz="2400" dirty="0" smtClean="0">
                <a:latin typeface="Comic Sans MS" panose="030F0702030302020204" pitchFamily="66" charset="0"/>
              </a:rPr>
              <a:t>Polyamines (polyethylene imine) condense RNA via inter-action </a:t>
            </a:r>
            <a:r>
              <a:rPr lang="en-US" sz="2400" dirty="0">
                <a:latin typeface="Comic Sans MS" panose="030F0702030302020204" pitchFamily="66" charset="0"/>
              </a:rPr>
              <a:t>with the </a:t>
            </a:r>
            <a:r>
              <a:rPr lang="en-US" sz="2400" dirty="0" smtClean="0">
                <a:latin typeface="Comic Sans MS" panose="030F0702030302020204" pitchFamily="66" charset="0"/>
              </a:rPr>
              <a:t>phosphate backbone</a:t>
            </a:r>
            <a:r>
              <a:rPr lang="en-US" sz="2400" dirty="0">
                <a:latin typeface="Comic Sans MS" panose="030F0702030302020204" pitchFamily="66" charset="0"/>
              </a:rPr>
              <a:t>, resulting in compact </a:t>
            </a:r>
            <a:r>
              <a:rPr lang="en-US" sz="2400" dirty="0" smtClean="0">
                <a:latin typeface="Comic Sans MS" panose="030F0702030302020204" pitchFamily="66" charset="0"/>
              </a:rPr>
              <a:t>nanoparticles that protect </a:t>
            </a:r>
            <a:r>
              <a:rPr lang="en-US" sz="2400" dirty="0">
                <a:latin typeface="Comic Sans MS" panose="030F0702030302020204" pitchFamily="66" charset="0"/>
              </a:rPr>
              <a:t>from </a:t>
            </a:r>
            <a:r>
              <a:rPr lang="en-US" sz="2400" dirty="0" smtClean="0">
                <a:latin typeface="Comic Sans MS" panose="030F0702030302020204" pitchFamily="66" charset="0"/>
              </a:rPr>
              <a:t>nucleases. </a:t>
            </a:r>
            <a:r>
              <a:rPr lang="en-US" sz="2400" dirty="0">
                <a:latin typeface="Comic Sans MS" panose="030F0702030302020204" pitchFamily="66" charset="0"/>
              </a:rPr>
              <a:t>A</a:t>
            </a:r>
            <a:r>
              <a:rPr lang="en-US" sz="2400" dirty="0" smtClean="0">
                <a:latin typeface="Comic Sans MS" panose="030F0702030302020204" pitchFamily="66" charset="0"/>
              </a:rPr>
              <a:t>mines have </a:t>
            </a:r>
            <a:r>
              <a:rPr lang="en-US" sz="2400" dirty="0" err="1">
                <a:latin typeface="Comic Sans MS" panose="030F0702030302020204" pitchFamily="66" charset="0"/>
              </a:rPr>
              <a:t>pKa</a:t>
            </a:r>
            <a:r>
              <a:rPr lang="en-US" sz="2400" dirty="0">
                <a:latin typeface="Comic Sans MS" panose="030F0702030302020204" pitchFamily="66" charset="0"/>
              </a:rPr>
              <a:t> =</a:t>
            </a:r>
            <a:r>
              <a:rPr lang="en-US" sz="2400" dirty="0" smtClean="0">
                <a:latin typeface="Comic Sans MS" panose="030F0702030302020204" pitchFamily="66" charset="0"/>
              </a:rPr>
              <a:t> 5-7, this facilitates </a:t>
            </a:r>
            <a:r>
              <a:rPr lang="en-US" sz="2400" dirty="0">
                <a:latin typeface="Comic Sans MS" panose="030F0702030302020204" pitchFamily="66" charset="0"/>
              </a:rPr>
              <a:t>release of </a:t>
            </a:r>
            <a:r>
              <a:rPr lang="en-US" sz="2400" dirty="0" smtClean="0">
                <a:latin typeface="Comic Sans MS" panose="030F0702030302020204" pitchFamily="66" charset="0"/>
              </a:rPr>
              <a:t>RNA into the cytoplasm. </a:t>
            </a:r>
            <a:endParaRPr lang="sv-SE" sz="2400" dirty="0">
              <a:latin typeface="Comic Sans MS" panose="030F0702030302020204" pitchFamily="66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61846" y="6566483"/>
            <a:ext cx="2482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Chahal et al, PNAS, 2016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1147603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5836" y="214290"/>
            <a:ext cx="8330268" cy="6214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v-SE" sz="2800" dirty="0" smtClean="0">
                <a:latin typeface="Comic Sans MS" panose="030F0702030302020204" pitchFamily="66" charset="0"/>
              </a:rPr>
              <a:t>Fully synthetic</a:t>
            </a:r>
          </a:p>
          <a:p>
            <a:endParaRPr lang="sv-SE" sz="1400" dirty="0">
              <a:latin typeface="Comic Sans MS" panose="030F0702030302020204" pitchFamily="66" charset="0"/>
            </a:endParaRPr>
          </a:p>
          <a:p>
            <a:endParaRPr lang="sv-SE" sz="1400" dirty="0" smtClean="0">
              <a:latin typeface="Comic Sans MS" panose="030F0702030302020204" pitchFamily="66" charset="0"/>
            </a:endParaRPr>
          </a:p>
          <a:p>
            <a:r>
              <a:rPr lang="sv-SE" sz="2800" dirty="0" smtClean="0">
                <a:latin typeface="Comic Sans MS" panose="030F0702030302020204" pitchFamily="66" charset="0"/>
              </a:rPr>
              <a:t>Single-dose</a:t>
            </a:r>
          </a:p>
          <a:p>
            <a:endParaRPr lang="sv-SE" sz="1400" dirty="0">
              <a:latin typeface="Comic Sans MS" panose="030F0702030302020204" pitchFamily="66" charset="0"/>
            </a:endParaRPr>
          </a:p>
          <a:p>
            <a:endParaRPr lang="sv-SE" sz="1400" dirty="0" smtClean="0">
              <a:latin typeface="Comic Sans MS" panose="030F0702030302020204" pitchFamily="66" charset="0"/>
            </a:endParaRPr>
          </a:p>
          <a:p>
            <a:r>
              <a:rPr lang="sv-SE" sz="2800" dirty="0">
                <a:latin typeface="Comic Sans MS" panose="030F0702030302020204" pitchFamily="66" charset="0"/>
              </a:rPr>
              <a:t>A</a:t>
            </a:r>
            <a:r>
              <a:rPr lang="en-US" sz="2800" dirty="0" err="1" smtClean="0">
                <a:latin typeface="Comic Sans MS" panose="030F0702030302020204" pitchFamily="66" charset="0"/>
              </a:rPr>
              <a:t>djuvant</a:t>
            </a:r>
            <a:r>
              <a:rPr lang="en-US" sz="2800" dirty="0" smtClean="0">
                <a:latin typeface="Comic Sans MS" panose="030F0702030302020204" pitchFamily="66" charset="0"/>
              </a:rPr>
              <a:t>-free</a:t>
            </a:r>
          </a:p>
          <a:p>
            <a:endParaRPr lang="en-US" sz="1400" dirty="0">
              <a:latin typeface="Comic Sans MS" panose="030F0702030302020204" pitchFamily="66" charset="0"/>
            </a:endParaRPr>
          </a:p>
          <a:p>
            <a:endParaRPr lang="en-US" sz="1400" dirty="0" smtClean="0">
              <a:latin typeface="Comic Sans MS" panose="030F0702030302020204" pitchFamily="66" charset="0"/>
            </a:endParaRPr>
          </a:p>
          <a:p>
            <a:r>
              <a:rPr lang="en-US" sz="2800" dirty="0">
                <a:latin typeface="Comic Sans MS" panose="030F0702030302020204" pitchFamily="66" charset="0"/>
              </a:rPr>
              <a:t>N</a:t>
            </a:r>
            <a:r>
              <a:rPr lang="en-US" sz="2800" dirty="0" smtClean="0">
                <a:latin typeface="Comic Sans MS" panose="030F0702030302020204" pitchFamily="66" charset="0"/>
              </a:rPr>
              <a:t>anoparticle </a:t>
            </a:r>
            <a:r>
              <a:rPr lang="en-US" sz="2800" dirty="0">
                <a:latin typeface="Comic Sans MS" panose="030F0702030302020204" pitchFamily="66" charset="0"/>
              </a:rPr>
              <a:t>vaccine </a:t>
            </a:r>
            <a:r>
              <a:rPr lang="en-US" sz="2800" dirty="0" smtClean="0">
                <a:latin typeface="Comic Sans MS" panose="030F0702030302020204" pitchFamily="66" charset="0"/>
              </a:rPr>
              <a:t>platform.</a:t>
            </a:r>
          </a:p>
          <a:p>
            <a:endParaRPr lang="en-US" sz="1400" dirty="0">
              <a:latin typeface="Comic Sans MS" panose="030F0702030302020204" pitchFamily="66" charset="0"/>
            </a:endParaRPr>
          </a:p>
          <a:p>
            <a:endParaRPr lang="en-US" sz="1400" dirty="0" smtClean="0">
              <a:latin typeface="Comic Sans MS" panose="030F0702030302020204" pitchFamily="66" charset="0"/>
            </a:endParaRPr>
          </a:p>
          <a:p>
            <a:pPr>
              <a:lnSpc>
                <a:spcPts val="3500"/>
              </a:lnSpc>
            </a:pPr>
            <a:r>
              <a:rPr lang="en-US" sz="2800" dirty="0" smtClean="0">
                <a:latin typeface="Comic Sans MS" panose="030F0702030302020204" pitchFamily="66" charset="0"/>
              </a:rPr>
              <a:t>Vaccines </a:t>
            </a:r>
            <a:r>
              <a:rPr lang="en-US" sz="2800" dirty="0">
                <a:latin typeface="Comic Sans MS" panose="030F0702030302020204" pitchFamily="66" charset="0"/>
              </a:rPr>
              <a:t>can be </a:t>
            </a:r>
            <a:r>
              <a:rPr lang="en-US" sz="2800" dirty="0" smtClean="0">
                <a:latin typeface="Comic Sans MS" panose="030F0702030302020204" pitchFamily="66" charset="0"/>
              </a:rPr>
              <a:t>formed </a:t>
            </a:r>
            <a:r>
              <a:rPr lang="en-US" sz="2800" dirty="0">
                <a:latin typeface="Comic Sans MS" panose="030F0702030302020204" pitchFamily="66" charset="0"/>
              </a:rPr>
              <a:t>with </a:t>
            </a:r>
            <a:r>
              <a:rPr lang="en-US" sz="2800" dirty="0" smtClean="0">
                <a:latin typeface="Comic Sans MS" panose="030F0702030302020204" pitchFamily="66" charset="0"/>
              </a:rPr>
              <a:t>multiple antigen-expressing </a:t>
            </a:r>
            <a:r>
              <a:rPr lang="en-US" sz="2800" dirty="0">
                <a:latin typeface="Comic Sans MS" panose="030F0702030302020204" pitchFamily="66" charset="0"/>
              </a:rPr>
              <a:t>replicons. </a:t>
            </a:r>
            <a:endParaRPr lang="en-US" sz="2800" dirty="0" smtClean="0">
              <a:latin typeface="Comic Sans MS" panose="030F0702030302020204" pitchFamily="66" charset="0"/>
            </a:endParaRPr>
          </a:p>
          <a:p>
            <a:endParaRPr lang="en-US" sz="1400" dirty="0">
              <a:latin typeface="Comic Sans MS" panose="030F0702030302020204" pitchFamily="66" charset="0"/>
            </a:endParaRPr>
          </a:p>
          <a:p>
            <a:endParaRPr lang="en-US" sz="1400" dirty="0" smtClean="0">
              <a:latin typeface="Comic Sans MS" panose="030F0702030302020204" pitchFamily="66" charset="0"/>
            </a:endParaRPr>
          </a:p>
          <a:p>
            <a:pPr>
              <a:lnSpc>
                <a:spcPts val="3500"/>
              </a:lnSpc>
            </a:pPr>
            <a:r>
              <a:rPr lang="en-US" sz="2800" dirty="0" smtClean="0">
                <a:latin typeface="Comic Sans MS" panose="030F0702030302020204" pitchFamily="66" charset="0"/>
              </a:rPr>
              <a:t>After </a:t>
            </a:r>
            <a:r>
              <a:rPr lang="en-US" sz="2800" dirty="0">
                <a:latin typeface="Comic Sans MS" panose="030F0702030302020204" pitchFamily="66" charset="0"/>
              </a:rPr>
              <a:t>a single </a:t>
            </a:r>
            <a:r>
              <a:rPr lang="en-US" sz="2800" dirty="0" smtClean="0">
                <a:latin typeface="Comic Sans MS" panose="030F0702030302020204" pitchFamily="66" charset="0"/>
              </a:rPr>
              <a:t>immunization </a:t>
            </a:r>
            <a:r>
              <a:rPr lang="sv-SE" sz="2800" dirty="0" smtClean="0">
                <a:latin typeface="Comic Sans MS" panose="030F0702030302020204" pitchFamily="66" charset="0"/>
              </a:rPr>
              <a:t>vaccines </a:t>
            </a:r>
            <a:r>
              <a:rPr lang="sv-SE" sz="2800" dirty="0">
                <a:latin typeface="Comic Sans MS" panose="030F0702030302020204" pitchFamily="66" charset="0"/>
              </a:rPr>
              <a:t>elicit vital </a:t>
            </a:r>
            <a:r>
              <a:rPr lang="sv-SE" sz="2800" dirty="0" smtClean="0">
                <a:latin typeface="Comic Sans MS" panose="030F0702030302020204" pitchFamily="66" charset="0"/>
              </a:rPr>
              <a:t>T-cell</a:t>
            </a:r>
            <a:r>
              <a:rPr lang="sv-SE" sz="2800" dirty="0">
                <a:latin typeface="Comic Sans MS" panose="030F0702030302020204" pitchFamily="66" charset="0"/>
              </a:rPr>
              <a:t> </a:t>
            </a:r>
            <a:r>
              <a:rPr lang="en-US" sz="2800" dirty="0" smtClean="0">
                <a:latin typeface="Comic Sans MS" panose="030F0702030302020204" pitchFamily="66" charset="0"/>
              </a:rPr>
              <a:t>and ab </a:t>
            </a:r>
            <a:r>
              <a:rPr lang="en-US" sz="2800" dirty="0">
                <a:latin typeface="Comic Sans MS" panose="030F0702030302020204" pitchFamily="66" charset="0"/>
              </a:rPr>
              <a:t>responses </a:t>
            </a:r>
            <a:r>
              <a:rPr lang="en-US" sz="2800" dirty="0" smtClean="0">
                <a:latin typeface="Comic Sans MS" panose="030F0702030302020204" pitchFamily="66" charset="0"/>
              </a:rPr>
              <a:t>and </a:t>
            </a:r>
            <a:r>
              <a:rPr lang="en-US" sz="2800" dirty="0">
                <a:latin typeface="Comic Sans MS" panose="030F0702030302020204" pitchFamily="66" charset="0"/>
              </a:rPr>
              <a:t>fully protect against lethal </a:t>
            </a:r>
            <a:r>
              <a:rPr lang="en-US" sz="2800" dirty="0" smtClean="0">
                <a:latin typeface="Comic Sans MS" panose="030F0702030302020204" pitchFamily="66" charset="0"/>
              </a:rPr>
              <a:t>exposures to </a:t>
            </a:r>
            <a:r>
              <a:rPr lang="en-US" sz="2800" dirty="0">
                <a:latin typeface="Comic Sans MS" panose="030F0702030302020204" pitchFamily="66" charset="0"/>
              </a:rPr>
              <a:t>several deadly </a:t>
            </a:r>
            <a:r>
              <a:rPr lang="en-US" sz="2800" dirty="0" smtClean="0">
                <a:latin typeface="Comic Sans MS" panose="030F0702030302020204" pitchFamily="66" charset="0"/>
              </a:rPr>
              <a:t>pathogens</a:t>
            </a:r>
            <a:endParaRPr lang="sv-SE" sz="28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704067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1335" y="850716"/>
            <a:ext cx="836382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-DCs </a:t>
            </a:r>
            <a:r>
              <a:rPr lang="en-US" sz="2400" dirty="0">
                <a:latin typeface="Comic Sans MS" panose="030F0702030302020204" pitchFamily="66" charset="0"/>
              </a:rPr>
              <a:t>can be targeted </a:t>
            </a:r>
            <a:r>
              <a:rPr lang="en-US" sz="2400" dirty="0" smtClean="0">
                <a:latin typeface="Comic Sans MS" panose="030F0702030302020204" pitchFamily="66" charset="0"/>
              </a:rPr>
              <a:t>using </a:t>
            </a:r>
            <a:r>
              <a:rPr lang="en-US" sz="2400" dirty="0" err="1" smtClean="0">
                <a:latin typeface="Comic Sans MS" panose="030F0702030302020204" pitchFamily="66" charset="0"/>
              </a:rPr>
              <a:t>i.v.</a:t>
            </a:r>
            <a:r>
              <a:rPr lang="en-US" sz="2400" dirty="0" smtClean="0">
                <a:latin typeface="Comic Sans MS" panose="030F0702030302020204" pitchFamily="66" charset="0"/>
              </a:rPr>
              <a:t> </a:t>
            </a:r>
            <a:r>
              <a:rPr lang="en-US" sz="2400" dirty="0">
                <a:latin typeface="Comic Sans MS" panose="030F0702030302020204" pitchFamily="66" charset="0"/>
              </a:rPr>
              <a:t>administered RNA-</a:t>
            </a:r>
            <a:r>
              <a:rPr lang="en-US" sz="2400" dirty="0" err="1">
                <a:latin typeface="Comic Sans MS" panose="030F0702030302020204" pitchFamily="66" charset="0"/>
              </a:rPr>
              <a:t>lipoplexes</a:t>
            </a:r>
            <a:r>
              <a:rPr lang="en-US" sz="2400" dirty="0">
                <a:latin typeface="Comic Sans MS" panose="030F0702030302020204" pitchFamily="66" charset="0"/>
              </a:rPr>
              <a:t> (RNA-LPX) </a:t>
            </a:r>
            <a:endParaRPr lang="en-US" sz="2400" dirty="0" smtClean="0">
              <a:latin typeface="Comic Sans MS" panose="030F0702030302020204" pitchFamily="66" charset="0"/>
            </a:endParaRPr>
          </a:p>
          <a:p>
            <a:endParaRPr lang="en-US" sz="2400" dirty="0" smtClean="0">
              <a:latin typeface="Comic Sans MS" panose="030F0702030302020204" pitchFamily="66" charset="0"/>
            </a:endParaRPr>
          </a:p>
          <a:p>
            <a:r>
              <a:rPr lang="en-US" sz="2400" dirty="0" smtClean="0">
                <a:latin typeface="Comic Sans MS" panose="030F0702030302020204" pitchFamily="66" charset="0"/>
              </a:rPr>
              <a:t>The </a:t>
            </a:r>
            <a:r>
              <a:rPr lang="en-US" sz="2400" dirty="0">
                <a:latin typeface="Comic Sans MS" panose="030F0702030302020204" pitchFamily="66" charset="0"/>
              </a:rPr>
              <a:t>LPX protects RNA </a:t>
            </a:r>
            <a:r>
              <a:rPr lang="en-US" sz="2400" dirty="0" smtClean="0">
                <a:latin typeface="Comic Sans MS" panose="030F0702030302020204" pitchFamily="66" charset="0"/>
              </a:rPr>
              <a:t>and </a:t>
            </a:r>
            <a:r>
              <a:rPr lang="en-US" sz="2400" dirty="0">
                <a:latin typeface="Comic Sans MS" panose="030F0702030302020204" pitchFamily="66" charset="0"/>
              </a:rPr>
              <a:t>mediates its efficient uptake and expression of the encoded antigen by </a:t>
            </a:r>
            <a:r>
              <a:rPr lang="en-US" sz="2400" dirty="0" smtClean="0">
                <a:latin typeface="Comic Sans MS" panose="030F0702030302020204" pitchFamily="66" charset="0"/>
              </a:rPr>
              <a:t>DCs </a:t>
            </a:r>
            <a:r>
              <a:rPr lang="en-US" sz="2400" dirty="0">
                <a:latin typeface="Comic Sans MS" panose="030F0702030302020204" pitchFamily="66" charset="0"/>
              </a:rPr>
              <a:t>and macrophages in various lymphoid </a:t>
            </a:r>
            <a:r>
              <a:rPr lang="en-US" sz="2400" dirty="0" smtClean="0">
                <a:latin typeface="Comic Sans MS" panose="030F0702030302020204" pitchFamily="66" charset="0"/>
              </a:rPr>
              <a:t>compartments</a:t>
            </a:r>
          </a:p>
          <a:p>
            <a:r>
              <a:rPr lang="en-US" sz="2400" dirty="0" smtClean="0">
                <a:latin typeface="Comic Sans MS" panose="030F0702030302020204" pitchFamily="66" charset="0"/>
              </a:rPr>
              <a:t> </a:t>
            </a:r>
          </a:p>
          <a:p>
            <a:r>
              <a:rPr lang="en-US" sz="2400" dirty="0" smtClean="0">
                <a:latin typeface="Comic Sans MS" panose="030F0702030302020204" pitchFamily="66" charset="0"/>
              </a:rPr>
              <a:t>RNA-LPX </a:t>
            </a:r>
            <a:r>
              <a:rPr lang="en-US" sz="2400" dirty="0">
                <a:latin typeface="Comic Sans MS" panose="030F0702030302020204" pitchFamily="66" charset="0"/>
              </a:rPr>
              <a:t>encoding </a:t>
            </a:r>
            <a:r>
              <a:rPr lang="en-US" sz="2400" dirty="0" smtClean="0">
                <a:latin typeface="Comic Sans MS" panose="030F0702030302020204" pitchFamily="66" charset="0"/>
              </a:rPr>
              <a:t>different antigens </a:t>
            </a:r>
            <a:r>
              <a:rPr lang="en-US" sz="2400" dirty="0">
                <a:latin typeface="Comic Sans MS" panose="030F0702030302020204" pitchFamily="66" charset="0"/>
              </a:rPr>
              <a:t>induce strong effector and memory T-cell </a:t>
            </a:r>
            <a:r>
              <a:rPr lang="en-US" sz="2400" dirty="0" smtClean="0">
                <a:latin typeface="Comic Sans MS" panose="030F0702030302020204" pitchFamily="66" charset="0"/>
              </a:rPr>
              <a:t>responses (also in three </a:t>
            </a:r>
            <a:r>
              <a:rPr lang="en-US" sz="2400" dirty="0">
                <a:latin typeface="Comic Sans MS" panose="030F0702030302020204" pitchFamily="66" charset="0"/>
              </a:rPr>
              <a:t>melanoma </a:t>
            </a:r>
            <a:r>
              <a:rPr lang="en-US" sz="2400" dirty="0" smtClean="0">
                <a:latin typeface="Comic Sans MS" panose="030F0702030302020204" pitchFamily="66" charset="0"/>
              </a:rPr>
              <a:t>patients) </a:t>
            </a:r>
          </a:p>
          <a:p>
            <a:endParaRPr lang="en-US" sz="2400" dirty="0" smtClean="0">
              <a:latin typeface="Comic Sans MS" panose="030F0702030302020204" pitchFamily="66" charset="0"/>
            </a:endParaRPr>
          </a:p>
          <a:p>
            <a:r>
              <a:rPr lang="en-US" sz="2400" dirty="0" smtClean="0">
                <a:latin typeface="Comic Sans MS" panose="030F0702030302020204" pitchFamily="66" charset="0"/>
              </a:rPr>
              <a:t>RNA-LPX - </a:t>
            </a:r>
            <a:r>
              <a:rPr lang="en-US" sz="2400" dirty="0">
                <a:latin typeface="Comic Sans MS" panose="030F0702030302020204" pitchFamily="66" charset="0"/>
              </a:rPr>
              <a:t>a universally applicable vaccine class for systemic </a:t>
            </a:r>
            <a:r>
              <a:rPr lang="en-US" sz="2400" dirty="0" smtClean="0">
                <a:latin typeface="Comic Sans MS" panose="030F0702030302020204" pitchFamily="66" charset="0"/>
              </a:rPr>
              <a:t>DCs </a:t>
            </a:r>
            <a:r>
              <a:rPr lang="en-US" sz="2400" dirty="0">
                <a:latin typeface="Comic Sans MS" panose="030F0702030302020204" pitchFamily="66" charset="0"/>
              </a:rPr>
              <a:t>targeting </a:t>
            </a:r>
            <a:r>
              <a:rPr lang="en-US" sz="2400" dirty="0" smtClean="0">
                <a:latin typeface="Comic Sans MS" panose="030F0702030302020204" pitchFamily="66" charset="0"/>
              </a:rPr>
              <a:t>and </a:t>
            </a:r>
            <a:r>
              <a:rPr lang="en-US" sz="2400" dirty="0">
                <a:latin typeface="Comic Sans MS" panose="030F0702030302020204" pitchFamily="66" charset="0"/>
              </a:rPr>
              <a:t>induction </a:t>
            </a:r>
            <a:r>
              <a:rPr lang="en-US" sz="2400">
                <a:latin typeface="Comic Sans MS" panose="030F0702030302020204" pitchFamily="66" charset="0"/>
              </a:rPr>
              <a:t>of </a:t>
            </a:r>
            <a:r>
              <a:rPr lang="en-US" sz="2400" smtClean="0">
                <a:latin typeface="Comic Sans MS" panose="030F0702030302020204" pitchFamily="66" charset="0"/>
              </a:rPr>
              <a:t>both </a:t>
            </a:r>
            <a:r>
              <a:rPr lang="en-US" sz="2400" dirty="0">
                <a:latin typeface="Comic Sans MS" panose="030F0702030302020204" pitchFamily="66" charset="0"/>
              </a:rPr>
              <a:t>adaptive as well as type-I-IFN-mediated innate immune mechanisms </a:t>
            </a:r>
            <a:r>
              <a:rPr lang="en-US" sz="2400" dirty="0" smtClean="0">
                <a:latin typeface="Comic Sans MS" panose="030F0702030302020204" pitchFamily="66" charset="0"/>
              </a:rPr>
              <a:t>(for </a:t>
            </a:r>
            <a:r>
              <a:rPr lang="en-US" sz="2400" dirty="0">
                <a:latin typeface="Comic Sans MS" panose="030F0702030302020204" pitchFamily="66" charset="0"/>
              </a:rPr>
              <a:t>cancer </a:t>
            </a:r>
            <a:r>
              <a:rPr lang="en-US" sz="2400" dirty="0" smtClean="0">
                <a:latin typeface="Comic Sans MS" panose="030F0702030302020204" pitchFamily="66" charset="0"/>
              </a:rPr>
              <a:t>immunotherapy)</a:t>
            </a:r>
            <a:endParaRPr lang="sv-SE" sz="2400" dirty="0">
              <a:latin typeface="Comic Sans MS" panose="030F0702030302020204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695188" y="6474638"/>
            <a:ext cx="2499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Kranz et al, Nature, 2016</a:t>
            </a: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7638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"/>
          <p:cNvSpPr txBox="1">
            <a:spLocks noChangeArrowheads="1"/>
          </p:cNvSpPr>
          <p:nvPr/>
        </p:nvSpPr>
        <p:spPr bwMode="auto">
          <a:xfrm>
            <a:off x="0" y="6664986"/>
            <a:ext cx="2590800" cy="1706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1200" b="1" dirty="0" smtClean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Braga </a:t>
            </a:r>
            <a:r>
              <a:rPr lang="en-GB" sz="1200" b="1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et al. Hum. Mol. Genet. </a:t>
            </a:r>
            <a:r>
              <a:rPr lang="en-GB" sz="1200" b="1" dirty="0" smtClean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2016</a:t>
            </a:r>
            <a:endParaRPr lang="en-GB" sz="1200" b="1" dirty="0">
              <a:solidFill>
                <a:srgbClr val="000000"/>
              </a:solidFill>
              <a:latin typeface="Arial" charset="0"/>
              <a:ea typeface="msgothic" charset="0"/>
              <a:cs typeface="msgothic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-156665" y="-184542"/>
            <a:ext cx="9355529" cy="6849528"/>
            <a:chOff x="-46937" y="10056"/>
            <a:chExt cx="9134954" cy="6849528"/>
          </a:xfrm>
        </p:grpSpPr>
        <p:pic>
          <p:nvPicPr>
            <p:cNvPr id="14" name="Picture 13"/>
            <p:cNvPicPr>
              <a:picLocks noChangeAspect="1" noChangeArrowheads="1"/>
            </p:cNvPicPr>
            <p:nvPr/>
          </p:nvPicPr>
          <p:blipFill rotWithShape="1">
            <a:blip r:embed="rId2"/>
            <a:srcRect l="-891" t="37620" r="1632" b="60639"/>
            <a:stretch/>
          </p:blipFill>
          <p:spPr bwMode="auto">
            <a:xfrm>
              <a:off x="-46937" y="2042189"/>
              <a:ext cx="9134953" cy="21274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6" name="Picture 5"/>
            <p:cNvPicPr>
              <a:picLocks noChangeAspect="1" noChangeArrowheads="1"/>
            </p:cNvPicPr>
            <p:nvPr/>
          </p:nvPicPr>
          <p:blipFill rotWithShape="1">
            <a:blip r:embed="rId2"/>
            <a:srcRect t="17442" r="1590" b="62412"/>
            <a:stretch/>
          </p:blipFill>
          <p:spPr bwMode="auto">
            <a:xfrm>
              <a:off x="31275" y="10056"/>
              <a:ext cx="9056742" cy="20332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15" name="Picture 14"/>
            <p:cNvPicPr>
              <a:picLocks noChangeAspect="1" noChangeArrowheads="1"/>
            </p:cNvPicPr>
            <p:nvPr/>
          </p:nvPicPr>
          <p:blipFill rotWithShape="1">
            <a:blip r:embed="rId2"/>
            <a:srcRect t="55251" r="1590" b="18097"/>
            <a:stretch/>
          </p:blipFill>
          <p:spPr bwMode="auto">
            <a:xfrm>
              <a:off x="31275" y="4169664"/>
              <a:ext cx="9056742" cy="2689920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</p:grpSp>
      <p:sp>
        <p:nvSpPr>
          <p:cNvPr id="17" name="Rectangle 16"/>
          <p:cNvSpPr/>
          <p:nvPr/>
        </p:nvSpPr>
        <p:spPr>
          <a:xfrm>
            <a:off x="763420" y="123448"/>
            <a:ext cx="136712" cy="662025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3" name="Group 2"/>
          <p:cNvGrpSpPr/>
          <p:nvPr/>
        </p:nvGrpSpPr>
        <p:grpSpPr>
          <a:xfrm>
            <a:off x="4297163" y="841075"/>
            <a:ext cx="1944134" cy="2819146"/>
            <a:chOff x="11044222" y="611861"/>
            <a:chExt cx="1649024" cy="1773676"/>
          </a:xfrm>
        </p:grpSpPr>
        <p:sp>
          <p:nvSpPr>
            <p:cNvPr id="13" name="Rectangle 12"/>
            <p:cNvSpPr/>
            <p:nvPr/>
          </p:nvSpPr>
          <p:spPr>
            <a:xfrm>
              <a:off x="11044222" y="611861"/>
              <a:ext cx="1649024" cy="177367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11044222" y="611861"/>
              <a:ext cx="1632417" cy="1769690"/>
              <a:chOff x="3335616" y="270986"/>
              <a:chExt cx="1632417" cy="2601662"/>
            </a:xfrm>
          </p:grpSpPr>
          <p:pic>
            <p:nvPicPr>
              <p:cNvPr id="11" name="Picture 10" descr="nri3884-f1.jpg"/>
              <p:cNvPicPr>
                <a:picLocks noChangeAspect="1"/>
              </p:cNvPicPr>
              <p:nvPr/>
            </p:nvPicPr>
            <p:blipFill rotWithShape="1">
              <a:blip r:embed="rId3"/>
              <a:srcRect l="81726" t="51641" b="34238"/>
              <a:stretch/>
            </p:blipFill>
            <p:spPr>
              <a:xfrm>
                <a:off x="3558575" y="1904207"/>
                <a:ext cx="1324597" cy="968441"/>
              </a:xfrm>
              <a:prstGeom prst="rect">
                <a:avLst/>
              </a:prstGeom>
            </p:spPr>
          </p:pic>
          <p:pic>
            <p:nvPicPr>
              <p:cNvPr id="12" name="Picture 11" descr="nri3884-f1.jpg"/>
              <p:cNvPicPr>
                <a:picLocks noChangeAspect="1"/>
              </p:cNvPicPr>
              <p:nvPr/>
            </p:nvPicPr>
            <p:blipFill rotWithShape="1">
              <a:blip r:embed="rId3"/>
              <a:srcRect l="34442" t="5925" r="43790" b="84876"/>
              <a:stretch/>
            </p:blipFill>
            <p:spPr>
              <a:xfrm>
                <a:off x="3390103" y="270986"/>
                <a:ext cx="1577902" cy="630839"/>
              </a:xfrm>
              <a:prstGeom prst="rect">
                <a:avLst/>
              </a:prstGeom>
            </p:spPr>
          </p:pic>
          <p:pic>
            <p:nvPicPr>
              <p:cNvPr id="10" name="Picture 9" descr="nri3884-f1.jpg"/>
              <p:cNvPicPr>
                <a:picLocks noChangeAspect="1"/>
              </p:cNvPicPr>
              <p:nvPr/>
            </p:nvPicPr>
            <p:blipFill rotWithShape="1">
              <a:blip r:embed="rId3"/>
              <a:srcRect l="33690" t="18997" r="43790" b="65779"/>
              <a:stretch/>
            </p:blipFill>
            <p:spPr>
              <a:xfrm>
                <a:off x="3335616" y="901825"/>
                <a:ext cx="1632417" cy="1044059"/>
              </a:xfrm>
              <a:prstGeom prst="rect">
                <a:avLst/>
              </a:prstGeom>
            </p:spPr>
          </p:pic>
        </p:grpSp>
      </p:grpSp>
      <p:sp>
        <p:nvSpPr>
          <p:cNvPr id="24" name="Rectangle 23"/>
          <p:cNvSpPr/>
          <p:nvPr/>
        </p:nvSpPr>
        <p:spPr>
          <a:xfrm>
            <a:off x="3248554" y="841075"/>
            <a:ext cx="1109672" cy="28223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0" name="Picture 19" descr="nri3884-f1.jpg"/>
          <p:cNvPicPr>
            <a:picLocks noChangeAspect="1"/>
          </p:cNvPicPr>
          <p:nvPr/>
        </p:nvPicPr>
        <p:blipFill rotWithShape="1">
          <a:blip r:embed="rId3"/>
          <a:srcRect l="38776" t="33423" r="45441" b="56688"/>
          <a:stretch/>
        </p:blipFill>
        <p:spPr>
          <a:xfrm>
            <a:off x="3242204" y="869182"/>
            <a:ext cx="1144049" cy="678180"/>
          </a:xfrm>
          <a:prstGeom prst="rect">
            <a:avLst/>
          </a:prstGeom>
        </p:spPr>
      </p:pic>
      <p:pic>
        <p:nvPicPr>
          <p:cNvPr id="21" name="Picture 20" descr="nri3884-f1.jpg"/>
          <p:cNvPicPr>
            <a:picLocks noChangeAspect="1"/>
          </p:cNvPicPr>
          <p:nvPr/>
        </p:nvPicPr>
        <p:blipFill rotWithShape="1">
          <a:blip r:embed="rId3"/>
          <a:srcRect l="67117" t="33423" r="21701" b="56688"/>
          <a:stretch/>
        </p:blipFill>
        <p:spPr>
          <a:xfrm>
            <a:off x="3280207" y="1891978"/>
            <a:ext cx="810558" cy="678180"/>
          </a:xfrm>
          <a:prstGeom prst="rect">
            <a:avLst/>
          </a:prstGeom>
        </p:spPr>
      </p:pic>
      <p:pic>
        <p:nvPicPr>
          <p:cNvPr id="22" name="Picture 21" descr="nri3884-f1.jpg"/>
          <p:cNvPicPr>
            <a:picLocks noChangeAspect="1"/>
          </p:cNvPicPr>
          <p:nvPr/>
        </p:nvPicPr>
        <p:blipFill rotWithShape="1">
          <a:blip r:embed="rId3"/>
          <a:srcRect l="57068" t="33423" r="34128" b="62258"/>
          <a:stretch/>
        </p:blipFill>
        <p:spPr>
          <a:xfrm>
            <a:off x="3526118" y="1547362"/>
            <a:ext cx="638175" cy="296158"/>
          </a:xfrm>
          <a:prstGeom prst="rect">
            <a:avLst/>
          </a:prstGeom>
        </p:spPr>
      </p:pic>
      <p:pic>
        <p:nvPicPr>
          <p:cNvPr id="23" name="Picture 22" descr="genes-06-00790-g001.png"/>
          <p:cNvPicPr>
            <a:picLocks noChangeAspect="1"/>
          </p:cNvPicPr>
          <p:nvPr/>
        </p:nvPicPr>
        <p:blipFill>
          <a:blip r:embed="rId4"/>
          <a:srcRect l="3867" r="71960" b="33546"/>
          <a:stretch>
            <a:fillRect/>
          </a:stretch>
        </p:blipFill>
        <p:spPr>
          <a:xfrm>
            <a:off x="6241297" y="841075"/>
            <a:ext cx="1198326" cy="28223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 b="6061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86549" y="0"/>
            <a:ext cx="2711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3600" b="1" dirty="0" smtClean="0">
                <a:solidFill>
                  <a:srgbClr val="FF0000"/>
                </a:solidFill>
              </a:rPr>
              <a:t>Get the shot!</a:t>
            </a:r>
            <a:endParaRPr lang="sv-SE" sz="36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 rot="1251286">
            <a:off x="2919678" y="3502132"/>
            <a:ext cx="19741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b="1" dirty="0" smtClean="0">
                <a:solidFill>
                  <a:srgbClr val="FF0000"/>
                </a:solidFill>
                <a:latin typeface="Arial Narrow" panose="020B0606020202030204" pitchFamily="34" charset="0"/>
              </a:rPr>
              <a:t>DNA vaccine</a:t>
            </a:r>
            <a:endParaRPr lang="sv-SE" sz="2800" b="1" dirty="0">
              <a:solidFill>
                <a:srgbClr val="FF0000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39715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680104" y="0"/>
            <a:ext cx="7991489" cy="7239000"/>
            <a:chOff x="3242204" y="-184542"/>
            <a:chExt cx="4236484" cy="4159608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 rotWithShape="1">
            <a:blip r:embed="rId2"/>
            <a:srcRect l="35170" t="37620" r="20297" b="60639"/>
            <a:stretch/>
          </p:blipFill>
          <p:spPr bwMode="auto">
            <a:xfrm>
              <a:off x="3242204" y="1847591"/>
              <a:ext cx="4197419" cy="21274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 rotWithShape="1">
            <a:blip r:embed="rId2"/>
            <a:srcRect l="35211" t="17442" r="20255" b="62412"/>
            <a:stretch/>
          </p:blipFill>
          <p:spPr bwMode="auto">
            <a:xfrm>
              <a:off x="3242204" y="-184542"/>
              <a:ext cx="4197419" cy="2033275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  <a:effectLst/>
          </p:spPr>
        </p:pic>
        <p:grpSp>
          <p:nvGrpSpPr>
            <p:cNvPr id="11" name="Group 10"/>
            <p:cNvGrpSpPr/>
            <p:nvPr/>
          </p:nvGrpSpPr>
          <p:grpSpPr>
            <a:xfrm>
              <a:off x="4297163" y="841075"/>
              <a:ext cx="1944134" cy="2819146"/>
              <a:chOff x="11044222" y="611861"/>
              <a:chExt cx="1649024" cy="1773676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11044222" y="611861"/>
                <a:ext cx="1649024" cy="17736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  <p:grpSp>
            <p:nvGrpSpPr>
              <p:cNvPr id="13" name="Group 8"/>
              <p:cNvGrpSpPr/>
              <p:nvPr/>
            </p:nvGrpSpPr>
            <p:grpSpPr>
              <a:xfrm>
                <a:off x="11044222" y="611861"/>
                <a:ext cx="1632417" cy="1769689"/>
                <a:chOff x="3335616" y="270986"/>
                <a:chExt cx="1632417" cy="2601662"/>
              </a:xfrm>
            </p:grpSpPr>
            <p:pic>
              <p:nvPicPr>
                <p:cNvPr id="14" name="Picture 10" descr="nri3884-f1.jpg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81726" t="51641" b="34238"/>
                <a:stretch/>
              </p:blipFill>
              <p:spPr>
                <a:xfrm>
                  <a:off x="3558575" y="1904207"/>
                  <a:ext cx="1324597" cy="968441"/>
                </a:xfrm>
                <a:prstGeom prst="rect">
                  <a:avLst/>
                </a:prstGeom>
              </p:spPr>
            </p:pic>
            <p:pic>
              <p:nvPicPr>
                <p:cNvPr id="15" name="Picture 14" descr="nri3884-f1.jpg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34442" t="5925" r="43790" b="84876"/>
                <a:stretch/>
              </p:blipFill>
              <p:spPr>
                <a:xfrm>
                  <a:off x="3390103" y="270986"/>
                  <a:ext cx="1577902" cy="630839"/>
                </a:xfrm>
                <a:prstGeom prst="rect">
                  <a:avLst/>
                </a:prstGeom>
              </p:spPr>
            </p:pic>
            <p:pic>
              <p:nvPicPr>
                <p:cNvPr id="16" name="Picture 15" descr="nri3884-f1.jpg"/>
                <p:cNvPicPr>
                  <a:picLocks noChangeAspect="1"/>
                </p:cNvPicPr>
                <p:nvPr/>
              </p:nvPicPr>
              <p:blipFill rotWithShape="1">
                <a:blip r:embed="rId3"/>
                <a:srcRect l="33690" t="18997" r="43790" b="65779"/>
                <a:stretch/>
              </p:blipFill>
              <p:spPr>
                <a:xfrm>
                  <a:off x="3335616" y="901825"/>
                  <a:ext cx="1632417" cy="1044059"/>
                </a:xfrm>
                <a:prstGeom prst="rect">
                  <a:avLst/>
                </a:prstGeom>
              </p:spPr>
            </p:pic>
          </p:grpSp>
        </p:grpSp>
        <p:sp>
          <p:nvSpPr>
            <p:cNvPr id="17" name="Rectangle 16"/>
            <p:cNvSpPr/>
            <p:nvPr/>
          </p:nvSpPr>
          <p:spPr>
            <a:xfrm>
              <a:off x="3248554" y="841075"/>
              <a:ext cx="1109672" cy="282232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/>
            </a:p>
          </p:txBody>
        </p:sp>
        <p:pic>
          <p:nvPicPr>
            <p:cNvPr id="18" name="Picture 17" descr="nri3884-f1.jpg"/>
            <p:cNvPicPr>
              <a:picLocks noChangeAspect="1"/>
            </p:cNvPicPr>
            <p:nvPr/>
          </p:nvPicPr>
          <p:blipFill rotWithShape="1">
            <a:blip r:embed="rId3"/>
            <a:srcRect l="38776" t="33423" r="45441" b="56688"/>
            <a:stretch/>
          </p:blipFill>
          <p:spPr>
            <a:xfrm>
              <a:off x="3242204" y="869182"/>
              <a:ext cx="1144049" cy="678180"/>
            </a:xfrm>
            <a:prstGeom prst="rect">
              <a:avLst/>
            </a:prstGeom>
          </p:spPr>
        </p:pic>
        <p:pic>
          <p:nvPicPr>
            <p:cNvPr id="19" name="Picture 18" descr="nri3884-f1.jpg"/>
            <p:cNvPicPr>
              <a:picLocks noChangeAspect="1"/>
            </p:cNvPicPr>
            <p:nvPr/>
          </p:nvPicPr>
          <p:blipFill rotWithShape="1">
            <a:blip r:embed="rId3"/>
            <a:srcRect l="67117" t="33423" r="21701" b="56688"/>
            <a:stretch/>
          </p:blipFill>
          <p:spPr>
            <a:xfrm>
              <a:off x="3280207" y="1891978"/>
              <a:ext cx="810558" cy="678180"/>
            </a:xfrm>
            <a:prstGeom prst="rect">
              <a:avLst/>
            </a:prstGeom>
          </p:spPr>
        </p:pic>
        <p:pic>
          <p:nvPicPr>
            <p:cNvPr id="20" name="Picture 19" descr="nri3884-f1.jpg"/>
            <p:cNvPicPr>
              <a:picLocks noChangeAspect="1"/>
            </p:cNvPicPr>
            <p:nvPr/>
          </p:nvPicPr>
          <p:blipFill rotWithShape="1">
            <a:blip r:embed="rId3"/>
            <a:srcRect l="57068" t="33423" r="34128" b="62258"/>
            <a:stretch/>
          </p:blipFill>
          <p:spPr>
            <a:xfrm>
              <a:off x="3526118" y="1547362"/>
              <a:ext cx="638175" cy="296158"/>
            </a:xfrm>
            <a:prstGeom prst="rect">
              <a:avLst/>
            </a:prstGeom>
          </p:spPr>
        </p:pic>
        <p:pic>
          <p:nvPicPr>
            <p:cNvPr id="21" name="Picture 20" descr="genes-06-00790-g001.png"/>
            <p:cNvPicPr>
              <a:picLocks noChangeAspect="1"/>
            </p:cNvPicPr>
            <p:nvPr/>
          </p:nvPicPr>
          <p:blipFill rotWithShape="1">
            <a:blip r:embed="rId4"/>
            <a:srcRect l="3867" t="22038" r="71960" b="33546"/>
            <a:stretch/>
          </p:blipFill>
          <p:spPr>
            <a:xfrm>
              <a:off x="6239743" y="850927"/>
              <a:ext cx="1238945" cy="1950295"/>
            </a:xfrm>
            <a:prstGeom prst="rect">
              <a:avLst/>
            </a:prstGeom>
          </p:spPr>
        </p:pic>
      </p:grpSp>
      <p:sp>
        <p:nvSpPr>
          <p:cNvPr id="23" name="Rectangle 22"/>
          <p:cNvSpPr/>
          <p:nvPr/>
        </p:nvSpPr>
        <p:spPr>
          <a:xfrm>
            <a:off x="8599207" y="457201"/>
            <a:ext cx="136712" cy="678179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4" name="Rectangle 23"/>
          <p:cNvSpPr/>
          <p:nvPr/>
        </p:nvSpPr>
        <p:spPr>
          <a:xfrm>
            <a:off x="537042" y="457201"/>
            <a:ext cx="148690" cy="6934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5" name="Content Placeholder 3" descr="nri3884-i1.jpg"/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l="41393" t="4452" r="1819" b="69626"/>
          <a:stretch/>
        </p:blipFill>
        <p:spPr>
          <a:xfrm>
            <a:off x="6334509" y="5179005"/>
            <a:ext cx="2261767" cy="1514046"/>
          </a:xfrm>
        </p:spPr>
      </p:pic>
      <p:cxnSp>
        <p:nvCxnSpPr>
          <p:cNvPr id="5" name="Straight Connector 4"/>
          <p:cNvCxnSpPr/>
          <p:nvPr/>
        </p:nvCxnSpPr>
        <p:spPr>
          <a:xfrm>
            <a:off x="6337441" y="1794270"/>
            <a:ext cx="2299829" cy="0"/>
          </a:xfrm>
          <a:prstGeom prst="line">
            <a:avLst/>
          </a:prstGeom>
          <a:ln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996" y="51408"/>
            <a:ext cx="5235216" cy="675370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5" name="Text Box 1"/>
          <p:cNvSpPr txBox="1">
            <a:spLocks noChangeArrowheads="1"/>
          </p:cNvSpPr>
          <p:nvPr/>
        </p:nvSpPr>
        <p:spPr bwMode="auto">
          <a:xfrm>
            <a:off x="5234140" y="961129"/>
            <a:ext cx="3865039" cy="196136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GB" sz="2400" dirty="0">
                <a:solidFill>
                  <a:srgbClr val="000000"/>
                </a:solidFill>
                <a:latin typeface="Comic Sans MS" panose="030F0702030302020204" pitchFamily="66" charset="0"/>
                <a:ea typeface="msgothic" charset="0"/>
                <a:cs typeface="msgothic" charset="0"/>
              </a:rPr>
              <a:t>Single-cell assays retain </a:t>
            </a:r>
            <a:r>
              <a:rPr lang="en-GB" sz="2400" dirty="0" smtClean="0">
                <a:solidFill>
                  <a:srgbClr val="000000"/>
                </a:solidFill>
                <a:latin typeface="Comic Sans MS" panose="030F0702030302020204" pitchFamily="66" charset="0"/>
                <a:ea typeface="msgothic" charset="0"/>
                <a:cs typeface="msgothic" charset="0"/>
              </a:rPr>
              <a:t>cellular </a:t>
            </a:r>
            <a:r>
              <a:rPr lang="en-GB" sz="2400" dirty="0">
                <a:solidFill>
                  <a:srgbClr val="000000"/>
                </a:solidFill>
                <a:latin typeface="Comic Sans MS" panose="030F0702030302020204" pitchFamily="66" charset="0"/>
                <a:ea typeface="msgothic" charset="0"/>
                <a:cs typeface="msgothic" charset="0"/>
              </a:rPr>
              <a:t>heterogeneity </a:t>
            </a:r>
            <a:r>
              <a:rPr lang="en-GB" sz="2400" dirty="0" smtClean="0">
                <a:solidFill>
                  <a:srgbClr val="000000"/>
                </a:solidFill>
                <a:latin typeface="Comic Sans MS" panose="030F0702030302020204" pitchFamily="66" charset="0"/>
                <a:ea typeface="msgothic" charset="0"/>
                <a:cs typeface="msgothic" charset="0"/>
              </a:rPr>
              <a:t>info </a:t>
            </a:r>
            <a:r>
              <a:rPr lang="en-GB" sz="2400" dirty="0">
                <a:solidFill>
                  <a:srgbClr val="000000"/>
                </a:solidFill>
                <a:latin typeface="Comic Sans MS" panose="030F0702030302020204" pitchFamily="66" charset="0"/>
                <a:ea typeface="msgothic" charset="0"/>
                <a:cs typeface="msgothic" charset="0"/>
              </a:rPr>
              <a:t>that is lost by bulk genomic </a:t>
            </a:r>
            <a:r>
              <a:rPr lang="en-GB" sz="2400" dirty="0" smtClean="0">
                <a:solidFill>
                  <a:srgbClr val="000000"/>
                </a:solidFill>
                <a:latin typeface="Comic Sans MS" panose="030F0702030302020204" pitchFamily="66" charset="0"/>
                <a:ea typeface="msgothic" charset="0"/>
                <a:cs typeface="msgothic" charset="0"/>
              </a:rPr>
              <a:t>approaches</a:t>
            </a:r>
            <a:r>
              <a:rPr lang="en-GB" sz="2400" dirty="0">
                <a:solidFill>
                  <a:srgbClr val="000000"/>
                </a:solidFill>
                <a:latin typeface="Comic Sans MS" panose="030F0702030302020204" pitchFamily="66" charset="0"/>
                <a:ea typeface="msgothic" charset="0"/>
                <a:cs typeface="msgothic" charset="0"/>
              </a:rPr>
              <a:t>. 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6553200" y="6673951"/>
            <a:ext cx="2590800" cy="170656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0" tIns="0" rIns="0" bIns="0">
            <a:prstTxWarp prst="textNoShape">
              <a:avLst/>
            </a:prstTxWarp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</a:pPr>
            <a:r>
              <a:rPr lang="en-GB" sz="1200" b="1" dirty="0" smtClean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Braga </a:t>
            </a:r>
            <a:r>
              <a:rPr lang="en-GB" sz="1200" b="1" dirty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et al. Hum. Mol. Genet. </a:t>
            </a:r>
            <a:r>
              <a:rPr lang="en-GB" sz="1200" b="1" dirty="0" smtClean="0">
                <a:solidFill>
                  <a:srgbClr val="000000"/>
                </a:solidFill>
                <a:latin typeface="Arial" charset="0"/>
                <a:ea typeface="msgothic" charset="0"/>
                <a:cs typeface="msgothic" charset="0"/>
              </a:rPr>
              <a:t>2016</a:t>
            </a:r>
            <a:endParaRPr lang="en-GB" sz="1200" b="1" dirty="0">
              <a:solidFill>
                <a:srgbClr val="000000"/>
              </a:solidFill>
              <a:latin typeface="Arial" charset="0"/>
              <a:ea typeface="msgothic" charset="0"/>
              <a:cs typeface="msgothic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272117" y="4840941"/>
            <a:ext cx="1299883" cy="7171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8" name="Rectangle 7"/>
          <p:cNvSpPr/>
          <p:nvPr/>
        </p:nvSpPr>
        <p:spPr>
          <a:xfrm>
            <a:off x="268941" y="4876799"/>
            <a:ext cx="1299883" cy="71717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2" name="TextBox 1"/>
          <p:cNvSpPr txBox="1"/>
          <p:nvPr/>
        </p:nvSpPr>
        <p:spPr>
          <a:xfrm>
            <a:off x="268941" y="5014863"/>
            <a:ext cx="4954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Bulk analysis                                   Single-cell analysis</a:t>
            </a:r>
            <a:endParaRPr lang="sv-SE" dirty="0"/>
          </a:p>
        </p:txBody>
      </p:sp>
      <p:sp>
        <p:nvSpPr>
          <p:cNvPr id="10" name="Rectangle 9"/>
          <p:cNvSpPr/>
          <p:nvPr/>
        </p:nvSpPr>
        <p:spPr>
          <a:xfrm>
            <a:off x="44996" y="2097741"/>
            <a:ext cx="2339616" cy="3585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9" name="TextBox 8"/>
          <p:cNvSpPr txBox="1"/>
          <p:nvPr/>
        </p:nvSpPr>
        <p:spPr>
          <a:xfrm>
            <a:off x="44996" y="2086997"/>
            <a:ext cx="20649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dirty="0" smtClean="0"/>
              <a:t>Bulk         Single-cell </a:t>
            </a:r>
            <a:endParaRPr lang="sv-SE" dirty="0"/>
          </a:p>
        </p:txBody>
      </p:sp>
      <p:sp>
        <p:nvSpPr>
          <p:cNvPr id="12" name="Rectangle 11"/>
          <p:cNvSpPr/>
          <p:nvPr/>
        </p:nvSpPr>
        <p:spPr>
          <a:xfrm>
            <a:off x="313765" y="2718268"/>
            <a:ext cx="4724400" cy="3585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3" name="Rectangle 12"/>
          <p:cNvSpPr/>
          <p:nvPr/>
        </p:nvSpPr>
        <p:spPr>
          <a:xfrm>
            <a:off x="2474258" y="6499411"/>
            <a:ext cx="2949389" cy="35858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133120" y="69272"/>
            <a:ext cx="407015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Comic Sans MS"/>
                <a:cs typeface="Comic Sans MS"/>
              </a:rPr>
              <a:t>1. Cells are </a:t>
            </a:r>
            <a:r>
              <a:rPr lang="en-US" dirty="0" err="1" smtClean="0">
                <a:latin typeface="Comic Sans MS"/>
                <a:cs typeface="Comic Sans MS"/>
              </a:rPr>
              <a:t>crosslinked</a:t>
            </a:r>
            <a:endParaRPr lang="en-US" dirty="0" smtClean="0">
              <a:latin typeface="Comic Sans MS"/>
              <a:cs typeface="Comic Sans MS"/>
            </a:endParaRPr>
          </a:p>
          <a:p>
            <a:endParaRPr lang="en-US" sz="1400" dirty="0" smtClean="0">
              <a:latin typeface="Comic Sans MS"/>
              <a:cs typeface="Comic Sans MS"/>
            </a:endParaRPr>
          </a:p>
          <a:p>
            <a:r>
              <a:rPr lang="en-US" dirty="0" smtClean="0">
                <a:latin typeface="Comic Sans MS"/>
                <a:cs typeface="Comic Sans MS"/>
              </a:rPr>
              <a:t>2. Chromatin is sheared and </a:t>
            </a:r>
          </a:p>
          <a:p>
            <a:endParaRPr lang="en-US" sz="1400" dirty="0" smtClean="0">
              <a:latin typeface="Comic Sans MS"/>
              <a:cs typeface="Comic Sans MS"/>
            </a:endParaRPr>
          </a:p>
          <a:p>
            <a:r>
              <a:rPr lang="en-US" dirty="0" smtClean="0">
                <a:latin typeface="Comic Sans MS"/>
                <a:cs typeface="Comic Sans MS"/>
              </a:rPr>
              <a:t>3. immobilized on specific antibody-coated magnetic beads. </a:t>
            </a:r>
          </a:p>
          <a:p>
            <a:endParaRPr lang="en-US" sz="1400" dirty="0" smtClean="0">
              <a:latin typeface="Comic Sans MS"/>
              <a:cs typeface="Comic Sans MS"/>
            </a:endParaRPr>
          </a:p>
          <a:p>
            <a:r>
              <a:rPr lang="en-US" dirty="0" smtClean="0">
                <a:latin typeface="Comic Sans MS"/>
                <a:cs typeface="Comic Sans MS"/>
              </a:rPr>
              <a:t>4. Chromatin is indexed by ligation of sequencing adaptors. </a:t>
            </a:r>
          </a:p>
          <a:p>
            <a:endParaRPr lang="en-US" sz="1400" dirty="0" smtClean="0">
              <a:latin typeface="Comic Sans MS"/>
              <a:cs typeface="Comic Sans MS"/>
            </a:endParaRPr>
          </a:p>
          <a:p>
            <a:r>
              <a:rPr lang="en-US" dirty="0" smtClean="0">
                <a:latin typeface="Comic Sans MS"/>
                <a:cs typeface="Comic Sans MS"/>
              </a:rPr>
              <a:t>5. Chromatin is released from the beads and pooled together with other samples in a single tube. </a:t>
            </a:r>
          </a:p>
          <a:p>
            <a:endParaRPr lang="en-US" sz="1400" dirty="0" smtClean="0">
              <a:latin typeface="Comic Sans MS"/>
              <a:cs typeface="Comic Sans MS"/>
            </a:endParaRPr>
          </a:p>
          <a:p>
            <a:r>
              <a:rPr lang="en-US" dirty="0" smtClean="0">
                <a:latin typeface="Comic Sans MS"/>
                <a:cs typeface="Comic Sans MS"/>
              </a:rPr>
              <a:t>6. The chromatin pool is subjected to a second chromatin IP step. </a:t>
            </a:r>
          </a:p>
          <a:p>
            <a:endParaRPr lang="en-US" sz="1400" dirty="0" smtClean="0">
              <a:latin typeface="Comic Sans MS"/>
              <a:cs typeface="Comic Sans MS"/>
            </a:endParaRPr>
          </a:p>
          <a:p>
            <a:r>
              <a:rPr lang="en-US" dirty="0" smtClean="0">
                <a:latin typeface="Comic Sans MS"/>
                <a:cs typeface="Comic Sans MS"/>
              </a:rPr>
              <a:t>7. RNA and proteins are degraded and DNA is reverse </a:t>
            </a:r>
            <a:r>
              <a:rPr lang="en-US" dirty="0" err="1" smtClean="0">
                <a:latin typeface="Comic Sans MS"/>
                <a:cs typeface="Comic Sans MS"/>
              </a:rPr>
              <a:t>crosslinked</a:t>
            </a:r>
            <a:r>
              <a:rPr lang="en-US" dirty="0" smtClean="0">
                <a:latin typeface="Comic Sans MS"/>
                <a:cs typeface="Comic Sans MS"/>
              </a:rPr>
              <a:t>. </a:t>
            </a:r>
          </a:p>
          <a:p>
            <a:endParaRPr lang="en-US" sz="1400" dirty="0" smtClean="0">
              <a:latin typeface="Comic Sans MS"/>
              <a:cs typeface="Comic Sans MS"/>
            </a:endParaRPr>
          </a:p>
          <a:p>
            <a:r>
              <a:rPr lang="en-US" dirty="0" smtClean="0">
                <a:latin typeface="Comic Sans MS"/>
                <a:cs typeface="Comic Sans MS"/>
              </a:rPr>
              <a:t>8. </a:t>
            </a:r>
            <a:r>
              <a:rPr lang="en-US" dirty="0" err="1" smtClean="0">
                <a:latin typeface="Comic Sans MS"/>
                <a:cs typeface="Comic Sans MS"/>
              </a:rPr>
              <a:t>ChIPed</a:t>
            </a:r>
            <a:r>
              <a:rPr lang="en-US" dirty="0" smtClean="0">
                <a:latin typeface="Comic Sans MS"/>
                <a:cs typeface="Comic Sans MS"/>
              </a:rPr>
              <a:t> DNA is purified.</a:t>
            </a:r>
          </a:p>
          <a:p>
            <a:endParaRPr lang="en-US" sz="1400" dirty="0" smtClean="0">
              <a:latin typeface="Comic Sans MS"/>
              <a:cs typeface="Comic Sans MS"/>
            </a:endParaRPr>
          </a:p>
          <a:p>
            <a:r>
              <a:rPr lang="en-US" dirty="0" smtClean="0">
                <a:latin typeface="Comic Sans MS"/>
                <a:cs typeface="Comic Sans MS"/>
              </a:rPr>
              <a:t>9. DNA is amplified by PCR.</a:t>
            </a:r>
          </a:p>
          <a:p>
            <a:endParaRPr lang="en-US" sz="1400" dirty="0" smtClean="0">
              <a:latin typeface="Comic Sans MS"/>
              <a:cs typeface="Comic Sans MS"/>
            </a:endParaRPr>
          </a:p>
          <a:p>
            <a:r>
              <a:rPr lang="en-US" dirty="0" smtClean="0">
                <a:latin typeface="Comic Sans MS"/>
                <a:cs typeface="Comic Sans MS"/>
              </a:rPr>
              <a:t>10. Sequencing of Co-</a:t>
            </a:r>
            <a:r>
              <a:rPr lang="en-US" dirty="0" err="1" smtClean="0">
                <a:latin typeface="Comic Sans MS"/>
                <a:cs typeface="Comic Sans MS"/>
              </a:rPr>
              <a:t>ChIP</a:t>
            </a:r>
            <a:r>
              <a:rPr lang="en-US" dirty="0" smtClean="0">
                <a:latin typeface="Comic Sans MS"/>
                <a:cs typeface="Comic Sans MS"/>
              </a:rPr>
              <a:t> libraries</a:t>
            </a:r>
            <a:endParaRPr lang="en-US" dirty="0">
              <a:latin typeface="Comic Sans MS"/>
              <a:cs typeface="Comic Sans MS"/>
            </a:endParaRPr>
          </a:p>
        </p:txBody>
      </p:sp>
      <p:pic>
        <p:nvPicPr>
          <p:cNvPr id="6" name="Picture 5" descr="nbt.3652-F1.jpg"/>
          <p:cNvPicPr>
            <a:picLocks noChangeAspect="1"/>
          </p:cNvPicPr>
          <p:nvPr/>
        </p:nvPicPr>
        <p:blipFill>
          <a:blip r:embed="rId2"/>
          <a:srcRect b="47250"/>
          <a:stretch>
            <a:fillRect/>
          </a:stretch>
        </p:blipFill>
        <p:spPr>
          <a:xfrm>
            <a:off x="298743" y="2230166"/>
            <a:ext cx="4827440" cy="38384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14392"/>
            <a:ext cx="4586210" cy="17269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180"/>
              </a:lnSpc>
            </a:pP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Combinatorial indexed </a:t>
            </a:r>
            <a:r>
              <a:rPr lang="en-US" sz="2400" dirty="0" err="1" smtClean="0">
                <a:solidFill>
                  <a:srgbClr val="FF0000"/>
                </a:solidFill>
                <a:latin typeface="Comic Sans MS"/>
                <a:cs typeface="Comic Sans MS"/>
              </a:rPr>
              <a:t>ChIP</a:t>
            </a:r>
            <a:r>
              <a:rPr lang="en-US" sz="2400" dirty="0" smtClean="0">
                <a:solidFill>
                  <a:srgbClr val="FF0000"/>
                </a:solidFill>
                <a:latin typeface="Comic Sans MS"/>
                <a:cs typeface="Comic Sans MS"/>
              </a:rPr>
              <a:t> </a:t>
            </a:r>
          </a:p>
          <a:p>
            <a:pPr>
              <a:lnSpc>
                <a:spcPts val="3180"/>
              </a:lnSpc>
            </a:pPr>
            <a:r>
              <a:rPr lang="en-US" sz="2400" dirty="0" smtClean="0">
                <a:latin typeface="Comic Sans MS"/>
                <a:cs typeface="Comic Sans MS"/>
              </a:rPr>
              <a:t>to characterize co-occurrence of </a:t>
            </a:r>
            <a:r>
              <a:rPr lang="en-US" sz="2400" dirty="0" err="1" smtClean="0">
                <a:latin typeface="Comic Sans MS"/>
                <a:cs typeface="Comic Sans MS"/>
              </a:rPr>
              <a:t>histone</a:t>
            </a:r>
            <a:r>
              <a:rPr lang="en-US" sz="2400" dirty="0" smtClean="0">
                <a:latin typeface="Comic Sans MS"/>
                <a:cs typeface="Comic Sans MS"/>
              </a:rPr>
              <a:t> modifications and </a:t>
            </a:r>
            <a:r>
              <a:rPr lang="en-US" sz="2400" dirty="0" err="1" smtClean="0">
                <a:latin typeface="Comic Sans MS"/>
                <a:cs typeface="Comic Sans MS"/>
              </a:rPr>
              <a:t>trx</a:t>
            </a:r>
            <a:r>
              <a:rPr lang="en-US" sz="2400" dirty="0" smtClean="0">
                <a:latin typeface="Comic Sans MS"/>
                <a:cs typeface="Comic Sans MS"/>
              </a:rPr>
              <a:t> factor binding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082031" y="6457890"/>
            <a:ext cx="113444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latin typeface="Comic Sans MS"/>
                <a:cs typeface="Comic Sans MS"/>
              </a:rPr>
              <a:t>co-</a:t>
            </a:r>
            <a:r>
              <a:rPr lang="en-US" sz="2000" dirty="0" err="1" smtClean="0">
                <a:latin typeface="Comic Sans MS"/>
                <a:cs typeface="Comic Sans MS"/>
              </a:rPr>
              <a:t>ChIP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 rot="16200000">
            <a:off x="43917" y="3638553"/>
            <a:ext cx="66357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Poised</a:t>
            </a:r>
            <a:endParaRPr lang="en-US" sz="1400" dirty="0"/>
          </a:p>
        </p:txBody>
      </p:sp>
      <p:sp>
        <p:nvSpPr>
          <p:cNvPr id="11" name="Left Bracket 10"/>
          <p:cNvSpPr/>
          <p:nvPr/>
        </p:nvSpPr>
        <p:spPr>
          <a:xfrm>
            <a:off x="478541" y="3521075"/>
            <a:ext cx="45719" cy="549275"/>
          </a:xfrm>
          <a:prstGeom prst="leftBracket">
            <a:avLst>
              <a:gd name="adj" fmla="val 1729"/>
            </a:avLst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Left Bracket 11"/>
          <p:cNvSpPr/>
          <p:nvPr/>
        </p:nvSpPr>
        <p:spPr>
          <a:xfrm>
            <a:off x="298743" y="2886075"/>
            <a:ext cx="217895" cy="1184275"/>
          </a:xfrm>
          <a:prstGeom prst="leftBracket">
            <a:avLst>
              <a:gd name="adj" fmla="val 1729"/>
            </a:avLst>
          </a:prstGeom>
          <a:ln w="9525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 rot="16200000">
            <a:off x="-144531" y="3299029"/>
            <a:ext cx="63350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Active</a:t>
            </a:r>
            <a:endParaRPr lang="en-US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2.lar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77" y="116541"/>
            <a:ext cx="5633782" cy="672443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5987794" y="116541"/>
            <a:ext cx="323688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Comic Sans MS" panose="030F0702030302020204" pitchFamily="66" charset="0"/>
              </a:rPr>
              <a:t>A</a:t>
            </a:r>
            <a:r>
              <a:rPr lang="en-US" dirty="0" smtClean="0">
                <a:latin typeface="Comic Sans MS" panose="030F0702030302020204" pitchFamily="66" charset="0"/>
              </a:rPr>
              <a:t>daptive </a:t>
            </a:r>
            <a:r>
              <a:rPr lang="en-US" dirty="0">
                <a:latin typeface="Comic Sans MS" panose="030F0702030302020204" pitchFamily="66" charset="0"/>
              </a:rPr>
              <a:t>immunological memory involves gene recombination in B and T </a:t>
            </a:r>
            <a:r>
              <a:rPr lang="en-US" dirty="0" smtClean="0">
                <a:latin typeface="Comic Sans MS" panose="030F0702030302020204" pitchFamily="66" charset="0"/>
              </a:rPr>
              <a:t>lymphocytes. </a:t>
            </a: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Confers </a:t>
            </a:r>
            <a:r>
              <a:rPr lang="en-US" dirty="0">
                <a:latin typeface="Comic Sans MS" panose="030F0702030302020204" pitchFamily="66" charset="0"/>
              </a:rPr>
              <a:t>high specificity </a:t>
            </a:r>
            <a:r>
              <a:rPr lang="en-US" dirty="0" smtClean="0">
                <a:latin typeface="Comic Sans MS" panose="030F0702030302020204" pitchFamily="66" charset="0"/>
              </a:rPr>
              <a:t>and pathogen-specific </a:t>
            </a:r>
            <a:r>
              <a:rPr lang="en-US" dirty="0">
                <a:latin typeface="Comic Sans MS" panose="030F0702030302020204" pitchFamily="66" charset="0"/>
              </a:rPr>
              <a:t>protection (up to decades). </a:t>
            </a:r>
            <a:endParaRPr lang="en-US" dirty="0" smtClean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endParaRPr lang="en-US" dirty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“Trained immunity” – </a:t>
            </a:r>
          </a:p>
          <a:p>
            <a:r>
              <a:rPr lang="en-US" dirty="0" smtClean="0">
                <a:latin typeface="Comic Sans MS" panose="030F0702030302020204" pitchFamily="66" charset="0"/>
              </a:rPr>
              <a:t>innate </a:t>
            </a:r>
            <a:r>
              <a:rPr lang="en-US" dirty="0">
                <a:latin typeface="Comic Sans MS" panose="030F0702030302020204" pitchFamily="66" charset="0"/>
              </a:rPr>
              <a:t>immune memory that induces enhanced inflammatory and antimicrobial properties in innate immune </a:t>
            </a:r>
            <a:r>
              <a:rPr lang="en-US" dirty="0" smtClean="0">
                <a:latin typeface="Comic Sans MS" panose="030F0702030302020204" pitchFamily="66" charset="0"/>
              </a:rPr>
              <a:t>cells.</a:t>
            </a:r>
          </a:p>
          <a:p>
            <a:endParaRPr lang="en-US" dirty="0" smtClean="0">
              <a:latin typeface="Comic Sans MS" panose="030F0702030302020204" pitchFamily="66" charset="0"/>
            </a:endParaRPr>
          </a:p>
          <a:p>
            <a:r>
              <a:rPr lang="en-US" dirty="0" smtClean="0">
                <a:latin typeface="Comic Sans MS" panose="030F0702030302020204" pitchFamily="66" charset="0"/>
              </a:rPr>
              <a:t>Results </a:t>
            </a:r>
            <a:r>
              <a:rPr lang="en-US" dirty="0">
                <a:latin typeface="Comic Sans MS" panose="030F0702030302020204" pitchFamily="66" charset="0"/>
              </a:rPr>
              <a:t>in an increased nonspecific response to </a:t>
            </a:r>
            <a:r>
              <a:rPr lang="en-US" dirty="0" smtClean="0">
                <a:latin typeface="Comic Sans MS" panose="030F0702030302020204" pitchFamily="66" charset="0"/>
              </a:rPr>
              <a:t>infections </a:t>
            </a:r>
            <a:r>
              <a:rPr lang="en-US" dirty="0">
                <a:latin typeface="Comic Sans MS" panose="030F0702030302020204" pitchFamily="66" charset="0"/>
              </a:rPr>
              <a:t>and improved survival of the host. </a:t>
            </a:r>
          </a:p>
        </p:txBody>
      </p:sp>
      <p:sp>
        <p:nvSpPr>
          <p:cNvPr id="6" name="TextBox 5"/>
          <p:cNvSpPr txBox="1"/>
          <p:nvPr/>
        </p:nvSpPr>
        <p:spPr>
          <a:xfrm flipH="1">
            <a:off x="6785453" y="6522226"/>
            <a:ext cx="2857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Netea</a:t>
            </a:r>
            <a:r>
              <a:rPr lang="en-US" sz="1600" dirty="0" smtClean="0"/>
              <a:t> et al., Science, 2016</a:t>
            </a:r>
            <a:endParaRPr lang="en-US" sz="1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3.lar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64" y="-1"/>
            <a:ext cx="2442418" cy="673052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86246" y="424410"/>
            <a:ext cx="5849690" cy="47189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300"/>
              </a:lnSpc>
            </a:pPr>
            <a:r>
              <a:rPr lang="en-US" sz="2400" dirty="0" smtClean="0">
                <a:latin typeface="Comic Sans MS" panose="030F0702030302020204" pitchFamily="66" charset="0"/>
              </a:rPr>
              <a:t>Initial </a:t>
            </a:r>
            <a:r>
              <a:rPr lang="en-US" sz="2400" dirty="0">
                <a:latin typeface="Comic Sans MS" panose="030F0702030302020204" pitchFamily="66" charset="0"/>
              </a:rPr>
              <a:t>activation </a:t>
            </a:r>
            <a:r>
              <a:rPr lang="en-US" sz="2400" dirty="0" smtClean="0">
                <a:latin typeface="Comic Sans MS" panose="030F0702030302020204" pitchFamily="66" charset="0"/>
              </a:rPr>
              <a:t>of </a:t>
            </a:r>
            <a:r>
              <a:rPr lang="en-US" sz="2400" dirty="0" err="1" smtClean="0">
                <a:latin typeface="Comic Sans MS" panose="030F0702030302020204" pitchFamily="66" charset="0"/>
              </a:rPr>
              <a:t>trx</a:t>
            </a:r>
            <a:r>
              <a:rPr lang="en-US" sz="2400" dirty="0" smtClean="0">
                <a:latin typeface="Comic Sans MS" panose="030F0702030302020204" pitchFamily="66" charset="0"/>
              </a:rPr>
              <a:t> </a:t>
            </a:r>
            <a:r>
              <a:rPr lang="en-US" sz="2400" dirty="0">
                <a:latin typeface="Comic Sans MS" panose="030F0702030302020204" pitchFamily="66" charset="0"/>
              </a:rPr>
              <a:t>is accompanied by the acquisition of specific chromatin </a:t>
            </a:r>
            <a:r>
              <a:rPr lang="en-US" sz="2400" dirty="0" smtClean="0">
                <a:latin typeface="Comic Sans MS" panose="030F0702030302020204" pitchFamily="66" charset="0"/>
              </a:rPr>
              <a:t>marks. </a:t>
            </a:r>
          </a:p>
          <a:p>
            <a:pPr>
              <a:lnSpc>
                <a:spcPts val="3300"/>
              </a:lnSpc>
            </a:pPr>
            <a:endParaRPr lang="en-US" sz="2400" dirty="0">
              <a:latin typeface="Comic Sans MS" panose="030F0702030302020204" pitchFamily="66" charset="0"/>
            </a:endParaRPr>
          </a:p>
          <a:p>
            <a:pPr>
              <a:lnSpc>
                <a:spcPts val="3300"/>
              </a:lnSpc>
            </a:pPr>
            <a:r>
              <a:rPr lang="en-US" sz="2400" dirty="0" smtClean="0">
                <a:latin typeface="Comic Sans MS" panose="030F0702030302020204" pitchFamily="66" charset="0"/>
              </a:rPr>
              <a:t>They are </a:t>
            </a:r>
            <a:r>
              <a:rPr lang="en-US" sz="2400" dirty="0">
                <a:latin typeface="Comic Sans MS" panose="030F0702030302020204" pitchFamily="66" charset="0"/>
              </a:rPr>
              <a:t>only partially lost after elimination of the stimulus. </a:t>
            </a:r>
            <a:endParaRPr lang="en-US" sz="2400" dirty="0" smtClean="0">
              <a:latin typeface="Comic Sans MS" panose="030F0702030302020204" pitchFamily="66" charset="0"/>
            </a:endParaRPr>
          </a:p>
          <a:p>
            <a:pPr>
              <a:lnSpc>
                <a:spcPts val="3300"/>
              </a:lnSpc>
            </a:pPr>
            <a:endParaRPr lang="en-US" sz="2400" dirty="0">
              <a:latin typeface="Comic Sans MS" panose="030F0702030302020204" pitchFamily="66" charset="0"/>
            </a:endParaRPr>
          </a:p>
          <a:p>
            <a:pPr>
              <a:lnSpc>
                <a:spcPts val="3300"/>
              </a:lnSpc>
            </a:pPr>
            <a:r>
              <a:rPr lang="en-US" sz="2400" dirty="0" smtClean="0">
                <a:latin typeface="Comic Sans MS" panose="030F0702030302020204" pitchFamily="66" charset="0"/>
              </a:rPr>
              <a:t>The </a:t>
            </a:r>
            <a:r>
              <a:rPr lang="en-US" sz="2400" dirty="0">
                <a:latin typeface="Comic Sans MS" panose="030F0702030302020204" pitchFamily="66" charset="0"/>
              </a:rPr>
              <a:t>enhanced epigenetic </a:t>
            </a:r>
            <a:r>
              <a:rPr lang="en-US" sz="2400" dirty="0" smtClean="0">
                <a:latin typeface="Comic Sans MS" panose="030F0702030302020204" pitchFamily="66" charset="0"/>
              </a:rPr>
              <a:t>status -  H3K4me1 (poised enhancers</a:t>
            </a:r>
            <a:r>
              <a:rPr lang="en-US" sz="2400" dirty="0">
                <a:latin typeface="Comic Sans MS" panose="030F0702030302020204" pitchFamily="66" charset="0"/>
              </a:rPr>
              <a:t>)</a:t>
            </a:r>
            <a:r>
              <a:rPr lang="en-US" sz="2400" dirty="0" smtClean="0">
                <a:latin typeface="Comic Sans MS" panose="030F0702030302020204" pitchFamily="66" charset="0"/>
              </a:rPr>
              <a:t> </a:t>
            </a:r>
            <a:r>
              <a:rPr lang="en-US" sz="2400" dirty="0">
                <a:latin typeface="Comic Sans MS" panose="030F0702030302020204" pitchFamily="66" charset="0"/>
              </a:rPr>
              <a:t>results in a stronger response to secondary stimuli upon </a:t>
            </a:r>
            <a:r>
              <a:rPr lang="en-US" sz="2400" dirty="0" err="1">
                <a:latin typeface="Comic Sans MS" panose="030F0702030302020204" pitchFamily="66" charset="0"/>
              </a:rPr>
              <a:t>rechallenge</a:t>
            </a:r>
            <a:r>
              <a:rPr lang="en-US" sz="2400" dirty="0">
                <a:latin typeface="Comic Sans MS" panose="030F0702030302020204" pitchFamily="66" charset="0"/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 flipH="1">
            <a:off x="6785453" y="6522226"/>
            <a:ext cx="2857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Netea</a:t>
            </a:r>
            <a:r>
              <a:rPr lang="en-US" sz="1600" dirty="0" smtClean="0"/>
              <a:t> et al., Science, 2016</a:t>
            </a:r>
            <a:endParaRPr lang="en-US" sz="1600" dirty="0"/>
          </a:p>
        </p:txBody>
      </p:sp>
      <p:sp>
        <p:nvSpPr>
          <p:cNvPr id="2" name="Curved Right Arrow 1"/>
          <p:cNvSpPr/>
          <p:nvPr/>
        </p:nvSpPr>
        <p:spPr>
          <a:xfrm flipH="1" flipV="1">
            <a:off x="2535382" y="476135"/>
            <a:ext cx="280554" cy="1876251"/>
          </a:xfrm>
          <a:prstGeom prst="curvedRightArrow">
            <a:avLst>
              <a:gd name="adj1" fmla="val 6928"/>
              <a:gd name="adj2" fmla="val 41763"/>
              <a:gd name="adj3" fmla="val 52173"/>
            </a:avLst>
          </a:prstGeom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40793" y="952595"/>
            <a:ext cx="5437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5400" dirty="0" smtClean="0">
                <a:solidFill>
                  <a:srgbClr val="FF0000"/>
                </a:solidFill>
              </a:rPr>
              <a:t>X</a:t>
            </a:r>
            <a:endParaRPr lang="sv-SE" sz="5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50000"/>
          <a:stretch/>
        </p:blipFill>
        <p:spPr>
          <a:xfrm>
            <a:off x="86985" y="568503"/>
            <a:ext cx="5658212" cy="436926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077364" y="6604000"/>
            <a:ext cx="2066636" cy="254000"/>
          </a:xfrm>
          <a:prstGeom prst="rect">
            <a:avLst/>
          </a:prstGeom>
        </p:spPr>
        <p:txBody>
          <a:bodyPr/>
          <a:lstStyle/>
          <a:p>
            <a:r>
              <a:rPr lang="en-US" sz="1000" dirty="0" err="1" smtClean="0">
                <a:latin typeface="Arial"/>
              </a:rPr>
              <a:t>Buecker</a:t>
            </a:r>
            <a:r>
              <a:rPr lang="en-US" sz="1000" dirty="0" smtClean="0">
                <a:latin typeface="Arial"/>
              </a:rPr>
              <a:t> &amp; </a:t>
            </a:r>
            <a:r>
              <a:rPr lang="en-US" sz="1000" dirty="0" err="1" smtClean="0">
                <a:latin typeface="Arial"/>
              </a:rPr>
              <a:t>Wysocka</a:t>
            </a:r>
            <a:r>
              <a:rPr lang="en-US" sz="1000" dirty="0" smtClean="0">
                <a:latin typeface="Arial"/>
              </a:rPr>
              <a:t>, Cell, 2012</a:t>
            </a:r>
            <a:endParaRPr lang="en-US" sz="1000" dirty="0">
              <a:latin typeface="Aria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5900003"/>
            <a:ext cx="90788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latin typeface="Comic Sans MS" panose="030F0702030302020204" pitchFamily="66" charset="0"/>
              </a:rPr>
              <a:t>Enhancers </a:t>
            </a:r>
            <a:r>
              <a:rPr lang="en-US" sz="2400" dirty="0">
                <a:latin typeface="Comic Sans MS" panose="030F0702030302020204" pitchFamily="66" charset="0"/>
              </a:rPr>
              <a:t>are enriched for </a:t>
            </a:r>
            <a:r>
              <a:rPr lang="en-US" sz="2400" dirty="0" smtClean="0">
                <a:latin typeface="Comic Sans MS" panose="030F0702030302020204" pitchFamily="66" charset="0"/>
              </a:rPr>
              <a:t>H3K4me1,</a:t>
            </a:r>
          </a:p>
          <a:p>
            <a:r>
              <a:rPr lang="en-US" sz="2400" dirty="0" smtClean="0">
                <a:latin typeface="Comic Sans MS" panose="030F0702030302020204" pitchFamily="66" charset="0"/>
              </a:rPr>
              <a:t>high </a:t>
            </a:r>
            <a:r>
              <a:rPr lang="en-US" sz="2400" dirty="0">
                <a:latin typeface="Comic Sans MS" panose="030F0702030302020204" pitchFamily="66" charset="0"/>
              </a:rPr>
              <a:t>levels of H3K4me3 predominantly mark promoter...</a:t>
            </a:r>
          </a:p>
        </p:txBody>
      </p:sp>
      <p:sp>
        <p:nvSpPr>
          <p:cNvPr id="2" name="Rectangle 1"/>
          <p:cNvSpPr/>
          <p:nvPr/>
        </p:nvSpPr>
        <p:spPr>
          <a:xfrm>
            <a:off x="5952226" y="1125601"/>
            <a:ext cx="3191774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Enhancer: 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-at </a:t>
            </a:r>
            <a:r>
              <a:rPr lang="en-US" sz="2000" dirty="0">
                <a:latin typeface="Comic Sans MS" panose="030F0702030302020204" pitchFamily="66" charset="0"/>
              </a:rPr>
              <a:t>considerable </a:t>
            </a:r>
            <a:r>
              <a:rPr lang="en-US" sz="2000" dirty="0" smtClean="0">
                <a:latin typeface="Comic Sans MS" panose="030F0702030302020204" pitchFamily="66" charset="0"/>
              </a:rPr>
              <a:t>distance </a:t>
            </a:r>
            <a:r>
              <a:rPr lang="en-US" sz="2000" dirty="0">
                <a:latin typeface="Comic Sans MS" panose="030F0702030302020204" pitchFamily="66" charset="0"/>
              </a:rPr>
              <a:t>from the </a:t>
            </a:r>
            <a:r>
              <a:rPr lang="en-US" sz="2000" dirty="0" smtClean="0">
                <a:latin typeface="Comic Sans MS" panose="030F0702030302020204" pitchFamily="66" charset="0"/>
              </a:rPr>
              <a:t>promoter, </a:t>
            </a:r>
          </a:p>
          <a:p>
            <a:endParaRPr lang="en-US" sz="800" dirty="0" smtClean="0">
              <a:latin typeface="Comic Sans MS" panose="030F0702030302020204" pitchFamily="66" charset="0"/>
            </a:endParaRPr>
          </a:p>
          <a:p>
            <a:r>
              <a:rPr lang="en-US" sz="2000" dirty="0" smtClean="0">
                <a:latin typeface="Comic Sans MS" panose="030F0702030302020204" pitchFamily="66" charset="0"/>
              </a:rPr>
              <a:t>-can </a:t>
            </a:r>
            <a:r>
              <a:rPr lang="en-US" sz="2000" dirty="0">
                <a:latin typeface="Comic Sans MS" panose="030F0702030302020204" pitchFamily="66" charset="0"/>
              </a:rPr>
              <a:t>be moved or inverted and still </a:t>
            </a:r>
            <a:r>
              <a:rPr lang="en-US" sz="2000" dirty="0" smtClean="0">
                <a:latin typeface="Comic Sans MS" panose="030F0702030302020204" pitchFamily="66" charset="0"/>
              </a:rPr>
              <a:t>function,</a:t>
            </a:r>
          </a:p>
          <a:p>
            <a:endParaRPr lang="en-US" sz="800" dirty="0" smtClean="0">
              <a:latin typeface="Comic Sans MS" panose="030F0702030302020204" pitchFamily="66" charset="0"/>
            </a:endParaRPr>
          </a:p>
          <a:p>
            <a:r>
              <a:rPr lang="en-US" sz="2000" dirty="0" smtClean="0">
                <a:latin typeface="Comic Sans MS" panose="030F0702030302020204" pitchFamily="66" charset="0"/>
              </a:rPr>
              <a:t>-many TF binding sites</a:t>
            </a:r>
          </a:p>
          <a:p>
            <a:endParaRPr lang="en-US" sz="2000" dirty="0">
              <a:latin typeface="Comic Sans MS" panose="030F0702030302020204" pitchFamily="66" charset="0"/>
            </a:endParaRPr>
          </a:p>
          <a:p>
            <a:endParaRPr lang="en-US" sz="2000" dirty="0">
              <a:latin typeface="Comic Sans MS" panose="030F0702030302020204" pitchFamily="66" charset="0"/>
            </a:endParaRPr>
          </a:p>
          <a:p>
            <a:r>
              <a:rPr lang="en-US" sz="2000" b="1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Promoter:  </a:t>
            </a:r>
          </a:p>
          <a:p>
            <a:r>
              <a:rPr lang="en-US" sz="2000" dirty="0" smtClean="0">
                <a:latin typeface="Comic Sans MS" panose="030F0702030302020204" pitchFamily="66" charset="0"/>
              </a:rPr>
              <a:t>DNA segment that initiates </a:t>
            </a:r>
            <a:r>
              <a:rPr lang="en-US" sz="2000" dirty="0" err="1" smtClean="0">
                <a:latin typeface="Comic Sans MS" panose="030F0702030302020204" pitchFamily="66" charset="0"/>
              </a:rPr>
              <a:t>trx</a:t>
            </a:r>
            <a:r>
              <a:rPr lang="en-US" sz="2000" dirty="0" smtClean="0">
                <a:latin typeface="Comic Sans MS" panose="030F0702030302020204" pitchFamily="66" charset="0"/>
              </a:rPr>
              <a:t> </a:t>
            </a:r>
            <a:r>
              <a:rPr lang="en-US" sz="2000" dirty="0">
                <a:latin typeface="Comic Sans MS" panose="030F0702030302020204" pitchFamily="66" charset="0"/>
              </a:rPr>
              <a:t>of a </a:t>
            </a:r>
            <a:r>
              <a:rPr lang="en-US" sz="2000" dirty="0" smtClean="0">
                <a:latin typeface="Comic Sans MS" panose="030F0702030302020204" pitchFamily="66" charset="0"/>
              </a:rPr>
              <a:t>gene, </a:t>
            </a:r>
          </a:p>
          <a:p>
            <a:endParaRPr lang="en-US" sz="800" dirty="0">
              <a:latin typeface="Comic Sans MS" panose="030F0702030302020204" pitchFamily="66" charset="0"/>
            </a:endParaRPr>
          </a:p>
          <a:p>
            <a:r>
              <a:rPr lang="en-US" sz="2000" dirty="0" smtClean="0">
                <a:latin typeface="Comic Sans MS" panose="030F0702030302020204" pitchFamily="66" charset="0"/>
              </a:rPr>
              <a:t>located </a:t>
            </a:r>
            <a:r>
              <a:rPr lang="en-US" sz="2000" dirty="0">
                <a:latin typeface="Comic Sans MS" panose="030F0702030302020204" pitchFamily="66" charset="0"/>
              </a:rPr>
              <a:t>near the </a:t>
            </a:r>
            <a:r>
              <a:rPr lang="en-US" sz="2000" dirty="0" err="1" smtClean="0">
                <a:latin typeface="Comic Sans MS" panose="030F0702030302020204" pitchFamily="66" charset="0"/>
              </a:rPr>
              <a:t>trx</a:t>
            </a:r>
            <a:r>
              <a:rPr lang="en-US" sz="2000" dirty="0" smtClean="0">
                <a:latin typeface="Comic Sans MS" panose="030F0702030302020204" pitchFamily="66" charset="0"/>
              </a:rPr>
              <a:t> </a:t>
            </a:r>
            <a:r>
              <a:rPr lang="en-US" sz="2000" dirty="0">
                <a:latin typeface="Comic Sans MS" panose="030F0702030302020204" pitchFamily="66" charset="0"/>
              </a:rPr>
              <a:t>start </a:t>
            </a:r>
            <a:r>
              <a:rPr lang="en-US" sz="2000" dirty="0" smtClean="0">
                <a:latin typeface="Comic Sans MS" panose="030F0702030302020204" pitchFamily="66" charset="0"/>
              </a:rPr>
              <a:t>sites, upstream</a:t>
            </a:r>
            <a:endParaRPr lang="en-US" sz="2000" dirty="0">
              <a:effectLst/>
              <a:latin typeface="Comic Sans MS" panose="030F0702030302020204" pitchFamily="66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346389" y="45283"/>
            <a:ext cx="44406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2800" dirty="0" smtClean="0">
                <a:solidFill>
                  <a:srgbClr val="FF0000"/>
                </a:solidFill>
                <a:latin typeface="Comic Sans MS" panose="030F0702030302020204" pitchFamily="66" charset="0"/>
              </a:rPr>
              <a:t>Enhancers and promoters</a:t>
            </a:r>
            <a:endParaRPr lang="sv-SE" sz="2800" dirty="0">
              <a:solidFill>
                <a:srgbClr val="FF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57202"/>
            <a:ext cx="474453" cy="4744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803867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664</TotalTime>
  <Words>1319</Words>
  <Application>Microsoft Macintosh PowerPoint</Application>
  <PresentationFormat>On-screen Show (4:3)</PresentationFormat>
  <Paragraphs>169</Paragraphs>
  <Slides>30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Company>KI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Sergey Belikov</dc:creator>
  <cp:lastModifiedBy>Sergey Belikov</cp:lastModifiedBy>
  <cp:revision>38</cp:revision>
  <dcterms:created xsi:type="dcterms:W3CDTF">2016-11-17T12:36:04Z</dcterms:created>
  <dcterms:modified xsi:type="dcterms:W3CDTF">2016-11-17T12:37:46Z</dcterms:modified>
</cp:coreProperties>
</file>