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92" r:id="rId1"/>
  </p:sldMasterIdLst>
  <p:notesMasterIdLst>
    <p:notesMasterId r:id="rId3"/>
  </p:notesMasterIdLst>
  <p:handoutMasterIdLst>
    <p:handoutMasterId r:id="rId4"/>
  </p:handoutMasterIdLst>
  <p:sldIdLst>
    <p:sldId id="257" r:id="rId2"/>
  </p:sldIdLst>
  <p:sldSz cx="30279975" cy="42484675"/>
  <p:notesSz cx="6834188" cy="9979025"/>
  <p:defaultTextStyle>
    <a:defPPr>
      <a:defRPr lang="ru-RU"/>
    </a:defPPr>
    <a:lvl1pPr algn="l" defTabSz="4157663" rtl="0" fontAlgn="base">
      <a:spcBef>
        <a:spcPct val="0"/>
      </a:spcBef>
      <a:spcAft>
        <a:spcPct val="0"/>
      </a:spcAft>
      <a:defRPr sz="8200" kern="1200">
        <a:solidFill>
          <a:schemeClr val="tx1"/>
        </a:solidFill>
        <a:latin typeface="Arial" charset="0"/>
        <a:ea typeface="+mn-ea"/>
        <a:cs typeface="+mn-cs"/>
      </a:defRPr>
    </a:lvl1pPr>
    <a:lvl2pPr marL="2078038" indent="-1620838" algn="l" defTabSz="4157663" rtl="0" fontAlgn="base">
      <a:spcBef>
        <a:spcPct val="0"/>
      </a:spcBef>
      <a:spcAft>
        <a:spcPct val="0"/>
      </a:spcAft>
      <a:defRPr sz="8200" kern="1200">
        <a:solidFill>
          <a:schemeClr val="tx1"/>
        </a:solidFill>
        <a:latin typeface="Arial" charset="0"/>
        <a:ea typeface="+mn-ea"/>
        <a:cs typeface="+mn-cs"/>
      </a:defRPr>
    </a:lvl2pPr>
    <a:lvl3pPr marL="4157663" indent="-3243263" algn="l" defTabSz="4157663" rtl="0" fontAlgn="base">
      <a:spcBef>
        <a:spcPct val="0"/>
      </a:spcBef>
      <a:spcAft>
        <a:spcPct val="0"/>
      </a:spcAft>
      <a:defRPr sz="8200" kern="1200">
        <a:solidFill>
          <a:schemeClr val="tx1"/>
        </a:solidFill>
        <a:latin typeface="Arial" charset="0"/>
        <a:ea typeface="+mn-ea"/>
        <a:cs typeface="+mn-cs"/>
      </a:defRPr>
    </a:lvl3pPr>
    <a:lvl4pPr marL="6235700" indent="-4864100" algn="l" defTabSz="4157663" rtl="0" fontAlgn="base">
      <a:spcBef>
        <a:spcPct val="0"/>
      </a:spcBef>
      <a:spcAft>
        <a:spcPct val="0"/>
      </a:spcAft>
      <a:defRPr sz="8200" kern="1200">
        <a:solidFill>
          <a:schemeClr val="tx1"/>
        </a:solidFill>
        <a:latin typeface="Arial" charset="0"/>
        <a:ea typeface="+mn-ea"/>
        <a:cs typeface="+mn-cs"/>
      </a:defRPr>
    </a:lvl4pPr>
    <a:lvl5pPr marL="8315325" indent="-6486525" algn="l" defTabSz="4157663" rtl="0" fontAlgn="base">
      <a:spcBef>
        <a:spcPct val="0"/>
      </a:spcBef>
      <a:spcAft>
        <a:spcPct val="0"/>
      </a:spcAft>
      <a:defRPr sz="8200" kern="1200">
        <a:solidFill>
          <a:schemeClr val="tx1"/>
        </a:solidFill>
        <a:latin typeface="Arial" charset="0"/>
        <a:ea typeface="+mn-ea"/>
        <a:cs typeface="+mn-cs"/>
      </a:defRPr>
    </a:lvl5pPr>
    <a:lvl6pPr marL="2286000" algn="l" defTabSz="914400" rtl="0" eaLnBrk="1" latinLnBrk="0" hangingPunct="1">
      <a:defRPr sz="8200" kern="1200">
        <a:solidFill>
          <a:schemeClr val="tx1"/>
        </a:solidFill>
        <a:latin typeface="Arial" charset="0"/>
        <a:ea typeface="+mn-ea"/>
        <a:cs typeface="+mn-cs"/>
      </a:defRPr>
    </a:lvl6pPr>
    <a:lvl7pPr marL="2743200" algn="l" defTabSz="914400" rtl="0" eaLnBrk="1" latinLnBrk="0" hangingPunct="1">
      <a:defRPr sz="8200" kern="1200">
        <a:solidFill>
          <a:schemeClr val="tx1"/>
        </a:solidFill>
        <a:latin typeface="Arial" charset="0"/>
        <a:ea typeface="+mn-ea"/>
        <a:cs typeface="+mn-cs"/>
      </a:defRPr>
    </a:lvl7pPr>
    <a:lvl8pPr marL="3200400" algn="l" defTabSz="914400" rtl="0" eaLnBrk="1" latinLnBrk="0" hangingPunct="1">
      <a:defRPr sz="8200" kern="1200">
        <a:solidFill>
          <a:schemeClr val="tx1"/>
        </a:solidFill>
        <a:latin typeface="Arial" charset="0"/>
        <a:ea typeface="+mn-ea"/>
        <a:cs typeface="+mn-cs"/>
      </a:defRPr>
    </a:lvl8pPr>
    <a:lvl9pPr marL="3657600" algn="l" defTabSz="914400" rtl="0" eaLnBrk="1" latinLnBrk="0" hangingPunct="1">
      <a:defRPr sz="8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877A"/>
    <a:srgbClr val="F2FF79"/>
    <a:srgbClr val="FE95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9822" autoAdjust="0"/>
  </p:normalViewPr>
  <p:slideViewPr>
    <p:cSldViewPr>
      <p:cViewPr>
        <p:scale>
          <a:sx n="40" d="100"/>
          <a:sy n="40" d="100"/>
        </p:scale>
        <p:origin x="546" y="-102"/>
      </p:cViewPr>
      <p:guideLst>
        <p:guide orient="horz" pos="13381"/>
        <p:guide pos="9537"/>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61481" cy="498952"/>
          </a:xfrm>
          <a:prstGeom prst="rect">
            <a:avLst/>
          </a:prstGeom>
        </p:spPr>
        <p:txBody>
          <a:bodyPr vert="horz" lIns="92034" tIns="46017" rIns="92034" bIns="46017" rtlCol="0"/>
          <a:lstStyle>
            <a:lvl1pPr algn="l" defTabSz="4184987"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871126" y="0"/>
            <a:ext cx="2961481" cy="498952"/>
          </a:xfrm>
          <a:prstGeom prst="rect">
            <a:avLst/>
          </a:prstGeom>
        </p:spPr>
        <p:txBody>
          <a:bodyPr vert="horz" lIns="92034" tIns="46017" rIns="92034" bIns="46017" rtlCol="0"/>
          <a:lstStyle>
            <a:lvl1pPr algn="r" defTabSz="4184987" fontAlgn="auto">
              <a:spcBef>
                <a:spcPts val="0"/>
              </a:spcBef>
              <a:spcAft>
                <a:spcPts val="0"/>
              </a:spcAft>
              <a:defRPr sz="1200">
                <a:latin typeface="+mn-lt"/>
              </a:defRPr>
            </a:lvl1pPr>
          </a:lstStyle>
          <a:p>
            <a:pPr>
              <a:defRPr/>
            </a:pPr>
            <a:fld id="{06DFD2AE-8973-4898-877D-8B6CAEC5AFF7}" type="datetimeFigureOut">
              <a:rPr lang="ru-RU"/>
              <a:pPr>
                <a:defRPr/>
              </a:pPr>
              <a:t>24.11.2016</a:t>
            </a:fld>
            <a:endParaRPr lang="ru-RU"/>
          </a:p>
        </p:txBody>
      </p:sp>
      <p:sp>
        <p:nvSpPr>
          <p:cNvPr id="4" name="Нижний колонтитул 3"/>
          <p:cNvSpPr>
            <a:spLocks noGrp="1"/>
          </p:cNvSpPr>
          <p:nvPr>
            <p:ph type="ftr" sz="quarter" idx="2"/>
          </p:nvPr>
        </p:nvSpPr>
        <p:spPr>
          <a:xfrm>
            <a:off x="1" y="9478342"/>
            <a:ext cx="2961481" cy="498952"/>
          </a:xfrm>
          <a:prstGeom prst="rect">
            <a:avLst/>
          </a:prstGeom>
        </p:spPr>
        <p:txBody>
          <a:bodyPr vert="horz" lIns="92034" tIns="46017" rIns="92034" bIns="46017" rtlCol="0" anchor="b"/>
          <a:lstStyle>
            <a:lvl1pPr algn="l" defTabSz="4184987" fontAlgn="auto">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871126" y="9478342"/>
            <a:ext cx="2961481" cy="498952"/>
          </a:xfrm>
          <a:prstGeom prst="rect">
            <a:avLst/>
          </a:prstGeom>
        </p:spPr>
        <p:txBody>
          <a:bodyPr vert="horz" lIns="92034" tIns="46017" rIns="92034" bIns="46017" rtlCol="0" anchor="b"/>
          <a:lstStyle>
            <a:lvl1pPr algn="r" defTabSz="4184987" fontAlgn="auto">
              <a:spcBef>
                <a:spcPts val="0"/>
              </a:spcBef>
              <a:spcAft>
                <a:spcPts val="0"/>
              </a:spcAft>
              <a:defRPr sz="1200">
                <a:latin typeface="+mn-lt"/>
              </a:defRPr>
            </a:lvl1pPr>
          </a:lstStyle>
          <a:p>
            <a:pPr>
              <a:defRPr/>
            </a:pPr>
            <a:fld id="{E45B5099-0C2A-4E4D-A92C-17412260465E}" type="slidenum">
              <a:rPr lang="ru-RU"/>
              <a:pPr>
                <a:defRPr/>
              </a:pPr>
              <a:t>‹#›</a:t>
            </a:fld>
            <a:endParaRPr lang="ru-RU"/>
          </a:p>
        </p:txBody>
      </p:sp>
    </p:spTree>
    <p:extLst>
      <p:ext uri="{BB962C8B-B14F-4D97-AF65-F5344CB8AC3E}">
        <p14:creationId xmlns:p14="http://schemas.microsoft.com/office/powerpoint/2010/main" val="1931736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62177" cy="498713"/>
          </a:xfrm>
          <a:prstGeom prst="rect">
            <a:avLst/>
          </a:prstGeom>
        </p:spPr>
        <p:txBody>
          <a:bodyPr vert="horz" lIns="92034" tIns="46017" rIns="92034" bIns="46017" rtlCol="0"/>
          <a:lstStyle>
            <a:lvl1pPr algn="l">
              <a:defRPr sz="1200"/>
            </a:lvl1pPr>
          </a:lstStyle>
          <a:p>
            <a:endParaRPr lang="ru-RU"/>
          </a:p>
        </p:txBody>
      </p:sp>
      <p:sp>
        <p:nvSpPr>
          <p:cNvPr id="3" name="Дата 2"/>
          <p:cNvSpPr>
            <a:spLocks noGrp="1"/>
          </p:cNvSpPr>
          <p:nvPr>
            <p:ph type="dt" idx="1"/>
          </p:nvPr>
        </p:nvSpPr>
        <p:spPr>
          <a:xfrm>
            <a:off x="3870407" y="0"/>
            <a:ext cx="2962177" cy="498713"/>
          </a:xfrm>
          <a:prstGeom prst="rect">
            <a:avLst/>
          </a:prstGeom>
        </p:spPr>
        <p:txBody>
          <a:bodyPr vert="horz" lIns="92034" tIns="46017" rIns="92034" bIns="46017" rtlCol="0"/>
          <a:lstStyle>
            <a:lvl1pPr algn="r">
              <a:defRPr sz="1200"/>
            </a:lvl1pPr>
          </a:lstStyle>
          <a:p>
            <a:fld id="{6F473FC4-4FDE-41D1-B511-3AF34E351DA8}" type="datetimeFigureOut">
              <a:rPr lang="ru-RU" smtClean="0"/>
              <a:t>24.11.2016</a:t>
            </a:fld>
            <a:endParaRPr lang="ru-RU"/>
          </a:p>
        </p:txBody>
      </p:sp>
      <p:sp>
        <p:nvSpPr>
          <p:cNvPr id="4" name="Образ слайда 3"/>
          <p:cNvSpPr>
            <a:spLocks noGrp="1" noRot="1" noChangeAspect="1"/>
          </p:cNvSpPr>
          <p:nvPr>
            <p:ph type="sldImg" idx="2"/>
          </p:nvPr>
        </p:nvSpPr>
        <p:spPr>
          <a:xfrm>
            <a:off x="2084388" y="749300"/>
            <a:ext cx="2665412" cy="3740150"/>
          </a:xfrm>
          <a:prstGeom prst="rect">
            <a:avLst/>
          </a:prstGeom>
          <a:noFill/>
          <a:ln w="12700">
            <a:solidFill>
              <a:prstClr val="black"/>
            </a:solidFill>
          </a:ln>
        </p:spPr>
        <p:txBody>
          <a:bodyPr vert="horz" lIns="92034" tIns="46017" rIns="92034" bIns="46017" rtlCol="0" anchor="ctr"/>
          <a:lstStyle/>
          <a:p>
            <a:endParaRPr lang="ru-RU"/>
          </a:p>
        </p:txBody>
      </p:sp>
      <p:sp>
        <p:nvSpPr>
          <p:cNvPr id="5" name="Заметки 4"/>
          <p:cNvSpPr>
            <a:spLocks noGrp="1"/>
          </p:cNvSpPr>
          <p:nvPr>
            <p:ph type="body" sz="quarter" idx="3"/>
          </p:nvPr>
        </p:nvSpPr>
        <p:spPr>
          <a:xfrm>
            <a:off x="683580" y="4740157"/>
            <a:ext cx="5467030" cy="4490003"/>
          </a:xfrm>
          <a:prstGeom prst="rect">
            <a:avLst/>
          </a:prstGeom>
        </p:spPr>
        <p:txBody>
          <a:bodyPr vert="horz" lIns="92034" tIns="46017" rIns="92034" bIns="46017"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78720"/>
            <a:ext cx="2962177" cy="498712"/>
          </a:xfrm>
          <a:prstGeom prst="rect">
            <a:avLst/>
          </a:prstGeom>
        </p:spPr>
        <p:txBody>
          <a:bodyPr vert="horz" lIns="92034" tIns="46017" rIns="92034" bIns="46017" rtlCol="0" anchor="b"/>
          <a:lstStyle>
            <a:lvl1pPr algn="l">
              <a:defRPr sz="1200"/>
            </a:lvl1pPr>
          </a:lstStyle>
          <a:p>
            <a:endParaRPr lang="ru-RU"/>
          </a:p>
        </p:txBody>
      </p:sp>
      <p:sp>
        <p:nvSpPr>
          <p:cNvPr id="7" name="Номер слайда 6"/>
          <p:cNvSpPr>
            <a:spLocks noGrp="1"/>
          </p:cNvSpPr>
          <p:nvPr>
            <p:ph type="sldNum" sz="quarter" idx="5"/>
          </p:nvPr>
        </p:nvSpPr>
        <p:spPr>
          <a:xfrm>
            <a:off x="3870407" y="9478720"/>
            <a:ext cx="2962177" cy="498712"/>
          </a:xfrm>
          <a:prstGeom prst="rect">
            <a:avLst/>
          </a:prstGeom>
        </p:spPr>
        <p:txBody>
          <a:bodyPr vert="horz" lIns="92034" tIns="46017" rIns="92034" bIns="46017" rtlCol="0" anchor="b"/>
          <a:lstStyle>
            <a:lvl1pPr algn="r">
              <a:defRPr sz="1200"/>
            </a:lvl1pPr>
          </a:lstStyle>
          <a:p>
            <a:fld id="{0AA3F8C9-2E38-4D00-B25A-D30399EB27D5}" type="slidenum">
              <a:rPr lang="ru-RU" smtClean="0"/>
              <a:t>‹#›</a:t>
            </a:fld>
            <a:endParaRPr lang="ru-RU"/>
          </a:p>
        </p:txBody>
      </p:sp>
    </p:spTree>
    <p:extLst>
      <p:ext uri="{BB962C8B-B14F-4D97-AF65-F5344CB8AC3E}">
        <p14:creationId xmlns:p14="http://schemas.microsoft.com/office/powerpoint/2010/main" val="1386935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AA3F8C9-2E38-4D00-B25A-D30399EB27D5}" type="slidenum">
              <a:rPr lang="ru-RU" smtClean="0"/>
              <a:t>1</a:t>
            </a:fld>
            <a:endParaRPr lang="ru-RU"/>
          </a:p>
        </p:txBody>
      </p:sp>
    </p:spTree>
    <p:extLst>
      <p:ext uri="{BB962C8B-B14F-4D97-AF65-F5344CB8AC3E}">
        <p14:creationId xmlns:p14="http://schemas.microsoft.com/office/powerpoint/2010/main" val="2939740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70998" y="13197795"/>
            <a:ext cx="25737979" cy="910666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4541996" y="24074649"/>
            <a:ext cx="21195983" cy="10857195"/>
          </a:xfrm>
        </p:spPr>
        <p:txBody>
          <a:bodyPr/>
          <a:lstStyle>
            <a:lvl1pPr marL="0" indent="0" algn="ctr">
              <a:buNone/>
              <a:defRPr>
                <a:solidFill>
                  <a:schemeClr val="tx1">
                    <a:tint val="75000"/>
                  </a:schemeClr>
                </a:solidFill>
              </a:defRPr>
            </a:lvl1pPr>
            <a:lvl2pPr marL="2078834" indent="0" algn="ctr">
              <a:buNone/>
              <a:defRPr>
                <a:solidFill>
                  <a:schemeClr val="tx1">
                    <a:tint val="75000"/>
                  </a:schemeClr>
                </a:solidFill>
              </a:defRPr>
            </a:lvl2pPr>
            <a:lvl3pPr marL="4157664" indent="0" algn="ctr">
              <a:buNone/>
              <a:defRPr>
                <a:solidFill>
                  <a:schemeClr val="tx1">
                    <a:tint val="75000"/>
                  </a:schemeClr>
                </a:solidFill>
              </a:defRPr>
            </a:lvl3pPr>
            <a:lvl4pPr marL="6236498" indent="0" algn="ctr">
              <a:buNone/>
              <a:defRPr>
                <a:solidFill>
                  <a:schemeClr val="tx1">
                    <a:tint val="75000"/>
                  </a:schemeClr>
                </a:solidFill>
              </a:defRPr>
            </a:lvl4pPr>
            <a:lvl5pPr marL="8315333" indent="0" algn="ctr">
              <a:buNone/>
              <a:defRPr>
                <a:solidFill>
                  <a:schemeClr val="tx1">
                    <a:tint val="75000"/>
                  </a:schemeClr>
                </a:solidFill>
              </a:defRPr>
            </a:lvl5pPr>
            <a:lvl6pPr marL="10394163" indent="0" algn="ctr">
              <a:buNone/>
              <a:defRPr>
                <a:solidFill>
                  <a:schemeClr val="tx1">
                    <a:tint val="75000"/>
                  </a:schemeClr>
                </a:solidFill>
              </a:defRPr>
            </a:lvl6pPr>
            <a:lvl7pPr marL="12472997" indent="0" algn="ctr">
              <a:buNone/>
              <a:defRPr>
                <a:solidFill>
                  <a:schemeClr val="tx1">
                    <a:tint val="75000"/>
                  </a:schemeClr>
                </a:solidFill>
              </a:defRPr>
            </a:lvl7pPr>
            <a:lvl8pPr marL="14551831" indent="0" algn="ctr">
              <a:buNone/>
              <a:defRPr>
                <a:solidFill>
                  <a:schemeClr val="tx1">
                    <a:tint val="75000"/>
                  </a:schemeClr>
                </a:solidFill>
              </a:defRPr>
            </a:lvl8pPr>
            <a:lvl9pPr marL="166306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a:defRPr/>
            </a:pPr>
            <a:fld id="{7733914B-974C-45EC-9AAA-8EA4957702B3}" type="datetimeFigureOut">
              <a:rPr lang="ru-RU" smtClean="0"/>
              <a:pPr>
                <a:defRPr/>
              </a:pPr>
              <a:t>24.11.2016</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0C653C09-A11A-4676-B6F2-696CB5534F82}" type="slidenum">
              <a:rPr lang="ru-RU" smtClean="0"/>
              <a:pPr>
                <a:defRPr/>
              </a:pPr>
              <a:t>‹#›</a:t>
            </a:fld>
            <a:endParaRPr lang="ru-RU"/>
          </a:p>
        </p:txBody>
      </p:sp>
    </p:spTree>
    <p:extLst>
      <p:ext uri="{BB962C8B-B14F-4D97-AF65-F5344CB8AC3E}">
        <p14:creationId xmlns:p14="http://schemas.microsoft.com/office/powerpoint/2010/main" val="185661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209163E3-A403-4C4C-A0BB-A5D38DF3E41B}" type="datetimeFigureOut">
              <a:rPr lang="ru-RU" smtClean="0"/>
              <a:pPr>
                <a:defRPr/>
              </a:pPr>
              <a:t>24.11.2016</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1BE3F0AB-576B-49B6-AE9D-43BDDC3F8CCD}" type="slidenum">
              <a:rPr lang="ru-RU" smtClean="0"/>
              <a:pPr>
                <a:defRPr/>
              </a:pPr>
              <a:t>‹#›</a:t>
            </a:fld>
            <a:endParaRPr lang="ru-RU"/>
          </a:p>
        </p:txBody>
      </p:sp>
    </p:spTree>
    <p:extLst>
      <p:ext uri="{BB962C8B-B14F-4D97-AF65-F5344CB8AC3E}">
        <p14:creationId xmlns:p14="http://schemas.microsoft.com/office/powerpoint/2010/main" val="771557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21952982" y="1701366"/>
            <a:ext cx="6812994" cy="3624965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513999" y="1701366"/>
            <a:ext cx="19934317" cy="3624965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54F58251-8B62-4461-8318-4EEFC4270D3B}" type="datetimeFigureOut">
              <a:rPr lang="ru-RU" smtClean="0"/>
              <a:pPr>
                <a:defRPr/>
              </a:pPr>
              <a:t>24.11.2016</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31A3AC2F-F64B-4167-AA59-A13B5977C035}" type="slidenum">
              <a:rPr lang="ru-RU" smtClean="0"/>
              <a:pPr>
                <a:defRPr/>
              </a:pPr>
              <a:t>‹#›</a:t>
            </a:fld>
            <a:endParaRPr lang="ru-RU"/>
          </a:p>
        </p:txBody>
      </p:sp>
    </p:spTree>
    <p:extLst>
      <p:ext uri="{BB962C8B-B14F-4D97-AF65-F5344CB8AC3E}">
        <p14:creationId xmlns:p14="http://schemas.microsoft.com/office/powerpoint/2010/main" val="2967884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6210447B-E488-4021-8F9B-1C8B7ED76033}" type="datetimeFigureOut">
              <a:rPr lang="ru-RU" smtClean="0"/>
              <a:pPr>
                <a:defRPr/>
              </a:pPr>
              <a:t>24.11.2016</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799F2461-1BB4-4714-9EF3-BB33BB06D9C8}" type="slidenum">
              <a:rPr lang="ru-RU" smtClean="0"/>
              <a:pPr>
                <a:defRPr/>
              </a:pPr>
              <a:t>‹#›</a:t>
            </a:fld>
            <a:endParaRPr lang="ru-RU"/>
          </a:p>
        </p:txBody>
      </p:sp>
    </p:spTree>
    <p:extLst>
      <p:ext uri="{BB962C8B-B14F-4D97-AF65-F5344CB8AC3E}">
        <p14:creationId xmlns:p14="http://schemas.microsoft.com/office/powerpoint/2010/main" val="3305887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91909" y="27300346"/>
            <a:ext cx="25737979" cy="8437929"/>
          </a:xfrm>
        </p:spPr>
        <p:txBody>
          <a:bodyPr anchor="t"/>
          <a:lstStyle>
            <a:lvl1pPr algn="l">
              <a:defRPr sz="18200" b="1" cap="all"/>
            </a:lvl1pPr>
          </a:lstStyle>
          <a:p>
            <a:r>
              <a:rPr lang="ru-RU" smtClean="0"/>
              <a:t>Образец заголовка</a:t>
            </a:r>
            <a:endParaRPr lang="ru-RU"/>
          </a:p>
        </p:txBody>
      </p:sp>
      <p:sp>
        <p:nvSpPr>
          <p:cNvPr id="3" name="Текст 2"/>
          <p:cNvSpPr>
            <a:spLocks noGrp="1"/>
          </p:cNvSpPr>
          <p:nvPr>
            <p:ph type="body" idx="1"/>
          </p:nvPr>
        </p:nvSpPr>
        <p:spPr>
          <a:xfrm>
            <a:off x="2391909" y="18006827"/>
            <a:ext cx="25737979" cy="9293520"/>
          </a:xfrm>
        </p:spPr>
        <p:txBody>
          <a:bodyPr anchor="b"/>
          <a:lstStyle>
            <a:lvl1pPr marL="0" indent="0">
              <a:buNone/>
              <a:defRPr sz="9100">
                <a:solidFill>
                  <a:schemeClr val="tx1">
                    <a:tint val="75000"/>
                  </a:schemeClr>
                </a:solidFill>
              </a:defRPr>
            </a:lvl1pPr>
            <a:lvl2pPr marL="2078834" indent="0">
              <a:buNone/>
              <a:defRPr sz="8200">
                <a:solidFill>
                  <a:schemeClr val="tx1">
                    <a:tint val="75000"/>
                  </a:schemeClr>
                </a:solidFill>
              </a:defRPr>
            </a:lvl2pPr>
            <a:lvl3pPr marL="4157664" indent="0">
              <a:buNone/>
              <a:defRPr sz="7300">
                <a:solidFill>
                  <a:schemeClr val="tx1">
                    <a:tint val="75000"/>
                  </a:schemeClr>
                </a:solidFill>
              </a:defRPr>
            </a:lvl3pPr>
            <a:lvl4pPr marL="6236498" indent="0">
              <a:buNone/>
              <a:defRPr sz="6400">
                <a:solidFill>
                  <a:schemeClr val="tx1">
                    <a:tint val="75000"/>
                  </a:schemeClr>
                </a:solidFill>
              </a:defRPr>
            </a:lvl4pPr>
            <a:lvl5pPr marL="8315333" indent="0">
              <a:buNone/>
              <a:defRPr sz="6400">
                <a:solidFill>
                  <a:schemeClr val="tx1">
                    <a:tint val="75000"/>
                  </a:schemeClr>
                </a:solidFill>
              </a:defRPr>
            </a:lvl5pPr>
            <a:lvl6pPr marL="10394163" indent="0">
              <a:buNone/>
              <a:defRPr sz="6400">
                <a:solidFill>
                  <a:schemeClr val="tx1">
                    <a:tint val="75000"/>
                  </a:schemeClr>
                </a:solidFill>
              </a:defRPr>
            </a:lvl6pPr>
            <a:lvl7pPr marL="12472997" indent="0">
              <a:buNone/>
              <a:defRPr sz="6400">
                <a:solidFill>
                  <a:schemeClr val="tx1">
                    <a:tint val="75000"/>
                  </a:schemeClr>
                </a:solidFill>
              </a:defRPr>
            </a:lvl7pPr>
            <a:lvl8pPr marL="14551831" indent="0">
              <a:buNone/>
              <a:defRPr sz="6400">
                <a:solidFill>
                  <a:schemeClr val="tx1">
                    <a:tint val="75000"/>
                  </a:schemeClr>
                </a:solidFill>
              </a:defRPr>
            </a:lvl8pPr>
            <a:lvl9pPr marL="16630661" indent="0">
              <a:buNone/>
              <a:defRPr sz="6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a:defRPr/>
            </a:pPr>
            <a:fld id="{D0F38D4A-E7DD-4FC4-9CA6-401E79BF75D7}" type="datetimeFigureOut">
              <a:rPr lang="ru-RU" smtClean="0"/>
              <a:pPr>
                <a:defRPr/>
              </a:pPr>
              <a:t>24.11.2016</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6FD35E4-F02E-4536-BACF-5D8397EEE0B2}" type="slidenum">
              <a:rPr lang="ru-RU" smtClean="0"/>
              <a:pPr>
                <a:defRPr/>
              </a:pPr>
              <a:t>‹#›</a:t>
            </a:fld>
            <a:endParaRPr lang="ru-RU"/>
          </a:p>
        </p:txBody>
      </p:sp>
    </p:spTree>
    <p:extLst>
      <p:ext uri="{BB962C8B-B14F-4D97-AF65-F5344CB8AC3E}">
        <p14:creationId xmlns:p14="http://schemas.microsoft.com/office/powerpoint/2010/main" val="2478604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513999" y="9913100"/>
            <a:ext cx="13373656" cy="28037922"/>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15392320" y="9913100"/>
            <a:ext cx="13373656" cy="28037922"/>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a:defRPr/>
            </a:pPr>
            <a:fld id="{6D3F6412-CBB2-4525-991A-E8A7C57DDB74}" type="datetimeFigureOut">
              <a:rPr lang="ru-RU" smtClean="0"/>
              <a:pPr>
                <a:defRPr/>
              </a:pPr>
              <a:t>24.11.2016</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900AA6AA-74D9-4CB4-B4EA-6578AD58BDE8}" type="slidenum">
              <a:rPr lang="ru-RU" smtClean="0"/>
              <a:pPr>
                <a:defRPr/>
              </a:pPr>
              <a:t>‹#›</a:t>
            </a:fld>
            <a:endParaRPr lang="ru-RU"/>
          </a:p>
        </p:txBody>
      </p:sp>
    </p:spTree>
    <p:extLst>
      <p:ext uri="{BB962C8B-B14F-4D97-AF65-F5344CB8AC3E}">
        <p14:creationId xmlns:p14="http://schemas.microsoft.com/office/powerpoint/2010/main" val="400902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1513999" y="9509883"/>
            <a:ext cx="13378914" cy="3963266"/>
          </a:xfrm>
        </p:spPr>
        <p:txBody>
          <a:bodyPr anchor="b"/>
          <a:lstStyle>
            <a:lvl1pPr marL="0" indent="0">
              <a:buNone/>
              <a:defRPr sz="10900" b="1"/>
            </a:lvl1pPr>
            <a:lvl2pPr marL="2078834" indent="0">
              <a:buNone/>
              <a:defRPr sz="9100" b="1"/>
            </a:lvl2pPr>
            <a:lvl3pPr marL="4157664" indent="0">
              <a:buNone/>
              <a:defRPr sz="8200" b="1"/>
            </a:lvl3pPr>
            <a:lvl4pPr marL="6236498" indent="0">
              <a:buNone/>
              <a:defRPr sz="7300" b="1"/>
            </a:lvl4pPr>
            <a:lvl5pPr marL="8315333" indent="0">
              <a:buNone/>
              <a:defRPr sz="7300" b="1"/>
            </a:lvl5pPr>
            <a:lvl6pPr marL="10394163" indent="0">
              <a:buNone/>
              <a:defRPr sz="7300" b="1"/>
            </a:lvl6pPr>
            <a:lvl7pPr marL="12472997" indent="0">
              <a:buNone/>
              <a:defRPr sz="7300" b="1"/>
            </a:lvl7pPr>
            <a:lvl8pPr marL="14551831" indent="0">
              <a:buNone/>
              <a:defRPr sz="7300" b="1"/>
            </a:lvl8pPr>
            <a:lvl9pPr marL="16630661" indent="0">
              <a:buNone/>
              <a:defRPr sz="7300" b="1"/>
            </a:lvl9pPr>
          </a:lstStyle>
          <a:p>
            <a:pPr lvl="0"/>
            <a:r>
              <a:rPr lang="ru-RU" smtClean="0"/>
              <a:t>Образец текста</a:t>
            </a:r>
          </a:p>
        </p:txBody>
      </p:sp>
      <p:sp>
        <p:nvSpPr>
          <p:cNvPr id="4" name="Объект 3"/>
          <p:cNvSpPr>
            <a:spLocks noGrp="1"/>
          </p:cNvSpPr>
          <p:nvPr>
            <p:ph sz="half" idx="2"/>
          </p:nvPr>
        </p:nvSpPr>
        <p:spPr>
          <a:xfrm>
            <a:off x="1513999" y="13473149"/>
            <a:ext cx="13378914"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15381808" y="9509883"/>
            <a:ext cx="13384170" cy="3963266"/>
          </a:xfrm>
        </p:spPr>
        <p:txBody>
          <a:bodyPr anchor="b"/>
          <a:lstStyle>
            <a:lvl1pPr marL="0" indent="0">
              <a:buNone/>
              <a:defRPr sz="10900" b="1"/>
            </a:lvl1pPr>
            <a:lvl2pPr marL="2078834" indent="0">
              <a:buNone/>
              <a:defRPr sz="9100" b="1"/>
            </a:lvl2pPr>
            <a:lvl3pPr marL="4157664" indent="0">
              <a:buNone/>
              <a:defRPr sz="8200" b="1"/>
            </a:lvl3pPr>
            <a:lvl4pPr marL="6236498" indent="0">
              <a:buNone/>
              <a:defRPr sz="7300" b="1"/>
            </a:lvl4pPr>
            <a:lvl5pPr marL="8315333" indent="0">
              <a:buNone/>
              <a:defRPr sz="7300" b="1"/>
            </a:lvl5pPr>
            <a:lvl6pPr marL="10394163" indent="0">
              <a:buNone/>
              <a:defRPr sz="7300" b="1"/>
            </a:lvl6pPr>
            <a:lvl7pPr marL="12472997" indent="0">
              <a:buNone/>
              <a:defRPr sz="7300" b="1"/>
            </a:lvl7pPr>
            <a:lvl8pPr marL="14551831" indent="0">
              <a:buNone/>
              <a:defRPr sz="7300" b="1"/>
            </a:lvl8pPr>
            <a:lvl9pPr marL="16630661" indent="0">
              <a:buNone/>
              <a:defRPr sz="7300" b="1"/>
            </a:lvl9pPr>
          </a:lstStyle>
          <a:p>
            <a:pPr lvl="0"/>
            <a:r>
              <a:rPr lang="ru-RU" smtClean="0"/>
              <a:t>Образец текста</a:t>
            </a:r>
          </a:p>
        </p:txBody>
      </p:sp>
      <p:sp>
        <p:nvSpPr>
          <p:cNvPr id="6" name="Объект 5"/>
          <p:cNvSpPr>
            <a:spLocks noGrp="1"/>
          </p:cNvSpPr>
          <p:nvPr>
            <p:ph sz="quarter" idx="4"/>
          </p:nvPr>
        </p:nvSpPr>
        <p:spPr>
          <a:xfrm>
            <a:off x="15381808" y="13473149"/>
            <a:ext cx="13384170"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a:defRPr/>
            </a:pPr>
            <a:fld id="{3DCFD2FD-DB46-478F-8AC2-D925155DF085}" type="datetimeFigureOut">
              <a:rPr lang="ru-RU" smtClean="0"/>
              <a:pPr>
                <a:defRPr/>
              </a:pPr>
              <a:t>24.11.2016</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6C39C78A-B1CD-4C13-A814-203B2DFDABBE}" type="slidenum">
              <a:rPr lang="ru-RU" smtClean="0"/>
              <a:pPr>
                <a:defRPr/>
              </a:pPr>
              <a:t>‹#›</a:t>
            </a:fld>
            <a:endParaRPr lang="ru-RU"/>
          </a:p>
        </p:txBody>
      </p:sp>
    </p:spTree>
    <p:extLst>
      <p:ext uri="{BB962C8B-B14F-4D97-AF65-F5344CB8AC3E}">
        <p14:creationId xmlns:p14="http://schemas.microsoft.com/office/powerpoint/2010/main" val="3689745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fld id="{B7795DDE-58F9-4981-BF74-72F7AE7E6DF6}" type="datetimeFigureOut">
              <a:rPr lang="ru-RU" smtClean="0"/>
              <a:pPr>
                <a:defRPr/>
              </a:pPr>
              <a:t>24.11.2016</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6F3190AD-5E4C-4CED-AEF1-756165816EAD}" type="slidenum">
              <a:rPr lang="ru-RU" smtClean="0"/>
              <a:pPr>
                <a:defRPr/>
              </a:pPr>
              <a:t>‹#›</a:t>
            </a:fld>
            <a:endParaRPr lang="ru-RU"/>
          </a:p>
        </p:txBody>
      </p:sp>
    </p:spTree>
    <p:extLst>
      <p:ext uri="{BB962C8B-B14F-4D97-AF65-F5344CB8AC3E}">
        <p14:creationId xmlns:p14="http://schemas.microsoft.com/office/powerpoint/2010/main" val="4122500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071F959F-E9B6-4F3B-B416-BE761E4F9FD9}" type="datetimeFigureOut">
              <a:rPr lang="ru-RU" smtClean="0"/>
              <a:pPr>
                <a:defRPr/>
              </a:pPr>
              <a:t>24.11.2016</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F745178C-C7E2-4905-95A7-556642C3BA74}" type="slidenum">
              <a:rPr lang="ru-RU" smtClean="0"/>
              <a:pPr>
                <a:defRPr/>
              </a:pPr>
              <a:t>‹#›</a:t>
            </a:fld>
            <a:endParaRPr lang="ru-RU"/>
          </a:p>
        </p:txBody>
      </p:sp>
    </p:spTree>
    <p:extLst>
      <p:ext uri="{BB962C8B-B14F-4D97-AF65-F5344CB8AC3E}">
        <p14:creationId xmlns:p14="http://schemas.microsoft.com/office/powerpoint/2010/main" val="1525382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4004" y="1691520"/>
            <a:ext cx="9961903" cy="7198792"/>
          </a:xfrm>
        </p:spPr>
        <p:txBody>
          <a:bodyPr anchor="b"/>
          <a:lstStyle>
            <a:lvl1pPr algn="l">
              <a:defRPr sz="9100" b="1"/>
            </a:lvl1pPr>
          </a:lstStyle>
          <a:p>
            <a:r>
              <a:rPr lang="ru-RU" smtClean="0"/>
              <a:t>Образец заголовка</a:t>
            </a:r>
            <a:endParaRPr lang="ru-RU"/>
          </a:p>
        </p:txBody>
      </p:sp>
      <p:sp>
        <p:nvSpPr>
          <p:cNvPr id="3" name="Объект 2"/>
          <p:cNvSpPr>
            <a:spLocks noGrp="1"/>
          </p:cNvSpPr>
          <p:nvPr>
            <p:ph idx="1"/>
          </p:nvPr>
        </p:nvSpPr>
        <p:spPr>
          <a:xfrm>
            <a:off x="11838629" y="1691529"/>
            <a:ext cx="16927347" cy="36259493"/>
          </a:xfrm>
        </p:spPr>
        <p:txBody>
          <a:bodyPr/>
          <a:lstStyle>
            <a:lvl1pPr>
              <a:defRPr sz="14600"/>
            </a:lvl1pPr>
            <a:lvl2pPr>
              <a:defRPr sz="12700"/>
            </a:lvl2pPr>
            <a:lvl3pPr>
              <a:defRPr sz="10900"/>
            </a:lvl3pPr>
            <a:lvl4pPr>
              <a:defRPr sz="9100"/>
            </a:lvl4pPr>
            <a:lvl5pPr>
              <a:defRPr sz="9100"/>
            </a:lvl5pPr>
            <a:lvl6pPr>
              <a:defRPr sz="9100"/>
            </a:lvl6pPr>
            <a:lvl7pPr>
              <a:defRPr sz="9100"/>
            </a:lvl7pPr>
            <a:lvl8pPr>
              <a:defRPr sz="9100"/>
            </a:lvl8pPr>
            <a:lvl9pPr>
              <a:defRPr sz="9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1514004" y="8890321"/>
            <a:ext cx="9961903" cy="29060701"/>
          </a:xfrm>
        </p:spPr>
        <p:txBody>
          <a:bodyPr/>
          <a:lstStyle>
            <a:lvl1pPr marL="0" indent="0">
              <a:buNone/>
              <a:defRPr sz="6400"/>
            </a:lvl1pPr>
            <a:lvl2pPr marL="2078834" indent="0">
              <a:buNone/>
              <a:defRPr sz="5500"/>
            </a:lvl2pPr>
            <a:lvl3pPr marL="4157664" indent="0">
              <a:buNone/>
              <a:defRPr sz="4500"/>
            </a:lvl3pPr>
            <a:lvl4pPr marL="6236498" indent="0">
              <a:buNone/>
              <a:defRPr sz="4100"/>
            </a:lvl4pPr>
            <a:lvl5pPr marL="8315333" indent="0">
              <a:buNone/>
              <a:defRPr sz="4100"/>
            </a:lvl5pPr>
            <a:lvl6pPr marL="10394163" indent="0">
              <a:buNone/>
              <a:defRPr sz="4100"/>
            </a:lvl6pPr>
            <a:lvl7pPr marL="12472997" indent="0">
              <a:buNone/>
              <a:defRPr sz="4100"/>
            </a:lvl7pPr>
            <a:lvl8pPr marL="14551831" indent="0">
              <a:buNone/>
              <a:defRPr sz="4100"/>
            </a:lvl8pPr>
            <a:lvl9pPr marL="16630661" indent="0">
              <a:buNone/>
              <a:defRPr sz="41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048EE956-7DAF-4445-9BC0-61D3EB4103C3}" type="datetimeFigureOut">
              <a:rPr lang="ru-RU" smtClean="0"/>
              <a:pPr>
                <a:defRPr/>
              </a:pPr>
              <a:t>24.11.2016</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842D465E-3F34-43F7-9846-AC01632F6B90}" type="slidenum">
              <a:rPr lang="ru-RU" smtClean="0"/>
              <a:pPr>
                <a:defRPr/>
              </a:pPr>
              <a:t>‹#›</a:t>
            </a:fld>
            <a:endParaRPr lang="ru-RU"/>
          </a:p>
        </p:txBody>
      </p:sp>
    </p:spTree>
    <p:extLst>
      <p:ext uri="{BB962C8B-B14F-4D97-AF65-F5344CB8AC3E}">
        <p14:creationId xmlns:p14="http://schemas.microsoft.com/office/powerpoint/2010/main" val="1737346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35087" y="29739273"/>
            <a:ext cx="18167985" cy="3510889"/>
          </a:xfrm>
        </p:spPr>
        <p:txBody>
          <a:bodyPr anchor="b"/>
          <a:lstStyle>
            <a:lvl1pPr algn="l">
              <a:defRPr sz="9100" b="1"/>
            </a:lvl1pPr>
          </a:lstStyle>
          <a:p>
            <a:r>
              <a:rPr lang="ru-RU" smtClean="0"/>
              <a:t>Образец заголовка</a:t>
            </a:r>
            <a:endParaRPr lang="ru-RU"/>
          </a:p>
        </p:txBody>
      </p:sp>
      <p:sp>
        <p:nvSpPr>
          <p:cNvPr id="3" name="Рисунок 2"/>
          <p:cNvSpPr>
            <a:spLocks noGrp="1"/>
          </p:cNvSpPr>
          <p:nvPr>
            <p:ph type="pic" idx="1"/>
          </p:nvPr>
        </p:nvSpPr>
        <p:spPr>
          <a:xfrm>
            <a:off x="5935087" y="3796084"/>
            <a:ext cx="18167985" cy="25490805"/>
          </a:xfrm>
        </p:spPr>
        <p:txBody>
          <a:bodyPr/>
          <a:lstStyle>
            <a:lvl1pPr marL="0" indent="0">
              <a:buNone/>
              <a:defRPr sz="14600"/>
            </a:lvl1pPr>
            <a:lvl2pPr marL="2078834" indent="0">
              <a:buNone/>
              <a:defRPr sz="12700"/>
            </a:lvl2pPr>
            <a:lvl3pPr marL="4157664" indent="0">
              <a:buNone/>
              <a:defRPr sz="10900"/>
            </a:lvl3pPr>
            <a:lvl4pPr marL="6236498" indent="0">
              <a:buNone/>
              <a:defRPr sz="9100"/>
            </a:lvl4pPr>
            <a:lvl5pPr marL="8315333" indent="0">
              <a:buNone/>
              <a:defRPr sz="9100"/>
            </a:lvl5pPr>
            <a:lvl6pPr marL="10394163" indent="0">
              <a:buNone/>
              <a:defRPr sz="9100"/>
            </a:lvl6pPr>
            <a:lvl7pPr marL="12472997" indent="0">
              <a:buNone/>
              <a:defRPr sz="9100"/>
            </a:lvl7pPr>
            <a:lvl8pPr marL="14551831" indent="0">
              <a:buNone/>
              <a:defRPr sz="9100"/>
            </a:lvl8pPr>
            <a:lvl9pPr marL="16630661" indent="0">
              <a:buNone/>
              <a:defRPr sz="9100"/>
            </a:lvl9pPr>
          </a:lstStyle>
          <a:p>
            <a:endParaRPr lang="ru-RU"/>
          </a:p>
        </p:txBody>
      </p:sp>
      <p:sp>
        <p:nvSpPr>
          <p:cNvPr id="4" name="Текст 3"/>
          <p:cNvSpPr>
            <a:spLocks noGrp="1"/>
          </p:cNvSpPr>
          <p:nvPr>
            <p:ph type="body" sz="half" idx="2"/>
          </p:nvPr>
        </p:nvSpPr>
        <p:spPr>
          <a:xfrm>
            <a:off x="5935087" y="33250162"/>
            <a:ext cx="18167985" cy="4986046"/>
          </a:xfrm>
        </p:spPr>
        <p:txBody>
          <a:bodyPr/>
          <a:lstStyle>
            <a:lvl1pPr marL="0" indent="0">
              <a:buNone/>
              <a:defRPr sz="6400"/>
            </a:lvl1pPr>
            <a:lvl2pPr marL="2078834" indent="0">
              <a:buNone/>
              <a:defRPr sz="5500"/>
            </a:lvl2pPr>
            <a:lvl3pPr marL="4157664" indent="0">
              <a:buNone/>
              <a:defRPr sz="4500"/>
            </a:lvl3pPr>
            <a:lvl4pPr marL="6236498" indent="0">
              <a:buNone/>
              <a:defRPr sz="4100"/>
            </a:lvl4pPr>
            <a:lvl5pPr marL="8315333" indent="0">
              <a:buNone/>
              <a:defRPr sz="4100"/>
            </a:lvl5pPr>
            <a:lvl6pPr marL="10394163" indent="0">
              <a:buNone/>
              <a:defRPr sz="4100"/>
            </a:lvl6pPr>
            <a:lvl7pPr marL="12472997" indent="0">
              <a:buNone/>
              <a:defRPr sz="4100"/>
            </a:lvl7pPr>
            <a:lvl8pPr marL="14551831" indent="0">
              <a:buNone/>
              <a:defRPr sz="4100"/>
            </a:lvl8pPr>
            <a:lvl9pPr marL="16630661" indent="0">
              <a:buNone/>
              <a:defRPr sz="41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AC468CFF-DC2B-4238-A051-38AC9ADEE69E}" type="datetimeFigureOut">
              <a:rPr lang="ru-RU" smtClean="0"/>
              <a:pPr>
                <a:defRPr/>
              </a:pPr>
              <a:t>24.11.2016</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990AF055-B951-4949-993A-B433EFD2F4DE}" type="slidenum">
              <a:rPr lang="ru-RU" smtClean="0"/>
              <a:pPr>
                <a:defRPr/>
              </a:pPr>
              <a:t>‹#›</a:t>
            </a:fld>
            <a:endParaRPr lang="ru-RU"/>
          </a:p>
        </p:txBody>
      </p:sp>
    </p:spTree>
    <p:extLst>
      <p:ext uri="{BB962C8B-B14F-4D97-AF65-F5344CB8AC3E}">
        <p14:creationId xmlns:p14="http://schemas.microsoft.com/office/powerpoint/2010/main" val="3112559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3999" y="1701357"/>
            <a:ext cx="27251978" cy="7080779"/>
          </a:xfrm>
          <a:prstGeom prst="rect">
            <a:avLst/>
          </a:prstGeom>
        </p:spPr>
        <p:txBody>
          <a:bodyPr vert="horz" lIns="415769" tIns="207884" rIns="415769" bIns="207884"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1513999" y="9913100"/>
            <a:ext cx="27251978" cy="28037922"/>
          </a:xfrm>
          <a:prstGeom prst="rect">
            <a:avLst/>
          </a:prstGeom>
        </p:spPr>
        <p:txBody>
          <a:bodyPr vert="horz" lIns="415769" tIns="207884" rIns="415769" bIns="207884"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1513999" y="39377009"/>
            <a:ext cx="7065328" cy="2261916"/>
          </a:xfrm>
          <a:prstGeom prst="rect">
            <a:avLst/>
          </a:prstGeom>
        </p:spPr>
        <p:txBody>
          <a:bodyPr vert="horz" lIns="415769" tIns="207884" rIns="415769" bIns="207884" rtlCol="0" anchor="ctr"/>
          <a:lstStyle>
            <a:lvl1pPr algn="l">
              <a:defRPr sz="5500">
                <a:solidFill>
                  <a:schemeClr val="tx1">
                    <a:tint val="75000"/>
                  </a:schemeClr>
                </a:solidFill>
              </a:defRPr>
            </a:lvl1pPr>
          </a:lstStyle>
          <a:p>
            <a:pPr>
              <a:defRPr/>
            </a:pPr>
            <a:fld id="{1AEA6DC6-F305-4871-9867-B048C292D7D4}" type="datetimeFigureOut">
              <a:rPr lang="ru-RU" smtClean="0"/>
              <a:pPr>
                <a:defRPr/>
              </a:pPr>
              <a:t>24.11.2016</a:t>
            </a:fld>
            <a:endParaRPr lang="ru-RU"/>
          </a:p>
        </p:txBody>
      </p:sp>
      <p:sp>
        <p:nvSpPr>
          <p:cNvPr id="5" name="Нижний колонтитул 4"/>
          <p:cNvSpPr>
            <a:spLocks noGrp="1"/>
          </p:cNvSpPr>
          <p:nvPr>
            <p:ph type="ftr" sz="quarter" idx="3"/>
          </p:nvPr>
        </p:nvSpPr>
        <p:spPr>
          <a:xfrm>
            <a:off x="10345658" y="39377009"/>
            <a:ext cx="9588659" cy="2261916"/>
          </a:xfrm>
          <a:prstGeom prst="rect">
            <a:avLst/>
          </a:prstGeom>
        </p:spPr>
        <p:txBody>
          <a:bodyPr vert="horz" lIns="415769" tIns="207884" rIns="415769" bIns="207884" rtlCol="0" anchor="ctr"/>
          <a:lstStyle>
            <a:lvl1pPr algn="ctr">
              <a:defRPr sz="55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21700649" y="39377009"/>
            <a:ext cx="7065328" cy="2261916"/>
          </a:xfrm>
          <a:prstGeom prst="rect">
            <a:avLst/>
          </a:prstGeom>
        </p:spPr>
        <p:txBody>
          <a:bodyPr vert="horz" lIns="415769" tIns="207884" rIns="415769" bIns="207884" rtlCol="0" anchor="ctr"/>
          <a:lstStyle>
            <a:lvl1pPr algn="r">
              <a:defRPr sz="5500">
                <a:solidFill>
                  <a:schemeClr val="tx1">
                    <a:tint val="75000"/>
                  </a:schemeClr>
                </a:solidFill>
              </a:defRPr>
            </a:lvl1pPr>
          </a:lstStyle>
          <a:p>
            <a:pPr>
              <a:defRPr/>
            </a:pPr>
            <a:fld id="{81AEC068-B738-40E7-A869-21EDC053601C}" type="slidenum">
              <a:rPr lang="ru-RU" smtClean="0"/>
              <a:pPr>
                <a:defRPr/>
              </a:pPr>
              <a:t>‹#›</a:t>
            </a:fld>
            <a:endParaRPr lang="ru-RU"/>
          </a:p>
        </p:txBody>
      </p:sp>
    </p:spTree>
    <p:extLst>
      <p:ext uri="{BB962C8B-B14F-4D97-AF65-F5344CB8AC3E}">
        <p14:creationId xmlns:p14="http://schemas.microsoft.com/office/powerpoint/2010/main" val="371778524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4157664" rtl="0" eaLnBrk="1" latinLnBrk="0" hangingPunct="1">
        <a:spcBef>
          <a:spcPct val="0"/>
        </a:spcBef>
        <a:buNone/>
        <a:defRPr sz="20000" kern="1200">
          <a:solidFill>
            <a:schemeClr val="tx1"/>
          </a:solidFill>
          <a:latin typeface="+mj-lt"/>
          <a:ea typeface="+mj-ea"/>
          <a:cs typeface="+mj-cs"/>
        </a:defRPr>
      </a:lvl1pPr>
    </p:titleStyle>
    <p:bodyStyle>
      <a:lvl1pPr marL="1559126" indent="-1559126" algn="l" defTabSz="4157664"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1pPr>
      <a:lvl2pPr marL="3378101" indent="-1299271" algn="l" defTabSz="4157664" rtl="0" eaLnBrk="1" latinLnBrk="0" hangingPunct="1">
        <a:spcBef>
          <a:spcPct val="20000"/>
        </a:spcBef>
        <a:buFont typeface="Arial" panose="020B0604020202020204" pitchFamily="34" charset="0"/>
        <a:buChar char="–"/>
        <a:defRPr sz="12700" kern="1200">
          <a:solidFill>
            <a:schemeClr val="tx1"/>
          </a:solidFill>
          <a:latin typeface="+mn-lt"/>
          <a:ea typeface="+mn-ea"/>
          <a:cs typeface="+mn-cs"/>
        </a:defRPr>
      </a:lvl2pPr>
      <a:lvl3pPr marL="5197081" indent="-1039417" algn="l" defTabSz="4157664" rtl="0" eaLnBrk="1" latinLnBrk="0" hangingPunct="1">
        <a:spcBef>
          <a:spcPct val="20000"/>
        </a:spcBef>
        <a:buFont typeface="Arial" panose="020B0604020202020204" pitchFamily="34" charset="0"/>
        <a:buChar char="•"/>
        <a:defRPr sz="10900" kern="1200">
          <a:solidFill>
            <a:schemeClr val="tx1"/>
          </a:solidFill>
          <a:latin typeface="+mn-lt"/>
          <a:ea typeface="+mn-ea"/>
          <a:cs typeface="+mn-cs"/>
        </a:defRPr>
      </a:lvl3pPr>
      <a:lvl4pPr marL="7275916" indent="-1039417" algn="l" defTabSz="4157664"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54745" indent="-1039417" algn="l" defTabSz="4157664"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33580" indent="-1039417" algn="l" defTabSz="4157664"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12414" indent="-1039417" algn="l" defTabSz="4157664"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591248" indent="-1039417" algn="l" defTabSz="4157664"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670078" indent="-1039417" algn="l" defTabSz="4157664"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ru-RU"/>
      </a:defPPr>
      <a:lvl1pPr marL="0" algn="l" defTabSz="4157664" rtl="0" eaLnBrk="1" latinLnBrk="0" hangingPunct="1">
        <a:defRPr sz="8200" kern="1200">
          <a:solidFill>
            <a:schemeClr val="tx1"/>
          </a:solidFill>
          <a:latin typeface="+mn-lt"/>
          <a:ea typeface="+mn-ea"/>
          <a:cs typeface="+mn-cs"/>
        </a:defRPr>
      </a:lvl1pPr>
      <a:lvl2pPr marL="2078834" algn="l" defTabSz="4157664" rtl="0" eaLnBrk="1" latinLnBrk="0" hangingPunct="1">
        <a:defRPr sz="8200" kern="1200">
          <a:solidFill>
            <a:schemeClr val="tx1"/>
          </a:solidFill>
          <a:latin typeface="+mn-lt"/>
          <a:ea typeface="+mn-ea"/>
          <a:cs typeface="+mn-cs"/>
        </a:defRPr>
      </a:lvl2pPr>
      <a:lvl3pPr marL="4157664" algn="l" defTabSz="4157664" rtl="0" eaLnBrk="1" latinLnBrk="0" hangingPunct="1">
        <a:defRPr sz="8200" kern="1200">
          <a:solidFill>
            <a:schemeClr val="tx1"/>
          </a:solidFill>
          <a:latin typeface="+mn-lt"/>
          <a:ea typeface="+mn-ea"/>
          <a:cs typeface="+mn-cs"/>
        </a:defRPr>
      </a:lvl3pPr>
      <a:lvl4pPr marL="6236498" algn="l" defTabSz="4157664" rtl="0" eaLnBrk="1" latinLnBrk="0" hangingPunct="1">
        <a:defRPr sz="8200" kern="1200">
          <a:solidFill>
            <a:schemeClr val="tx1"/>
          </a:solidFill>
          <a:latin typeface="+mn-lt"/>
          <a:ea typeface="+mn-ea"/>
          <a:cs typeface="+mn-cs"/>
        </a:defRPr>
      </a:lvl4pPr>
      <a:lvl5pPr marL="8315333" algn="l" defTabSz="4157664" rtl="0" eaLnBrk="1" latinLnBrk="0" hangingPunct="1">
        <a:defRPr sz="8200" kern="1200">
          <a:solidFill>
            <a:schemeClr val="tx1"/>
          </a:solidFill>
          <a:latin typeface="+mn-lt"/>
          <a:ea typeface="+mn-ea"/>
          <a:cs typeface="+mn-cs"/>
        </a:defRPr>
      </a:lvl5pPr>
      <a:lvl6pPr marL="10394163" algn="l" defTabSz="4157664" rtl="0" eaLnBrk="1" latinLnBrk="0" hangingPunct="1">
        <a:defRPr sz="8200" kern="1200">
          <a:solidFill>
            <a:schemeClr val="tx1"/>
          </a:solidFill>
          <a:latin typeface="+mn-lt"/>
          <a:ea typeface="+mn-ea"/>
          <a:cs typeface="+mn-cs"/>
        </a:defRPr>
      </a:lvl6pPr>
      <a:lvl7pPr marL="12472997" algn="l" defTabSz="4157664" rtl="0" eaLnBrk="1" latinLnBrk="0" hangingPunct="1">
        <a:defRPr sz="8200" kern="1200">
          <a:solidFill>
            <a:schemeClr val="tx1"/>
          </a:solidFill>
          <a:latin typeface="+mn-lt"/>
          <a:ea typeface="+mn-ea"/>
          <a:cs typeface="+mn-cs"/>
        </a:defRPr>
      </a:lvl7pPr>
      <a:lvl8pPr marL="14551831" algn="l" defTabSz="4157664" rtl="0" eaLnBrk="1" latinLnBrk="0" hangingPunct="1">
        <a:defRPr sz="8200" kern="1200">
          <a:solidFill>
            <a:schemeClr val="tx1"/>
          </a:solidFill>
          <a:latin typeface="+mn-lt"/>
          <a:ea typeface="+mn-ea"/>
          <a:cs typeface="+mn-cs"/>
        </a:defRPr>
      </a:lvl8pPr>
      <a:lvl9pPr marL="16630661" algn="l" defTabSz="4157664"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3690715" y="71985"/>
            <a:ext cx="22250472" cy="4154984"/>
          </a:xfrm>
          <a:prstGeom prst="rect">
            <a:avLst/>
          </a:prstGeom>
        </p:spPr>
        <p:txBody>
          <a:bodyPr wrap="square">
            <a:spAutoFit/>
          </a:bodyPr>
          <a:lstStyle/>
          <a:p>
            <a:pPr algn="ctr"/>
            <a:r>
              <a:rPr lang="en-US" sz="6000" b="1" dirty="0" smtClean="0">
                <a:latin typeface="Times New Roman" panose="02020603050405020304" pitchFamily="18" charset="0"/>
                <a:cs typeface="Times New Roman" panose="02020603050405020304" pitchFamily="18" charset="0"/>
              </a:rPr>
              <a:t>Detection and resuscitation of viable but nonculturable bacteria in vaccines and other biomedical preparations</a:t>
            </a:r>
            <a:endParaRPr lang="ru-RU" sz="6000" b="1" dirty="0">
              <a:latin typeface="Times New Roman" panose="02020603050405020304" pitchFamily="18" charset="0"/>
              <a:cs typeface="Times New Roman" panose="02020603050405020304" pitchFamily="18" charset="0"/>
            </a:endParaRPr>
          </a:p>
          <a:p>
            <a:pPr algn="ctr"/>
            <a:r>
              <a:rPr lang="es-AR" sz="4800" u="sng" dirty="0">
                <a:latin typeface="Times New Roman" panose="02020603050405020304" pitchFamily="18" charset="0"/>
                <a:cs typeface="Times New Roman" panose="02020603050405020304" pitchFamily="18" charset="0"/>
              </a:rPr>
              <a:t>L.P. </a:t>
            </a:r>
            <a:r>
              <a:rPr lang="es-AR" sz="4800" u="sng" dirty="0" smtClean="0">
                <a:latin typeface="Times New Roman" panose="02020603050405020304" pitchFamily="18" charset="0"/>
                <a:cs typeface="Times New Roman" panose="02020603050405020304" pitchFamily="18" charset="0"/>
              </a:rPr>
              <a:t>Blinkova</a:t>
            </a:r>
            <a:r>
              <a:rPr lang="es-AR" sz="4800" dirty="0" smtClean="0">
                <a:latin typeface="Times New Roman" panose="02020603050405020304" pitchFamily="18" charset="0"/>
                <a:cs typeface="Times New Roman" panose="02020603050405020304" pitchFamily="18" charset="0"/>
              </a:rPr>
              <a:t>, Yu.D</a:t>
            </a:r>
            <a:r>
              <a:rPr lang="es-AR" sz="4800" dirty="0">
                <a:latin typeface="Times New Roman" panose="02020603050405020304" pitchFamily="18" charset="0"/>
                <a:cs typeface="Times New Roman" panose="02020603050405020304" pitchFamily="18" charset="0"/>
              </a:rPr>
              <a:t>. Pakhomov, </a:t>
            </a:r>
            <a:r>
              <a:rPr lang="es-AR" sz="4800" dirty="0" smtClean="0">
                <a:latin typeface="Times New Roman" panose="02020603050405020304" pitchFamily="18" charset="0"/>
                <a:cs typeface="Times New Roman" panose="02020603050405020304" pitchFamily="18" charset="0"/>
              </a:rPr>
              <a:t>N.N. Skorlupkina</a:t>
            </a:r>
          </a:p>
          <a:p>
            <a:pPr algn="ctr"/>
            <a:r>
              <a:rPr lang="en-US" sz="4800" dirty="0" smtClean="0">
                <a:latin typeface="Times New Roman" panose="02020603050405020304" pitchFamily="18" charset="0"/>
                <a:cs typeface="Times New Roman" panose="02020603050405020304" pitchFamily="18" charset="0"/>
              </a:rPr>
              <a:t>FSBSI “Mechnikov Research Institute for Vaccines and Sera”, </a:t>
            </a:r>
          </a:p>
          <a:p>
            <a:pPr algn="ctr"/>
            <a:r>
              <a:rPr lang="en-US" sz="4800" dirty="0" err="1" smtClean="0">
                <a:latin typeface="Times New Roman" panose="02020603050405020304" pitchFamily="18" charset="0"/>
                <a:cs typeface="Times New Roman" panose="02020603050405020304" pitchFamily="18" charset="0"/>
              </a:rPr>
              <a:t>Maliy</a:t>
            </a:r>
            <a:r>
              <a:rPr lang="en-US" sz="4800" dirty="0" smtClean="0">
                <a:latin typeface="Times New Roman" panose="02020603050405020304" pitchFamily="18" charset="0"/>
                <a:cs typeface="Times New Roman" panose="02020603050405020304" pitchFamily="18" charset="0"/>
              </a:rPr>
              <a:t> Kazenniy per. 5a, Moscow, Russia, e-mail: labpitsred@yandex.ru</a:t>
            </a:r>
            <a:endParaRPr lang="en-US" sz="4800" dirty="0">
              <a:latin typeface="Times New Roman" panose="02020603050405020304" pitchFamily="18" charset="0"/>
              <a:cs typeface="Times New Roman" panose="02020603050405020304" pitchFamily="18" charset="0"/>
            </a:endParaRPr>
          </a:p>
        </p:txBody>
      </p:sp>
      <p:pic>
        <p:nvPicPr>
          <p:cNvPr id="18"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323" y="159415"/>
            <a:ext cx="3240360" cy="3958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86158" y="148959"/>
            <a:ext cx="3507091" cy="3968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27516" y="34491809"/>
            <a:ext cx="13229071" cy="1754326"/>
          </a:xfrm>
          <a:prstGeom prst="rect">
            <a:avLst/>
          </a:prstGeom>
          <a:noFill/>
        </p:spPr>
        <p:txBody>
          <a:bodyPr wrap="none" rtlCol="0">
            <a:spAutoFit/>
          </a:bodyPr>
          <a:lstStyle/>
          <a:p>
            <a:r>
              <a:rPr lang="en-US" sz="3600" b="1" dirty="0" smtClean="0">
                <a:latin typeface="Times New Roman" panose="02020603050405020304" pitchFamily="18" charset="0"/>
                <a:cs typeface="Times New Roman" panose="02020603050405020304" pitchFamily="18" charset="0"/>
              </a:rPr>
              <a:t>Figure.</a:t>
            </a:r>
            <a:r>
              <a:rPr lang="en-US" sz="3600" dirty="0" smtClean="0">
                <a:latin typeface="Times New Roman" panose="02020603050405020304" pitchFamily="18" charset="0"/>
                <a:cs typeface="Times New Roman" panose="02020603050405020304" pitchFamily="18" charset="0"/>
              </a:rPr>
              <a:t> Resuscitation of </a:t>
            </a:r>
            <a:r>
              <a:rPr lang="en-US" sz="3600" i="1" dirty="0" smtClean="0">
                <a:latin typeface="Times New Roman" panose="02020603050405020304" pitchFamily="18" charset="0"/>
                <a:cs typeface="Times New Roman" panose="02020603050405020304" pitchFamily="18" charset="0"/>
              </a:rPr>
              <a:t>Salmonella</a:t>
            </a:r>
            <a:r>
              <a:rPr lang="en-US" sz="3600" dirty="0" smtClean="0">
                <a:latin typeface="Times New Roman" panose="02020603050405020304" pitchFamily="18" charset="0"/>
                <a:cs typeface="Times New Roman" panose="02020603050405020304" pitchFamily="18" charset="0"/>
              </a:rPr>
              <a:t> </a:t>
            </a:r>
            <a:r>
              <a:rPr lang="en-US" sz="3600" i="1" dirty="0" smtClean="0">
                <a:latin typeface="Times New Roman" panose="02020603050405020304" pitchFamily="18" charset="0"/>
                <a:cs typeface="Times New Roman" panose="02020603050405020304" pitchFamily="18" charset="0"/>
              </a:rPr>
              <a:t>Typhimurium</a:t>
            </a:r>
            <a:r>
              <a:rPr lang="en-US" sz="3600" dirty="0" smtClean="0">
                <a:latin typeface="Times New Roman" panose="02020603050405020304" pitchFamily="18" charset="0"/>
                <a:cs typeface="Times New Roman" panose="02020603050405020304" pitchFamily="18" charset="0"/>
              </a:rPr>
              <a:t> 79 nonculturable </a:t>
            </a:r>
          </a:p>
          <a:p>
            <a:r>
              <a:rPr lang="en-US" sz="3600" dirty="0" smtClean="0">
                <a:latin typeface="Times New Roman" panose="02020603050405020304" pitchFamily="18" charset="0"/>
                <a:cs typeface="Times New Roman" panose="02020603050405020304" pitchFamily="18" charset="0"/>
              </a:rPr>
              <a:t>for 8 months in nutrient broth supplemented with 1% of inulin, 1% of </a:t>
            </a:r>
          </a:p>
          <a:p>
            <a:r>
              <a:rPr lang="en-US" sz="3600" dirty="0" smtClean="0">
                <a:latin typeface="Times New Roman" panose="02020603050405020304" pitchFamily="18" charset="0"/>
                <a:cs typeface="Times New Roman" panose="02020603050405020304" pitchFamily="18" charset="0"/>
              </a:rPr>
              <a:t>powdered </a:t>
            </a:r>
            <a:r>
              <a:rPr lang="en-US" sz="3600" i="1" dirty="0" smtClean="0">
                <a:latin typeface="Times New Roman" panose="02020603050405020304" pitchFamily="18" charset="0"/>
                <a:cs typeface="Times New Roman" panose="02020603050405020304" pitchFamily="18" charset="0"/>
              </a:rPr>
              <a:t>Helianthus </a:t>
            </a:r>
            <a:r>
              <a:rPr lang="en-US" sz="3600" i="1" dirty="0" err="1" smtClean="0">
                <a:latin typeface="Times New Roman" panose="02020603050405020304" pitchFamily="18" charset="0"/>
                <a:cs typeface="Times New Roman" panose="02020603050405020304" pitchFamily="18" charset="0"/>
              </a:rPr>
              <a:t>tuberosus</a:t>
            </a:r>
            <a:r>
              <a:rPr lang="en-US" sz="3600" dirty="0" smtClean="0">
                <a:latin typeface="Times New Roman" panose="02020603050405020304" pitchFamily="18" charset="0"/>
                <a:cs typeface="Times New Roman" panose="02020603050405020304" pitchFamily="18" charset="0"/>
              </a:rPr>
              <a:t> or 0.01% of vitamin PP.</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65648" y="4492409"/>
            <a:ext cx="13465496" cy="21698248"/>
          </a:xfrm>
          <a:prstGeom prst="rect">
            <a:avLst/>
          </a:prstGeom>
        </p:spPr>
        <p:txBody>
          <a:bodyPr wrap="square">
            <a:spAutoFit/>
          </a:bodyPr>
          <a:lstStyle/>
          <a:p>
            <a:pPr algn="just"/>
            <a:r>
              <a:rPr lang="en-US" sz="3600" b="1" u="sng" dirty="0">
                <a:latin typeface="Times New Roman" panose="02020603050405020304" pitchFamily="18" charset="0"/>
                <a:cs typeface="Times New Roman" panose="02020603050405020304" pitchFamily="18" charset="0"/>
              </a:rPr>
              <a:t>Background</a:t>
            </a:r>
            <a:r>
              <a:rPr lang="en-US" sz="3600" u="sng"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Problem of viable but nonculturable (VBNC) cells and their resuscitation into active state is very important for industrial biomedical preparations. VBNC cells are appeared under stress and have not ability to form colonies. However, dormant nonculturable cells can return to the active proliferation with help different factors (sera, vitamin K etc.). Due to possible presence of VBNC cells in live bacterial vaccines and probiotics or contamination of viral vaccines and other biomedical preparations it is necessary to apply adequate control procedures. The aim of our research was the detection VBNC cells and testing some factors for the resuscitation of active division. </a:t>
            </a:r>
            <a:endParaRPr lang="ru-RU" sz="3600" dirty="0">
              <a:latin typeface="Times New Roman" panose="02020603050405020304" pitchFamily="18" charset="0"/>
              <a:cs typeface="Times New Roman" panose="02020603050405020304" pitchFamily="18" charset="0"/>
            </a:endParaRPr>
          </a:p>
          <a:p>
            <a:pPr algn="just"/>
            <a:r>
              <a:rPr lang="en-US" sz="3600" b="1" u="sng" dirty="0">
                <a:latin typeface="Times New Roman" panose="02020603050405020304" pitchFamily="18" charset="0"/>
                <a:cs typeface="Times New Roman" panose="02020603050405020304" pitchFamily="18" charset="0"/>
              </a:rPr>
              <a:t>Materials &amp; Methods</a:t>
            </a:r>
            <a:r>
              <a:rPr lang="en-US" sz="3600" dirty="0">
                <a:latin typeface="Times New Roman" panose="02020603050405020304" pitchFamily="18" charset="0"/>
                <a:cs typeface="Times New Roman" panose="02020603050405020304" pitchFamily="18" charset="0"/>
              </a:rPr>
              <a:t>. We used light microscopy to count bacterial cells and assessed CFU/ml values on nutrient agar. Luminescence microscope was used to determine portions of viable and dead cells after staining with Live/Dead® </a:t>
            </a:r>
            <a:r>
              <a:rPr lang="en-US" sz="3600" dirty="0" err="1">
                <a:latin typeface="Times New Roman" panose="02020603050405020304" pitchFamily="18" charset="0"/>
                <a:cs typeface="Times New Roman" panose="02020603050405020304" pitchFamily="18" charset="0"/>
              </a:rPr>
              <a:t>Baclight</a:t>
            </a:r>
            <a:r>
              <a:rPr lang="en-US" sz="3600" dirty="0">
                <a:latin typeface="Times New Roman" panose="02020603050405020304" pitchFamily="18" charset="0"/>
                <a:cs typeface="Times New Roman" panose="02020603050405020304" pitchFamily="18" charset="0"/>
              </a:rPr>
              <a:t>™ double staining kit. Numbers of VBNC cells were determined by comparison of total cell counts and portions of viable cells [Blinkova L.P. et al 2014, Pakhomov </a:t>
            </a:r>
            <a:r>
              <a:rPr lang="en-US" sz="3600" dirty="0" err="1">
                <a:latin typeface="Times New Roman" panose="02020603050405020304" pitchFamily="18" charset="0"/>
                <a:cs typeface="Times New Roman" panose="02020603050405020304" pitchFamily="18" charset="0"/>
              </a:rPr>
              <a:t>Yu.D</a:t>
            </a:r>
            <a:r>
              <a:rPr lang="en-US" sz="3600" dirty="0">
                <a:latin typeface="Times New Roman" panose="02020603050405020304" pitchFamily="18" charset="0"/>
                <a:cs typeface="Times New Roman" panose="02020603050405020304" pitchFamily="18" charset="0"/>
              </a:rPr>
              <a:t>. et al, 2016]. Statistical analysis was conducted using Fisher-Student t-criteria for p value ≤0.05</a:t>
            </a:r>
            <a:r>
              <a:rPr lang="en-US" sz="3600" dirty="0" smtClean="0">
                <a:latin typeface="Times New Roman" panose="02020603050405020304" pitchFamily="18" charset="0"/>
                <a:cs typeface="Times New Roman" panose="02020603050405020304" pitchFamily="18" charset="0"/>
              </a:rPr>
              <a:t>. Detection </a:t>
            </a:r>
            <a:r>
              <a:rPr lang="en-US" sz="3600" dirty="0">
                <a:latin typeface="Times New Roman" panose="02020603050405020304" pitchFamily="18" charset="0"/>
                <a:cs typeface="Times New Roman" panose="02020603050405020304" pitchFamily="18" charset="0"/>
              </a:rPr>
              <a:t>of VBNC bacteria was conducted for probiotic </a:t>
            </a:r>
            <a:r>
              <a:rPr lang="en-US" sz="3600" dirty="0" smtClean="0">
                <a:latin typeface="Times New Roman" panose="02020603050405020304" pitchFamily="18" charset="0"/>
                <a:cs typeface="Times New Roman" panose="02020603050405020304" pitchFamily="18" charset="0"/>
              </a:rPr>
              <a:t>preparations of </a:t>
            </a:r>
            <a:r>
              <a:rPr lang="en-US" sz="3600" i="1" dirty="0" smtClean="0">
                <a:latin typeface="Times New Roman" panose="02020603050405020304" pitchFamily="18" charset="0"/>
                <a:cs typeface="Times New Roman" panose="02020603050405020304" pitchFamily="18" charset="0"/>
              </a:rPr>
              <a:t>E. coli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Colibacterin</a:t>
            </a:r>
            <a:r>
              <a:rPr lang="en-US" sz="3600" dirty="0" smtClean="0">
                <a:latin typeface="Times New Roman" panose="02020603050405020304" pitchFamily="18" charset="0"/>
                <a:cs typeface="Times New Roman" panose="02020603050405020304" pitchFamily="18" charset="0"/>
              </a:rPr>
              <a:t> – CB), </a:t>
            </a:r>
            <a:r>
              <a:rPr lang="en-US" sz="3600" i="1" dirty="0" smtClean="0">
                <a:latin typeface="Times New Roman" panose="02020603050405020304" pitchFamily="18" charset="0"/>
                <a:cs typeface="Times New Roman" panose="02020603050405020304" pitchFamily="18" charset="0"/>
              </a:rPr>
              <a:t>Lactobacillus</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Lactobacterin</a:t>
            </a:r>
            <a:r>
              <a:rPr lang="en-US" sz="3600" dirty="0" smtClean="0">
                <a:latin typeface="Times New Roman" panose="02020603050405020304" pitchFamily="18" charset="0"/>
                <a:cs typeface="Times New Roman" panose="02020603050405020304" pitchFamily="18" charset="0"/>
              </a:rPr>
              <a:t> – LB), </a:t>
            </a:r>
            <a:r>
              <a:rPr lang="en-US" sz="3600" i="1" dirty="0" smtClean="0">
                <a:latin typeface="Times New Roman" panose="02020603050405020304" pitchFamily="18" charset="0"/>
                <a:cs typeface="Times New Roman" panose="02020603050405020304" pitchFamily="18" charset="0"/>
              </a:rPr>
              <a:t>Bifidobacterium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Bifidumbacterin</a:t>
            </a:r>
            <a:r>
              <a:rPr lang="en-US" sz="3600" dirty="0" smtClean="0">
                <a:latin typeface="Times New Roman" panose="02020603050405020304" pitchFamily="18" charset="0"/>
                <a:cs typeface="Times New Roman" panose="02020603050405020304" pitchFamily="18" charset="0"/>
              </a:rPr>
              <a:t> - BB</a:t>
            </a:r>
            <a:r>
              <a:rPr lang="ru-RU"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As resuscitation factors of VBNC of different bacteria for example </a:t>
            </a:r>
            <a:r>
              <a:rPr lang="en-US" sz="3600" i="1" dirty="0">
                <a:latin typeface="Times New Roman" panose="02020603050405020304" pitchFamily="18" charset="0"/>
                <a:cs typeface="Times New Roman" panose="02020603050405020304" pitchFamily="18" charset="0"/>
              </a:rPr>
              <a:t>Salmonella </a:t>
            </a:r>
            <a:r>
              <a:rPr lang="en-US" sz="3600" i="1" dirty="0" err="1">
                <a:latin typeface="Times New Roman" panose="02020603050405020304" pitchFamily="18" charset="0"/>
                <a:cs typeface="Times New Roman" panose="02020603050405020304" pitchFamily="18" charset="0"/>
              </a:rPr>
              <a:t>enterica</a:t>
            </a:r>
            <a:r>
              <a:rPr lang="en-US" sz="3600" i="1" dirty="0">
                <a:latin typeface="Times New Roman" panose="02020603050405020304" pitchFamily="18" charset="0"/>
                <a:cs typeface="Times New Roman" panose="02020603050405020304" pitchFamily="18" charset="0"/>
              </a:rPr>
              <a:t> Typhimurium</a:t>
            </a:r>
            <a:r>
              <a:rPr lang="en-US" sz="3600" dirty="0">
                <a:latin typeface="Times New Roman" panose="02020603050405020304" pitchFamily="18" charset="0"/>
                <a:cs typeface="Times New Roman" panose="02020603050405020304" pitchFamily="18" charset="0"/>
              </a:rPr>
              <a:t> we used normal saline, blood substitute, inulin, vitamin PP etc.</a:t>
            </a:r>
            <a:endParaRPr lang="ru-RU" sz="3600" dirty="0">
              <a:latin typeface="Times New Roman" panose="02020603050405020304" pitchFamily="18" charset="0"/>
              <a:cs typeface="Times New Roman" panose="02020603050405020304" pitchFamily="18" charset="0"/>
            </a:endParaRPr>
          </a:p>
          <a:p>
            <a:pPr algn="just"/>
            <a:r>
              <a:rPr lang="en-US" sz="3600" b="1" u="sng" dirty="0">
                <a:latin typeface="Times New Roman" panose="02020603050405020304" pitchFamily="18" charset="0"/>
                <a:cs typeface="Times New Roman" panose="02020603050405020304" pitchFamily="18" charset="0"/>
              </a:rPr>
              <a:t>Results</a:t>
            </a:r>
            <a:r>
              <a:rPr lang="en-US" sz="3600" dirty="0">
                <a:latin typeface="Times New Roman" panose="02020603050405020304" pitchFamily="18" charset="0"/>
                <a:cs typeface="Times New Roman" panose="02020603050405020304" pitchFamily="18" charset="0"/>
              </a:rPr>
              <a:t>. Our analysis of native commercial lyophilized probiotics (Russia) showed that from 4% to more than 99% cells were nonculturable in assessed samples. Numbers varied for different bacterial preparations, their storage period and other factors. The normal saline, blood substitute were effective for reversion VBNC cells of probiotics to active state. </a:t>
            </a:r>
            <a:endParaRPr lang="ru-RU"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In experiment with </a:t>
            </a:r>
            <a:r>
              <a:rPr lang="en-US" sz="3600" i="1" dirty="0">
                <a:latin typeface="Times New Roman" panose="02020603050405020304" pitchFamily="18" charset="0"/>
                <a:cs typeface="Times New Roman" panose="02020603050405020304" pitchFamily="18" charset="0"/>
              </a:rPr>
              <a:t>Salmonella </a:t>
            </a:r>
            <a:r>
              <a:rPr lang="en-US" sz="3600" i="1" dirty="0" err="1">
                <a:latin typeface="Times New Roman" panose="02020603050405020304" pitchFamily="18" charset="0"/>
                <a:cs typeface="Times New Roman" panose="02020603050405020304" pitchFamily="18" charset="0"/>
              </a:rPr>
              <a:t>enterica</a:t>
            </a:r>
            <a:r>
              <a:rPr lang="en-US" sz="3600" i="1" dirty="0">
                <a:latin typeface="Times New Roman" panose="02020603050405020304" pitchFamily="18" charset="0"/>
                <a:cs typeface="Times New Roman" panose="02020603050405020304" pitchFamily="18" charset="0"/>
              </a:rPr>
              <a:t> Typhimurium</a:t>
            </a:r>
            <a:r>
              <a:rPr lang="en-US" sz="3600" dirty="0">
                <a:latin typeface="Times New Roman" panose="02020603050405020304" pitchFamily="18" charset="0"/>
                <a:cs typeface="Times New Roman" panose="02020603050405020304" pitchFamily="18" charset="0"/>
              </a:rPr>
              <a:t> of the resuscitation, which was VBNC for 8 months after exposure to different concentration of inulin or vitamin PP in nutrient broth we observed decrease in number of VBNC bacteria to 7 – 37% compared to 80-90% in controls. Exposure to vitamin PP acid was effective only in concentration 0.01</a:t>
            </a:r>
            <a:r>
              <a:rPr lang="en-US" sz="3600" dirty="0" smtClean="0">
                <a:latin typeface="Times New Roman" panose="02020603050405020304" pitchFamily="18" charset="0"/>
                <a:cs typeface="Times New Roman" panose="02020603050405020304" pitchFamily="18" charset="0"/>
              </a:rPr>
              <a:t>%.</a:t>
            </a:r>
          </a:p>
          <a:p>
            <a:pPr algn="just"/>
            <a:r>
              <a:rPr lang="en-US" sz="3600" dirty="0">
                <a:latin typeface="Times New Roman" panose="02020603050405020304" pitchFamily="18" charset="0"/>
                <a:cs typeface="Times New Roman" panose="02020603050405020304" pitchFamily="18" charset="0"/>
              </a:rPr>
              <a:t>As seen on the figure supplementing culture medium with 1% of </a:t>
            </a:r>
            <a:r>
              <a:rPr lang="en-US" sz="3600" dirty="0" smtClean="0">
                <a:latin typeface="Times New Roman" panose="02020603050405020304" pitchFamily="18" charset="0"/>
                <a:cs typeface="Times New Roman" panose="02020603050405020304" pitchFamily="18" charset="0"/>
              </a:rPr>
              <a:t>inulin led </a:t>
            </a:r>
            <a:r>
              <a:rPr lang="en-US" sz="3600" dirty="0">
                <a:latin typeface="Times New Roman" panose="02020603050405020304" pitchFamily="18" charset="0"/>
                <a:cs typeface="Times New Roman" panose="02020603050405020304" pitchFamily="18" charset="0"/>
              </a:rPr>
              <a:t>to significant resuscitation of </a:t>
            </a:r>
            <a:r>
              <a:rPr lang="en-US" sz="3600" i="1" dirty="0">
                <a:latin typeface="Times New Roman" panose="02020603050405020304" pitchFamily="18" charset="0"/>
                <a:cs typeface="Times New Roman" panose="02020603050405020304" pitchFamily="18" charset="0"/>
              </a:rPr>
              <a:t>Salmonella</a:t>
            </a:r>
            <a:r>
              <a:rPr lang="en-US" sz="3600" dirty="0">
                <a:latin typeface="Times New Roman" panose="02020603050405020304" pitchFamily="18" charset="0"/>
                <a:cs typeface="Times New Roman" panose="02020603050405020304" pitchFamily="18" charset="0"/>
              </a:rPr>
              <a:t> cells in 24 hours. With </a:t>
            </a:r>
            <a:r>
              <a:rPr lang="en-US" sz="3600" dirty="0" smtClean="0">
                <a:latin typeface="Times New Roman" panose="02020603050405020304" pitchFamily="18" charset="0"/>
                <a:cs typeface="Times New Roman" panose="02020603050405020304" pitchFamily="18" charset="0"/>
              </a:rPr>
              <a:t>1% of </a:t>
            </a:r>
            <a:r>
              <a:rPr lang="en-US" sz="3600" i="1" dirty="0">
                <a:latin typeface="Times New Roman" panose="02020603050405020304" pitchFamily="18" charset="0"/>
                <a:cs typeface="Times New Roman" panose="02020603050405020304" pitchFamily="18" charset="0"/>
              </a:rPr>
              <a:t>Helianthus </a:t>
            </a:r>
            <a:r>
              <a:rPr lang="en-US" sz="3600" i="1" dirty="0" err="1">
                <a:latin typeface="Times New Roman" panose="02020603050405020304" pitchFamily="18" charset="0"/>
                <a:cs typeface="Times New Roman" panose="02020603050405020304" pitchFamily="18" charset="0"/>
              </a:rPr>
              <a:t>tuberosus</a:t>
            </a:r>
            <a:r>
              <a:rPr lang="en-US" sz="3600" dirty="0">
                <a:latin typeface="Times New Roman" panose="02020603050405020304" pitchFamily="18" charset="0"/>
                <a:cs typeface="Times New Roman" panose="02020603050405020304" pitchFamily="18" charset="0"/>
              </a:rPr>
              <a:t> and </a:t>
            </a:r>
            <a:r>
              <a:rPr lang="en-US" sz="3600" dirty="0" smtClean="0">
                <a:latin typeface="Times New Roman" panose="02020603050405020304" pitchFamily="18" charset="0"/>
                <a:cs typeface="Times New Roman" panose="02020603050405020304" pitchFamily="18" charset="0"/>
              </a:rPr>
              <a:t>0.01</a:t>
            </a:r>
            <a:r>
              <a:rPr lang="en-US" sz="3600" dirty="0">
                <a:latin typeface="Times New Roman" panose="02020603050405020304" pitchFamily="18" charset="0"/>
                <a:cs typeface="Times New Roman" panose="02020603050405020304" pitchFamily="18" charset="0"/>
              </a:rPr>
              <a:t>% of vitamin PP cells returned into </a:t>
            </a:r>
            <a:r>
              <a:rPr lang="en-US" sz="3600" dirty="0" smtClean="0">
                <a:latin typeface="Times New Roman" panose="02020603050405020304" pitchFamily="18" charset="0"/>
                <a:cs typeface="Times New Roman" panose="02020603050405020304" pitchFamily="18" charset="0"/>
              </a:rPr>
              <a:t>active </a:t>
            </a:r>
            <a:r>
              <a:rPr lang="en-US" sz="3600" dirty="0">
                <a:latin typeface="Times New Roman" panose="02020603050405020304" pitchFamily="18" charset="0"/>
                <a:cs typeface="Times New Roman" panose="02020603050405020304" pitchFamily="18" charset="0"/>
              </a:rPr>
              <a:t>state after 48 hours</a:t>
            </a:r>
            <a:r>
              <a:rPr lang="en-US" sz="3600" dirty="0" smtClean="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2362752199"/>
              </p:ext>
            </p:extLst>
          </p:nvPr>
        </p:nvGraphicFramePr>
        <p:xfrm>
          <a:off x="249198" y="37300121"/>
          <a:ext cx="13468823" cy="5059890"/>
        </p:xfrm>
        <a:graphic>
          <a:graphicData uri="http://schemas.openxmlformats.org/drawingml/2006/table">
            <a:tbl>
              <a:tblPr/>
              <a:tblGrid>
                <a:gridCol w="3832923"/>
                <a:gridCol w="2649045"/>
                <a:gridCol w="860940"/>
                <a:gridCol w="1920557"/>
                <a:gridCol w="1920557"/>
                <a:gridCol w="2284801"/>
              </a:tblGrid>
              <a:tr h="814921">
                <a:tc>
                  <a:txBody>
                    <a:bodyPr/>
                    <a:lstStyle/>
                    <a:p>
                      <a:pPr algn="ctr">
                        <a:spcAft>
                          <a:spcPts val="0"/>
                        </a:spcAft>
                      </a:pPr>
                      <a:r>
                        <a:rPr lang="en-US" sz="2400" dirty="0" smtClean="0">
                          <a:latin typeface="Times New Roman" panose="02020603050405020304" pitchFamily="18" charset="0"/>
                          <a:ea typeface="Calibri"/>
                          <a:cs typeface="Times New Roman" panose="02020603050405020304" pitchFamily="18" charset="0"/>
                        </a:rPr>
                        <a:t>Microorganism</a:t>
                      </a:r>
                      <a:endParaRPr lang="ru-RU" sz="2400" dirty="0">
                        <a:latin typeface="Times New Roman" panose="02020603050405020304" pitchFamily="18" charset="0"/>
                        <a:ea typeface="Calibri"/>
                        <a:cs typeface="Times New Roman" panose="02020603050405020304" pitchFamily="18" charset="0"/>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en-US" sz="2400" dirty="0" smtClean="0">
                          <a:latin typeface="Times New Roman" panose="02020603050405020304" pitchFamily="18" charset="0"/>
                          <a:ea typeface="Calibri"/>
                          <a:cs typeface="Times New Roman" panose="02020603050405020304" pitchFamily="18" charset="0"/>
                        </a:rPr>
                        <a:t>Supplement</a:t>
                      </a:r>
                      <a:endParaRPr lang="ru-RU" sz="2400" dirty="0">
                        <a:latin typeface="Times New Roman" panose="02020603050405020304" pitchFamily="18" charset="0"/>
                        <a:ea typeface="Calibri"/>
                        <a:cs typeface="Times New Roman" panose="02020603050405020304" pitchFamily="18" charset="0"/>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r>
                        <a:rPr lang="en-US" sz="2400" dirty="0" smtClean="0">
                          <a:latin typeface="Times New Roman" panose="02020603050405020304" pitchFamily="18" charset="0"/>
                          <a:ea typeface="Calibri"/>
                          <a:cs typeface="Times New Roman" panose="02020603050405020304" pitchFamily="18" charset="0"/>
                        </a:rPr>
                        <a:t>Original CFU/ml</a:t>
                      </a:r>
                      <a:endParaRPr lang="ru-RU" sz="2400" dirty="0">
                        <a:latin typeface="Times New Roman" panose="02020603050405020304" pitchFamily="18" charset="0"/>
                        <a:ea typeface="Calibri"/>
                        <a:cs typeface="Times New Roman" panose="02020603050405020304" pitchFamily="18" charset="0"/>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400" dirty="0" smtClean="0">
                          <a:latin typeface="Times New Roman" panose="02020603050405020304" pitchFamily="18" charset="0"/>
                          <a:ea typeface="Calibri"/>
                          <a:cs typeface="Times New Roman" panose="02020603050405020304" pitchFamily="18" charset="0"/>
                        </a:rPr>
                        <a:t>CFU</a:t>
                      </a:r>
                      <a:r>
                        <a:rPr lang="en-US" sz="2400" baseline="0" dirty="0" smtClean="0">
                          <a:latin typeface="Times New Roman" panose="02020603050405020304" pitchFamily="18" charset="0"/>
                          <a:ea typeface="Calibri"/>
                          <a:cs typeface="Times New Roman" panose="02020603050405020304" pitchFamily="18" charset="0"/>
                        </a:rPr>
                        <a:t>/ml with supplement</a:t>
                      </a:r>
                      <a:endParaRPr lang="ru-RU" sz="2400" dirty="0">
                        <a:latin typeface="Times New Roman" panose="02020603050405020304" pitchFamily="18" charset="0"/>
                        <a:ea typeface="Calibri"/>
                        <a:cs typeface="Times New Roman" panose="02020603050405020304" pitchFamily="18" charset="0"/>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400" dirty="0" smtClean="0">
                          <a:latin typeface="Times New Roman" panose="02020603050405020304" pitchFamily="18" charset="0"/>
                          <a:ea typeface="Calibri"/>
                          <a:cs typeface="Times New Roman" panose="02020603050405020304" pitchFamily="18" charset="0"/>
                        </a:rPr>
                        <a:t>Original/supplemented CFU/ml,</a:t>
                      </a:r>
                      <a:r>
                        <a:rPr lang="en-US" sz="2400" baseline="0" dirty="0" smtClean="0">
                          <a:latin typeface="Times New Roman" panose="02020603050405020304" pitchFamily="18" charset="0"/>
                          <a:ea typeface="Calibri"/>
                          <a:cs typeface="Times New Roman" panose="02020603050405020304" pitchFamily="18" charset="0"/>
                        </a:rPr>
                        <a:t> p-value</a:t>
                      </a:r>
                      <a:endParaRPr lang="ru-RU" sz="2400" dirty="0">
                        <a:latin typeface="Times New Roman" panose="02020603050405020304" pitchFamily="18" charset="0"/>
                        <a:ea typeface="Calibri"/>
                        <a:cs typeface="Times New Roman" panose="02020603050405020304" pitchFamily="18" charset="0"/>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93730">
                <a:tc>
                  <a:txBody>
                    <a:bodyPr/>
                    <a:lstStyle/>
                    <a:p>
                      <a:pPr algn="ctr">
                        <a:spcAft>
                          <a:spcPts val="0"/>
                        </a:spcAft>
                      </a:pPr>
                      <a:r>
                        <a:rPr lang="ru-RU" sz="2400" i="1" dirty="0" smtClean="0">
                          <a:latin typeface="Times New Roman"/>
                          <a:ea typeface="Calibri"/>
                          <a:cs typeface="Times New Roman"/>
                        </a:rPr>
                        <a:t>E. </a:t>
                      </a:r>
                      <a:r>
                        <a:rPr lang="en-US" sz="2400" i="1" dirty="0" smtClean="0">
                          <a:latin typeface="Times New Roman"/>
                          <a:ea typeface="Calibri"/>
                          <a:cs typeface="Times New Roman"/>
                        </a:rPr>
                        <a:t>coli </a:t>
                      </a:r>
                      <a:r>
                        <a:rPr lang="en-US" sz="2400" dirty="0" smtClean="0">
                          <a:latin typeface="Times New Roman"/>
                          <a:ea typeface="Calibri"/>
                          <a:cs typeface="Times New Roman"/>
                        </a:rPr>
                        <a:t>M</a:t>
                      </a:r>
                      <a:r>
                        <a:rPr lang="ru-RU" sz="2400" dirty="0">
                          <a:latin typeface="Times New Roman"/>
                          <a:ea typeface="Calibri"/>
                          <a:cs typeface="Times New Roman"/>
                        </a:rPr>
                        <a:t>–17</a:t>
                      </a:r>
                      <a:endParaRPr lang="ru-RU" sz="2400" dirty="0">
                        <a:latin typeface="Calibri"/>
                        <a:ea typeface="Calibri"/>
                        <a:cs typeface="Times New Roman"/>
                      </a:endParaRPr>
                    </a:p>
                    <a:p>
                      <a:pPr algn="ctr">
                        <a:spcAft>
                          <a:spcPts val="0"/>
                        </a:spcAft>
                      </a:pPr>
                      <a:r>
                        <a:rPr lang="ru-RU" sz="2400" dirty="0" smtClean="0">
                          <a:latin typeface="Times New Roman"/>
                          <a:ea typeface="Calibri"/>
                          <a:cs typeface="Times New Roman"/>
                        </a:rPr>
                        <a:t>(</a:t>
                      </a:r>
                      <a:r>
                        <a:rPr lang="en-US" sz="2400" dirty="0" smtClean="0">
                          <a:latin typeface="Times New Roman"/>
                          <a:ea typeface="Calibri"/>
                          <a:cs typeface="Times New Roman"/>
                        </a:rPr>
                        <a:t>Colibacterin</a:t>
                      </a:r>
                      <a:r>
                        <a:rPr lang="ru-RU" sz="2400" dirty="0" smtClean="0">
                          <a:latin typeface="Times New Roman"/>
                          <a:ea typeface="Calibri"/>
                          <a:cs typeface="Times New Roman"/>
                        </a:rPr>
                        <a:t>, </a:t>
                      </a:r>
                      <a:r>
                        <a:rPr lang="en-US" sz="2400" dirty="0" smtClean="0">
                          <a:latin typeface="Times New Roman"/>
                          <a:ea typeface="Calibri"/>
                          <a:cs typeface="Times New Roman"/>
                        </a:rPr>
                        <a:t>Batch</a:t>
                      </a:r>
                      <a:r>
                        <a:rPr lang="ru-RU" sz="2400" dirty="0" smtClean="0">
                          <a:latin typeface="Times New Roman"/>
                          <a:ea typeface="Calibri"/>
                          <a:cs typeface="Times New Roman"/>
                        </a:rPr>
                        <a:t>.</a:t>
                      </a:r>
                      <a:r>
                        <a:rPr lang="ru-RU" sz="2400" baseline="0" dirty="0" smtClean="0">
                          <a:latin typeface="Times New Roman"/>
                          <a:ea typeface="Calibri"/>
                          <a:cs typeface="Times New Roman"/>
                        </a:rPr>
                        <a:t> </a:t>
                      </a:r>
                      <a:r>
                        <a:rPr lang="ru-RU" sz="2400" dirty="0" smtClean="0">
                          <a:latin typeface="Times New Roman"/>
                          <a:ea typeface="Calibri"/>
                          <a:cs typeface="Times New Roman"/>
                        </a:rPr>
                        <a:t>40–3</a:t>
                      </a:r>
                      <a:r>
                        <a:rPr lang="ru-RU" sz="2400" dirty="0">
                          <a:latin typeface="Times New Roman"/>
                          <a:ea typeface="Calibri"/>
                          <a:cs typeface="Times New Roman"/>
                        </a:rPr>
                        <a:t>)</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algn="ctr">
                        <a:spcAft>
                          <a:spcPts val="0"/>
                        </a:spcAft>
                      </a:pPr>
                      <a:r>
                        <a:rPr lang="en-US" sz="2400" dirty="0" smtClean="0">
                          <a:latin typeface="Times New Roman"/>
                          <a:ea typeface="Calibri"/>
                          <a:cs typeface="Times New Roman"/>
                        </a:rPr>
                        <a:t>10 </a:t>
                      </a:r>
                      <a:r>
                        <a:rPr lang="en-US" sz="2400" dirty="0">
                          <a:latin typeface="Times New Roman"/>
                          <a:ea typeface="Calibri"/>
                          <a:cs typeface="Times New Roman"/>
                        </a:rPr>
                        <a:t>% </a:t>
                      </a:r>
                      <a:r>
                        <a:rPr lang="ru-RU" sz="2400" dirty="0" smtClean="0">
                          <a:latin typeface="Times New Roman"/>
                          <a:ea typeface="Calibri"/>
                          <a:cs typeface="Times New Roman"/>
                        </a:rPr>
                        <a:t>«</a:t>
                      </a:r>
                      <a:r>
                        <a:rPr lang="en-US" sz="2400" dirty="0" err="1" smtClean="0">
                          <a:latin typeface="Times New Roman"/>
                          <a:ea typeface="Calibri"/>
                          <a:cs typeface="Times New Roman"/>
                        </a:rPr>
                        <a:t>Aminopeptidum</a:t>
                      </a:r>
                      <a:r>
                        <a:rPr lang="ru-RU" sz="2400" dirty="0" smtClean="0">
                          <a:latin typeface="Times New Roman"/>
                          <a:ea typeface="Calibri"/>
                          <a:cs typeface="Times New Roman"/>
                        </a:rPr>
                        <a:t>»</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a:txBody>
                    <a:bodyPr/>
                    <a:lstStyle/>
                    <a:p>
                      <a:pPr algn="ctr">
                        <a:lnSpc>
                          <a:spcPct val="115000"/>
                        </a:lnSpc>
                        <a:spcAft>
                          <a:spcPts val="0"/>
                        </a:spcAft>
                      </a:pPr>
                      <a:r>
                        <a:rPr lang="en-US" sz="2400" b="1" dirty="0" smtClean="0">
                          <a:latin typeface="Times New Roman"/>
                          <a:ea typeface="Calibri"/>
                          <a:cs typeface="Times New Roman"/>
                        </a:rPr>
                        <a:t>6.2×10</a:t>
                      </a:r>
                      <a:r>
                        <a:rPr lang="en-US" sz="2400" b="1" baseline="30000" dirty="0" smtClean="0">
                          <a:latin typeface="Times New Roman"/>
                          <a:ea typeface="Calibri"/>
                          <a:cs typeface="Times New Roman"/>
                        </a:rPr>
                        <a:t>7</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400" b="1" dirty="0">
                          <a:latin typeface="Times New Roman"/>
                          <a:ea typeface="Calibri"/>
                          <a:cs typeface="Times New Roman"/>
                        </a:rPr>
                        <a:t>4×10</a:t>
                      </a:r>
                      <a:r>
                        <a:rPr lang="en-US" sz="2400" b="1" baseline="30000" dirty="0">
                          <a:latin typeface="Times New Roman"/>
                          <a:ea typeface="Calibri"/>
                          <a:cs typeface="Times New Roman"/>
                        </a:rPr>
                        <a:t>8</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2400" b="1" dirty="0" smtClean="0">
                          <a:latin typeface="Times New Roman"/>
                          <a:ea typeface="Calibri"/>
                          <a:cs typeface="Times New Roman"/>
                        </a:rPr>
                        <a:t>6.45</a:t>
                      </a:r>
                      <a:endParaRPr lang="ru-RU" sz="2400" dirty="0">
                        <a:latin typeface="Calibri"/>
                        <a:ea typeface="Calibri"/>
                        <a:cs typeface="Times New Roman"/>
                      </a:endParaRPr>
                    </a:p>
                    <a:p>
                      <a:pPr algn="ctr">
                        <a:lnSpc>
                          <a:spcPct val="115000"/>
                        </a:lnSpc>
                        <a:spcAft>
                          <a:spcPts val="0"/>
                        </a:spcAft>
                      </a:pPr>
                      <a:r>
                        <a:rPr lang="en-US" sz="2400" b="1" dirty="0">
                          <a:latin typeface="Times New Roman"/>
                          <a:ea typeface="Calibri"/>
                          <a:cs typeface="Times New Roman"/>
                        </a:rPr>
                        <a:t>&lt;</a:t>
                      </a:r>
                      <a:r>
                        <a:rPr lang="ru-RU" sz="2400" b="1" dirty="0">
                          <a:latin typeface="Times New Roman"/>
                          <a:ea typeface="Calibri"/>
                          <a:cs typeface="Times New Roman"/>
                        </a:rPr>
                        <a:t> </a:t>
                      </a:r>
                      <a:r>
                        <a:rPr lang="ru-RU" sz="2400" b="1" dirty="0" smtClean="0">
                          <a:latin typeface="Times New Roman"/>
                          <a:ea typeface="Calibri"/>
                          <a:cs typeface="Times New Roman"/>
                        </a:rPr>
                        <a:t>0</a:t>
                      </a:r>
                      <a:r>
                        <a:rPr lang="en-US" sz="2400" b="1" dirty="0" smtClean="0">
                          <a:latin typeface="Times New Roman"/>
                          <a:ea typeface="Calibri"/>
                          <a:cs typeface="Times New Roman"/>
                        </a:rPr>
                        <a:t>.</a:t>
                      </a:r>
                      <a:r>
                        <a:rPr lang="ru-RU" sz="2400" b="1" dirty="0" smtClean="0">
                          <a:latin typeface="Times New Roman"/>
                          <a:ea typeface="Calibri"/>
                          <a:cs typeface="Times New Roman"/>
                        </a:rPr>
                        <a:t>05</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216">
                <a:tc>
                  <a:txBody>
                    <a:bodyPr/>
                    <a:lstStyle/>
                    <a:p>
                      <a:pPr algn="ctr">
                        <a:spcAft>
                          <a:spcPts val="0"/>
                        </a:spcAft>
                      </a:pPr>
                      <a:r>
                        <a:rPr lang="en-US" sz="2400" i="1" kern="1200" dirty="0" smtClean="0">
                          <a:solidFill>
                            <a:schemeClr val="tx1"/>
                          </a:solidFill>
                          <a:latin typeface="Times New Roman"/>
                          <a:ea typeface="Calibri"/>
                          <a:cs typeface="Times New Roman"/>
                        </a:rPr>
                        <a:t>Lactobacillus acidophilus </a:t>
                      </a:r>
                    </a:p>
                    <a:p>
                      <a:pPr algn="ctr">
                        <a:spcAft>
                          <a:spcPts val="0"/>
                        </a:spcAft>
                      </a:pPr>
                      <a:r>
                        <a:rPr lang="en-US" sz="2400" kern="1200" dirty="0" smtClean="0">
                          <a:solidFill>
                            <a:schemeClr val="tx1"/>
                          </a:solidFill>
                          <a:latin typeface="Times New Roman"/>
                          <a:ea typeface="Calibri"/>
                          <a:cs typeface="Times New Roman"/>
                        </a:rPr>
                        <a:t>(</a:t>
                      </a:r>
                      <a:r>
                        <a:rPr lang="en-US" sz="2400" kern="1200" dirty="0" err="1" smtClean="0">
                          <a:solidFill>
                            <a:schemeClr val="tx1"/>
                          </a:solidFill>
                          <a:latin typeface="Times New Roman"/>
                          <a:ea typeface="Calibri"/>
                          <a:cs typeface="Times New Roman"/>
                        </a:rPr>
                        <a:t>Acipol</a:t>
                      </a:r>
                      <a:r>
                        <a:rPr lang="en-US" sz="2400" kern="1200" dirty="0" smtClean="0">
                          <a:solidFill>
                            <a:schemeClr val="tx1"/>
                          </a:solidFill>
                          <a:latin typeface="Times New Roman"/>
                          <a:ea typeface="Calibri"/>
                          <a:cs typeface="Times New Roman"/>
                        </a:rPr>
                        <a:t> Batch</a:t>
                      </a:r>
                      <a:r>
                        <a:rPr lang="ru-RU" sz="2400" kern="1200" dirty="0" smtClean="0">
                          <a:solidFill>
                            <a:schemeClr val="tx1"/>
                          </a:solidFill>
                          <a:latin typeface="Times New Roman"/>
                          <a:ea typeface="Calibri"/>
                          <a:cs typeface="Times New Roman"/>
                        </a:rPr>
                        <a:t>. 11</a:t>
                      </a:r>
                      <a:r>
                        <a:rPr lang="en-US" sz="2400" kern="1200" dirty="0" smtClean="0">
                          <a:solidFill>
                            <a:schemeClr val="tx1"/>
                          </a:solidFill>
                          <a:latin typeface="Times New Roman"/>
                          <a:ea typeface="Calibri"/>
                          <a:cs typeface="Times New Roman"/>
                        </a:rPr>
                        <a:t>)</a:t>
                      </a:r>
                      <a:endParaRPr lang="ru-RU" sz="2400" kern="1200" dirty="0">
                        <a:solidFill>
                          <a:schemeClr val="tx1"/>
                        </a:solidFill>
                        <a:latin typeface="Times New Roman"/>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pPr algn="ctr">
                        <a:spcAft>
                          <a:spcPts val="0"/>
                        </a:spcAft>
                      </a:pPr>
                      <a:endParaRPr lang="ru-RU" sz="28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endParaRPr lang="ru-RU"/>
                    </a:p>
                  </a:txBody>
                  <a:tcPr/>
                </a:tc>
                <a:tc>
                  <a:txBody>
                    <a:bodyPr/>
                    <a:lstStyle/>
                    <a:p>
                      <a:pPr algn="ctr">
                        <a:lnSpc>
                          <a:spcPct val="115000"/>
                        </a:lnSpc>
                        <a:spcAft>
                          <a:spcPts val="0"/>
                        </a:spcAft>
                      </a:pPr>
                      <a:r>
                        <a:rPr lang="ru-RU" sz="2400" b="1" kern="1200" dirty="0" smtClean="0">
                          <a:solidFill>
                            <a:schemeClr val="tx1"/>
                          </a:solidFill>
                          <a:latin typeface="Times New Roman"/>
                          <a:ea typeface="Calibri"/>
                          <a:cs typeface="Times New Roman"/>
                        </a:rPr>
                        <a:t>2</a:t>
                      </a:r>
                      <a:r>
                        <a:rPr lang="en-US" sz="2400" b="1" kern="1200" dirty="0" smtClean="0">
                          <a:solidFill>
                            <a:schemeClr val="tx1"/>
                          </a:solidFill>
                          <a:latin typeface="Times New Roman"/>
                          <a:ea typeface="Calibri"/>
                          <a:cs typeface="Times New Roman"/>
                        </a:rPr>
                        <a:t>.</a:t>
                      </a:r>
                      <a:r>
                        <a:rPr lang="ru-RU" sz="2400" b="1" kern="1200" dirty="0" smtClean="0">
                          <a:solidFill>
                            <a:schemeClr val="tx1"/>
                          </a:solidFill>
                          <a:latin typeface="Times New Roman"/>
                          <a:ea typeface="Calibri"/>
                          <a:cs typeface="Times New Roman"/>
                        </a:rPr>
                        <a:t>2</a:t>
                      </a:r>
                      <a:r>
                        <a:rPr lang="ru-RU" sz="2400" b="1" dirty="0" smtClean="0">
                          <a:latin typeface="Times New Roman"/>
                          <a:ea typeface="Calibri"/>
                          <a:cs typeface="Times New Roman"/>
                        </a:rPr>
                        <a:t>±</a:t>
                      </a:r>
                      <a:r>
                        <a:rPr lang="en-US" sz="2400" b="1" dirty="0" smtClean="0">
                          <a:latin typeface="Times New Roman"/>
                          <a:ea typeface="Calibri"/>
                          <a:cs typeface="Times New Roman"/>
                        </a:rPr>
                        <a:t>2.42</a:t>
                      </a:r>
                      <a:r>
                        <a:rPr lang="en-US" sz="2400" b="1" kern="1200" dirty="0" smtClean="0">
                          <a:solidFill>
                            <a:schemeClr val="tx1"/>
                          </a:solidFill>
                          <a:latin typeface="Times New Roman"/>
                          <a:ea typeface="Calibri"/>
                          <a:cs typeface="Times New Roman"/>
                        </a:rPr>
                        <a:t>×</a:t>
                      </a:r>
                      <a:r>
                        <a:rPr lang="en-US" sz="2400" b="1" dirty="0" smtClean="0">
                          <a:latin typeface="Times New Roman"/>
                          <a:ea typeface="Calibri"/>
                          <a:cs typeface="Times New Roman"/>
                        </a:rPr>
                        <a:t>10</a:t>
                      </a:r>
                      <a:r>
                        <a:rPr lang="ru-RU" sz="2400" b="1" baseline="30000" dirty="0" smtClean="0">
                          <a:latin typeface="Times New Roman"/>
                          <a:ea typeface="Calibri"/>
                          <a:cs typeface="Times New Roman"/>
                        </a:rPr>
                        <a:t>5</a:t>
                      </a:r>
                      <a:endParaRPr lang="ru-RU" sz="2400" b="1"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b="1" kern="1200" dirty="0" smtClean="0">
                          <a:solidFill>
                            <a:schemeClr val="tx1"/>
                          </a:solidFill>
                          <a:latin typeface="Times New Roman"/>
                          <a:ea typeface="Calibri"/>
                          <a:cs typeface="Times New Roman"/>
                        </a:rPr>
                        <a:t>1</a:t>
                      </a:r>
                      <a:r>
                        <a:rPr lang="en-US" sz="2400" b="1" kern="1200" dirty="0" smtClean="0">
                          <a:solidFill>
                            <a:schemeClr val="tx1"/>
                          </a:solidFill>
                          <a:latin typeface="Times New Roman"/>
                          <a:ea typeface="Calibri"/>
                          <a:cs typeface="Times New Roman"/>
                        </a:rPr>
                        <a:t>.</a:t>
                      </a:r>
                      <a:r>
                        <a:rPr lang="ru-RU" sz="2400" b="1" kern="1200" dirty="0" smtClean="0">
                          <a:solidFill>
                            <a:schemeClr val="tx1"/>
                          </a:solidFill>
                          <a:latin typeface="Times New Roman"/>
                          <a:ea typeface="Calibri"/>
                          <a:cs typeface="Times New Roman"/>
                        </a:rPr>
                        <a:t>1</a:t>
                      </a:r>
                      <a:r>
                        <a:rPr lang="ru-RU" sz="2400" b="1" dirty="0" smtClean="0">
                          <a:latin typeface="Times New Roman"/>
                          <a:ea typeface="Calibri"/>
                          <a:cs typeface="Times New Roman"/>
                        </a:rPr>
                        <a:t>±</a:t>
                      </a:r>
                      <a:r>
                        <a:rPr lang="en-US" sz="2400" b="1" dirty="0" smtClean="0">
                          <a:latin typeface="Times New Roman"/>
                          <a:ea typeface="Calibri"/>
                          <a:cs typeface="Times New Roman"/>
                        </a:rPr>
                        <a:t>1.21×10</a:t>
                      </a:r>
                      <a:r>
                        <a:rPr lang="ru-RU" sz="2400" b="1" baseline="30000" dirty="0" smtClean="0">
                          <a:latin typeface="Times New Roman"/>
                          <a:ea typeface="Calibri"/>
                          <a:cs typeface="Times New Roman"/>
                        </a:rPr>
                        <a:t>6</a:t>
                      </a:r>
                      <a:endParaRPr lang="ru-RU" sz="2400" b="1" kern="1200" dirty="0">
                        <a:solidFill>
                          <a:schemeClr val="tx1"/>
                        </a:solidFill>
                        <a:latin typeface="Times New Roman"/>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b="1" kern="1200" dirty="0" smtClean="0">
                          <a:solidFill>
                            <a:schemeClr val="tx1"/>
                          </a:solidFill>
                          <a:latin typeface="Times New Roman"/>
                          <a:ea typeface="Calibri"/>
                          <a:cs typeface="Times New Roman"/>
                        </a:rPr>
                        <a:t>5 </a:t>
                      </a:r>
                      <a:endParaRPr lang="en-US" sz="2400" b="1" kern="1200" dirty="0" smtClean="0">
                        <a:solidFill>
                          <a:schemeClr val="tx1"/>
                        </a:solidFill>
                        <a:latin typeface="Times New Roman"/>
                        <a:ea typeface="Calibri"/>
                        <a:cs typeface="Times New Roman"/>
                      </a:endParaRPr>
                    </a:p>
                    <a:p>
                      <a:pPr algn="ctr">
                        <a:lnSpc>
                          <a:spcPct val="115000"/>
                        </a:lnSpc>
                        <a:spcAft>
                          <a:spcPts val="0"/>
                        </a:spcAft>
                      </a:pPr>
                      <a:r>
                        <a:rPr lang="en-US" sz="2400" b="1" kern="1200" dirty="0" smtClean="0">
                          <a:solidFill>
                            <a:schemeClr val="tx1"/>
                          </a:solidFill>
                          <a:latin typeface="Times New Roman"/>
                          <a:ea typeface="Calibri"/>
                          <a:cs typeface="Times New Roman"/>
                        </a:rPr>
                        <a:t>&lt;0.05</a:t>
                      </a:r>
                      <a:endParaRPr lang="ru-RU" sz="2400" b="1" kern="1200" dirty="0">
                        <a:solidFill>
                          <a:schemeClr val="tx1"/>
                        </a:solidFill>
                        <a:latin typeface="Times New Roman"/>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2807">
                <a:tc rowSpan="2">
                  <a:txBody>
                    <a:bodyPr/>
                    <a:lstStyle/>
                    <a:p>
                      <a:pPr algn="ctr">
                        <a:spcAft>
                          <a:spcPts val="0"/>
                        </a:spcAft>
                      </a:pPr>
                      <a:r>
                        <a:rPr lang="en-US" sz="2400" i="1" dirty="0">
                          <a:latin typeface="Times New Roman"/>
                          <a:ea typeface="Calibri"/>
                          <a:cs typeface="Times New Roman"/>
                        </a:rPr>
                        <a:t>Bifidobacterium bifidum</a:t>
                      </a:r>
                      <a:endParaRPr lang="ru-RU" sz="2400" i="1" dirty="0">
                        <a:latin typeface="Calibri"/>
                        <a:ea typeface="Calibri"/>
                        <a:cs typeface="Times New Roman"/>
                      </a:endParaRPr>
                    </a:p>
                    <a:p>
                      <a:pPr algn="ctr">
                        <a:spcAft>
                          <a:spcPts val="0"/>
                        </a:spcAft>
                      </a:pPr>
                      <a:r>
                        <a:rPr lang="en-US" sz="2400" dirty="0" smtClean="0">
                          <a:latin typeface="Times New Roman"/>
                          <a:ea typeface="Calibri"/>
                          <a:cs typeface="Times New Roman"/>
                        </a:rPr>
                        <a:t>Bifidumbacterin</a:t>
                      </a:r>
                      <a:r>
                        <a:rPr lang="en-US" sz="2400" baseline="0" dirty="0" smtClean="0">
                          <a:latin typeface="Times New Roman"/>
                          <a:ea typeface="Calibri"/>
                          <a:cs typeface="Times New Roman"/>
                        </a:rPr>
                        <a:t> </a:t>
                      </a:r>
                      <a:r>
                        <a:rPr lang="en-US" sz="2400" dirty="0" smtClean="0">
                          <a:latin typeface="Times New Roman"/>
                          <a:ea typeface="Calibri"/>
                          <a:cs typeface="Times New Roman"/>
                        </a:rPr>
                        <a:t>Batch. </a:t>
                      </a:r>
                      <a:r>
                        <a:rPr lang="en-US" sz="2400" dirty="0">
                          <a:latin typeface="Times New Roman"/>
                          <a:ea typeface="Calibri"/>
                          <a:cs typeface="Times New Roman"/>
                        </a:rPr>
                        <a:t>735</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ru-RU" sz="2400" dirty="0" smtClean="0">
                          <a:latin typeface="Times New Roman"/>
                          <a:ea typeface="Calibri"/>
                          <a:cs typeface="Times New Roman"/>
                        </a:rPr>
                        <a:t>«</a:t>
                      </a:r>
                      <a:r>
                        <a:rPr lang="en-US" sz="2400" dirty="0" err="1" smtClean="0">
                          <a:latin typeface="Times New Roman"/>
                          <a:ea typeface="Calibri"/>
                          <a:cs typeface="Times New Roman"/>
                        </a:rPr>
                        <a:t>Aminopeptidum</a:t>
                      </a:r>
                      <a:r>
                        <a:rPr lang="ru-RU" sz="2400" dirty="0" smtClean="0">
                          <a:latin typeface="Times New Roman"/>
                          <a:ea typeface="Calibri"/>
                          <a:cs typeface="Times New Roman"/>
                        </a:rPr>
                        <a:t>»</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dirty="0">
                          <a:latin typeface="Times New Roman"/>
                          <a:ea typeface="Calibri"/>
                          <a:cs typeface="Times New Roman"/>
                        </a:rPr>
                        <a:t>1%</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a:latin typeface="Times New Roman"/>
                          <a:ea typeface="Calibri"/>
                          <a:cs typeface="Times New Roman"/>
                        </a:rPr>
                        <a:t>9×10</a:t>
                      </a:r>
                      <a:r>
                        <a:rPr lang="en-US" sz="2400" b="1" baseline="30000">
                          <a:latin typeface="Times New Roman"/>
                          <a:ea typeface="Calibri"/>
                          <a:cs typeface="Times New Roman"/>
                        </a:rPr>
                        <a:t>5</a:t>
                      </a:r>
                      <a:endParaRPr lang="ru-RU" sz="240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dirty="0" smtClean="0">
                          <a:latin typeface="Times New Roman"/>
                          <a:ea typeface="Calibri"/>
                          <a:cs typeface="Times New Roman"/>
                        </a:rPr>
                        <a:t>1.81×10</a:t>
                      </a:r>
                      <a:r>
                        <a:rPr lang="en-US" sz="2400" b="1" baseline="30000" dirty="0" smtClean="0">
                          <a:latin typeface="Times New Roman"/>
                          <a:ea typeface="Calibri"/>
                          <a:cs typeface="Times New Roman"/>
                        </a:rPr>
                        <a:t>6</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dirty="0">
                          <a:latin typeface="Times New Roman"/>
                          <a:ea typeface="Calibri"/>
                          <a:cs typeface="Times New Roman"/>
                        </a:rPr>
                        <a:t>2</a:t>
                      </a:r>
                      <a:endParaRPr lang="ru-RU" sz="2400" dirty="0">
                        <a:latin typeface="Calibri"/>
                        <a:ea typeface="Calibri"/>
                        <a:cs typeface="Times New Roman"/>
                      </a:endParaRPr>
                    </a:p>
                    <a:p>
                      <a:pPr algn="ctr">
                        <a:spcAft>
                          <a:spcPts val="0"/>
                        </a:spcAft>
                      </a:pPr>
                      <a:r>
                        <a:rPr lang="en-US" sz="2400" b="1" dirty="0">
                          <a:latin typeface="Times New Roman"/>
                          <a:ea typeface="Calibri"/>
                          <a:cs typeface="Times New Roman"/>
                        </a:rPr>
                        <a:t>&lt; </a:t>
                      </a:r>
                      <a:r>
                        <a:rPr lang="en-US" sz="2400" b="1" dirty="0" smtClean="0">
                          <a:latin typeface="Times New Roman"/>
                          <a:ea typeface="Calibri"/>
                          <a:cs typeface="Times New Roman"/>
                        </a:rPr>
                        <a:t>0.05</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456">
                <a:tc vMerge="1">
                  <a:txBody>
                    <a:bodyPr/>
                    <a:lstStyle/>
                    <a:p>
                      <a:endParaRPr lang="ru-RU"/>
                    </a:p>
                  </a:txBody>
                  <a:tcPr/>
                </a:tc>
                <a:tc vMerge="1">
                  <a:txBody>
                    <a:bodyPr/>
                    <a:lstStyle/>
                    <a:p>
                      <a:endParaRPr lang="ru-RU"/>
                    </a:p>
                  </a:txBody>
                  <a:tcPr/>
                </a:tc>
                <a:tc>
                  <a:txBody>
                    <a:bodyPr/>
                    <a:lstStyle/>
                    <a:p>
                      <a:pPr algn="ctr">
                        <a:spcAft>
                          <a:spcPts val="0"/>
                        </a:spcAft>
                      </a:pPr>
                      <a:r>
                        <a:rPr lang="en-US" sz="2400">
                          <a:latin typeface="Times New Roman"/>
                          <a:ea typeface="Calibri"/>
                          <a:cs typeface="Times New Roman"/>
                        </a:rPr>
                        <a:t>10%</a:t>
                      </a:r>
                      <a:endParaRPr lang="ru-RU" sz="240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dirty="0">
                          <a:latin typeface="Times New Roman"/>
                          <a:ea typeface="Calibri"/>
                          <a:cs typeface="Times New Roman"/>
                        </a:rPr>
                        <a:t>9×10</a:t>
                      </a:r>
                      <a:r>
                        <a:rPr lang="en-US" sz="2400" b="1" baseline="30000" dirty="0">
                          <a:latin typeface="Times New Roman"/>
                          <a:ea typeface="Calibri"/>
                          <a:cs typeface="Times New Roman"/>
                        </a:rPr>
                        <a:t>5</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dirty="0" smtClean="0">
                          <a:latin typeface="Times New Roman"/>
                          <a:ea typeface="Calibri"/>
                          <a:cs typeface="Times New Roman"/>
                        </a:rPr>
                        <a:t>2.3×10</a:t>
                      </a:r>
                      <a:r>
                        <a:rPr lang="en-US" sz="2400" b="1" baseline="30000" dirty="0" smtClean="0">
                          <a:latin typeface="Times New Roman"/>
                          <a:ea typeface="Calibri"/>
                          <a:cs typeface="Times New Roman"/>
                        </a:rPr>
                        <a:t>6</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dirty="0" smtClean="0">
                          <a:latin typeface="Times New Roman"/>
                          <a:ea typeface="Calibri"/>
                          <a:cs typeface="Times New Roman"/>
                        </a:rPr>
                        <a:t>2.56</a:t>
                      </a:r>
                      <a:endParaRPr lang="ru-RU" sz="2400" dirty="0">
                        <a:latin typeface="Calibri"/>
                        <a:ea typeface="Calibri"/>
                        <a:cs typeface="Times New Roman"/>
                      </a:endParaRPr>
                    </a:p>
                    <a:p>
                      <a:pPr algn="ctr">
                        <a:spcAft>
                          <a:spcPts val="0"/>
                        </a:spcAft>
                      </a:pPr>
                      <a:r>
                        <a:rPr lang="en-US" sz="2400" b="1" dirty="0">
                          <a:latin typeface="Times New Roman"/>
                          <a:ea typeface="Calibri"/>
                          <a:cs typeface="Times New Roman"/>
                        </a:rPr>
                        <a:t>&lt;</a:t>
                      </a:r>
                      <a:r>
                        <a:rPr lang="ru-RU" sz="2400" b="1" dirty="0">
                          <a:latin typeface="Times New Roman"/>
                          <a:ea typeface="Calibri"/>
                          <a:cs typeface="Times New Roman"/>
                        </a:rPr>
                        <a:t> </a:t>
                      </a:r>
                      <a:r>
                        <a:rPr lang="ru-RU" sz="2400" b="1" dirty="0" smtClean="0">
                          <a:latin typeface="Times New Roman"/>
                          <a:ea typeface="Calibri"/>
                          <a:cs typeface="Times New Roman"/>
                        </a:rPr>
                        <a:t>0</a:t>
                      </a:r>
                      <a:r>
                        <a:rPr lang="en-US" sz="2400" b="1" dirty="0" smtClean="0">
                          <a:latin typeface="Times New Roman"/>
                          <a:ea typeface="Calibri"/>
                          <a:cs typeface="Times New Roman"/>
                        </a:rPr>
                        <a:t>.</a:t>
                      </a:r>
                      <a:r>
                        <a:rPr lang="ru-RU" sz="2400" b="1" dirty="0" smtClean="0">
                          <a:latin typeface="Times New Roman"/>
                          <a:ea typeface="Calibri"/>
                          <a:cs typeface="Times New Roman"/>
                        </a:rPr>
                        <a:t>05</a:t>
                      </a:r>
                      <a:endParaRPr lang="ru-RU" sz="2400" dirty="0">
                        <a:latin typeface="Calibri"/>
                        <a:ea typeface="Calibri"/>
                        <a:cs typeface="Times New Roman"/>
                      </a:endParaRPr>
                    </a:p>
                  </a:txBody>
                  <a:tcPr marL="33882" marR="33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1568516937"/>
              </p:ext>
            </p:extLst>
          </p:nvPr>
        </p:nvGraphicFramePr>
        <p:xfrm>
          <a:off x="14146635" y="6624713"/>
          <a:ext cx="15780229" cy="11906847"/>
        </p:xfrm>
        <a:graphic>
          <a:graphicData uri="http://schemas.openxmlformats.org/drawingml/2006/table">
            <a:tbl>
              <a:tblPr firstRow="1" firstCol="1" lastRow="1" lastCol="1" bandRow="1" bandCol="1">
                <a:tableStyleId>{5C22544A-7EE6-4342-B048-85BDC9FD1C3A}</a:tableStyleId>
              </a:tblPr>
              <a:tblGrid>
                <a:gridCol w="2880321"/>
                <a:gridCol w="2542603"/>
                <a:gridCol w="3741733"/>
                <a:gridCol w="3640820"/>
                <a:gridCol w="1962836"/>
                <a:gridCol w="1011916"/>
              </a:tblGrid>
              <a:tr h="343787">
                <a:tc gridSpan="2">
                  <a:txBody>
                    <a:bodyPr/>
                    <a:lstStyle/>
                    <a:p>
                      <a:pPr algn="ctr">
                        <a:lnSpc>
                          <a:spcPct val="115000"/>
                        </a:lnSpc>
                        <a:spcAft>
                          <a:spcPts val="0"/>
                        </a:spcAft>
                      </a:pPr>
                      <a:r>
                        <a:rPr lang="en-US" sz="2000" dirty="0">
                          <a:effectLst/>
                        </a:rPr>
                        <a:t>Characteristics of Colibacterin</a:t>
                      </a:r>
                      <a:endParaRPr lang="ru-RU" sz="1800" dirty="0">
                        <a:effectLst/>
                        <a:latin typeface="Calibri"/>
                        <a:ea typeface="Calibri"/>
                        <a:cs typeface="Times New Roman"/>
                      </a:endParaRPr>
                    </a:p>
                  </a:txBody>
                  <a:tcPr marL="68580" marR="68580" marT="0" marB="0" anchor="ctr"/>
                </a:tc>
                <a:tc hMerge="1">
                  <a:txBody>
                    <a:bodyPr/>
                    <a:lstStyle/>
                    <a:p>
                      <a:endParaRPr lang="ru-RU"/>
                    </a:p>
                  </a:txBody>
                  <a:tcPr/>
                </a:tc>
                <a:tc gridSpan="4">
                  <a:txBody>
                    <a:bodyPr/>
                    <a:lstStyle/>
                    <a:p>
                      <a:pPr algn="ctr">
                        <a:lnSpc>
                          <a:spcPct val="115000"/>
                        </a:lnSpc>
                        <a:spcAft>
                          <a:spcPts val="0"/>
                        </a:spcAft>
                      </a:pPr>
                      <a:r>
                        <a:rPr lang="en-US" sz="2000" dirty="0">
                          <a:effectLst/>
                        </a:rPr>
                        <a:t>Biological parameters</a:t>
                      </a:r>
                      <a:endParaRPr lang="ru-RU" sz="1800" dirty="0">
                        <a:effectLst/>
                        <a:latin typeface="Calibri"/>
                        <a:ea typeface="Calibri"/>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r>
              <a:tr h="709021">
                <a:tc rowSpan="2">
                  <a:txBody>
                    <a:bodyPr/>
                    <a:lstStyle/>
                    <a:p>
                      <a:pPr algn="ctr">
                        <a:lnSpc>
                          <a:spcPct val="115000"/>
                        </a:lnSpc>
                        <a:spcAft>
                          <a:spcPts val="0"/>
                        </a:spcAft>
                      </a:pPr>
                      <a:r>
                        <a:rPr lang="en-US" sz="2000" dirty="0">
                          <a:effectLst/>
                        </a:rPr>
                        <a:t>Batch codes, </a:t>
                      </a:r>
                      <a:endParaRPr lang="ru-RU" sz="1800" dirty="0">
                        <a:effectLst/>
                      </a:endParaRPr>
                    </a:p>
                    <a:p>
                      <a:pPr algn="ctr">
                        <a:lnSpc>
                          <a:spcPct val="115000"/>
                        </a:lnSpc>
                        <a:spcAft>
                          <a:spcPts val="0"/>
                        </a:spcAft>
                      </a:pPr>
                      <a:r>
                        <a:rPr lang="en-US" sz="2000" dirty="0">
                          <a:effectLst/>
                        </a:rPr>
                        <a:t>expiration date (year)</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dirty="0">
                          <a:effectLst/>
                        </a:rPr>
                        <a:t>Type </a:t>
                      </a:r>
                      <a:endParaRPr lang="ru-RU" sz="1800" dirty="0">
                        <a:effectLst/>
                      </a:endParaRPr>
                    </a:p>
                    <a:p>
                      <a:pPr algn="ctr">
                        <a:lnSpc>
                          <a:spcPct val="115000"/>
                        </a:lnSpc>
                        <a:spcAft>
                          <a:spcPts val="0"/>
                        </a:spcAft>
                      </a:pPr>
                      <a:r>
                        <a:rPr lang="en-US" sz="2000" dirty="0">
                          <a:effectLst/>
                        </a:rPr>
                        <a:t>of vessel, number of doses</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dirty="0">
                          <a:effectLst/>
                        </a:rPr>
                        <a:t>Total number of cells in </a:t>
                      </a:r>
                      <a:endParaRPr lang="ru-RU" sz="1800" dirty="0">
                        <a:effectLst/>
                      </a:endParaRPr>
                    </a:p>
                    <a:p>
                      <a:pPr marL="0" marR="0" indent="0" algn="ctr" defTabSz="4157664" rtl="0" eaLnBrk="1" fontAlgn="auto" latinLnBrk="0" hangingPunct="1">
                        <a:lnSpc>
                          <a:spcPct val="115000"/>
                        </a:lnSpc>
                        <a:spcBef>
                          <a:spcPts val="0"/>
                        </a:spcBef>
                        <a:spcAft>
                          <a:spcPts val="0"/>
                        </a:spcAft>
                        <a:buClrTx/>
                        <a:buSzTx/>
                        <a:buFontTx/>
                        <a:buNone/>
                        <a:tabLst/>
                        <a:defRPr/>
                      </a:pPr>
                      <a:r>
                        <a:rPr lang="en-US" sz="2000" dirty="0" err="1">
                          <a:effectLst/>
                        </a:rPr>
                        <a:t>Goryaev-Thoma</a:t>
                      </a:r>
                      <a:r>
                        <a:rPr lang="en-US" sz="2000" dirty="0">
                          <a:effectLst/>
                        </a:rPr>
                        <a:t> </a:t>
                      </a:r>
                      <a:r>
                        <a:rPr lang="en-US" sz="2000" dirty="0" smtClean="0">
                          <a:effectLst/>
                        </a:rPr>
                        <a:t>chamber</a:t>
                      </a:r>
                      <a:endParaRPr lang="ru-RU" sz="1800" dirty="0">
                        <a:effectLst/>
                      </a:endParaRPr>
                    </a:p>
                    <a:p>
                      <a:pPr algn="ctr">
                        <a:lnSpc>
                          <a:spcPct val="115000"/>
                        </a:lnSpc>
                        <a:spcAft>
                          <a:spcPts val="0"/>
                        </a:spcAft>
                      </a:pPr>
                      <a:r>
                        <a:rPr lang="en-US" sz="2000" dirty="0">
                          <a:effectLst/>
                        </a:rPr>
                        <a:t>(cells/ml) (I</a:t>
                      </a:r>
                      <a:r>
                        <a:rPr lang="en-US" sz="2000" baseline="-25000" dirty="0">
                          <a:effectLst/>
                        </a:rPr>
                        <a:t>95</a:t>
                      </a:r>
                      <a:r>
                        <a:rPr lang="en-US" sz="2000" dirty="0">
                          <a:effectLst/>
                        </a:rPr>
                        <a:t>)</a:t>
                      </a:r>
                      <a:endParaRPr lang="ru-RU" sz="1800" dirty="0">
                        <a:effectLst/>
                      </a:endParaRPr>
                    </a:p>
                    <a:p>
                      <a:pPr algn="ctr">
                        <a:lnSpc>
                          <a:spcPct val="115000"/>
                        </a:lnSpc>
                        <a:spcAft>
                          <a:spcPts val="1000"/>
                        </a:spcAft>
                      </a:pPr>
                      <a:r>
                        <a:rPr lang="en-US" sz="2000" dirty="0">
                          <a:effectLst/>
                        </a:rPr>
                        <a:t>p value</a:t>
                      </a:r>
                      <a:endParaRPr lang="ru-RU"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Live cells with “Live/Dead” (%)</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dirty="0">
                          <a:effectLst/>
                        </a:rPr>
                        <a:t>CFU/ml</a:t>
                      </a:r>
                      <a:endParaRPr lang="ru-RU" sz="1800" dirty="0">
                        <a:effectLst/>
                      </a:endParaRPr>
                    </a:p>
                    <a:p>
                      <a:pPr algn="ctr">
                        <a:lnSpc>
                          <a:spcPct val="115000"/>
                        </a:lnSpc>
                        <a:spcAft>
                          <a:spcPts val="0"/>
                        </a:spcAft>
                      </a:pPr>
                      <a:endParaRPr lang="ru-RU" sz="1800" dirty="0">
                        <a:effectLst/>
                      </a:endParaRPr>
                    </a:p>
                    <a:p>
                      <a:pPr algn="ctr">
                        <a:lnSpc>
                          <a:spcPct val="115000"/>
                        </a:lnSpc>
                        <a:spcAft>
                          <a:spcPts val="0"/>
                        </a:spcAft>
                      </a:pPr>
                      <a:r>
                        <a:rPr lang="en-US" sz="2000" dirty="0">
                          <a:effectLst/>
                        </a:rPr>
                        <a:t>(I</a:t>
                      </a:r>
                      <a:r>
                        <a:rPr lang="en-US" sz="2000" baseline="-25000" dirty="0">
                          <a:effectLst/>
                        </a:rPr>
                        <a:t>95</a:t>
                      </a:r>
                      <a:r>
                        <a:rPr lang="en-US" sz="2000" dirty="0">
                          <a:effectLst/>
                        </a:rPr>
                        <a:t>)</a:t>
                      </a:r>
                      <a:endParaRPr lang="ru-RU" sz="1800" dirty="0">
                        <a:effectLst/>
                      </a:endParaRPr>
                    </a:p>
                    <a:p>
                      <a:pPr algn="ctr">
                        <a:lnSpc>
                          <a:spcPct val="115000"/>
                        </a:lnSpc>
                        <a:spcAft>
                          <a:spcPts val="0"/>
                        </a:spcAft>
                      </a:pPr>
                      <a:r>
                        <a:rPr lang="en-US" sz="2000" dirty="0">
                          <a:effectLst/>
                        </a:rPr>
                        <a:t>p value</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a:effectLst/>
                        </a:rPr>
                        <a:t>VBNC</a:t>
                      </a:r>
                      <a:endParaRPr lang="ru-RU" sz="1800">
                        <a:effectLst/>
                      </a:endParaRPr>
                    </a:p>
                    <a:p>
                      <a:pPr algn="ctr">
                        <a:lnSpc>
                          <a:spcPct val="115000"/>
                        </a:lnSpc>
                        <a:spcAft>
                          <a:spcPts val="0"/>
                        </a:spcAft>
                      </a:pPr>
                      <a:r>
                        <a:rPr lang="en-US" sz="2000">
                          <a:effectLst/>
                        </a:rPr>
                        <a:t>(%)</a:t>
                      </a:r>
                      <a:endParaRPr lang="ru-RU" sz="1800">
                        <a:effectLst/>
                        <a:latin typeface="Calibri"/>
                        <a:ea typeface="Calibri"/>
                        <a:cs typeface="Times New Roman"/>
                      </a:endParaRPr>
                    </a:p>
                  </a:txBody>
                  <a:tcPr marL="68580" marR="68580" marT="0" marB="0" anchor="ctr"/>
                </a:tc>
              </a:tr>
              <a:tr h="1074256">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en-US" sz="2000" dirty="0">
                          <a:effectLst/>
                        </a:rPr>
                        <a:t>Total number of live cells/ml with “Live/Dead” (I</a:t>
                      </a:r>
                      <a:r>
                        <a:rPr lang="en-US" sz="2000" baseline="-25000" dirty="0">
                          <a:effectLst/>
                        </a:rPr>
                        <a:t>95</a:t>
                      </a:r>
                      <a:r>
                        <a:rPr lang="en-US" sz="2000" dirty="0">
                          <a:effectLst/>
                        </a:rPr>
                        <a:t>)</a:t>
                      </a:r>
                      <a:endParaRPr lang="ru-RU" sz="1800" dirty="0">
                        <a:effectLst/>
                      </a:endParaRPr>
                    </a:p>
                    <a:p>
                      <a:pPr algn="ctr">
                        <a:lnSpc>
                          <a:spcPct val="115000"/>
                        </a:lnSpc>
                        <a:spcAft>
                          <a:spcPts val="0"/>
                        </a:spcAft>
                      </a:pPr>
                      <a:r>
                        <a:rPr lang="en-US" sz="2000" dirty="0">
                          <a:effectLst/>
                        </a:rPr>
                        <a:t>p value</a:t>
                      </a:r>
                      <a:endParaRPr lang="ru-RU" sz="1800" dirty="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343787">
                <a:tc>
                  <a:txBody>
                    <a:bodyPr/>
                    <a:lstStyle/>
                    <a:p>
                      <a:pPr algn="ctr">
                        <a:lnSpc>
                          <a:spcPct val="115000"/>
                        </a:lnSpc>
                        <a:spcAft>
                          <a:spcPts val="0"/>
                        </a:spcAft>
                      </a:pPr>
                      <a:r>
                        <a:rPr lang="en-US" sz="2000">
                          <a:effectLst/>
                        </a:rPr>
                        <a:t>1</a:t>
                      </a:r>
                      <a:endParaRPr lang="ru-RU"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a:effectLst/>
                        </a:rPr>
                        <a:t>2</a:t>
                      </a:r>
                      <a:endParaRPr lang="ru-RU"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3</a:t>
                      </a:r>
                      <a:endParaRPr lang="ru-RU"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a:effectLst/>
                        </a:rPr>
                        <a:t>4</a:t>
                      </a:r>
                      <a:endParaRPr lang="ru-RU"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a:effectLst/>
                        </a:rPr>
                        <a:t>5</a:t>
                      </a:r>
                      <a:endParaRPr lang="ru-RU"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a:effectLst/>
                        </a:rPr>
                        <a:t>6</a:t>
                      </a:r>
                      <a:endParaRPr lang="ru-RU" sz="1800">
                        <a:effectLst/>
                        <a:latin typeface="Calibri"/>
                        <a:ea typeface="Calibri"/>
                        <a:cs typeface="Times New Roman"/>
                      </a:endParaRPr>
                    </a:p>
                  </a:txBody>
                  <a:tcPr marL="68580" marR="68580" marT="0" marB="0"/>
                </a:tc>
              </a:tr>
              <a:tr h="343787">
                <a:tc rowSpan="2">
                  <a:txBody>
                    <a:bodyPr/>
                    <a:lstStyle/>
                    <a:p>
                      <a:pPr algn="ctr">
                        <a:lnSpc>
                          <a:spcPct val="115000"/>
                        </a:lnSpc>
                        <a:spcAft>
                          <a:spcPts val="0"/>
                        </a:spcAft>
                      </a:pPr>
                      <a:r>
                        <a:rPr lang="en-US" sz="2000">
                          <a:effectLst/>
                        </a:rPr>
                        <a:t>CB </a:t>
                      </a:r>
                      <a:r>
                        <a:rPr lang="ru-RU" sz="2000">
                          <a:effectLst/>
                        </a:rPr>
                        <a:t>72-</a:t>
                      </a:r>
                      <a:r>
                        <a:rPr lang="en-US" sz="2000">
                          <a:effectLst/>
                        </a:rPr>
                        <a:t>5</a:t>
                      </a:r>
                      <a:endParaRPr lang="ru-RU" sz="1800">
                        <a:effectLst/>
                      </a:endParaRPr>
                    </a:p>
                    <a:p>
                      <a:pPr algn="ctr">
                        <a:lnSpc>
                          <a:spcPct val="115000"/>
                        </a:lnSpc>
                        <a:spcAft>
                          <a:spcPts val="0"/>
                        </a:spcAft>
                      </a:pPr>
                      <a:r>
                        <a:rPr lang="ru-RU" sz="2000">
                          <a:effectLst/>
                        </a:rPr>
                        <a:t>1982</a:t>
                      </a:r>
                      <a:endParaRPr lang="ru-RU" sz="18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a:effectLst/>
                        </a:rPr>
                        <a:t>A</a:t>
                      </a:r>
                      <a:r>
                        <a:rPr lang="en-GB" sz="2000">
                          <a:effectLst/>
                        </a:rPr>
                        <a:t>mpoules</a:t>
                      </a:r>
                      <a:r>
                        <a:rPr lang="ru-RU" sz="2000">
                          <a:effectLst/>
                        </a:rPr>
                        <a:t>, </a:t>
                      </a:r>
                      <a:endParaRPr lang="ru-RU" sz="1800">
                        <a:effectLst/>
                      </a:endParaRPr>
                    </a:p>
                    <a:p>
                      <a:pPr algn="ctr">
                        <a:lnSpc>
                          <a:spcPct val="115000"/>
                        </a:lnSpc>
                        <a:spcAft>
                          <a:spcPts val="0"/>
                        </a:spcAft>
                      </a:pPr>
                      <a:r>
                        <a:rPr lang="ru-RU" sz="2000">
                          <a:effectLst/>
                        </a:rPr>
                        <a:t>3 </a:t>
                      </a:r>
                      <a:r>
                        <a:rPr lang="en-US" sz="2000">
                          <a:effectLst/>
                        </a:rPr>
                        <a:t>doses</a:t>
                      </a:r>
                      <a:endParaRPr lang="ru-RU" sz="18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2</a:t>
                      </a:r>
                      <a:r>
                        <a:rPr lang="en-US" sz="2000" dirty="0" smtClean="0">
                          <a:effectLst/>
                        </a:rPr>
                        <a:t>.</a:t>
                      </a:r>
                      <a:r>
                        <a:rPr lang="ru-RU" sz="2000" dirty="0" smtClean="0">
                          <a:effectLst/>
                        </a:rPr>
                        <a:t>11±0</a:t>
                      </a:r>
                      <a:r>
                        <a:rPr lang="en-US" sz="2000" dirty="0" smtClean="0">
                          <a:effectLst/>
                        </a:rPr>
                        <a:t>.</a:t>
                      </a:r>
                      <a:r>
                        <a:rPr lang="ru-RU" sz="2000" dirty="0" smtClean="0">
                          <a:effectLst/>
                        </a:rPr>
                        <a:t>23×10</a:t>
                      </a:r>
                      <a:r>
                        <a:rPr lang="ru-RU" sz="2000" baseline="30000" dirty="0" smtClean="0">
                          <a:effectLst/>
                        </a:rPr>
                        <a:t>10</a:t>
                      </a:r>
                      <a:endParaRPr lang="ru-RU" sz="1800" dirty="0">
                        <a:effectLst/>
                      </a:endParaRPr>
                    </a:p>
                    <a:p>
                      <a:pPr algn="ctr">
                        <a:lnSpc>
                          <a:spcPct val="115000"/>
                        </a:lnSpc>
                        <a:spcAft>
                          <a:spcPts val="0"/>
                        </a:spcAft>
                      </a:pPr>
                      <a:r>
                        <a:rPr lang="en-US" sz="2000" dirty="0">
                          <a:effectLst/>
                        </a:rPr>
                        <a:t>(</a:t>
                      </a:r>
                      <a:r>
                        <a:rPr lang="en-US" sz="2000" dirty="0" smtClean="0">
                          <a:effectLst/>
                        </a:rPr>
                        <a:t>1.56÷2.67</a:t>
                      </a:r>
                      <a:r>
                        <a:rPr lang="en-US" sz="2000" dirty="0">
                          <a:effectLst/>
                        </a:rPr>
                        <a:t>)</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3 and </a:t>
                      </a:r>
                      <a:r>
                        <a:rPr lang="en-US" sz="2000" dirty="0" smtClean="0">
                          <a:effectLst/>
                        </a:rPr>
                        <a:t>4&lt;0.05</a:t>
                      </a:r>
                      <a:endParaRPr lang="ru-RU" sz="1800" dirty="0">
                        <a:effectLst/>
                      </a:endParaRPr>
                    </a:p>
                    <a:p>
                      <a:pPr algn="ctr">
                        <a:lnSpc>
                          <a:spcPct val="115000"/>
                        </a:lnSpc>
                        <a:spcAft>
                          <a:spcPts val="0"/>
                        </a:spcAft>
                      </a:pPr>
                      <a:r>
                        <a:rPr lang="en-US" sz="2000" dirty="0">
                          <a:effectLst/>
                        </a:rPr>
                        <a:t>3 and </a:t>
                      </a:r>
                      <a:r>
                        <a:rPr lang="en-US" sz="2000" dirty="0" smtClean="0">
                          <a:effectLst/>
                        </a:rPr>
                        <a:t>5&lt;0.05</a:t>
                      </a:r>
                      <a:endParaRPr lang="ru-RU"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2000">
                          <a:effectLst/>
                        </a:rPr>
                        <a:t>52,2</a:t>
                      </a:r>
                      <a:endParaRPr lang="ru-RU" sz="180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ru-RU" sz="2000" dirty="0" smtClean="0">
                          <a:effectLst/>
                        </a:rPr>
                        <a:t>2</a:t>
                      </a:r>
                      <a:r>
                        <a:rPr lang="en-US" sz="2000" dirty="0" smtClean="0">
                          <a:effectLst/>
                        </a:rPr>
                        <a:t>.</a:t>
                      </a:r>
                      <a:r>
                        <a:rPr lang="ru-RU" sz="2000" dirty="0" smtClean="0">
                          <a:effectLst/>
                        </a:rPr>
                        <a:t>89±0</a:t>
                      </a:r>
                      <a:r>
                        <a:rPr lang="en-US" sz="2000" dirty="0" smtClean="0">
                          <a:effectLst/>
                        </a:rPr>
                        <a:t>.</a:t>
                      </a:r>
                      <a:r>
                        <a:rPr lang="ru-RU" sz="2000" dirty="0" smtClean="0">
                          <a:effectLst/>
                        </a:rPr>
                        <a:t>32×10</a:t>
                      </a:r>
                      <a:r>
                        <a:rPr lang="ru-RU" sz="2000" baseline="30000" dirty="0" smtClean="0">
                          <a:effectLst/>
                        </a:rPr>
                        <a:t>7</a:t>
                      </a:r>
                      <a:endParaRPr lang="ru-RU" sz="1800" dirty="0">
                        <a:effectLst/>
                      </a:endParaRPr>
                    </a:p>
                    <a:p>
                      <a:pPr algn="ctr">
                        <a:lnSpc>
                          <a:spcPct val="115000"/>
                        </a:lnSpc>
                        <a:spcAft>
                          <a:spcPts val="0"/>
                        </a:spcAft>
                      </a:pPr>
                      <a:r>
                        <a:rPr lang="ru-RU" sz="2000" dirty="0">
                          <a:effectLst/>
                        </a:rPr>
                        <a:t>(</a:t>
                      </a:r>
                      <a:r>
                        <a:rPr lang="ru-RU" sz="2000" dirty="0" smtClean="0">
                          <a:effectLst/>
                        </a:rPr>
                        <a:t>2</a:t>
                      </a:r>
                      <a:r>
                        <a:rPr lang="en-US" sz="2000" dirty="0" smtClean="0">
                          <a:effectLst/>
                        </a:rPr>
                        <a:t>.</a:t>
                      </a:r>
                      <a:r>
                        <a:rPr lang="ru-RU" sz="2000" dirty="0" smtClean="0">
                          <a:effectLst/>
                        </a:rPr>
                        <a:t>11÷3</a:t>
                      </a:r>
                      <a:r>
                        <a:rPr lang="en-US" sz="2000" dirty="0" smtClean="0">
                          <a:effectLst/>
                        </a:rPr>
                        <a:t>.</a:t>
                      </a:r>
                      <a:r>
                        <a:rPr lang="ru-RU" sz="2000" dirty="0" smtClean="0">
                          <a:effectLst/>
                        </a:rPr>
                        <a:t>65</a:t>
                      </a:r>
                      <a:r>
                        <a:rPr lang="ru-RU" sz="2000" dirty="0">
                          <a:effectLst/>
                        </a:rPr>
                        <a:t>)×10</a:t>
                      </a:r>
                      <a:r>
                        <a:rPr lang="ru-RU" sz="2000" baseline="30000" dirty="0">
                          <a:effectLst/>
                        </a:rPr>
                        <a:t>7</a:t>
                      </a:r>
                      <a:endParaRPr lang="ru-RU" sz="1800" dirty="0">
                        <a:effectLst/>
                      </a:endParaRPr>
                    </a:p>
                    <a:p>
                      <a:pPr algn="ctr">
                        <a:lnSpc>
                          <a:spcPct val="115000"/>
                        </a:lnSpc>
                        <a:spcAft>
                          <a:spcPts val="0"/>
                        </a:spcAft>
                      </a:pPr>
                      <a:r>
                        <a:rPr lang="en-US" sz="2000" dirty="0">
                          <a:effectLst/>
                        </a:rPr>
                        <a:t>5 and </a:t>
                      </a:r>
                      <a:r>
                        <a:rPr lang="en-US" sz="2000" dirty="0" smtClean="0">
                          <a:effectLst/>
                        </a:rPr>
                        <a:t>3&lt;0.05</a:t>
                      </a:r>
                      <a:endParaRPr lang="ru-RU" sz="1800" dirty="0">
                        <a:effectLst/>
                      </a:endParaRPr>
                    </a:p>
                    <a:p>
                      <a:pPr algn="ctr">
                        <a:lnSpc>
                          <a:spcPct val="115000"/>
                        </a:lnSpc>
                        <a:spcAft>
                          <a:spcPts val="0"/>
                        </a:spcAft>
                      </a:pPr>
                      <a:r>
                        <a:rPr lang="en-US" sz="2000" dirty="0">
                          <a:effectLst/>
                        </a:rPr>
                        <a:t>5 and </a:t>
                      </a:r>
                      <a:r>
                        <a:rPr lang="en-US" sz="2000" dirty="0" smtClean="0">
                          <a:effectLst/>
                        </a:rPr>
                        <a:t>4&lt;0.05</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99</a:t>
                      </a:r>
                      <a:r>
                        <a:rPr lang="en-US" sz="2000" dirty="0" smtClean="0">
                          <a:effectLst/>
                        </a:rPr>
                        <a:t>.</a:t>
                      </a:r>
                      <a:r>
                        <a:rPr lang="ru-RU" sz="2000" dirty="0" smtClean="0">
                          <a:effectLst/>
                        </a:rPr>
                        <a:t>73</a:t>
                      </a:r>
                      <a:endParaRPr lang="ru-RU" sz="1800" dirty="0">
                        <a:effectLst/>
                        <a:latin typeface="Calibri"/>
                        <a:ea typeface="Calibri"/>
                        <a:cs typeface="Times New Roman"/>
                      </a:endParaRPr>
                    </a:p>
                  </a:txBody>
                  <a:tcPr marL="68580" marR="68580" marT="0" marB="0" anchor="ctr"/>
                </a:tc>
              </a:tr>
              <a:tr h="1460939">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2000" dirty="0" smtClean="0">
                          <a:effectLst/>
                        </a:rPr>
                        <a:t>1</a:t>
                      </a:r>
                      <a:r>
                        <a:rPr lang="en-US" sz="2000" dirty="0" smtClean="0">
                          <a:effectLst/>
                        </a:rPr>
                        <a:t>.</a:t>
                      </a:r>
                      <a:r>
                        <a:rPr lang="ru-RU" sz="2000" dirty="0" smtClean="0">
                          <a:effectLst/>
                        </a:rPr>
                        <a:t>1±0</a:t>
                      </a:r>
                      <a:r>
                        <a:rPr lang="en-US" sz="2000" dirty="0" smtClean="0">
                          <a:effectLst/>
                        </a:rPr>
                        <a:t>.</a:t>
                      </a:r>
                      <a:r>
                        <a:rPr lang="ru-RU" sz="2000" dirty="0" smtClean="0">
                          <a:effectLst/>
                        </a:rPr>
                        <a:t>12×10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0</a:t>
                      </a:r>
                      <a:r>
                        <a:rPr lang="en-US" sz="2000" dirty="0" smtClean="0">
                          <a:effectLst/>
                        </a:rPr>
                        <a:t>.</a:t>
                      </a:r>
                      <a:r>
                        <a:rPr lang="ru-RU" sz="2000" dirty="0" smtClean="0">
                          <a:effectLst/>
                        </a:rPr>
                        <a:t>81÷1</a:t>
                      </a:r>
                      <a:r>
                        <a:rPr lang="en-US" sz="2000" dirty="0" smtClean="0">
                          <a:effectLst/>
                        </a:rPr>
                        <a:t>.</a:t>
                      </a:r>
                      <a:r>
                        <a:rPr lang="ru-RU" sz="2000" dirty="0" smtClean="0">
                          <a:effectLst/>
                        </a:rPr>
                        <a:t>39</a:t>
                      </a:r>
                      <a:r>
                        <a:rPr lang="ru-RU" sz="2000" dirty="0">
                          <a:effectLst/>
                        </a:rPr>
                        <a:t>) ×10</a:t>
                      </a:r>
                      <a:r>
                        <a:rPr lang="ru-RU" sz="2000" baseline="30000" dirty="0">
                          <a:effectLst/>
                        </a:rPr>
                        <a:t>10</a:t>
                      </a:r>
                      <a:endParaRPr lang="ru-RU" sz="1800" dirty="0">
                        <a:effectLst/>
                      </a:endParaRPr>
                    </a:p>
                    <a:p>
                      <a:pPr algn="ctr">
                        <a:lnSpc>
                          <a:spcPct val="115000"/>
                        </a:lnSpc>
                        <a:spcAft>
                          <a:spcPts val="0"/>
                        </a:spcAft>
                      </a:pPr>
                      <a:r>
                        <a:rPr lang="en-US" sz="2000" dirty="0">
                          <a:effectLst/>
                        </a:rPr>
                        <a:t>4 and </a:t>
                      </a:r>
                      <a:r>
                        <a:rPr lang="en-US" sz="2000" dirty="0" smtClean="0">
                          <a:effectLst/>
                        </a:rPr>
                        <a:t>3&lt;0.05</a:t>
                      </a:r>
                      <a:endParaRPr lang="ru-RU" sz="1800" dirty="0">
                        <a:effectLst/>
                      </a:endParaRPr>
                    </a:p>
                    <a:p>
                      <a:pPr algn="ctr">
                        <a:lnSpc>
                          <a:spcPct val="115000"/>
                        </a:lnSpc>
                        <a:spcAft>
                          <a:spcPts val="0"/>
                        </a:spcAft>
                      </a:pPr>
                      <a:r>
                        <a:rPr lang="en-US" sz="2000" dirty="0">
                          <a:effectLst/>
                        </a:rPr>
                        <a:t>4 and </a:t>
                      </a:r>
                      <a:r>
                        <a:rPr lang="en-US" sz="2000" dirty="0" smtClean="0">
                          <a:effectLst/>
                        </a:rPr>
                        <a:t>5&lt;0.05</a:t>
                      </a:r>
                      <a:endParaRPr lang="ru-RU" sz="1800" dirty="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343787">
                <a:tc rowSpan="2">
                  <a:txBody>
                    <a:bodyPr/>
                    <a:lstStyle/>
                    <a:p>
                      <a:pPr algn="ctr">
                        <a:lnSpc>
                          <a:spcPct val="115000"/>
                        </a:lnSpc>
                        <a:spcAft>
                          <a:spcPts val="0"/>
                        </a:spcAft>
                      </a:pPr>
                      <a:r>
                        <a:rPr lang="en-US" sz="2000">
                          <a:effectLst/>
                        </a:rPr>
                        <a:t>CB </a:t>
                      </a:r>
                      <a:r>
                        <a:rPr lang="ru-RU" sz="2000">
                          <a:effectLst/>
                        </a:rPr>
                        <a:t>70-3</a:t>
                      </a:r>
                      <a:endParaRPr lang="ru-RU" sz="1800">
                        <a:effectLst/>
                      </a:endParaRPr>
                    </a:p>
                    <a:p>
                      <a:pPr algn="ctr">
                        <a:lnSpc>
                          <a:spcPct val="115000"/>
                        </a:lnSpc>
                        <a:spcAft>
                          <a:spcPts val="0"/>
                        </a:spcAft>
                      </a:pPr>
                      <a:r>
                        <a:rPr lang="ru-RU" sz="2000">
                          <a:effectLst/>
                        </a:rPr>
                        <a:t>2001</a:t>
                      </a:r>
                      <a:endParaRPr lang="ru-RU" sz="18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a:effectLst/>
                        </a:rPr>
                        <a:t>A</a:t>
                      </a:r>
                      <a:r>
                        <a:rPr lang="ru-RU" sz="2000">
                          <a:effectLst/>
                        </a:rPr>
                        <a:t>mpoules, </a:t>
                      </a:r>
                      <a:endParaRPr lang="ru-RU" sz="1800">
                        <a:effectLst/>
                      </a:endParaRPr>
                    </a:p>
                    <a:p>
                      <a:pPr algn="ctr">
                        <a:lnSpc>
                          <a:spcPct val="115000"/>
                        </a:lnSpc>
                        <a:spcAft>
                          <a:spcPts val="0"/>
                        </a:spcAft>
                      </a:pPr>
                      <a:r>
                        <a:rPr lang="ru-RU" sz="2000">
                          <a:effectLst/>
                        </a:rPr>
                        <a:t>3 </a:t>
                      </a:r>
                      <a:r>
                        <a:rPr lang="en-US" sz="2000">
                          <a:effectLst/>
                        </a:rPr>
                        <a:t>doses</a:t>
                      </a:r>
                      <a:endParaRPr lang="ru-RU" sz="18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3</a:t>
                      </a:r>
                      <a:r>
                        <a:rPr lang="en-US" sz="2000" dirty="0" smtClean="0">
                          <a:effectLst/>
                        </a:rPr>
                        <a:t>.</a:t>
                      </a:r>
                      <a:r>
                        <a:rPr lang="ru-RU" sz="2000" dirty="0" smtClean="0">
                          <a:effectLst/>
                        </a:rPr>
                        <a:t>11±0</a:t>
                      </a:r>
                      <a:r>
                        <a:rPr lang="en-US" sz="2000" dirty="0" smtClean="0">
                          <a:effectLst/>
                        </a:rPr>
                        <a:t>.</a:t>
                      </a:r>
                      <a:r>
                        <a:rPr lang="ru-RU" sz="2000" dirty="0" smtClean="0">
                          <a:effectLst/>
                        </a:rPr>
                        <a:t>34×10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en-US" sz="2000" dirty="0" smtClean="0">
                          <a:effectLst/>
                        </a:rPr>
                        <a:t>2.</a:t>
                      </a:r>
                      <a:r>
                        <a:rPr lang="ru-RU" sz="2000" dirty="0" smtClean="0">
                          <a:effectLst/>
                        </a:rPr>
                        <a:t>29÷3</a:t>
                      </a:r>
                      <a:r>
                        <a:rPr lang="en-US" sz="2000" dirty="0" smtClean="0">
                          <a:effectLst/>
                        </a:rPr>
                        <a:t>.</a:t>
                      </a:r>
                      <a:r>
                        <a:rPr lang="ru-RU" sz="2000" dirty="0" smtClean="0">
                          <a:effectLst/>
                        </a:rPr>
                        <a:t>93</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3 and </a:t>
                      </a:r>
                      <a:r>
                        <a:rPr lang="en-US" sz="2000" dirty="0" smtClean="0">
                          <a:effectLst/>
                        </a:rPr>
                        <a:t>4&gt;0.05</a:t>
                      </a:r>
                      <a:endParaRPr lang="ru-RU" sz="1800" dirty="0">
                        <a:effectLst/>
                      </a:endParaRPr>
                    </a:p>
                    <a:p>
                      <a:pPr algn="ctr">
                        <a:lnSpc>
                          <a:spcPct val="115000"/>
                        </a:lnSpc>
                        <a:spcAft>
                          <a:spcPts val="0"/>
                        </a:spcAft>
                      </a:pPr>
                      <a:r>
                        <a:rPr lang="en-US" sz="2000" dirty="0">
                          <a:effectLst/>
                        </a:rPr>
                        <a:t>3 and </a:t>
                      </a:r>
                      <a:r>
                        <a:rPr lang="en-US" sz="2000" dirty="0" smtClean="0">
                          <a:effectLst/>
                        </a:rPr>
                        <a:t>5&lt;0.05</a:t>
                      </a:r>
                      <a:endParaRPr lang="ru-RU"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2000">
                          <a:effectLst/>
                        </a:rPr>
                        <a:t>86,7</a:t>
                      </a:r>
                      <a:endParaRPr lang="ru-RU" sz="180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ru-RU" sz="2000" dirty="0" smtClean="0">
                          <a:effectLst/>
                        </a:rPr>
                        <a:t>5</a:t>
                      </a:r>
                      <a:r>
                        <a:rPr lang="en-US" sz="2000" dirty="0" smtClean="0">
                          <a:effectLst/>
                        </a:rPr>
                        <a:t>.</a:t>
                      </a:r>
                      <a:r>
                        <a:rPr lang="ru-RU" sz="2000" dirty="0" smtClean="0">
                          <a:effectLst/>
                        </a:rPr>
                        <a:t>55±0</a:t>
                      </a:r>
                      <a:r>
                        <a:rPr lang="en-US" sz="2000" dirty="0" smtClean="0">
                          <a:effectLst/>
                        </a:rPr>
                        <a:t>.</a:t>
                      </a:r>
                      <a:r>
                        <a:rPr lang="ru-RU" sz="2000" dirty="0" smtClean="0">
                          <a:effectLst/>
                        </a:rPr>
                        <a:t>61×10</a:t>
                      </a:r>
                      <a:r>
                        <a:rPr lang="ru-RU" sz="2000" baseline="30000" dirty="0" smtClean="0">
                          <a:effectLst/>
                        </a:rPr>
                        <a:t>9</a:t>
                      </a:r>
                      <a:endParaRPr lang="ru-RU" sz="1800" dirty="0">
                        <a:effectLst/>
                      </a:endParaRPr>
                    </a:p>
                    <a:p>
                      <a:pPr algn="ctr">
                        <a:lnSpc>
                          <a:spcPct val="115000"/>
                        </a:lnSpc>
                        <a:spcAft>
                          <a:spcPts val="0"/>
                        </a:spcAft>
                      </a:pPr>
                      <a:r>
                        <a:rPr lang="ru-RU" sz="2000" dirty="0">
                          <a:effectLst/>
                        </a:rPr>
                        <a:t>(</a:t>
                      </a:r>
                      <a:r>
                        <a:rPr lang="ru-RU" sz="2000" dirty="0" smtClean="0">
                          <a:effectLst/>
                        </a:rPr>
                        <a:t>4</a:t>
                      </a:r>
                      <a:r>
                        <a:rPr lang="en-US" sz="2000" dirty="0" smtClean="0">
                          <a:effectLst/>
                        </a:rPr>
                        <a:t>.</a:t>
                      </a:r>
                      <a:r>
                        <a:rPr lang="ru-RU" sz="2000" dirty="0" smtClean="0">
                          <a:effectLst/>
                        </a:rPr>
                        <a:t>09÷7</a:t>
                      </a:r>
                      <a:r>
                        <a:rPr lang="en-US" sz="2000" dirty="0" smtClean="0">
                          <a:effectLst/>
                        </a:rPr>
                        <a:t>.</a:t>
                      </a:r>
                      <a:r>
                        <a:rPr lang="ru-RU" sz="2000" dirty="0" smtClean="0">
                          <a:effectLst/>
                        </a:rPr>
                        <a:t>01</a:t>
                      </a:r>
                      <a:r>
                        <a:rPr lang="ru-RU" sz="2000" dirty="0">
                          <a:effectLst/>
                        </a:rPr>
                        <a:t>)×10</a:t>
                      </a:r>
                      <a:r>
                        <a:rPr lang="ru-RU" sz="2000" baseline="30000" dirty="0">
                          <a:effectLst/>
                        </a:rPr>
                        <a:t>9</a:t>
                      </a:r>
                      <a:endParaRPr lang="ru-RU" sz="1800" dirty="0">
                        <a:effectLst/>
                      </a:endParaRPr>
                    </a:p>
                    <a:p>
                      <a:pPr algn="ctr">
                        <a:lnSpc>
                          <a:spcPct val="115000"/>
                        </a:lnSpc>
                        <a:spcAft>
                          <a:spcPts val="0"/>
                        </a:spcAft>
                      </a:pPr>
                      <a:r>
                        <a:rPr lang="en-US" sz="2000" dirty="0">
                          <a:effectLst/>
                        </a:rPr>
                        <a:t>5 and </a:t>
                      </a:r>
                      <a:r>
                        <a:rPr lang="en-US" sz="2000" dirty="0" smtClean="0">
                          <a:effectLst/>
                        </a:rPr>
                        <a:t>3&lt;0.05</a:t>
                      </a:r>
                      <a:endParaRPr lang="ru-RU" sz="1800" dirty="0">
                        <a:effectLst/>
                      </a:endParaRPr>
                    </a:p>
                    <a:p>
                      <a:pPr algn="ctr">
                        <a:lnSpc>
                          <a:spcPct val="115000"/>
                        </a:lnSpc>
                        <a:spcAft>
                          <a:spcPts val="0"/>
                        </a:spcAft>
                      </a:pPr>
                      <a:r>
                        <a:rPr lang="en-US" sz="2000" dirty="0">
                          <a:effectLst/>
                        </a:rPr>
                        <a:t>5 and </a:t>
                      </a:r>
                      <a:r>
                        <a:rPr lang="en-US" sz="2000" dirty="0" smtClean="0">
                          <a:effectLst/>
                        </a:rPr>
                        <a:t>4&lt;0.05</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79</a:t>
                      </a:r>
                      <a:r>
                        <a:rPr lang="en-US" sz="2000" dirty="0" smtClean="0">
                          <a:effectLst/>
                        </a:rPr>
                        <a:t>.</a:t>
                      </a:r>
                      <a:r>
                        <a:rPr lang="ru-RU" sz="2000" dirty="0" smtClean="0">
                          <a:effectLst/>
                        </a:rPr>
                        <a:t>5</a:t>
                      </a:r>
                      <a:endParaRPr lang="ru-RU" sz="1800" dirty="0">
                        <a:effectLst/>
                        <a:latin typeface="Calibri"/>
                        <a:ea typeface="Calibri"/>
                        <a:cs typeface="Times New Roman"/>
                      </a:endParaRPr>
                    </a:p>
                  </a:txBody>
                  <a:tcPr marL="68580" marR="68580" marT="0" marB="0" anchor="ctr"/>
                </a:tc>
              </a:tr>
              <a:tr h="1460939">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2000" dirty="0" smtClean="0">
                          <a:effectLst/>
                        </a:rPr>
                        <a:t>2</a:t>
                      </a:r>
                      <a:r>
                        <a:rPr lang="en-US" sz="2000" dirty="0" smtClean="0">
                          <a:effectLst/>
                        </a:rPr>
                        <a:t>.</a:t>
                      </a:r>
                      <a:r>
                        <a:rPr lang="ru-RU" sz="2000" dirty="0" smtClean="0">
                          <a:effectLst/>
                        </a:rPr>
                        <a:t>7±0</a:t>
                      </a:r>
                      <a:r>
                        <a:rPr lang="en-US" sz="2000" dirty="0" smtClean="0">
                          <a:effectLst/>
                        </a:rPr>
                        <a:t>.</a:t>
                      </a:r>
                      <a:r>
                        <a:rPr lang="ru-RU" sz="2000" dirty="0" smtClean="0">
                          <a:effectLst/>
                        </a:rPr>
                        <a:t>3×10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1</a:t>
                      </a:r>
                      <a:r>
                        <a:rPr lang="en-US" sz="2000" dirty="0" smtClean="0">
                          <a:effectLst/>
                        </a:rPr>
                        <a:t>.</a:t>
                      </a:r>
                      <a:r>
                        <a:rPr lang="ru-RU" sz="2000" dirty="0" smtClean="0">
                          <a:effectLst/>
                        </a:rPr>
                        <a:t>98÷3</a:t>
                      </a:r>
                      <a:r>
                        <a:rPr lang="en-US" sz="2000" dirty="0" smtClean="0">
                          <a:effectLst/>
                        </a:rPr>
                        <a:t>.</a:t>
                      </a:r>
                      <a:r>
                        <a:rPr lang="ru-RU" sz="2000" dirty="0" smtClean="0">
                          <a:effectLst/>
                        </a:rPr>
                        <a:t>42</a:t>
                      </a:r>
                      <a:r>
                        <a:rPr lang="ru-RU" sz="2000" dirty="0">
                          <a:effectLst/>
                        </a:rPr>
                        <a:t>) ×10</a:t>
                      </a:r>
                      <a:r>
                        <a:rPr lang="ru-RU" sz="2000" baseline="30000" dirty="0">
                          <a:effectLst/>
                        </a:rPr>
                        <a:t>10</a:t>
                      </a:r>
                      <a:endParaRPr lang="ru-RU" sz="1800" dirty="0">
                        <a:effectLst/>
                      </a:endParaRPr>
                    </a:p>
                    <a:p>
                      <a:pPr algn="ctr">
                        <a:lnSpc>
                          <a:spcPct val="115000"/>
                        </a:lnSpc>
                        <a:spcAft>
                          <a:spcPts val="0"/>
                        </a:spcAft>
                      </a:pPr>
                      <a:r>
                        <a:rPr lang="en-US" sz="2000" dirty="0">
                          <a:effectLst/>
                        </a:rPr>
                        <a:t>4 and </a:t>
                      </a:r>
                      <a:r>
                        <a:rPr lang="en-US" sz="2000" dirty="0" smtClean="0">
                          <a:effectLst/>
                        </a:rPr>
                        <a:t>3&gt;0.05</a:t>
                      </a:r>
                      <a:endParaRPr lang="ru-RU" sz="1800" dirty="0">
                        <a:effectLst/>
                      </a:endParaRPr>
                    </a:p>
                    <a:p>
                      <a:pPr algn="ctr">
                        <a:lnSpc>
                          <a:spcPct val="115000"/>
                        </a:lnSpc>
                        <a:spcAft>
                          <a:spcPts val="0"/>
                        </a:spcAft>
                      </a:pPr>
                      <a:r>
                        <a:rPr lang="en-US" sz="2000" dirty="0">
                          <a:effectLst/>
                        </a:rPr>
                        <a:t>4 and </a:t>
                      </a:r>
                      <a:r>
                        <a:rPr lang="en-US" sz="2000" dirty="0" smtClean="0">
                          <a:effectLst/>
                        </a:rPr>
                        <a:t>5&lt;0.05</a:t>
                      </a:r>
                      <a:endParaRPr lang="ru-RU" sz="1800" dirty="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343787">
                <a:tc rowSpan="2">
                  <a:txBody>
                    <a:bodyPr/>
                    <a:lstStyle/>
                    <a:p>
                      <a:pPr algn="ctr">
                        <a:lnSpc>
                          <a:spcPct val="115000"/>
                        </a:lnSpc>
                        <a:spcAft>
                          <a:spcPts val="0"/>
                        </a:spcAft>
                      </a:pPr>
                      <a:r>
                        <a:rPr lang="en-US" sz="2000" dirty="0">
                          <a:effectLst/>
                        </a:rPr>
                        <a:t>CB </a:t>
                      </a:r>
                      <a:r>
                        <a:rPr lang="ru-RU" sz="2000" dirty="0">
                          <a:effectLst/>
                        </a:rPr>
                        <a:t>4-3</a:t>
                      </a:r>
                      <a:endParaRPr lang="ru-RU" sz="1800" dirty="0">
                        <a:effectLst/>
                      </a:endParaRPr>
                    </a:p>
                    <a:p>
                      <a:pPr algn="ctr">
                        <a:lnSpc>
                          <a:spcPct val="115000"/>
                        </a:lnSpc>
                        <a:spcAft>
                          <a:spcPts val="0"/>
                        </a:spcAft>
                      </a:pPr>
                      <a:r>
                        <a:rPr lang="ru-RU" sz="2000" dirty="0">
                          <a:effectLst/>
                        </a:rPr>
                        <a:t>2008</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a:effectLst/>
                        </a:rPr>
                        <a:t>Vials</a:t>
                      </a:r>
                      <a:r>
                        <a:rPr lang="ru-RU" sz="2000">
                          <a:effectLst/>
                        </a:rPr>
                        <a:t>,</a:t>
                      </a:r>
                      <a:endParaRPr lang="ru-RU" sz="1800">
                        <a:effectLst/>
                      </a:endParaRPr>
                    </a:p>
                    <a:p>
                      <a:pPr algn="ctr">
                        <a:lnSpc>
                          <a:spcPct val="115000"/>
                        </a:lnSpc>
                        <a:spcAft>
                          <a:spcPts val="0"/>
                        </a:spcAft>
                      </a:pPr>
                      <a:r>
                        <a:rPr lang="ru-RU" sz="2000">
                          <a:effectLst/>
                        </a:rPr>
                        <a:t>5 </a:t>
                      </a:r>
                      <a:r>
                        <a:rPr lang="en-US" sz="2000">
                          <a:effectLst/>
                        </a:rPr>
                        <a:t>doses</a:t>
                      </a:r>
                      <a:endParaRPr lang="ru-RU" sz="18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1</a:t>
                      </a:r>
                      <a:r>
                        <a:rPr lang="en-US" sz="2000" dirty="0" smtClean="0">
                          <a:effectLst/>
                        </a:rPr>
                        <a:t>.</a:t>
                      </a:r>
                      <a:r>
                        <a:rPr lang="ru-RU" sz="2000" dirty="0" smtClean="0">
                          <a:effectLst/>
                        </a:rPr>
                        <a:t>21±0</a:t>
                      </a:r>
                      <a:r>
                        <a:rPr lang="en-US" sz="2000" dirty="0" smtClean="0">
                          <a:effectLst/>
                        </a:rPr>
                        <a:t>.</a:t>
                      </a:r>
                      <a:r>
                        <a:rPr lang="ru-RU" sz="2000" dirty="0" smtClean="0">
                          <a:effectLst/>
                        </a:rPr>
                        <a:t>13×10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0</a:t>
                      </a:r>
                      <a:r>
                        <a:rPr lang="en-US" sz="2000" dirty="0" smtClean="0">
                          <a:effectLst/>
                        </a:rPr>
                        <a:t>.</a:t>
                      </a:r>
                      <a:r>
                        <a:rPr lang="ru-RU" sz="2000" dirty="0" smtClean="0">
                          <a:effectLst/>
                        </a:rPr>
                        <a:t>89÷1</a:t>
                      </a:r>
                      <a:r>
                        <a:rPr lang="en-US" sz="2000" dirty="0" smtClean="0">
                          <a:effectLst/>
                        </a:rPr>
                        <a:t>.</a:t>
                      </a:r>
                      <a:r>
                        <a:rPr lang="ru-RU" sz="2000" dirty="0" smtClean="0">
                          <a:effectLst/>
                        </a:rPr>
                        <a:t>52</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3 and </a:t>
                      </a:r>
                      <a:r>
                        <a:rPr lang="en-US" sz="2000" dirty="0" smtClean="0">
                          <a:effectLst/>
                        </a:rPr>
                        <a:t>4&gt;0.05</a:t>
                      </a:r>
                      <a:endParaRPr lang="ru-RU" sz="1800" dirty="0">
                        <a:effectLst/>
                      </a:endParaRPr>
                    </a:p>
                    <a:p>
                      <a:pPr algn="ctr">
                        <a:lnSpc>
                          <a:spcPct val="115000"/>
                        </a:lnSpc>
                        <a:spcAft>
                          <a:spcPts val="0"/>
                        </a:spcAft>
                      </a:pPr>
                      <a:r>
                        <a:rPr lang="en-US" sz="2000" dirty="0">
                          <a:effectLst/>
                        </a:rPr>
                        <a:t>3 and </a:t>
                      </a:r>
                      <a:r>
                        <a:rPr lang="en-US" sz="2000" dirty="0" smtClean="0">
                          <a:effectLst/>
                        </a:rPr>
                        <a:t>5&lt;0.05</a:t>
                      </a:r>
                      <a:endParaRPr lang="ru-RU"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2000" dirty="0">
                          <a:effectLst/>
                        </a:rPr>
                        <a:t>90,3</a:t>
                      </a:r>
                      <a:endParaRPr lang="ru-RU" sz="1800" dirty="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ru-RU" sz="2000" dirty="0" smtClean="0">
                          <a:effectLst/>
                        </a:rPr>
                        <a:t>1</a:t>
                      </a:r>
                      <a:r>
                        <a:rPr lang="en-US" sz="2000" dirty="0" smtClean="0">
                          <a:effectLst/>
                        </a:rPr>
                        <a:t>.</a:t>
                      </a:r>
                      <a:r>
                        <a:rPr lang="ru-RU" sz="2000" dirty="0" smtClean="0">
                          <a:effectLst/>
                        </a:rPr>
                        <a:t>58±0</a:t>
                      </a:r>
                      <a:r>
                        <a:rPr lang="en-US" sz="2000" dirty="0" smtClean="0">
                          <a:effectLst/>
                        </a:rPr>
                        <a:t>.</a:t>
                      </a:r>
                      <a:r>
                        <a:rPr lang="ru-RU" sz="2000" dirty="0" smtClean="0">
                          <a:effectLst/>
                        </a:rPr>
                        <a:t>17×10</a:t>
                      </a:r>
                      <a:r>
                        <a:rPr lang="ru-RU" sz="2000" baseline="30000" dirty="0" smtClean="0">
                          <a:effectLst/>
                        </a:rPr>
                        <a:t>9</a:t>
                      </a:r>
                      <a:endParaRPr lang="ru-RU" sz="1800" dirty="0">
                        <a:effectLst/>
                      </a:endParaRPr>
                    </a:p>
                    <a:p>
                      <a:pPr algn="ctr">
                        <a:lnSpc>
                          <a:spcPct val="115000"/>
                        </a:lnSpc>
                        <a:spcAft>
                          <a:spcPts val="0"/>
                        </a:spcAft>
                      </a:pPr>
                      <a:r>
                        <a:rPr lang="ru-RU" sz="2000" dirty="0">
                          <a:effectLst/>
                        </a:rPr>
                        <a:t>(</a:t>
                      </a:r>
                      <a:r>
                        <a:rPr lang="ru-RU" sz="2000" dirty="0" smtClean="0">
                          <a:effectLst/>
                        </a:rPr>
                        <a:t>1</a:t>
                      </a:r>
                      <a:r>
                        <a:rPr lang="en-US" sz="2000" dirty="0" smtClean="0">
                          <a:effectLst/>
                        </a:rPr>
                        <a:t>.</a:t>
                      </a:r>
                      <a:r>
                        <a:rPr lang="ru-RU" sz="2000" dirty="0" smtClean="0">
                          <a:effectLst/>
                        </a:rPr>
                        <a:t>17÷1</a:t>
                      </a:r>
                      <a:r>
                        <a:rPr lang="en-US" sz="2000" dirty="0" smtClean="0">
                          <a:effectLst/>
                        </a:rPr>
                        <a:t>.</a:t>
                      </a:r>
                      <a:r>
                        <a:rPr lang="ru-RU" sz="2000" dirty="0" smtClean="0">
                          <a:effectLst/>
                        </a:rPr>
                        <a:t>99</a:t>
                      </a:r>
                      <a:r>
                        <a:rPr lang="ru-RU" sz="2000" dirty="0">
                          <a:effectLst/>
                        </a:rPr>
                        <a:t>)×10</a:t>
                      </a:r>
                      <a:r>
                        <a:rPr lang="ru-RU" sz="2000" baseline="30000" dirty="0">
                          <a:effectLst/>
                        </a:rPr>
                        <a:t>9</a:t>
                      </a:r>
                      <a:endParaRPr lang="ru-RU" sz="1800" dirty="0">
                        <a:effectLst/>
                      </a:endParaRPr>
                    </a:p>
                    <a:p>
                      <a:pPr algn="ctr">
                        <a:lnSpc>
                          <a:spcPct val="115000"/>
                        </a:lnSpc>
                        <a:spcAft>
                          <a:spcPts val="0"/>
                        </a:spcAft>
                      </a:pPr>
                      <a:r>
                        <a:rPr lang="en-US" sz="2000" dirty="0">
                          <a:effectLst/>
                        </a:rPr>
                        <a:t>5 and </a:t>
                      </a:r>
                      <a:r>
                        <a:rPr lang="en-US" sz="2000" dirty="0" smtClean="0">
                          <a:effectLst/>
                        </a:rPr>
                        <a:t>3&lt;0.05</a:t>
                      </a:r>
                      <a:endParaRPr lang="ru-RU" sz="1800" dirty="0">
                        <a:effectLst/>
                      </a:endParaRPr>
                    </a:p>
                    <a:p>
                      <a:pPr algn="ctr">
                        <a:lnSpc>
                          <a:spcPct val="115000"/>
                        </a:lnSpc>
                        <a:spcAft>
                          <a:spcPts val="0"/>
                        </a:spcAft>
                      </a:pPr>
                      <a:r>
                        <a:rPr lang="en-US" sz="2000" dirty="0">
                          <a:effectLst/>
                        </a:rPr>
                        <a:t>7 and </a:t>
                      </a:r>
                      <a:r>
                        <a:rPr lang="en-US" sz="2000" dirty="0" smtClean="0">
                          <a:effectLst/>
                        </a:rPr>
                        <a:t>4&lt;0.05</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85</a:t>
                      </a:r>
                      <a:r>
                        <a:rPr lang="en-US" sz="2000" dirty="0" smtClean="0">
                          <a:effectLst/>
                        </a:rPr>
                        <a:t>.</a:t>
                      </a:r>
                      <a:r>
                        <a:rPr lang="ru-RU" sz="2000" dirty="0" smtClean="0">
                          <a:effectLst/>
                        </a:rPr>
                        <a:t>5</a:t>
                      </a:r>
                      <a:endParaRPr lang="ru-RU" sz="1800" dirty="0">
                        <a:effectLst/>
                        <a:latin typeface="Calibri"/>
                        <a:ea typeface="Calibri"/>
                        <a:cs typeface="Times New Roman"/>
                      </a:endParaRPr>
                    </a:p>
                  </a:txBody>
                  <a:tcPr marL="68580" marR="68580" marT="0" marB="0" anchor="ctr"/>
                </a:tc>
              </a:tr>
              <a:tr h="1460939">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2000" dirty="0" smtClean="0">
                          <a:effectLst/>
                        </a:rPr>
                        <a:t>1</a:t>
                      </a:r>
                      <a:r>
                        <a:rPr lang="en-US" sz="2000" dirty="0" smtClean="0">
                          <a:effectLst/>
                        </a:rPr>
                        <a:t>.</a:t>
                      </a:r>
                      <a:r>
                        <a:rPr lang="ru-RU" sz="2000" dirty="0" smtClean="0">
                          <a:effectLst/>
                        </a:rPr>
                        <a:t>091±0</a:t>
                      </a:r>
                      <a:r>
                        <a:rPr lang="en-US" sz="2000" dirty="0" smtClean="0">
                          <a:effectLst/>
                        </a:rPr>
                        <a:t>.</a:t>
                      </a:r>
                      <a:r>
                        <a:rPr lang="ru-RU" sz="2000" dirty="0" smtClean="0">
                          <a:effectLst/>
                        </a:rPr>
                        <a:t>12×10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0</a:t>
                      </a:r>
                      <a:r>
                        <a:rPr lang="en-US" sz="2000" dirty="0" smtClean="0">
                          <a:effectLst/>
                        </a:rPr>
                        <a:t>.</a:t>
                      </a:r>
                      <a:r>
                        <a:rPr lang="ru-RU" sz="2000" dirty="0" smtClean="0">
                          <a:effectLst/>
                        </a:rPr>
                        <a:t>80÷1</a:t>
                      </a:r>
                      <a:r>
                        <a:rPr lang="en-US" sz="2000" dirty="0" smtClean="0">
                          <a:effectLst/>
                        </a:rPr>
                        <a:t>.</a:t>
                      </a:r>
                      <a:r>
                        <a:rPr lang="ru-RU" sz="2000" dirty="0" smtClean="0">
                          <a:effectLst/>
                        </a:rPr>
                        <a:t>38</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4 and </a:t>
                      </a:r>
                      <a:r>
                        <a:rPr lang="en-US" sz="2000" dirty="0" smtClean="0">
                          <a:effectLst/>
                        </a:rPr>
                        <a:t>3&gt;0.05</a:t>
                      </a:r>
                      <a:endParaRPr lang="ru-RU" sz="1800" dirty="0">
                        <a:effectLst/>
                      </a:endParaRPr>
                    </a:p>
                    <a:p>
                      <a:pPr algn="ctr">
                        <a:lnSpc>
                          <a:spcPct val="115000"/>
                        </a:lnSpc>
                        <a:spcAft>
                          <a:spcPts val="0"/>
                        </a:spcAft>
                      </a:pPr>
                      <a:r>
                        <a:rPr lang="en-US" sz="2000" dirty="0">
                          <a:effectLst/>
                        </a:rPr>
                        <a:t>4 and </a:t>
                      </a:r>
                      <a:r>
                        <a:rPr lang="en-US" sz="2000" dirty="0" smtClean="0">
                          <a:effectLst/>
                        </a:rPr>
                        <a:t>5&lt;0.05</a:t>
                      </a:r>
                      <a:endParaRPr lang="ru-RU" sz="1800" dirty="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343787">
                <a:tc rowSpan="2">
                  <a:txBody>
                    <a:bodyPr/>
                    <a:lstStyle/>
                    <a:p>
                      <a:pPr algn="ctr">
                        <a:lnSpc>
                          <a:spcPct val="115000"/>
                        </a:lnSpc>
                        <a:spcAft>
                          <a:spcPts val="0"/>
                        </a:spcAft>
                      </a:pPr>
                      <a:r>
                        <a:rPr lang="en-US" sz="2000">
                          <a:effectLst/>
                        </a:rPr>
                        <a:t>CB </a:t>
                      </a:r>
                      <a:r>
                        <a:rPr lang="ru-RU" sz="2000">
                          <a:effectLst/>
                        </a:rPr>
                        <a:t>24-3</a:t>
                      </a:r>
                      <a:endParaRPr lang="ru-RU" sz="1800">
                        <a:effectLst/>
                      </a:endParaRPr>
                    </a:p>
                    <a:p>
                      <a:pPr algn="ctr">
                        <a:lnSpc>
                          <a:spcPct val="115000"/>
                        </a:lnSpc>
                        <a:spcAft>
                          <a:spcPts val="0"/>
                        </a:spcAft>
                      </a:pPr>
                      <a:r>
                        <a:rPr lang="ru-RU" sz="2000">
                          <a:effectLst/>
                        </a:rPr>
                        <a:t>2009</a:t>
                      </a:r>
                      <a:endParaRPr lang="ru-RU" sz="18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a:effectLst/>
                        </a:rPr>
                        <a:t>Vials</a:t>
                      </a:r>
                      <a:r>
                        <a:rPr lang="ru-RU" sz="2000">
                          <a:effectLst/>
                        </a:rPr>
                        <a:t>,</a:t>
                      </a:r>
                      <a:endParaRPr lang="ru-RU" sz="1800">
                        <a:effectLst/>
                      </a:endParaRPr>
                    </a:p>
                    <a:p>
                      <a:pPr algn="ctr">
                        <a:lnSpc>
                          <a:spcPct val="115000"/>
                        </a:lnSpc>
                        <a:spcAft>
                          <a:spcPts val="0"/>
                        </a:spcAft>
                      </a:pPr>
                      <a:r>
                        <a:rPr lang="ru-RU" sz="2000">
                          <a:effectLst/>
                        </a:rPr>
                        <a:t>5 </a:t>
                      </a:r>
                      <a:r>
                        <a:rPr lang="en-US" sz="2000">
                          <a:effectLst/>
                        </a:rPr>
                        <a:t>doses</a:t>
                      </a:r>
                      <a:endParaRPr lang="ru-RU" sz="18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1</a:t>
                      </a:r>
                      <a:r>
                        <a:rPr lang="en-US" sz="2000" dirty="0" smtClean="0">
                          <a:effectLst/>
                        </a:rPr>
                        <a:t>.</a:t>
                      </a:r>
                      <a:r>
                        <a:rPr lang="ru-RU" sz="2000" dirty="0" smtClean="0">
                          <a:effectLst/>
                        </a:rPr>
                        <a:t>44±0</a:t>
                      </a:r>
                      <a:r>
                        <a:rPr lang="en-US" sz="2000" dirty="0" smtClean="0">
                          <a:effectLst/>
                        </a:rPr>
                        <a:t>.</a:t>
                      </a:r>
                      <a:r>
                        <a:rPr lang="ru-RU" sz="2000" dirty="0" smtClean="0">
                          <a:effectLst/>
                        </a:rPr>
                        <a:t>15×10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1</a:t>
                      </a:r>
                      <a:r>
                        <a:rPr lang="en-US" sz="2000" dirty="0" smtClean="0">
                          <a:effectLst/>
                        </a:rPr>
                        <a:t>.</a:t>
                      </a:r>
                      <a:r>
                        <a:rPr lang="ru-RU" sz="2000" dirty="0" smtClean="0">
                          <a:effectLst/>
                        </a:rPr>
                        <a:t>08÷1</a:t>
                      </a:r>
                      <a:r>
                        <a:rPr lang="en-US" sz="2000" dirty="0" smtClean="0">
                          <a:effectLst/>
                        </a:rPr>
                        <a:t>.</a:t>
                      </a:r>
                      <a:r>
                        <a:rPr lang="ru-RU" sz="2000" dirty="0" smtClean="0">
                          <a:effectLst/>
                        </a:rPr>
                        <a:t>8</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3 and </a:t>
                      </a:r>
                      <a:r>
                        <a:rPr lang="en-US" sz="2000" dirty="0" smtClean="0">
                          <a:effectLst/>
                        </a:rPr>
                        <a:t>4&gt;0.05</a:t>
                      </a:r>
                      <a:endParaRPr lang="ru-RU" sz="1800" dirty="0">
                        <a:effectLst/>
                      </a:endParaRPr>
                    </a:p>
                    <a:p>
                      <a:pPr algn="ctr">
                        <a:lnSpc>
                          <a:spcPct val="115000"/>
                        </a:lnSpc>
                        <a:spcAft>
                          <a:spcPts val="0"/>
                        </a:spcAft>
                      </a:pPr>
                      <a:r>
                        <a:rPr lang="en-US" sz="2000" dirty="0">
                          <a:effectLst/>
                        </a:rPr>
                        <a:t>3 and </a:t>
                      </a:r>
                      <a:r>
                        <a:rPr lang="en-US" sz="2000" dirty="0" smtClean="0">
                          <a:effectLst/>
                        </a:rPr>
                        <a:t>5&gt;0.05</a:t>
                      </a:r>
                      <a:endParaRPr lang="ru-RU"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2000" dirty="0">
                          <a:effectLst/>
                        </a:rPr>
                        <a:t>88,2</a:t>
                      </a:r>
                      <a:endParaRPr lang="ru-RU" sz="1800" dirty="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ru-RU" sz="2000" dirty="0" smtClean="0">
                          <a:effectLst/>
                        </a:rPr>
                        <a:t>1±0</a:t>
                      </a:r>
                      <a:r>
                        <a:rPr lang="en-US" sz="2000" dirty="0" smtClean="0">
                          <a:effectLst/>
                        </a:rPr>
                        <a:t>.</a:t>
                      </a:r>
                      <a:r>
                        <a:rPr lang="ru-RU" sz="2000" dirty="0" smtClean="0">
                          <a:effectLst/>
                        </a:rPr>
                        <a:t>11×10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0</a:t>
                      </a:r>
                      <a:r>
                        <a:rPr lang="en-US" sz="2000" dirty="0" smtClean="0">
                          <a:effectLst/>
                        </a:rPr>
                        <a:t>.</a:t>
                      </a:r>
                      <a:r>
                        <a:rPr lang="ru-RU" sz="2000" dirty="0" smtClean="0">
                          <a:effectLst/>
                        </a:rPr>
                        <a:t>74÷1</a:t>
                      </a:r>
                      <a:r>
                        <a:rPr lang="en-US" sz="2000" dirty="0" smtClean="0">
                          <a:effectLst/>
                        </a:rPr>
                        <a:t>.</a:t>
                      </a:r>
                      <a:r>
                        <a:rPr lang="ru-RU" sz="2000" dirty="0" smtClean="0">
                          <a:effectLst/>
                        </a:rPr>
                        <a:t>26</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5 and </a:t>
                      </a:r>
                      <a:r>
                        <a:rPr lang="en-US" sz="2000" dirty="0" smtClean="0">
                          <a:effectLst/>
                        </a:rPr>
                        <a:t>3&gt;0.05</a:t>
                      </a:r>
                      <a:endParaRPr lang="ru-RU" sz="1800" dirty="0">
                        <a:effectLst/>
                      </a:endParaRPr>
                    </a:p>
                    <a:p>
                      <a:pPr algn="ctr">
                        <a:lnSpc>
                          <a:spcPct val="115000"/>
                        </a:lnSpc>
                        <a:spcAft>
                          <a:spcPts val="0"/>
                        </a:spcAft>
                      </a:pPr>
                      <a:r>
                        <a:rPr lang="en-US" sz="2000" dirty="0">
                          <a:effectLst/>
                        </a:rPr>
                        <a:t>5 and </a:t>
                      </a:r>
                      <a:r>
                        <a:rPr lang="en-US" sz="2000" dirty="0" smtClean="0">
                          <a:effectLst/>
                        </a:rPr>
                        <a:t>4&gt;0.05</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21</a:t>
                      </a:r>
                      <a:r>
                        <a:rPr lang="en-US" sz="2000" dirty="0" smtClean="0">
                          <a:effectLst/>
                        </a:rPr>
                        <a:t>.</a:t>
                      </a:r>
                      <a:r>
                        <a:rPr lang="ru-RU" sz="2000" dirty="0" smtClean="0">
                          <a:effectLst/>
                        </a:rPr>
                        <a:t>3</a:t>
                      </a:r>
                      <a:endParaRPr lang="ru-RU" sz="1800" dirty="0">
                        <a:effectLst/>
                        <a:latin typeface="Calibri"/>
                        <a:ea typeface="Calibri"/>
                        <a:cs typeface="Times New Roman"/>
                      </a:endParaRPr>
                    </a:p>
                  </a:txBody>
                  <a:tcPr marL="68580" marR="68580" marT="0" marB="0" anchor="ctr"/>
                </a:tc>
              </a:tr>
              <a:tr h="1460939">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2000" dirty="0" smtClean="0">
                          <a:effectLst/>
                        </a:rPr>
                        <a:t>1</a:t>
                      </a:r>
                      <a:r>
                        <a:rPr lang="en-US" sz="2000" dirty="0" smtClean="0">
                          <a:effectLst/>
                        </a:rPr>
                        <a:t>.</a:t>
                      </a:r>
                      <a:r>
                        <a:rPr lang="ru-RU" sz="2000" dirty="0" smtClean="0">
                          <a:effectLst/>
                        </a:rPr>
                        <a:t>27±0</a:t>
                      </a:r>
                      <a:r>
                        <a:rPr lang="en-US" sz="2000" dirty="0" smtClean="0">
                          <a:effectLst/>
                        </a:rPr>
                        <a:t>.</a:t>
                      </a:r>
                      <a:r>
                        <a:rPr lang="ru-RU" sz="2000" dirty="0" smtClean="0">
                          <a:effectLst/>
                        </a:rPr>
                        <a:t>14×10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0,90÷1</a:t>
                      </a:r>
                      <a:r>
                        <a:rPr lang="en-US" sz="2000" dirty="0" smtClean="0">
                          <a:effectLst/>
                        </a:rPr>
                        <a:t>.</a:t>
                      </a:r>
                      <a:r>
                        <a:rPr lang="ru-RU" sz="2000" dirty="0" smtClean="0">
                          <a:effectLst/>
                        </a:rPr>
                        <a:t>58</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4 and </a:t>
                      </a:r>
                      <a:r>
                        <a:rPr lang="en-US" sz="2000" dirty="0" smtClean="0">
                          <a:effectLst/>
                        </a:rPr>
                        <a:t>3&gt;0.05</a:t>
                      </a:r>
                      <a:endParaRPr lang="ru-RU" sz="1800" dirty="0">
                        <a:effectLst/>
                      </a:endParaRPr>
                    </a:p>
                    <a:p>
                      <a:pPr algn="ctr">
                        <a:lnSpc>
                          <a:spcPct val="115000"/>
                        </a:lnSpc>
                        <a:spcAft>
                          <a:spcPts val="0"/>
                        </a:spcAft>
                      </a:pPr>
                      <a:r>
                        <a:rPr lang="en-US" sz="2000" dirty="0">
                          <a:effectLst/>
                        </a:rPr>
                        <a:t>4 and </a:t>
                      </a:r>
                      <a:r>
                        <a:rPr lang="en-US" sz="2000" dirty="0" smtClean="0">
                          <a:effectLst/>
                        </a:rPr>
                        <a:t>5&gt;0.05</a:t>
                      </a:r>
                      <a:endParaRPr lang="ru-RU" sz="1800" dirty="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343787">
                <a:tc rowSpan="2">
                  <a:txBody>
                    <a:bodyPr/>
                    <a:lstStyle/>
                    <a:p>
                      <a:pPr algn="ctr">
                        <a:lnSpc>
                          <a:spcPct val="115000"/>
                        </a:lnSpc>
                        <a:spcAft>
                          <a:spcPts val="0"/>
                        </a:spcAft>
                      </a:pPr>
                      <a:r>
                        <a:rPr lang="en-US" sz="2000" dirty="0">
                          <a:effectLst/>
                        </a:rPr>
                        <a:t>CB </a:t>
                      </a:r>
                      <a:r>
                        <a:rPr lang="ru-RU" sz="2000" dirty="0">
                          <a:effectLst/>
                        </a:rPr>
                        <a:t>27-3</a:t>
                      </a:r>
                      <a:endParaRPr lang="ru-RU" sz="1800" dirty="0">
                        <a:effectLst/>
                      </a:endParaRPr>
                    </a:p>
                    <a:p>
                      <a:pPr algn="ctr">
                        <a:lnSpc>
                          <a:spcPct val="115000"/>
                        </a:lnSpc>
                        <a:spcAft>
                          <a:spcPts val="0"/>
                        </a:spcAft>
                      </a:pPr>
                      <a:r>
                        <a:rPr lang="ru-RU" sz="2000" dirty="0">
                          <a:effectLst/>
                        </a:rPr>
                        <a:t>2009</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a:effectLst/>
                        </a:rPr>
                        <a:t>Vials</a:t>
                      </a:r>
                      <a:r>
                        <a:rPr lang="ru-RU" sz="2000">
                          <a:effectLst/>
                        </a:rPr>
                        <a:t>,</a:t>
                      </a:r>
                      <a:endParaRPr lang="ru-RU" sz="1800">
                        <a:effectLst/>
                      </a:endParaRPr>
                    </a:p>
                    <a:p>
                      <a:pPr algn="ctr">
                        <a:lnSpc>
                          <a:spcPct val="115000"/>
                        </a:lnSpc>
                        <a:spcAft>
                          <a:spcPts val="0"/>
                        </a:spcAft>
                      </a:pPr>
                      <a:r>
                        <a:rPr lang="ru-RU" sz="2000">
                          <a:effectLst/>
                        </a:rPr>
                        <a:t>5 </a:t>
                      </a:r>
                      <a:r>
                        <a:rPr lang="en-US" sz="2000">
                          <a:effectLst/>
                        </a:rPr>
                        <a:t>doses</a:t>
                      </a:r>
                      <a:endParaRPr lang="ru-RU" sz="18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1</a:t>
                      </a:r>
                      <a:r>
                        <a:rPr lang="en-US" sz="2000" dirty="0" smtClean="0">
                          <a:effectLst/>
                        </a:rPr>
                        <a:t>.</a:t>
                      </a:r>
                      <a:r>
                        <a:rPr lang="ru-RU" sz="2000" dirty="0" smtClean="0">
                          <a:effectLst/>
                        </a:rPr>
                        <a:t>32±0</a:t>
                      </a:r>
                      <a:r>
                        <a:rPr lang="en-US" sz="2000" dirty="0" smtClean="0">
                          <a:effectLst/>
                        </a:rPr>
                        <a:t>.</a:t>
                      </a:r>
                      <a:r>
                        <a:rPr lang="ru-RU" sz="2000" dirty="0" smtClean="0">
                          <a:effectLst/>
                        </a:rPr>
                        <a:t>14×10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0</a:t>
                      </a:r>
                      <a:r>
                        <a:rPr lang="en-US" sz="2000" dirty="0" smtClean="0">
                          <a:effectLst/>
                        </a:rPr>
                        <a:t>.</a:t>
                      </a:r>
                      <a:r>
                        <a:rPr lang="ru-RU" sz="2000" dirty="0" smtClean="0">
                          <a:effectLst/>
                        </a:rPr>
                        <a:t>98÷1</a:t>
                      </a:r>
                      <a:r>
                        <a:rPr lang="en-US" sz="2000" dirty="0" smtClean="0">
                          <a:effectLst/>
                        </a:rPr>
                        <a:t>.</a:t>
                      </a:r>
                      <a:r>
                        <a:rPr lang="ru-RU" sz="2000" dirty="0" smtClean="0">
                          <a:effectLst/>
                        </a:rPr>
                        <a:t>66</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3 and </a:t>
                      </a:r>
                      <a:r>
                        <a:rPr lang="en-US" sz="2000" dirty="0" smtClean="0">
                          <a:effectLst/>
                        </a:rPr>
                        <a:t>4&gt;0.05</a:t>
                      </a:r>
                      <a:endParaRPr lang="ru-RU" sz="1800" dirty="0">
                        <a:effectLst/>
                      </a:endParaRPr>
                    </a:p>
                    <a:p>
                      <a:pPr algn="ctr">
                        <a:lnSpc>
                          <a:spcPct val="115000"/>
                        </a:lnSpc>
                        <a:spcAft>
                          <a:spcPts val="0"/>
                        </a:spcAft>
                      </a:pPr>
                      <a:r>
                        <a:rPr lang="en-US" sz="2000" dirty="0">
                          <a:effectLst/>
                        </a:rPr>
                        <a:t>3 and </a:t>
                      </a:r>
                      <a:r>
                        <a:rPr lang="en-US" sz="2000" dirty="0" smtClean="0">
                          <a:effectLst/>
                        </a:rPr>
                        <a:t>5&gt;0.05</a:t>
                      </a:r>
                      <a:endParaRPr lang="ru-RU"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2000">
                          <a:effectLst/>
                        </a:rPr>
                        <a:t>91,3</a:t>
                      </a:r>
                      <a:endParaRPr lang="ru-RU" sz="180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ru-RU" sz="2000" dirty="0" smtClean="0">
                          <a:effectLst/>
                        </a:rPr>
                        <a:t>1</a:t>
                      </a:r>
                      <a:r>
                        <a:rPr lang="en-US" sz="2000" dirty="0" smtClean="0">
                          <a:effectLst/>
                        </a:rPr>
                        <a:t>.</a:t>
                      </a:r>
                      <a:r>
                        <a:rPr lang="ru-RU" sz="2000" dirty="0" smtClean="0">
                          <a:effectLst/>
                        </a:rPr>
                        <a:t>16±0</a:t>
                      </a:r>
                      <a:r>
                        <a:rPr lang="en-US" sz="2000" dirty="0" smtClean="0">
                          <a:effectLst/>
                        </a:rPr>
                        <a:t>.</a:t>
                      </a:r>
                      <a:r>
                        <a:rPr lang="ru-RU" sz="2000" dirty="0" smtClean="0">
                          <a:effectLst/>
                        </a:rPr>
                        <a:t>13×10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0</a:t>
                      </a:r>
                      <a:r>
                        <a:rPr lang="en-US" sz="2000" dirty="0" smtClean="0">
                          <a:effectLst/>
                        </a:rPr>
                        <a:t>.</a:t>
                      </a:r>
                      <a:r>
                        <a:rPr lang="ru-RU" sz="2000" dirty="0" smtClean="0">
                          <a:effectLst/>
                        </a:rPr>
                        <a:t>85÷1</a:t>
                      </a:r>
                      <a:r>
                        <a:rPr lang="en-US" sz="2000" dirty="0" smtClean="0">
                          <a:effectLst/>
                        </a:rPr>
                        <a:t>.</a:t>
                      </a:r>
                      <a:r>
                        <a:rPr lang="ru-RU" sz="2000" dirty="0" smtClean="0">
                          <a:effectLst/>
                        </a:rPr>
                        <a:t>47</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5 and </a:t>
                      </a:r>
                      <a:r>
                        <a:rPr lang="en-US" sz="2000" dirty="0" smtClean="0">
                          <a:effectLst/>
                        </a:rPr>
                        <a:t>3&gt;0.05</a:t>
                      </a:r>
                      <a:endParaRPr lang="ru-RU" sz="1800" dirty="0">
                        <a:effectLst/>
                      </a:endParaRPr>
                    </a:p>
                    <a:p>
                      <a:pPr algn="ctr">
                        <a:lnSpc>
                          <a:spcPct val="115000"/>
                        </a:lnSpc>
                        <a:spcAft>
                          <a:spcPts val="0"/>
                        </a:spcAft>
                      </a:pPr>
                      <a:r>
                        <a:rPr lang="en-US" sz="2000" dirty="0">
                          <a:effectLst/>
                        </a:rPr>
                        <a:t>5 </a:t>
                      </a:r>
                      <a:r>
                        <a:rPr lang="en-US" sz="2000">
                          <a:effectLst/>
                        </a:rPr>
                        <a:t>and </a:t>
                      </a:r>
                      <a:r>
                        <a:rPr lang="en-US" sz="2000" smtClean="0">
                          <a:effectLst/>
                        </a:rPr>
                        <a:t>4&lt;0.05</a:t>
                      </a:r>
                      <a:endParaRPr lang="ru-RU" sz="18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000" dirty="0" smtClean="0">
                          <a:effectLst/>
                        </a:rPr>
                        <a:t>4</a:t>
                      </a:r>
                      <a:r>
                        <a:rPr lang="en-US" sz="2000" dirty="0" smtClean="0">
                          <a:effectLst/>
                        </a:rPr>
                        <a:t>.</a:t>
                      </a:r>
                      <a:r>
                        <a:rPr lang="ru-RU" sz="2000" dirty="0" smtClean="0">
                          <a:effectLst/>
                        </a:rPr>
                        <a:t>13</a:t>
                      </a:r>
                      <a:endParaRPr lang="ru-RU" sz="1800" dirty="0">
                        <a:effectLst/>
                        <a:latin typeface="Calibri"/>
                        <a:ea typeface="Calibri"/>
                        <a:cs typeface="Times New Roman"/>
                      </a:endParaRPr>
                    </a:p>
                  </a:txBody>
                  <a:tcPr marL="68580" marR="68580" marT="0" marB="0" anchor="ctr"/>
                </a:tc>
              </a:tr>
              <a:tr h="1826174">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2000" dirty="0" smtClean="0">
                          <a:effectLst/>
                        </a:rPr>
                        <a:t>1</a:t>
                      </a:r>
                      <a:r>
                        <a:rPr lang="en-US" sz="2000" dirty="0" smtClean="0">
                          <a:effectLst/>
                        </a:rPr>
                        <a:t>.</a:t>
                      </a:r>
                      <a:r>
                        <a:rPr lang="ru-RU" sz="2000" dirty="0" smtClean="0">
                          <a:effectLst/>
                        </a:rPr>
                        <a:t>2±0</a:t>
                      </a:r>
                      <a:r>
                        <a:rPr lang="en-US" sz="2000" dirty="0" smtClean="0">
                          <a:effectLst/>
                        </a:rPr>
                        <a:t>.</a:t>
                      </a:r>
                      <a:r>
                        <a:rPr lang="ru-RU" sz="2000" dirty="0" smtClean="0">
                          <a:effectLst/>
                        </a:rPr>
                        <a:t>13×10</a:t>
                      </a:r>
                      <a:r>
                        <a:rPr lang="ru-RU" sz="2000" baseline="30000" dirty="0" smtClean="0">
                          <a:effectLst/>
                        </a:rPr>
                        <a:t>10</a:t>
                      </a:r>
                      <a:endParaRPr lang="ru-RU" sz="1800" dirty="0">
                        <a:effectLst/>
                      </a:endParaRPr>
                    </a:p>
                    <a:p>
                      <a:pPr algn="ctr">
                        <a:lnSpc>
                          <a:spcPct val="115000"/>
                        </a:lnSpc>
                        <a:spcAft>
                          <a:spcPts val="0"/>
                        </a:spcAft>
                      </a:pPr>
                      <a:r>
                        <a:rPr lang="ru-RU" sz="2000" dirty="0">
                          <a:effectLst/>
                        </a:rPr>
                        <a:t>(</a:t>
                      </a:r>
                      <a:r>
                        <a:rPr lang="ru-RU" sz="2000" dirty="0" smtClean="0">
                          <a:effectLst/>
                        </a:rPr>
                        <a:t>0</a:t>
                      </a:r>
                      <a:r>
                        <a:rPr lang="en-US" sz="2000" dirty="0" smtClean="0">
                          <a:effectLst/>
                        </a:rPr>
                        <a:t>.</a:t>
                      </a:r>
                      <a:r>
                        <a:rPr lang="ru-RU" sz="2000" dirty="0" smtClean="0">
                          <a:effectLst/>
                        </a:rPr>
                        <a:t>89÷1</a:t>
                      </a:r>
                      <a:r>
                        <a:rPr lang="en-US" sz="2000" dirty="0" smtClean="0">
                          <a:effectLst/>
                        </a:rPr>
                        <a:t>.</a:t>
                      </a:r>
                      <a:r>
                        <a:rPr lang="ru-RU" sz="2000" dirty="0" smtClean="0">
                          <a:effectLst/>
                        </a:rPr>
                        <a:t>51</a:t>
                      </a:r>
                      <a:r>
                        <a:rPr lang="ru-RU" sz="2000" dirty="0">
                          <a:effectLst/>
                        </a:rPr>
                        <a:t>)×10</a:t>
                      </a:r>
                      <a:r>
                        <a:rPr lang="ru-RU" sz="2000" baseline="30000" dirty="0">
                          <a:effectLst/>
                        </a:rPr>
                        <a:t>10</a:t>
                      </a:r>
                      <a:endParaRPr lang="ru-RU" sz="1800" dirty="0">
                        <a:effectLst/>
                      </a:endParaRPr>
                    </a:p>
                    <a:p>
                      <a:pPr algn="ctr">
                        <a:lnSpc>
                          <a:spcPct val="115000"/>
                        </a:lnSpc>
                        <a:spcAft>
                          <a:spcPts val="0"/>
                        </a:spcAft>
                      </a:pPr>
                      <a:r>
                        <a:rPr lang="en-US" sz="2000" dirty="0">
                          <a:effectLst/>
                        </a:rPr>
                        <a:t>4 and </a:t>
                      </a:r>
                      <a:r>
                        <a:rPr lang="en-US" sz="2000" dirty="0" smtClean="0">
                          <a:effectLst/>
                        </a:rPr>
                        <a:t>3&gt;0.05</a:t>
                      </a:r>
                      <a:endParaRPr lang="ru-RU" sz="1800" dirty="0">
                        <a:effectLst/>
                      </a:endParaRPr>
                    </a:p>
                    <a:p>
                      <a:pPr algn="ctr">
                        <a:lnSpc>
                          <a:spcPct val="115000"/>
                        </a:lnSpc>
                        <a:spcAft>
                          <a:spcPts val="0"/>
                        </a:spcAft>
                      </a:pPr>
                      <a:r>
                        <a:rPr lang="en-US" sz="2000" dirty="0">
                          <a:effectLst/>
                        </a:rPr>
                        <a:t>4 and </a:t>
                      </a:r>
                      <a:r>
                        <a:rPr lang="en-US" sz="2000" dirty="0" smtClean="0">
                          <a:effectLst/>
                        </a:rPr>
                        <a:t>5&lt;0.05</a:t>
                      </a:r>
                      <a:endParaRPr lang="ru-RU" sz="1800" dirty="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bl>
          </a:graphicData>
        </a:graphic>
      </p:graphicFrame>
      <p:sp>
        <p:nvSpPr>
          <p:cNvPr id="7" name="Прямоугольник 6"/>
          <p:cNvSpPr/>
          <p:nvPr/>
        </p:nvSpPr>
        <p:spPr>
          <a:xfrm>
            <a:off x="15775510" y="38236225"/>
            <a:ext cx="13589550" cy="3970318"/>
          </a:xfrm>
          <a:prstGeom prst="rect">
            <a:avLst/>
          </a:prstGeom>
        </p:spPr>
        <p:txBody>
          <a:bodyPr wrap="square">
            <a:spAutoFit/>
          </a:bodyPr>
          <a:lstStyle/>
          <a:p>
            <a:r>
              <a:rPr lang="en-US" sz="3600" b="1" u="sng" dirty="0">
                <a:latin typeface="Times New Roman" panose="02020603050405020304" pitchFamily="18" charset="0"/>
                <a:cs typeface="Times New Roman" panose="02020603050405020304" pitchFamily="18" charset="0"/>
              </a:rPr>
              <a:t>Conclusion</a:t>
            </a:r>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Since VBNC cells were detected in bacterial probiotics subjected to </a:t>
            </a:r>
            <a:r>
              <a:rPr lang="en-US" sz="3600" dirty="0" err="1">
                <a:latin typeface="Times New Roman" panose="02020603050405020304" pitchFamily="18" charset="0"/>
                <a:cs typeface="Times New Roman" panose="02020603050405020304" pitchFamily="18" charset="0"/>
              </a:rPr>
              <a:t>lyophilization</a:t>
            </a:r>
            <a:r>
              <a:rPr lang="en-US" sz="3600" dirty="0">
                <a:latin typeface="Times New Roman" panose="02020603050405020304" pitchFamily="18" charset="0"/>
                <a:cs typeface="Times New Roman" panose="02020603050405020304" pitchFamily="18" charset="0"/>
              </a:rPr>
              <a:t> stress such cells can be identified in bacterial vaccines and can lead to underestimation of their viability, when only the CFU/ml is </a:t>
            </a:r>
            <a:r>
              <a:rPr lang="en-US" sz="3600" dirty="0" smtClean="0">
                <a:latin typeface="Times New Roman" panose="02020603050405020304" pitchFamily="18" charset="0"/>
                <a:cs typeface="Times New Roman" panose="02020603050405020304" pitchFamily="18" charset="0"/>
              </a:rPr>
              <a:t>measured.</a:t>
            </a:r>
            <a:endParaRPr lang="ru-RU"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Contamination of different </a:t>
            </a:r>
            <a:r>
              <a:rPr lang="en-US" sz="3600" dirty="0" err="1">
                <a:latin typeface="Times New Roman" panose="02020603050405020304" pitchFamily="18" charset="0"/>
                <a:cs typeface="Times New Roman" panose="02020603050405020304" pitchFamily="18" charset="0"/>
              </a:rPr>
              <a:t>biopreparations</a:t>
            </a:r>
            <a:r>
              <a:rPr lang="en-US" sz="3600" dirty="0">
                <a:latin typeface="Times New Roman" panose="02020603050405020304" pitchFamily="18" charset="0"/>
                <a:cs typeface="Times New Roman" panose="02020603050405020304" pitchFamily="18" charset="0"/>
              </a:rPr>
              <a:t> with VBNC microbial cells, which can return to active state is also </a:t>
            </a:r>
            <a:r>
              <a:rPr lang="en-US" sz="3600" dirty="0" smtClean="0">
                <a:latin typeface="Times New Roman" panose="02020603050405020304" pitchFamily="18" charset="0"/>
                <a:cs typeface="Times New Roman" panose="02020603050405020304" pitchFamily="18" charset="0"/>
              </a:rPr>
              <a:t>possible, </a:t>
            </a:r>
            <a:r>
              <a:rPr lang="en-US" sz="3600" dirty="0">
                <a:latin typeface="Times New Roman" panose="02020603050405020304" pitchFamily="18" charset="0"/>
                <a:cs typeface="Times New Roman" panose="02020603050405020304" pitchFamily="18" charset="0"/>
              </a:rPr>
              <a:t>and thus it is a hazard for </a:t>
            </a:r>
            <a:r>
              <a:rPr lang="en-US" sz="3600" dirty="0" err="1">
                <a:latin typeface="Times New Roman" panose="02020603050405020304" pitchFamily="18" charset="0"/>
                <a:cs typeface="Times New Roman" panose="02020603050405020304" pitchFamily="18" charset="0"/>
              </a:rPr>
              <a:t>bioproduction</a:t>
            </a:r>
            <a:r>
              <a:rPr lang="en-US" sz="3600" dirty="0">
                <a:latin typeface="Times New Roman" panose="02020603050405020304" pitchFamily="18" charset="0"/>
                <a:cs typeface="Times New Roman" panose="02020603050405020304" pitchFamily="18" charset="0"/>
              </a:rPr>
              <a:t> without appropriate control technique.</a:t>
            </a:r>
            <a:endParaRPr lang="ru-RU" sz="3600" dirty="0">
              <a:latin typeface="Times New Roman" panose="02020603050405020304" pitchFamily="18" charset="0"/>
              <a:cs typeface="Times New Roman" panose="02020603050405020304" pitchFamily="18" charset="0"/>
            </a:endParaRPr>
          </a:p>
        </p:txBody>
      </p:sp>
      <p:graphicFrame>
        <p:nvGraphicFramePr>
          <p:cNvPr id="10" name="Таблица 9"/>
          <p:cNvGraphicFramePr>
            <a:graphicFrameLocks noGrp="1"/>
          </p:cNvGraphicFramePr>
          <p:nvPr>
            <p:extLst>
              <p:ext uri="{D42A27DB-BD31-4B8C-83A1-F6EECF244321}">
                <p14:modId xmlns:p14="http://schemas.microsoft.com/office/powerpoint/2010/main" val="2749852431"/>
              </p:ext>
            </p:extLst>
          </p:nvPr>
        </p:nvGraphicFramePr>
        <p:xfrm>
          <a:off x="14257412" y="30747393"/>
          <a:ext cx="15835837" cy="7080504"/>
        </p:xfrm>
        <a:graphic>
          <a:graphicData uri="http://schemas.openxmlformats.org/drawingml/2006/table">
            <a:tbl>
              <a:tblPr firstRow="1" firstCol="1" lastRow="1" lastCol="1" bandRow="1" bandCol="1">
                <a:tableStyleId>{5C22544A-7EE6-4342-B048-85BDC9FD1C3A}</a:tableStyleId>
              </a:tblPr>
              <a:tblGrid>
                <a:gridCol w="2322735"/>
                <a:gridCol w="2000807"/>
                <a:gridCol w="3653086"/>
                <a:gridCol w="4186804"/>
                <a:gridCol w="2736304"/>
                <a:gridCol w="936101"/>
              </a:tblGrid>
              <a:tr h="219458">
                <a:tc gridSpan="2">
                  <a:txBody>
                    <a:bodyPr/>
                    <a:lstStyle/>
                    <a:p>
                      <a:pPr algn="ctr">
                        <a:lnSpc>
                          <a:spcPct val="115000"/>
                        </a:lnSpc>
                        <a:spcAft>
                          <a:spcPts val="0"/>
                        </a:spcAft>
                      </a:pPr>
                      <a:r>
                        <a:rPr lang="en-US" sz="2400" dirty="0">
                          <a:effectLst/>
                        </a:rPr>
                        <a:t>Characteristics of preparation</a:t>
                      </a:r>
                      <a:endParaRPr lang="ru-RU" sz="2000" dirty="0">
                        <a:effectLst/>
                        <a:latin typeface="Calibri"/>
                        <a:ea typeface="Calibri"/>
                        <a:cs typeface="Times New Roman"/>
                      </a:endParaRPr>
                    </a:p>
                  </a:txBody>
                  <a:tcPr marL="68580" marR="68580" marT="0" marB="0"/>
                </a:tc>
                <a:tc hMerge="1">
                  <a:txBody>
                    <a:bodyPr/>
                    <a:lstStyle/>
                    <a:p>
                      <a:endParaRPr lang="ru-RU"/>
                    </a:p>
                  </a:txBody>
                  <a:tcPr/>
                </a:tc>
                <a:tc gridSpan="4">
                  <a:txBody>
                    <a:bodyPr/>
                    <a:lstStyle/>
                    <a:p>
                      <a:pPr algn="ctr">
                        <a:lnSpc>
                          <a:spcPct val="115000"/>
                        </a:lnSpc>
                        <a:spcAft>
                          <a:spcPts val="0"/>
                        </a:spcAft>
                      </a:pPr>
                      <a:r>
                        <a:rPr lang="en-GB" sz="2400" dirty="0">
                          <a:effectLst/>
                        </a:rPr>
                        <a:t>Biological parameters</a:t>
                      </a:r>
                      <a:endParaRPr lang="ru-RU" sz="2000" dirty="0">
                        <a:effectLst/>
                        <a:latin typeface="Calibri"/>
                        <a:ea typeface="Calibri"/>
                        <a:cs typeface="Times New Roman"/>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r>
              <a:tr h="0">
                <a:tc rowSpan="2">
                  <a:txBody>
                    <a:bodyPr/>
                    <a:lstStyle/>
                    <a:p>
                      <a:pPr algn="ctr">
                        <a:lnSpc>
                          <a:spcPct val="115000"/>
                        </a:lnSpc>
                        <a:spcAft>
                          <a:spcPts val="0"/>
                        </a:spcAft>
                      </a:pPr>
                      <a:r>
                        <a:rPr lang="en-US" sz="2400">
                          <a:effectLst/>
                        </a:rPr>
                        <a:t>Codes of batches, </a:t>
                      </a:r>
                      <a:endParaRPr lang="ru-RU" sz="2000">
                        <a:effectLst/>
                      </a:endParaRPr>
                    </a:p>
                    <a:p>
                      <a:pPr algn="ctr">
                        <a:lnSpc>
                          <a:spcPct val="115000"/>
                        </a:lnSpc>
                        <a:spcAft>
                          <a:spcPts val="0"/>
                        </a:spcAft>
                      </a:pPr>
                      <a:r>
                        <a:rPr lang="en-US" sz="2400">
                          <a:effectLst/>
                        </a:rPr>
                        <a:t>expiration date </a:t>
                      </a:r>
                      <a:endParaRPr lang="ru-RU" sz="2000">
                        <a:effectLst/>
                      </a:endParaRPr>
                    </a:p>
                    <a:p>
                      <a:pPr algn="ctr">
                        <a:lnSpc>
                          <a:spcPct val="115000"/>
                        </a:lnSpc>
                        <a:spcAft>
                          <a:spcPts val="0"/>
                        </a:spcAft>
                      </a:pPr>
                      <a:r>
                        <a:rPr lang="en-US" sz="2400">
                          <a:effectLst/>
                        </a:rPr>
                        <a:t>(year)</a:t>
                      </a:r>
                      <a:endParaRPr lang="ru-RU" sz="20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400">
                          <a:effectLst/>
                        </a:rPr>
                        <a:t>Type of </a:t>
                      </a:r>
                      <a:endParaRPr lang="ru-RU" sz="2000">
                        <a:effectLst/>
                      </a:endParaRPr>
                    </a:p>
                    <a:p>
                      <a:pPr algn="ctr">
                        <a:lnSpc>
                          <a:spcPct val="115000"/>
                        </a:lnSpc>
                        <a:spcAft>
                          <a:spcPts val="0"/>
                        </a:spcAft>
                      </a:pPr>
                      <a:r>
                        <a:rPr lang="en-US" sz="2400">
                          <a:effectLst/>
                        </a:rPr>
                        <a:t>vessel, </a:t>
                      </a:r>
                      <a:endParaRPr lang="ru-RU" sz="2000">
                        <a:effectLst/>
                      </a:endParaRPr>
                    </a:p>
                    <a:p>
                      <a:pPr algn="ctr">
                        <a:lnSpc>
                          <a:spcPct val="115000"/>
                        </a:lnSpc>
                        <a:spcAft>
                          <a:spcPts val="0"/>
                        </a:spcAft>
                      </a:pPr>
                      <a:r>
                        <a:rPr lang="en-US" sz="2400">
                          <a:effectLst/>
                        </a:rPr>
                        <a:t>number of doses</a:t>
                      </a:r>
                      <a:endParaRPr lang="ru-RU" sz="20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400" dirty="0">
                          <a:effectLst/>
                        </a:rPr>
                        <a:t>Total number of cells in </a:t>
                      </a:r>
                      <a:r>
                        <a:rPr lang="en-US" sz="2400" dirty="0" err="1" smtClean="0">
                          <a:effectLst/>
                        </a:rPr>
                        <a:t>Goryaev-Thoma</a:t>
                      </a:r>
                      <a:r>
                        <a:rPr lang="en-US" sz="2400" dirty="0" smtClean="0">
                          <a:effectLst/>
                        </a:rPr>
                        <a:t> chamber</a:t>
                      </a:r>
                      <a:endParaRPr lang="ru-RU" sz="2000" dirty="0">
                        <a:effectLst/>
                      </a:endParaRPr>
                    </a:p>
                    <a:p>
                      <a:pPr algn="ctr">
                        <a:lnSpc>
                          <a:spcPct val="115000"/>
                        </a:lnSpc>
                        <a:spcAft>
                          <a:spcPts val="0"/>
                        </a:spcAft>
                      </a:pPr>
                      <a:r>
                        <a:rPr lang="en-US" sz="2400" dirty="0">
                          <a:effectLst/>
                        </a:rPr>
                        <a:t>(cells/ml) (I</a:t>
                      </a:r>
                      <a:r>
                        <a:rPr lang="en-US" sz="2400" baseline="-25000" dirty="0">
                          <a:effectLst/>
                        </a:rPr>
                        <a:t>95</a:t>
                      </a:r>
                      <a:r>
                        <a:rPr lang="en-US" sz="2400" dirty="0">
                          <a:effectLst/>
                        </a:rPr>
                        <a:t>)</a:t>
                      </a:r>
                      <a:endParaRPr lang="ru-RU" sz="2000" dirty="0">
                        <a:effectLst/>
                      </a:endParaRPr>
                    </a:p>
                    <a:p>
                      <a:pPr algn="ctr">
                        <a:lnSpc>
                          <a:spcPct val="115000"/>
                        </a:lnSpc>
                        <a:spcAft>
                          <a:spcPts val="0"/>
                        </a:spcAft>
                      </a:pPr>
                      <a:r>
                        <a:rPr lang="en-US" sz="2400" dirty="0">
                          <a:effectLst/>
                        </a:rPr>
                        <a:t>p value</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400" dirty="0">
                          <a:effectLst/>
                        </a:rPr>
                        <a:t>live cells with “Live/Dead”</a:t>
                      </a:r>
                      <a:endParaRPr lang="ru-RU" sz="2000" dirty="0">
                        <a:effectLst/>
                      </a:endParaRPr>
                    </a:p>
                    <a:p>
                      <a:pPr algn="ctr">
                        <a:lnSpc>
                          <a:spcPct val="115000"/>
                        </a:lnSpc>
                        <a:spcAft>
                          <a:spcPts val="0"/>
                        </a:spcAft>
                      </a:pPr>
                      <a:r>
                        <a:rPr lang="en-US" sz="2400" dirty="0">
                          <a:effectLst/>
                        </a:rPr>
                        <a:t>(%)</a:t>
                      </a:r>
                      <a:endParaRPr lang="ru-RU" sz="20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400" dirty="0">
                          <a:effectLst/>
                        </a:rPr>
                        <a:t>CFU</a:t>
                      </a:r>
                      <a:r>
                        <a:rPr lang="ru-RU" sz="2400" dirty="0">
                          <a:effectLst/>
                        </a:rPr>
                        <a:t>/</a:t>
                      </a:r>
                      <a:r>
                        <a:rPr lang="en-US" sz="2400" dirty="0" smtClean="0">
                          <a:effectLst/>
                        </a:rPr>
                        <a:t>ml</a:t>
                      </a:r>
                      <a:endParaRPr lang="ru-RU" sz="2000" dirty="0">
                        <a:effectLst/>
                      </a:endParaRPr>
                    </a:p>
                  </a:txBody>
                  <a:tcPr marL="68580" marR="68580"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2">
                  <a:txBody>
                    <a:bodyPr/>
                    <a:lstStyle/>
                    <a:p>
                      <a:pPr algn="ctr">
                        <a:lnSpc>
                          <a:spcPct val="115000"/>
                        </a:lnSpc>
                        <a:spcAft>
                          <a:spcPts val="0"/>
                        </a:spcAft>
                      </a:pPr>
                      <a:r>
                        <a:rPr lang="en-US" sz="2400" dirty="0" smtClean="0">
                          <a:effectLst/>
                        </a:rPr>
                        <a:t>VBNC</a:t>
                      </a:r>
                      <a:endParaRPr lang="ru-RU" sz="2000" dirty="0" smtClean="0">
                        <a:effectLst/>
                      </a:endParaRPr>
                    </a:p>
                    <a:p>
                      <a:pPr algn="ctr">
                        <a:lnSpc>
                          <a:spcPct val="115000"/>
                        </a:lnSpc>
                        <a:spcAft>
                          <a:spcPts val="0"/>
                        </a:spcAft>
                      </a:pPr>
                      <a:r>
                        <a:rPr lang="en-US" sz="2400" dirty="0" smtClean="0">
                          <a:effectLst/>
                        </a:rPr>
                        <a:t>(%)</a:t>
                      </a:r>
                      <a:endParaRPr lang="ru-RU" sz="2000" dirty="0" smtClean="0">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r>
              <a:tr h="1009015">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en-US" sz="2400" dirty="0">
                          <a:effectLst/>
                        </a:rPr>
                        <a:t>total number of live cells/ml with “Live/Dead” (I</a:t>
                      </a:r>
                      <a:r>
                        <a:rPr lang="en-US" sz="2400" baseline="-25000" dirty="0">
                          <a:effectLst/>
                        </a:rPr>
                        <a:t>95</a:t>
                      </a:r>
                      <a:r>
                        <a:rPr lang="en-US" sz="2400" dirty="0">
                          <a:effectLst/>
                        </a:rPr>
                        <a:t>)</a:t>
                      </a:r>
                      <a:endParaRPr lang="ru-RU" sz="2000" dirty="0">
                        <a:effectLst/>
                      </a:endParaRPr>
                    </a:p>
                    <a:p>
                      <a:pPr algn="ctr">
                        <a:lnSpc>
                          <a:spcPct val="115000"/>
                        </a:lnSpc>
                        <a:spcAft>
                          <a:spcPts val="0"/>
                        </a:spcAft>
                      </a:pPr>
                      <a:r>
                        <a:rPr lang="en-US" sz="2400" dirty="0">
                          <a:effectLst/>
                        </a:rPr>
                        <a:t>p value</a:t>
                      </a:r>
                      <a:endParaRPr lang="ru-RU" sz="2000" dirty="0">
                        <a:effectLst/>
                        <a:latin typeface="Calibri"/>
                        <a:ea typeface="Calibri"/>
                        <a:cs typeface="Times New Roman"/>
                      </a:endParaRPr>
                    </a:p>
                  </a:txBody>
                  <a:tcPr marL="68580" marR="68580" marT="0" marB="0" anchor="ctr"/>
                </a:tc>
                <a:tc vMerge="1">
                  <a:txBody>
                    <a:bodyPr/>
                    <a:lstStyle/>
                    <a:p>
                      <a:pPr algn="ctr">
                        <a:lnSpc>
                          <a:spcPct val="115000"/>
                        </a:lnSpc>
                        <a:spcAft>
                          <a:spcPts val="0"/>
                        </a:spcAft>
                      </a:pPr>
                      <a:endParaRPr lang="ru-RU" sz="1600" dirty="0">
                        <a:effectLst/>
                        <a:latin typeface="Calibri"/>
                        <a:ea typeface="Calibri"/>
                        <a:cs typeface="Times New Roman"/>
                      </a:endParaRPr>
                    </a:p>
                  </a:txBody>
                  <a:tcPr marL="68580" marR="68580" marT="0" marB="0" anchor="ctr">
                    <a:lnB w="12700" cmpd="sng">
                      <a:noFill/>
                    </a:lnB>
                  </a:tcPr>
                </a:tc>
                <a:tc vMerge="1">
                  <a:txBody>
                    <a:bodyPr/>
                    <a:lstStyle/>
                    <a:p>
                      <a:endParaRPr lang="ru-RU"/>
                    </a:p>
                  </a:txBody>
                  <a:tcPr/>
                </a:tc>
              </a:tr>
              <a:tr h="142875">
                <a:tc>
                  <a:txBody>
                    <a:bodyPr/>
                    <a:lstStyle/>
                    <a:p>
                      <a:pPr algn="ctr">
                        <a:lnSpc>
                          <a:spcPct val="115000"/>
                        </a:lnSpc>
                        <a:spcAft>
                          <a:spcPts val="0"/>
                        </a:spcAft>
                      </a:pPr>
                      <a:r>
                        <a:rPr lang="en-US" sz="2000" dirty="0" smtClean="0">
                          <a:effectLst/>
                          <a:latin typeface="Calibri"/>
                          <a:ea typeface="Calibri"/>
                          <a:cs typeface="Times New Roman"/>
                        </a:rPr>
                        <a:t>1</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000" dirty="0" smtClean="0">
                          <a:effectLst/>
                          <a:latin typeface="Calibri"/>
                          <a:ea typeface="Calibri"/>
                          <a:cs typeface="Times New Roman"/>
                        </a:rPr>
                        <a:t>2</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000" dirty="0" smtClean="0">
                          <a:effectLst/>
                          <a:latin typeface="Calibri"/>
                          <a:ea typeface="Calibri"/>
                          <a:cs typeface="Times New Roman"/>
                        </a:rPr>
                        <a:t>3</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000" dirty="0" smtClean="0">
                          <a:effectLst/>
                          <a:latin typeface="Calibri"/>
                          <a:ea typeface="Calibri"/>
                          <a:cs typeface="Times New Roman"/>
                        </a:rPr>
                        <a:t>4</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smtClean="0">
                          <a:effectLst/>
                          <a:latin typeface="Calibri"/>
                          <a:ea typeface="Calibri"/>
                          <a:cs typeface="Times New Roman"/>
                        </a:rPr>
                        <a:t>5</a:t>
                      </a:r>
                      <a:endParaRPr lang="ru-RU" sz="2000" dirty="0">
                        <a:effectLst/>
                        <a:latin typeface="Calibri"/>
                        <a:ea typeface="Calibri"/>
                        <a:cs typeface="Times New Roman"/>
                      </a:endParaRPr>
                    </a:p>
                  </a:txBody>
                  <a:tcPr marL="68580" marR="68580"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15000"/>
                        </a:lnSpc>
                        <a:spcAft>
                          <a:spcPts val="0"/>
                        </a:spcAft>
                      </a:pPr>
                      <a:r>
                        <a:rPr lang="en-US" sz="2000" dirty="0" smtClean="0">
                          <a:effectLst/>
                          <a:latin typeface="Calibri"/>
                          <a:ea typeface="Calibri"/>
                          <a:cs typeface="Times New Roman"/>
                        </a:rPr>
                        <a:t>6</a:t>
                      </a:r>
                      <a:endParaRPr lang="ru-RU" sz="2000" dirty="0">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rowSpan="2">
                  <a:txBody>
                    <a:bodyPr/>
                    <a:lstStyle/>
                    <a:p>
                      <a:pPr algn="ctr">
                        <a:lnSpc>
                          <a:spcPct val="115000"/>
                        </a:lnSpc>
                        <a:spcAft>
                          <a:spcPts val="0"/>
                        </a:spcAft>
                      </a:pPr>
                      <a:r>
                        <a:rPr lang="en-US" sz="2400">
                          <a:effectLst/>
                        </a:rPr>
                        <a:t>BB 44</a:t>
                      </a:r>
                      <a:endParaRPr lang="ru-RU" sz="2000">
                        <a:effectLst/>
                      </a:endParaRPr>
                    </a:p>
                    <a:p>
                      <a:pPr algn="ctr">
                        <a:lnSpc>
                          <a:spcPct val="115000"/>
                        </a:lnSpc>
                        <a:spcAft>
                          <a:spcPts val="0"/>
                        </a:spcAft>
                      </a:pPr>
                      <a:r>
                        <a:rPr lang="en-US" sz="2400">
                          <a:effectLst/>
                        </a:rPr>
                        <a:t>2012</a:t>
                      </a:r>
                      <a:endParaRPr lang="ru-RU" sz="20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400">
                          <a:effectLst/>
                        </a:rPr>
                        <a:t>Vials,</a:t>
                      </a:r>
                      <a:endParaRPr lang="ru-RU" sz="2000">
                        <a:effectLst/>
                      </a:endParaRPr>
                    </a:p>
                    <a:p>
                      <a:pPr algn="ctr">
                        <a:lnSpc>
                          <a:spcPct val="115000"/>
                        </a:lnSpc>
                        <a:spcAft>
                          <a:spcPts val="0"/>
                        </a:spcAft>
                      </a:pPr>
                      <a:r>
                        <a:rPr lang="en-US" sz="2400">
                          <a:effectLst/>
                        </a:rPr>
                        <a:t>5 doses</a:t>
                      </a:r>
                      <a:endParaRPr lang="ru-RU" sz="20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400" dirty="0" smtClean="0">
                          <a:effectLst/>
                        </a:rPr>
                        <a:t>2.92±0.32×10</a:t>
                      </a:r>
                      <a:r>
                        <a:rPr lang="en-US" sz="2400" baseline="30000" dirty="0" smtClean="0">
                          <a:effectLst/>
                        </a:rPr>
                        <a:t>7</a:t>
                      </a:r>
                      <a:endParaRPr lang="ru-RU" sz="2000" dirty="0">
                        <a:effectLst/>
                      </a:endParaRPr>
                    </a:p>
                    <a:p>
                      <a:pPr algn="ctr">
                        <a:lnSpc>
                          <a:spcPct val="115000"/>
                        </a:lnSpc>
                        <a:spcAft>
                          <a:spcPts val="0"/>
                        </a:spcAft>
                      </a:pPr>
                      <a:r>
                        <a:rPr lang="en-US" sz="2400" dirty="0">
                          <a:effectLst/>
                        </a:rPr>
                        <a:t>(</a:t>
                      </a:r>
                      <a:r>
                        <a:rPr lang="en-US" sz="2400" dirty="0" smtClean="0">
                          <a:effectLst/>
                        </a:rPr>
                        <a:t>2.15÷3.69</a:t>
                      </a:r>
                      <a:r>
                        <a:rPr lang="en-US" sz="2400" dirty="0">
                          <a:effectLst/>
                        </a:rPr>
                        <a:t>)×10</a:t>
                      </a:r>
                      <a:r>
                        <a:rPr lang="en-US" sz="2400" baseline="30000" dirty="0">
                          <a:effectLst/>
                        </a:rPr>
                        <a:t>7</a:t>
                      </a:r>
                      <a:endParaRPr lang="ru-RU" sz="2000" dirty="0">
                        <a:effectLst/>
                      </a:endParaRPr>
                    </a:p>
                    <a:p>
                      <a:pPr algn="ctr">
                        <a:lnSpc>
                          <a:spcPct val="115000"/>
                        </a:lnSpc>
                        <a:spcAft>
                          <a:spcPts val="0"/>
                        </a:spcAft>
                      </a:pPr>
                      <a:r>
                        <a:rPr lang="en-US" sz="2400" dirty="0" smtClean="0">
                          <a:effectLst/>
                        </a:rPr>
                        <a:t>3 </a:t>
                      </a:r>
                      <a:r>
                        <a:rPr lang="en-US" sz="2400" dirty="0">
                          <a:effectLst/>
                        </a:rPr>
                        <a:t>and </a:t>
                      </a:r>
                      <a:r>
                        <a:rPr lang="en-US" sz="2400" dirty="0" smtClean="0">
                          <a:effectLst/>
                        </a:rPr>
                        <a:t>4&gt;0.05</a:t>
                      </a:r>
                      <a:endParaRPr lang="ru-RU" sz="2000" dirty="0">
                        <a:effectLst/>
                      </a:endParaRPr>
                    </a:p>
                    <a:p>
                      <a:pPr algn="ctr">
                        <a:lnSpc>
                          <a:spcPct val="115000"/>
                        </a:lnSpc>
                        <a:spcAft>
                          <a:spcPts val="0"/>
                        </a:spcAft>
                      </a:pPr>
                      <a:r>
                        <a:rPr lang="en-US" sz="2400" dirty="0" smtClean="0">
                          <a:effectLst/>
                        </a:rPr>
                        <a:t>3 </a:t>
                      </a:r>
                      <a:r>
                        <a:rPr lang="en-US" sz="2400" dirty="0">
                          <a:effectLst/>
                        </a:rPr>
                        <a:t>and </a:t>
                      </a:r>
                      <a:r>
                        <a:rPr lang="en-US" sz="2400" dirty="0" smtClean="0">
                          <a:effectLst/>
                        </a:rPr>
                        <a:t>5&lt;0.05</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400" dirty="0" smtClean="0">
                          <a:effectLst/>
                        </a:rPr>
                        <a:t>70.</a:t>
                      </a:r>
                      <a:r>
                        <a:rPr lang="ru-RU" sz="2400" dirty="0" smtClean="0">
                          <a:effectLst/>
                        </a:rPr>
                        <a:t>7</a:t>
                      </a:r>
                      <a:endParaRPr lang="ru-RU" sz="2000" dirty="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ru-RU" sz="2400" dirty="0" smtClean="0">
                          <a:effectLst/>
                        </a:rPr>
                        <a:t>1±0</a:t>
                      </a:r>
                      <a:r>
                        <a:rPr lang="en-US" sz="2400" dirty="0" smtClean="0">
                          <a:effectLst/>
                        </a:rPr>
                        <a:t>.</a:t>
                      </a:r>
                      <a:r>
                        <a:rPr lang="ru-RU" sz="2400" dirty="0" smtClean="0">
                          <a:effectLst/>
                        </a:rPr>
                        <a:t>1</a:t>
                      </a:r>
                      <a:r>
                        <a:rPr lang="en-US" sz="2400" dirty="0">
                          <a:effectLst/>
                        </a:rPr>
                        <a:t>1</a:t>
                      </a:r>
                      <a:r>
                        <a:rPr lang="ru-RU" sz="2400" dirty="0">
                          <a:effectLst/>
                        </a:rPr>
                        <a:t>×10</a:t>
                      </a:r>
                      <a:r>
                        <a:rPr lang="en-US" sz="2400" baseline="30000" dirty="0">
                          <a:effectLst/>
                        </a:rPr>
                        <a:t>7</a:t>
                      </a:r>
                      <a:endParaRPr lang="ru-RU" sz="2000" dirty="0">
                        <a:effectLst/>
                      </a:endParaRPr>
                    </a:p>
                    <a:p>
                      <a:pPr algn="ctr">
                        <a:lnSpc>
                          <a:spcPct val="115000"/>
                        </a:lnSpc>
                        <a:spcAft>
                          <a:spcPts val="0"/>
                        </a:spcAft>
                      </a:pPr>
                      <a:r>
                        <a:rPr lang="en-US" sz="2400" dirty="0">
                          <a:effectLst/>
                        </a:rPr>
                        <a:t>(</a:t>
                      </a:r>
                      <a:r>
                        <a:rPr lang="en-US" sz="2400" dirty="0" smtClean="0">
                          <a:effectLst/>
                        </a:rPr>
                        <a:t>0.74÷1.26</a:t>
                      </a:r>
                      <a:r>
                        <a:rPr lang="en-US" sz="2400" dirty="0">
                          <a:effectLst/>
                        </a:rPr>
                        <a:t>)</a:t>
                      </a:r>
                      <a:r>
                        <a:rPr lang="ru-RU" sz="2400" dirty="0">
                          <a:effectLst/>
                        </a:rPr>
                        <a:t>×10</a:t>
                      </a:r>
                      <a:r>
                        <a:rPr lang="en-US" sz="2400" baseline="30000" dirty="0">
                          <a:effectLst/>
                        </a:rPr>
                        <a:t>7</a:t>
                      </a:r>
                      <a:endParaRPr lang="ru-RU" sz="2000" dirty="0">
                        <a:effectLst/>
                      </a:endParaRPr>
                    </a:p>
                    <a:p>
                      <a:pPr algn="ctr">
                        <a:lnSpc>
                          <a:spcPct val="115000"/>
                        </a:lnSpc>
                        <a:spcAft>
                          <a:spcPts val="0"/>
                        </a:spcAft>
                      </a:pPr>
                      <a:r>
                        <a:rPr lang="en-US" sz="2400" dirty="0" smtClean="0">
                          <a:effectLst/>
                        </a:rPr>
                        <a:t>5 </a:t>
                      </a:r>
                      <a:r>
                        <a:rPr lang="en-US" sz="2400" dirty="0">
                          <a:effectLst/>
                        </a:rPr>
                        <a:t>and </a:t>
                      </a:r>
                      <a:r>
                        <a:rPr lang="en-US" sz="2400" dirty="0" smtClean="0">
                          <a:effectLst/>
                        </a:rPr>
                        <a:t>3&lt;0.05</a:t>
                      </a:r>
                      <a:endParaRPr lang="ru-RU" sz="2000" dirty="0">
                        <a:effectLst/>
                      </a:endParaRPr>
                    </a:p>
                    <a:p>
                      <a:pPr algn="ctr">
                        <a:lnSpc>
                          <a:spcPct val="115000"/>
                        </a:lnSpc>
                        <a:spcAft>
                          <a:spcPts val="0"/>
                        </a:spcAft>
                      </a:pPr>
                      <a:r>
                        <a:rPr lang="en-US" sz="2400" dirty="0" smtClean="0">
                          <a:effectLst/>
                        </a:rPr>
                        <a:t>5 </a:t>
                      </a:r>
                      <a:r>
                        <a:rPr lang="en-US" sz="2400" dirty="0">
                          <a:effectLst/>
                        </a:rPr>
                        <a:t>and </a:t>
                      </a:r>
                      <a:r>
                        <a:rPr lang="en-US" sz="2400" dirty="0" smtClean="0">
                          <a:effectLst/>
                        </a:rPr>
                        <a:t>4&lt;0.05</a:t>
                      </a:r>
                      <a:endParaRPr lang="ru-RU" sz="2000" dirty="0">
                        <a:effectLst/>
                        <a:latin typeface="Calibri"/>
                        <a:ea typeface="Calibri"/>
                        <a:cs typeface="Times New Roman"/>
                      </a:endParaRPr>
                    </a:p>
                  </a:txBody>
                  <a:tcPr marL="68580" marR="68580"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rowSpan="2">
                  <a:txBody>
                    <a:bodyPr/>
                    <a:lstStyle/>
                    <a:p>
                      <a:pPr algn="ctr">
                        <a:lnSpc>
                          <a:spcPct val="115000"/>
                        </a:lnSpc>
                        <a:spcAft>
                          <a:spcPts val="0"/>
                        </a:spcAft>
                      </a:pPr>
                      <a:r>
                        <a:rPr lang="en-US" sz="2000" dirty="0" smtClean="0">
                          <a:effectLst/>
                          <a:latin typeface="Calibri"/>
                          <a:ea typeface="Calibri"/>
                          <a:cs typeface="Times New Roman"/>
                        </a:rPr>
                        <a:t>62,23</a:t>
                      </a:r>
                      <a:endParaRPr lang="ru-RU" sz="2000" dirty="0">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r h="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2400" dirty="0" smtClean="0">
                          <a:effectLst/>
                        </a:rPr>
                        <a:t>2</a:t>
                      </a:r>
                      <a:r>
                        <a:rPr lang="en-US" sz="2400" dirty="0" smtClean="0">
                          <a:effectLst/>
                        </a:rPr>
                        <a:t>.</a:t>
                      </a:r>
                      <a:r>
                        <a:rPr lang="ru-RU" sz="2400" dirty="0" smtClean="0">
                          <a:effectLst/>
                        </a:rPr>
                        <a:t>06</a:t>
                      </a:r>
                      <a:r>
                        <a:rPr lang="en-US" sz="2400" dirty="0" smtClean="0">
                          <a:effectLst/>
                        </a:rPr>
                        <a:t>±0.</a:t>
                      </a:r>
                      <a:r>
                        <a:rPr lang="ru-RU" sz="2400" dirty="0" smtClean="0">
                          <a:effectLst/>
                        </a:rPr>
                        <a:t>23</a:t>
                      </a:r>
                      <a:r>
                        <a:rPr lang="en-US" sz="2400" dirty="0">
                          <a:effectLst/>
                        </a:rPr>
                        <a:t>×10</a:t>
                      </a:r>
                      <a:r>
                        <a:rPr lang="ru-RU" sz="2400" baseline="30000" dirty="0">
                          <a:effectLst/>
                        </a:rPr>
                        <a:t>7</a:t>
                      </a:r>
                      <a:endParaRPr lang="ru-RU" sz="2000" dirty="0">
                        <a:effectLst/>
                      </a:endParaRPr>
                    </a:p>
                    <a:p>
                      <a:pPr algn="ctr">
                        <a:lnSpc>
                          <a:spcPct val="115000"/>
                        </a:lnSpc>
                        <a:spcAft>
                          <a:spcPts val="0"/>
                        </a:spcAft>
                      </a:pPr>
                      <a:r>
                        <a:rPr lang="en-US" sz="2400" dirty="0">
                          <a:effectLst/>
                        </a:rPr>
                        <a:t>(</a:t>
                      </a:r>
                      <a:r>
                        <a:rPr lang="en-US" sz="2400" dirty="0" smtClean="0">
                          <a:effectLst/>
                        </a:rPr>
                        <a:t>1.51÷2.61</a:t>
                      </a:r>
                      <a:r>
                        <a:rPr lang="en-US" sz="2400" dirty="0">
                          <a:effectLst/>
                        </a:rPr>
                        <a:t>)×10</a:t>
                      </a:r>
                      <a:r>
                        <a:rPr lang="ru-RU" sz="2400" baseline="30000" dirty="0">
                          <a:effectLst/>
                        </a:rPr>
                        <a:t>7</a:t>
                      </a:r>
                      <a:endParaRPr lang="ru-RU" sz="2000" dirty="0">
                        <a:effectLst/>
                      </a:endParaRPr>
                    </a:p>
                    <a:p>
                      <a:pPr algn="ctr">
                        <a:lnSpc>
                          <a:spcPct val="115000"/>
                        </a:lnSpc>
                        <a:spcAft>
                          <a:spcPts val="0"/>
                        </a:spcAft>
                      </a:pPr>
                      <a:r>
                        <a:rPr lang="en-US" sz="2400" dirty="0" smtClean="0">
                          <a:effectLst/>
                        </a:rPr>
                        <a:t>4 </a:t>
                      </a:r>
                      <a:r>
                        <a:rPr lang="en-US" sz="2400" dirty="0">
                          <a:effectLst/>
                        </a:rPr>
                        <a:t>and </a:t>
                      </a:r>
                      <a:r>
                        <a:rPr lang="en-US" sz="2400" dirty="0" smtClean="0">
                          <a:effectLst/>
                        </a:rPr>
                        <a:t>3&gt;0.05</a:t>
                      </a:r>
                      <a:endParaRPr lang="ru-RU" sz="2000" dirty="0">
                        <a:effectLst/>
                      </a:endParaRPr>
                    </a:p>
                    <a:p>
                      <a:pPr algn="ctr">
                        <a:lnSpc>
                          <a:spcPct val="115000"/>
                        </a:lnSpc>
                        <a:spcAft>
                          <a:spcPts val="0"/>
                        </a:spcAft>
                      </a:pPr>
                      <a:r>
                        <a:rPr lang="en-US" sz="2400" dirty="0" smtClean="0">
                          <a:effectLst/>
                        </a:rPr>
                        <a:t>4 </a:t>
                      </a:r>
                      <a:r>
                        <a:rPr lang="en-US" sz="2400" dirty="0">
                          <a:effectLst/>
                        </a:rPr>
                        <a:t>and </a:t>
                      </a:r>
                      <a:r>
                        <a:rPr lang="en-US" sz="2400" dirty="0" smtClean="0">
                          <a:effectLst/>
                        </a:rPr>
                        <a:t>5&lt;0.05</a:t>
                      </a:r>
                      <a:endParaRPr lang="ru-RU" sz="2000" dirty="0">
                        <a:effectLst/>
                        <a:latin typeface="Calibri"/>
                        <a:ea typeface="Calibri"/>
                        <a:cs typeface="Times New Roman"/>
                      </a:endParaRPr>
                    </a:p>
                  </a:txBody>
                  <a:tcPr marL="68580" marR="68580" marT="0" marB="0" anchor="ctr"/>
                </a:tc>
                <a:tc vMerge="1">
                  <a:txBody>
                    <a:bodyPr/>
                    <a:lstStyle/>
                    <a:p>
                      <a:endParaRPr lang="ru-RU"/>
                    </a:p>
                  </a:txBody>
                  <a:tcPr/>
                </a:tc>
                <a:tc vMerge="1">
                  <a:txBody>
                    <a:bodyPr/>
                    <a:lstStyle/>
                    <a:p>
                      <a:endParaRPr lang="ru-RU"/>
                    </a:p>
                  </a:txBody>
                  <a:tcPr/>
                </a:tc>
              </a:tr>
              <a:tr h="0">
                <a:tc rowSpan="2">
                  <a:txBody>
                    <a:bodyPr/>
                    <a:lstStyle/>
                    <a:p>
                      <a:pPr algn="ctr">
                        <a:lnSpc>
                          <a:spcPct val="115000"/>
                        </a:lnSpc>
                        <a:spcAft>
                          <a:spcPts val="0"/>
                        </a:spcAft>
                      </a:pPr>
                      <a:r>
                        <a:rPr lang="en-US" sz="2400">
                          <a:effectLst/>
                        </a:rPr>
                        <a:t>BB</a:t>
                      </a:r>
                      <a:r>
                        <a:rPr lang="ru-RU" sz="2400">
                          <a:effectLst/>
                        </a:rPr>
                        <a:t> 56</a:t>
                      </a:r>
                      <a:endParaRPr lang="ru-RU" sz="2000">
                        <a:effectLst/>
                      </a:endParaRPr>
                    </a:p>
                    <a:p>
                      <a:pPr algn="ctr">
                        <a:lnSpc>
                          <a:spcPct val="115000"/>
                        </a:lnSpc>
                        <a:spcAft>
                          <a:spcPts val="0"/>
                        </a:spcAft>
                      </a:pPr>
                      <a:r>
                        <a:rPr lang="ru-RU" sz="2400">
                          <a:effectLst/>
                        </a:rPr>
                        <a:t>2013</a:t>
                      </a:r>
                      <a:endParaRPr lang="ru-RU" sz="200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400" dirty="0">
                          <a:effectLst/>
                        </a:rPr>
                        <a:t>Vials,</a:t>
                      </a:r>
                      <a:endParaRPr lang="ru-RU" sz="2000" dirty="0">
                        <a:effectLst/>
                      </a:endParaRPr>
                    </a:p>
                    <a:p>
                      <a:pPr algn="ctr">
                        <a:lnSpc>
                          <a:spcPct val="115000"/>
                        </a:lnSpc>
                        <a:spcAft>
                          <a:spcPts val="0"/>
                        </a:spcAft>
                      </a:pPr>
                      <a:r>
                        <a:rPr lang="ru-RU" sz="2400" dirty="0">
                          <a:effectLst/>
                        </a:rPr>
                        <a:t>5 </a:t>
                      </a:r>
                      <a:r>
                        <a:rPr lang="en-US" sz="2400" dirty="0">
                          <a:effectLst/>
                        </a:rPr>
                        <a:t>doses</a:t>
                      </a:r>
                      <a:endParaRPr lang="ru-RU" sz="20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ru-RU" sz="2400" dirty="0" smtClean="0">
                          <a:effectLst/>
                        </a:rPr>
                        <a:t>6</a:t>
                      </a:r>
                      <a:r>
                        <a:rPr lang="en-US" sz="2400" dirty="0" smtClean="0">
                          <a:effectLst/>
                        </a:rPr>
                        <a:t>.</a:t>
                      </a:r>
                      <a:r>
                        <a:rPr lang="ru-RU" sz="2400" dirty="0" smtClean="0">
                          <a:effectLst/>
                        </a:rPr>
                        <a:t>76</a:t>
                      </a:r>
                      <a:r>
                        <a:rPr lang="en-US" sz="2400" dirty="0" smtClean="0">
                          <a:effectLst/>
                        </a:rPr>
                        <a:t>±0.</a:t>
                      </a:r>
                      <a:r>
                        <a:rPr lang="ru-RU" sz="2400" dirty="0" smtClean="0">
                          <a:effectLst/>
                        </a:rPr>
                        <a:t>74</a:t>
                      </a:r>
                      <a:r>
                        <a:rPr lang="en-US" sz="2400" dirty="0">
                          <a:effectLst/>
                        </a:rPr>
                        <a:t>×10</a:t>
                      </a:r>
                      <a:r>
                        <a:rPr lang="ru-RU" sz="2400" baseline="30000" dirty="0">
                          <a:effectLst/>
                        </a:rPr>
                        <a:t>7</a:t>
                      </a:r>
                      <a:endParaRPr lang="ru-RU" sz="2000" dirty="0">
                        <a:effectLst/>
                      </a:endParaRPr>
                    </a:p>
                    <a:p>
                      <a:pPr algn="ctr">
                        <a:lnSpc>
                          <a:spcPct val="115000"/>
                        </a:lnSpc>
                        <a:spcAft>
                          <a:spcPts val="0"/>
                        </a:spcAft>
                      </a:pPr>
                      <a:r>
                        <a:rPr lang="en-US" sz="2400" dirty="0">
                          <a:effectLst/>
                        </a:rPr>
                        <a:t>(</a:t>
                      </a:r>
                      <a:r>
                        <a:rPr lang="en-US" sz="2400" dirty="0" smtClean="0">
                          <a:effectLst/>
                        </a:rPr>
                        <a:t>4.98÷8.54</a:t>
                      </a:r>
                      <a:r>
                        <a:rPr lang="en-US" sz="2400" dirty="0">
                          <a:effectLst/>
                        </a:rPr>
                        <a:t>)×10</a:t>
                      </a:r>
                      <a:r>
                        <a:rPr lang="ru-RU" sz="2400" baseline="30000" dirty="0">
                          <a:effectLst/>
                        </a:rPr>
                        <a:t>7</a:t>
                      </a:r>
                      <a:endParaRPr lang="ru-RU" sz="2000" dirty="0">
                        <a:effectLst/>
                      </a:endParaRPr>
                    </a:p>
                    <a:p>
                      <a:pPr algn="ctr">
                        <a:lnSpc>
                          <a:spcPct val="115000"/>
                        </a:lnSpc>
                        <a:spcAft>
                          <a:spcPts val="0"/>
                        </a:spcAft>
                      </a:pPr>
                      <a:r>
                        <a:rPr lang="en-US" sz="2400" dirty="0" smtClean="0">
                          <a:effectLst/>
                        </a:rPr>
                        <a:t>3 </a:t>
                      </a:r>
                      <a:r>
                        <a:rPr lang="en-US" sz="2400" dirty="0">
                          <a:effectLst/>
                        </a:rPr>
                        <a:t>and </a:t>
                      </a:r>
                      <a:r>
                        <a:rPr lang="en-US" sz="2400" dirty="0" smtClean="0">
                          <a:effectLst/>
                        </a:rPr>
                        <a:t>4&gt;0.05</a:t>
                      </a:r>
                      <a:endParaRPr lang="ru-RU" sz="2000" dirty="0">
                        <a:effectLst/>
                      </a:endParaRPr>
                    </a:p>
                    <a:p>
                      <a:pPr algn="ctr">
                        <a:lnSpc>
                          <a:spcPct val="115000"/>
                        </a:lnSpc>
                        <a:spcAft>
                          <a:spcPts val="0"/>
                        </a:spcAft>
                      </a:pPr>
                      <a:r>
                        <a:rPr lang="en-US" sz="2400" dirty="0" smtClean="0">
                          <a:effectLst/>
                        </a:rPr>
                        <a:t>3 </a:t>
                      </a:r>
                      <a:r>
                        <a:rPr lang="en-US" sz="2400" dirty="0">
                          <a:effectLst/>
                        </a:rPr>
                        <a:t>and </a:t>
                      </a:r>
                      <a:r>
                        <a:rPr lang="en-US" sz="2400" dirty="0" smtClean="0">
                          <a:effectLst/>
                        </a:rPr>
                        <a:t>5&lt;0.05</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2400" dirty="0" smtClean="0">
                          <a:effectLst/>
                        </a:rPr>
                        <a:t>95</a:t>
                      </a:r>
                      <a:r>
                        <a:rPr lang="en-US" sz="2400" dirty="0" smtClean="0">
                          <a:effectLst/>
                        </a:rPr>
                        <a:t>.</a:t>
                      </a:r>
                      <a:r>
                        <a:rPr lang="ru-RU" sz="2400" dirty="0" smtClean="0">
                          <a:effectLst/>
                        </a:rPr>
                        <a:t>45</a:t>
                      </a:r>
                      <a:endParaRPr lang="ru-RU" sz="2000" dirty="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en-US" sz="2400" dirty="0">
                          <a:effectLst/>
                        </a:rPr>
                        <a:t>2</a:t>
                      </a:r>
                      <a:r>
                        <a:rPr lang="ru-RU" sz="2400" dirty="0" smtClean="0">
                          <a:effectLst/>
                        </a:rPr>
                        <a:t>±0</a:t>
                      </a:r>
                      <a:r>
                        <a:rPr lang="en-US" sz="2400" dirty="0" smtClean="0">
                          <a:effectLst/>
                        </a:rPr>
                        <a:t>.22</a:t>
                      </a:r>
                      <a:r>
                        <a:rPr lang="ru-RU" sz="2400" dirty="0">
                          <a:effectLst/>
                        </a:rPr>
                        <a:t>×10</a:t>
                      </a:r>
                      <a:r>
                        <a:rPr lang="en-US" sz="2400" baseline="30000" dirty="0">
                          <a:effectLst/>
                        </a:rPr>
                        <a:t>8</a:t>
                      </a:r>
                      <a:endParaRPr lang="ru-RU" sz="2000" dirty="0">
                        <a:effectLst/>
                      </a:endParaRPr>
                    </a:p>
                    <a:p>
                      <a:pPr algn="ctr">
                        <a:lnSpc>
                          <a:spcPct val="115000"/>
                        </a:lnSpc>
                        <a:spcAft>
                          <a:spcPts val="0"/>
                        </a:spcAft>
                      </a:pPr>
                      <a:r>
                        <a:rPr lang="en-US" sz="2400" dirty="0">
                          <a:effectLst/>
                        </a:rPr>
                        <a:t>(</a:t>
                      </a:r>
                      <a:r>
                        <a:rPr lang="en-US" sz="2400" dirty="0" smtClean="0">
                          <a:effectLst/>
                        </a:rPr>
                        <a:t>1.47÷2.53</a:t>
                      </a:r>
                      <a:r>
                        <a:rPr lang="en-US" sz="2400" dirty="0">
                          <a:effectLst/>
                        </a:rPr>
                        <a:t>)</a:t>
                      </a:r>
                      <a:endParaRPr lang="ru-RU" sz="2000" dirty="0">
                        <a:effectLst/>
                      </a:endParaRPr>
                    </a:p>
                    <a:p>
                      <a:pPr algn="ctr">
                        <a:lnSpc>
                          <a:spcPct val="115000"/>
                        </a:lnSpc>
                        <a:spcAft>
                          <a:spcPts val="0"/>
                        </a:spcAft>
                      </a:pPr>
                      <a:r>
                        <a:rPr lang="en-US" sz="2400" dirty="0" smtClean="0">
                          <a:effectLst/>
                        </a:rPr>
                        <a:t>5 </a:t>
                      </a:r>
                      <a:r>
                        <a:rPr lang="en-US" sz="2400" dirty="0">
                          <a:effectLst/>
                        </a:rPr>
                        <a:t>and </a:t>
                      </a:r>
                      <a:r>
                        <a:rPr lang="en-US" sz="2400" dirty="0" smtClean="0">
                          <a:effectLst/>
                        </a:rPr>
                        <a:t>3&lt;0.05</a:t>
                      </a:r>
                      <a:endParaRPr lang="ru-RU" sz="2000" dirty="0">
                        <a:effectLst/>
                      </a:endParaRPr>
                    </a:p>
                    <a:p>
                      <a:pPr algn="ctr">
                        <a:lnSpc>
                          <a:spcPct val="115000"/>
                        </a:lnSpc>
                        <a:spcAft>
                          <a:spcPts val="0"/>
                        </a:spcAft>
                      </a:pPr>
                      <a:r>
                        <a:rPr lang="en-US" sz="2400" dirty="0" smtClean="0">
                          <a:effectLst/>
                        </a:rPr>
                        <a:t>5 and 4&lt;0.05</a:t>
                      </a:r>
                      <a:endParaRPr lang="ru-RU" sz="2000" dirty="0">
                        <a:effectLst/>
                        <a:latin typeface="Calibri"/>
                        <a:ea typeface="Calibri"/>
                        <a:cs typeface="Times New Roman"/>
                      </a:endParaRPr>
                    </a:p>
                  </a:txBody>
                  <a:tcPr marL="68580" marR="68580" marT="0" marB="0" anchor="ctr">
                    <a:lnR w="12700" cap="flat" cmpd="sng" algn="ctr">
                      <a:solidFill>
                        <a:schemeClr val="bg1"/>
                      </a:solidFill>
                      <a:prstDash val="solid"/>
                      <a:round/>
                      <a:headEnd type="none" w="med" len="med"/>
                      <a:tailEnd type="none" w="med" len="med"/>
                    </a:lnR>
                  </a:tcPr>
                </a:tc>
                <a:tc rowSpan="2">
                  <a:txBody>
                    <a:bodyPr/>
                    <a:lstStyle/>
                    <a:p>
                      <a:pPr algn="ctr">
                        <a:lnSpc>
                          <a:spcPct val="115000"/>
                        </a:lnSpc>
                        <a:spcAft>
                          <a:spcPts val="0"/>
                        </a:spcAft>
                      </a:pPr>
                      <a:r>
                        <a:rPr lang="en-US" sz="2000" dirty="0" smtClean="0">
                          <a:effectLst/>
                          <a:latin typeface="Calibri"/>
                          <a:ea typeface="Calibri"/>
                          <a:cs typeface="Times New Roman"/>
                        </a:rPr>
                        <a:t>99,74</a:t>
                      </a:r>
                      <a:endParaRPr lang="ru-RU" sz="2000" dirty="0">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tcPr>
                </a:tc>
              </a:tr>
              <a:tr h="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2400" dirty="0" smtClean="0">
                          <a:effectLst/>
                        </a:rPr>
                        <a:t>6</a:t>
                      </a:r>
                      <a:r>
                        <a:rPr lang="en-US" sz="2400" dirty="0" smtClean="0">
                          <a:effectLst/>
                        </a:rPr>
                        <a:t>.</a:t>
                      </a:r>
                      <a:r>
                        <a:rPr lang="ru-RU" sz="2400" dirty="0" smtClean="0">
                          <a:effectLst/>
                        </a:rPr>
                        <a:t>45</a:t>
                      </a:r>
                      <a:r>
                        <a:rPr lang="en-US" sz="2400" dirty="0" smtClean="0">
                          <a:effectLst/>
                        </a:rPr>
                        <a:t>±0.</a:t>
                      </a:r>
                      <a:r>
                        <a:rPr lang="ru-RU" sz="2400" dirty="0" smtClean="0">
                          <a:effectLst/>
                        </a:rPr>
                        <a:t>71</a:t>
                      </a:r>
                      <a:r>
                        <a:rPr lang="en-US" sz="2400" dirty="0">
                          <a:effectLst/>
                        </a:rPr>
                        <a:t>×10</a:t>
                      </a:r>
                      <a:r>
                        <a:rPr lang="ru-RU" sz="2400" baseline="30000" dirty="0">
                          <a:effectLst/>
                        </a:rPr>
                        <a:t>7</a:t>
                      </a:r>
                      <a:endParaRPr lang="ru-RU" sz="2000" dirty="0">
                        <a:effectLst/>
                      </a:endParaRPr>
                    </a:p>
                    <a:p>
                      <a:pPr algn="ctr">
                        <a:lnSpc>
                          <a:spcPct val="115000"/>
                        </a:lnSpc>
                        <a:spcAft>
                          <a:spcPts val="0"/>
                        </a:spcAft>
                      </a:pPr>
                      <a:r>
                        <a:rPr lang="en-US" sz="2400" dirty="0">
                          <a:effectLst/>
                        </a:rPr>
                        <a:t>(</a:t>
                      </a:r>
                      <a:r>
                        <a:rPr lang="en-US" sz="2400" dirty="0" smtClean="0">
                          <a:effectLst/>
                        </a:rPr>
                        <a:t>4.75÷8.15</a:t>
                      </a:r>
                      <a:r>
                        <a:rPr lang="en-US" sz="2400" dirty="0">
                          <a:effectLst/>
                        </a:rPr>
                        <a:t>)×10</a:t>
                      </a:r>
                      <a:r>
                        <a:rPr lang="ru-RU" sz="2400" baseline="30000" dirty="0">
                          <a:effectLst/>
                        </a:rPr>
                        <a:t>7</a:t>
                      </a:r>
                      <a:endParaRPr lang="ru-RU" sz="2000" dirty="0">
                        <a:effectLst/>
                      </a:endParaRPr>
                    </a:p>
                    <a:p>
                      <a:pPr algn="ctr">
                        <a:lnSpc>
                          <a:spcPct val="115000"/>
                        </a:lnSpc>
                        <a:spcAft>
                          <a:spcPts val="0"/>
                        </a:spcAft>
                      </a:pPr>
                      <a:r>
                        <a:rPr lang="en-US" sz="2400" dirty="0" smtClean="0">
                          <a:effectLst/>
                        </a:rPr>
                        <a:t>4 </a:t>
                      </a:r>
                      <a:r>
                        <a:rPr lang="en-US" sz="2400" dirty="0">
                          <a:effectLst/>
                        </a:rPr>
                        <a:t>and </a:t>
                      </a:r>
                      <a:r>
                        <a:rPr lang="en-US" sz="2400" dirty="0" smtClean="0">
                          <a:effectLst/>
                        </a:rPr>
                        <a:t>3&gt;0.05</a:t>
                      </a:r>
                      <a:endParaRPr lang="ru-RU" sz="2000" dirty="0">
                        <a:effectLst/>
                      </a:endParaRPr>
                    </a:p>
                    <a:p>
                      <a:pPr algn="ctr">
                        <a:lnSpc>
                          <a:spcPct val="115000"/>
                        </a:lnSpc>
                        <a:spcAft>
                          <a:spcPts val="0"/>
                        </a:spcAft>
                      </a:pPr>
                      <a:r>
                        <a:rPr lang="en-US" sz="2400" dirty="0" smtClean="0">
                          <a:effectLst/>
                        </a:rPr>
                        <a:t>4 and 5&lt;0.05</a:t>
                      </a:r>
                      <a:endParaRPr lang="ru-RU" sz="2000" dirty="0">
                        <a:effectLst/>
                        <a:latin typeface="Calibri"/>
                        <a:ea typeface="Calibri"/>
                        <a:cs typeface="Times New Roman"/>
                      </a:endParaRPr>
                    </a:p>
                  </a:txBody>
                  <a:tcPr marL="68580" marR="68580" marT="0" marB="0" anchor="ctr"/>
                </a:tc>
                <a:tc vMerge="1">
                  <a:txBody>
                    <a:bodyPr/>
                    <a:lstStyle/>
                    <a:p>
                      <a:endParaRPr lang="ru-RU"/>
                    </a:p>
                  </a:txBody>
                  <a:tcPr/>
                </a:tc>
                <a:tc vMerge="1">
                  <a:txBody>
                    <a:bodyPr/>
                    <a:lstStyle/>
                    <a:p>
                      <a:endParaRPr lang="ru-RU"/>
                    </a:p>
                  </a:txBody>
                  <a:tcPr/>
                </a:tc>
              </a:tr>
            </a:tbl>
          </a:graphicData>
        </a:graphic>
      </p:graphicFrame>
      <p:graphicFrame>
        <p:nvGraphicFramePr>
          <p:cNvPr id="12" name="Таблица 11"/>
          <p:cNvGraphicFramePr>
            <a:graphicFrameLocks noGrp="1"/>
          </p:cNvGraphicFramePr>
          <p:nvPr>
            <p:extLst>
              <p:ext uri="{D42A27DB-BD31-4B8C-83A1-F6EECF244321}">
                <p14:modId xmlns:p14="http://schemas.microsoft.com/office/powerpoint/2010/main" val="3190621397"/>
              </p:ext>
            </p:extLst>
          </p:nvPr>
        </p:nvGraphicFramePr>
        <p:xfrm>
          <a:off x="14057622" y="20018201"/>
          <a:ext cx="15895497" cy="9332085"/>
        </p:xfrm>
        <a:graphic>
          <a:graphicData uri="http://schemas.openxmlformats.org/drawingml/2006/table">
            <a:tbl>
              <a:tblPr firstRow="1" firstCol="1" lastRow="1" lastCol="1" bandRow="1" bandCol="1">
                <a:tableStyleId>{5C22544A-7EE6-4342-B048-85BDC9FD1C3A}</a:tableStyleId>
              </a:tblPr>
              <a:tblGrid>
                <a:gridCol w="2430003"/>
                <a:gridCol w="2376264"/>
                <a:gridCol w="3213377"/>
                <a:gridCol w="4193362"/>
                <a:gridCol w="2650224"/>
                <a:gridCol w="1032267"/>
              </a:tblGrid>
              <a:tr h="0">
                <a:tc gridSpan="2">
                  <a:txBody>
                    <a:bodyPr/>
                    <a:lstStyle/>
                    <a:p>
                      <a:pPr algn="ctr">
                        <a:lnSpc>
                          <a:spcPct val="115000"/>
                        </a:lnSpc>
                        <a:spcAft>
                          <a:spcPts val="1000"/>
                        </a:spcAft>
                      </a:pPr>
                      <a:r>
                        <a:rPr lang="en-US" sz="2400" dirty="0">
                          <a:effectLst/>
                        </a:rPr>
                        <a:t>Characteristics of preparation</a:t>
                      </a:r>
                      <a:endParaRPr lang="ru-RU" sz="2000" dirty="0">
                        <a:effectLst/>
                        <a:latin typeface="Calibri"/>
                        <a:ea typeface="Calibri"/>
                        <a:cs typeface="Times New Roman"/>
                      </a:endParaRPr>
                    </a:p>
                  </a:txBody>
                  <a:tcPr marL="68580" marR="68580" marT="0" marB="0"/>
                </a:tc>
                <a:tc hMerge="1">
                  <a:txBody>
                    <a:bodyPr/>
                    <a:lstStyle/>
                    <a:p>
                      <a:endParaRPr lang="ru-RU"/>
                    </a:p>
                  </a:txBody>
                  <a:tcPr/>
                </a:tc>
                <a:tc gridSpan="4">
                  <a:txBody>
                    <a:bodyPr/>
                    <a:lstStyle/>
                    <a:p>
                      <a:pPr algn="ctr">
                        <a:lnSpc>
                          <a:spcPct val="115000"/>
                        </a:lnSpc>
                        <a:spcAft>
                          <a:spcPts val="0"/>
                        </a:spcAft>
                      </a:pPr>
                      <a:r>
                        <a:rPr lang="ru-RU" sz="2400" dirty="0" err="1">
                          <a:effectLst/>
                        </a:rPr>
                        <a:t>Biological</a:t>
                      </a:r>
                      <a:r>
                        <a:rPr lang="ru-RU" sz="2400" dirty="0">
                          <a:effectLst/>
                        </a:rPr>
                        <a:t> </a:t>
                      </a:r>
                      <a:r>
                        <a:rPr lang="en-US" sz="2400" dirty="0" err="1">
                          <a:effectLst/>
                        </a:rPr>
                        <a:t>paramete</a:t>
                      </a:r>
                      <a:r>
                        <a:rPr lang="ru-RU" sz="2400" dirty="0" err="1">
                          <a:effectLst/>
                        </a:rPr>
                        <a:t>rs</a:t>
                      </a:r>
                      <a:endParaRPr lang="ru-RU" sz="2000" dirty="0">
                        <a:effectLst/>
                        <a:latin typeface="Calibri"/>
                        <a:ea typeface="Calibri"/>
                        <a:cs typeface="Times New Roman"/>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r>
              <a:tr h="0">
                <a:tc rowSpan="4">
                  <a:txBody>
                    <a:bodyPr/>
                    <a:lstStyle/>
                    <a:p>
                      <a:pPr algn="ctr">
                        <a:lnSpc>
                          <a:spcPct val="115000"/>
                        </a:lnSpc>
                        <a:spcAft>
                          <a:spcPts val="0"/>
                        </a:spcAft>
                      </a:pPr>
                      <a:r>
                        <a:rPr lang="en-US" sz="2400">
                          <a:effectLst/>
                        </a:rPr>
                        <a:t>Codes of batches, </a:t>
                      </a:r>
                      <a:endParaRPr lang="ru-RU" sz="2000">
                        <a:effectLst/>
                      </a:endParaRPr>
                    </a:p>
                    <a:p>
                      <a:pPr algn="ctr">
                        <a:lnSpc>
                          <a:spcPct val="115000"/>
                        </a:lnSpc>
                        <a:spcAft>
                          <a:spcPts val="0"/>
                        </a:spcAft>
                      </a:pPr>
                      <a:r>
                        <a:rPr lang="en-US" sz="2400">
                          <a:effectLst/>
                        </a:rPr>
                        <a:t>expiration date (year)</a:t>
                      </a:r>
                      <a:endParaRPr lang="ru-RU" sz="2000">
                        <a:effectLst/>
                        <a:latin typeface="Calibri"/>
                        <a:ea typeface="Calibri"/>
                        <a:cs typeface="Times New Roman"/>
                      </a:endParaRPr>
                    </a:p>
                  </a:txBody>
                  <a:tcPr marL="68580" marR="68580" marT="0" marB="0" anchor="ctr"/>
                </a:tc>
                <a:tc rowSpan="4">
                  <a:txBody>
                    <a:bodyPr/>
                    <a:lstStyle/>
                    <a:p>
                      <a:pPr algn="ctr">
                        <a:lnSpc>
                          <a:spcPct val="115000"/>
                        </a:lnSpc>
                        <a:spcAft>
                          <a:spcPts val="0"/>
                        </a:spcAft>
                      </a:pPr>
                      <a:r>
                        <a:rPr lang="en-US" sz="2400">
                          <a:effectLst/>
                        </a:rPr>
                        <a:t>Type of vessel, </a:t>
                      </a:r>
                      <a:endParaRPr lang="ru-RU" sz="2000">
                        <a:effectLst/>
                      </a:endParaRPr>
                    </a:p>
                    <a:p>
                      <a:pPr algn="ctr">
                        <a:lnSpc>
                          <a:spcPct val="115000"/>
                        </a:lnSpc>
                        <a:spcAft>
                          <a:spcPts val="0"/>
                        </a:spcAft>
                      </a:pPr>
                      <a:r>
                        <a:rPr lang="en-US" sz="2400">
                          <a:effectLst/>
                        </a:rPr>
                        <a:t>number of doses</a:t>
                      </a:r>
                      <a:endParaRPr lang="ru-RU" sz="2000">
                        <a:effectLst/>
                        <a:latin typeface="Calibri"/>
                        <a:ea typeface="Calibri"/>
                        <a:cs typeface="Times New Roman"/>
                      </a:endParaRPr>
                    </a:p>
                  </a:txBody>
                  <a:tcPr marL="68580" marR="68580" marT="0" marB="0" anchor="ctr"/>
                </a:tc>
                <a:tc rowSpan="3">
                  <a:txBody>
                    <a:bodyPr/>
                    <a:lstStyle/>
                    <a:p>
                      <a:pPr marL="0" marR="0" indent="0" algn="ctr" defTabSz="4157664" rtl="0" eaLnBrk="1" fontAlgn="auto" latinLnBrk="0" hangingPunct="1">
                        <a:lnSpc>
                          <a:spcPct val="115000"/>
                        </a:lnSpc>
                        <a:spcBef>
                          <a:spcPts val="0"/>
                        </a:spcBef>
                        <a:spcAft>
                          <a:spcPts val="0"/>
                        </a:spcAft>
                        <a:buClrTx/>
                        <a:buSzTx/>
                        <a:buFontTx/>
                        <a:buNone/>
                        <a:tabLst/>
                        <a:defRPr/>
                      </a:pPr>
                      <a:r>
                        <a:rPr lang="en-US" sz="2400" dirty="0">
                          <a:effectLst/>
                        </a:rPr>
                        <a:t>Total number of cells in </a:t>
                      </a:r>
                      <a:r>
                        <a:rPr lang="en-US" sz="2400" dirty="0" err="1">
                          <a:effectLst/>
                        </a:rPr>
                        <a:t>Goryaev-Thoma</a:t>
                      </a:r>
                      <a:r>
                        <a:rPr lang="en-US" sz="2400" dirty="0">
                          <a:effectLst/>
                        </a:rPr>
                        <a:t> </a:t>
                      </a:r>
                      <a:r>
                        <a:rPr lang="en-US" sz="2400" dirty="0" smtClean="0">
                          <a:effectLst/>
                        </a:rPr>
                        <a:t>chamber (</a:t>
                      </a:r>
                      <a:r>
                        <a:rPr lang="en-US" sz="2400" dirty="0">
                          <a:effectLst/>
                        </a:rPr>
                        <a:t>cells/ml), I</a:t>
                      </a:r>
                      <a:r>
                        <a:rPr lang="en-US" sz="2400" baseline="-25000" dirty="0">
                          <a:effectLst/>
                        </a:rPr>
                        <a:t>95</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400">
                          <a:effectLst/>
                        </a:rPr>
                        <a:t>live cells with “Live/Dead” (%)</a:t>
                      </a:r>
                      <a:endParaRPr lang="ru-RU" sz="2000">
                        <a:effectLst/>
                        <a:latin typeface="Calibri"/>
                        <a:ea typeface="Calibri"/>
                        <a:cs typeface="Times New Roman"/>
                      </a:endParaRPr>
                    </a:p>
                  </a:txBody>
                  <a:tcPr marL="68580" marR="68580" marT="0" marB="0" anchor="ctr"/>
                </a:tc>
                <a:tc rowSpan="3">
                  <a:txBody>
                    <a:bodyPr/>
                    <a:lstStyle/>
                    <a:p>
                      <a:pPr algn="ctr">
                        <a:lnSpc>
                          <a:spcPct val="115000"/>
                        </a:lnSpc>
                        <a:spcAft>
                          <a:spcPts val="0"/>
                        </a:spcAft>
                      </a:pPr>
                      <a:r>
                        <a:rPr lang="en-US" sz="2400">
                          <a:effectLst/>
                        </a:rPr>
                        <a:t>CFU/ml </a:t>
                      </a:r>
                      <a:endParaRPr lang="ru-RU" sz="2000">
                        <a:effectLst/>
                      </a:endParaRPr>
                    </a:p>
                    <a:p>
                      <a:pPr algn="ctr">
                        <a:lnSpc>
                          <a:spcPct val="115000"/>
                        </a:lnSpc>
                        <a:spcAft>
                          <a:spcPts val="0"/>
                        </a:spcAft>
                      </a:pPr>
                      <a:r>
                        <a:rPr lang="en-US" sz="2400">
                          <a:effectLst/>
                        </a:rPr>
                        <a:t>(Incubation time=72h),</a:t>
                      </a:r>
                      <a:endParaRPr lang="ru-RU" sz="2000">
                        <a:effectLst/>
                      </a:endParaRPr>
                    </a:p>
                    <a:p>
                      <a:pPr algn="ctr">
                        <a:lnSpc>
                          <a:spcPct val="115000"/>
                        </a:lnSpc>
                        <a:spcAft>
                          <a:spcPts val="0"/>
                        </a:spcAft>
                      </a:pPr>
                      <a:r>
                        <a:rPr lang="en-US" sz="2400">
                          <a:effectLst/>
                        </a:rPr>
                        <a:t>(I</a:t>
                      </a:r>
                      <a:r>
                        <a:rPr lang="en-US" sz="2400" baseline="-25000">
                          <a:effectLst/>
                        </a:rPr>
                        <a:t>95</a:t>
                      </a:r>
                      <a:r>
                        <a:rPr lang="en-US" sz="2400">
                          <a:effectLst/>
                        </a:rPr>
                        <a:t>)</a:t>
                      </a:r>
                      <a:endParaRPr lang="ru-RU" sz="2000">
                        <a:effectLst/>
                        <a:latin typeface="Calibri"/>
                        <a:ea typeface="Calibri"/>
                        <a:cs typeface="Times New Roman"/>
                      </a:endParaRPr>
                    </a:p>
                  </a:txBody>
                  <a:tcPr marL="68580" marR="68580" marT="0" marB="0" anchor="ctr"/>
                </a:tc>
                <a:tc rowSpan="4">
                  <a:txBody>
                    <a:bodyPr/>
                    <a:lstStyle/>
                    <a:p>
                      <a:pPr algn="ctr">
                        <a:lnSpc>
                          <a:spcPct val="115000"/>
                        </a:lnSpc>
                        <a:spcAft>
                          <a:spcPts val="0"/>
                        </a:spcAft>
                      </a:pPr>
                      <a:r>
                        <a:rPr lang="en-US" sz="2400" dirty="0">
                          <a:effectLst/>
                        </a:rPr>
                        <a:t>VBNC</a:t>
                      </a:r>
                      <a:endParaRPr lang="ru-RU" sz="2000" dirty="0">
                        <a:effectLst/>
                      </a:endParaRPr>
                    </a:p>
                    <a:p>
                      <a:pPr algn="ctr">
                        <a:lnSpc>
                          <a:spcPct val="115000"/>
                        </a:lnSpc>
                        <a:spcAft>
                          <a:spcPts val="0"/>
                        </a:spcAft>
                      </a:pPr>
                      <a:r>
                        <a:rPr lang="en-US" sz="2400" dirty="0">
                          <a:effectLst/>
                        </a:rPr>
                        <a:t>(%)</a:t>
                      </a:r>
                      <a:endParaRPr lang="ru-RU" sz="2000" dirty="0">
                        <a:effectLst/>
                        <a:latin typeface="Calibri"/>
                        <a:ea typeface="Calibri"/>
                        <a:cs typeface="Times New Roman"/>
                      </a:endParaRPr>
                    </a:p>
                  </a:txBody>
                  <a:tcPr marL="68580" marR="68580" marT="0" marB="0" anchor="ctr"/>
                </a:tc>
              </a:tr>
              <a:tr h="173990">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en-US" sz="2400" dirty="0">
                          <a:effectLst/>
                        </a:rPr>
                        <a:t>total number of live cells/ml with “Live/Dead”, I</a:t>
                      </a:r>
                      <a:r>
                        <a:rPr lang="en-US" sz="2400" baseline="-25000" dirty="0">
                          <a:effectLst/>
                        </a:rPr>
                        <a:t>95</a:t>
                      </a:r>
                      <a:endParaRPr lang="ru-RU" sz="2000" dirty="0">
                        <a:effectLst/>
                        <a:latin typeface="Calibri"/>
                        <a:ea typeface="Calibri"/>
                        <a:cs typeface="Times New Roman"/>
                      </a:endParaRPr>
                    </a:p>
                  </a:txBody>
                  <a:tcPr marL="68580" marR="68580" marT="0" marB="0" anchor="ctr"/>
                </a:tc>
                <a:tc vMerge="1">
                  <a:txBody>
                    <a:bodyPr/>
                    <a:lstStyle/>
                    <a:p>
                      <a:endParaRPr lang="ru-RU"/>
                    </a:p>
                  </a:txBody>
                  <a:tcPr/>
                </a:tc>
                <a:tc v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algn="ctr">
                        <a:lnSpc>
                          <a:spcPct val="115000"/>
                        </a:lnSpc>
                        <a:spcAft>
                          <a:spcPts val="0"/>
                        </a:spcAft>
                      </a:pPr>
                      <a:r>
                        <a:rPr lang="en-US" sz="2400">
                          <a:effectLst/>
                        </a:rPr>
                        <a:t>p value</a:t>
                      </a:r>
                      <a:endParaRPr lang="ru-RU" sz="2000">
                        <a:effectLst/>
                        <a:latin typeface="Calibri"/>
                        <a:ea typeface="Calibri"/>
                        <a:cs typeface="Times New Roman"/>
                      </a:endParaRPr>
                    </a:p>
                  </a:txBody>
                  <a:tcPr marL="68580" marR="68580" marT="0" marB="0" anchor="ctr"/>
                </a:tc>
                <a:tc vMerge="1">
                  <a:txBody>
                    <a:bodyPr/>
                    <a:lstStyle/>
                    <a:p>
                      <a:endParaRPr lang="ru-RU"/>
                    </a:p>
                  </a:txBody>
                  <a:tcPr/>
                </a:tc>
                <a:tc vMerge="1">
                  <a:txBody>
                    <a:bodyPr/>
                    <a:lstStyle/>
                    <a:p>
                      <a:endParaRPr lang="ru-RU"/>
                    </a:p>
                  </a:txBody>
                  <a:tcPr/>
                </a:tc>
              </a:tr>
              <a:tr h="44450">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en-US" sz="2400">
                          <a:effectLst/>
                        </a:rPr>
                        <a:t>p value</a:t>
                      </a:r>
                      <a:endParaRPr lang="ru-RU" sz="2000">
                        <a:effectLst/>
                        <a:latin typeface="Calibri"/>
                        <a:ea typeface="Calibri"/>
                        <a:cs typeface="Times New Roman"/>
                      </a:endParaRPr>
                    </a:p>
                  </a:txBody>
                  <a:tcPr marL="68580" marR="68580" marT="0" marB="0"/>
                </a:tc>
                <a:tc vMerge="1">
                  <a:txBody>
                    <a:bodyPr/>
                    <a:lstStyle/>
                    <a:p>
                      <a:endParaRPr lang="ru-RU"/>
                    </a:p>
                  </a:txBody>
                  <a:tcPr/>
                </a:tc>
                <a:tc>
                  <a:txBody>
                    <a:bodyPr/>
                    <a:lstStyle/>
                    <a:p>
                      <a:pPr algn="ctr">
                        <a:lnSpc>
                          <a:spcPct val="115000"/>
                        </a:lnSpc>
                        <a:spcAft>
                          <a:spcPts val="0"/>
                        </a:spcAft>
                      </a:pPr>
                      <a:r>
                        <a:rPr lang="en-US" sz="2400">
                          <a:effectLst/>
                        </a:rPr>
                        <a:t>p value</a:t>
                      </a:r>
                      <a:endParaRPr lang="ru-RU" sz="2000">
                        <a:effectLst/>
                        <a:latin typeface="Calibri"/>
                        <a:ea typeface="Calibri"/>
                        <a:cs typeface="Times New Roman"/>
                      </a:endParaRPr>
                    </a:p>
                  </a:txBody>
                  <a:tcPr marL="68580" marR="68580" marT="0" marB="0" anchor="ctr"/>
                </a:tc>
                <a:tc vMerge="1">
                  <a:txBody>
                    <a:bodyPr/>
                    <a:lstStyle/>
                    <a:p>
                      <a:endParaRPr lang="ru-RU"/>
                    </a:p>
                  </a:txBody>
                  <a:tcPr/>
                </a:tc>
              </a:tr>
              <a:tr h="113030">
                <a:tc>
                  <a:txBody>
                    <a:bodyPr/>
                    <a:lstStyle/>
                    <a:p>
                      <a:pPr algn="ctr">
                        <a:lnSpc>
                          <a:spcPct val="115000"/>
                        </a:lnSpc>
                        <a:spcAft>
                          <a:spcPts val="0"/>
                        </a:spcAft>
                      </a:pPr>
                      <a:r>
                        <a:rPr lang="en-US" sz="2400" dirty="0" smtClean="0">
                          <a:effectLst/>
                          <a:latin typeface="Calibri"/>
                          <a:ea typeface="Calibri"/>
                          <a:cs typeface="Times New Roman"/>
                        </a:rPr>
                        <a:t>1</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smtClean="0">
                          <a:effectLst/>
                          <a:latin typeface="Calibri"/>
                          <a:ea typeface="Calibri"/>
                          <a:cs typeface="Times New Roman"/>
                        </a:rPr>
                        <a:t>2</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smtClean="0">
                          <a:effectLst/>
                          <a:latin typeface="Calibri"/>
                          <a:ea typeface="Calibri"/>
                          <a:cs typeface="Times New Roman"/>
                        </a:rPr>
                        <a:t>3</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smtClean="0">
                          <a:effectLst/>
                          <a:latin typeface="Calibri"/>
                          <a:ea typeface="Calibri"/>
                          <a:cs typeface="Times New Roman"/>
                        </a:rPr>
                        <a:t>4</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400" dirty="0" smtClean="0">
                          <a:effectLst/>
                          <a:latin typeface="Calibri"/>
                          <a:ea typeface="Calibri"/>
                          <a:cs typeface="Times New Roman"/>
                        </a:rPr>
                        <a:t>5</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400" dirty="0" smtClean="0">
                          <a:effectLst/>
                        </a:rPr>
                        <a:t>6</a:t>
                      </a:r>
                      <a:endParaRPr lang="ru-RU" sz="2000" dirty="0">
                        <a:effectLst/>
                        <a:latin typeface="Calibri"/>
                        <a:ea typeface="Calibri"/>
                        <a:cs typeface="Times New Roman"/>
                      </a:endParaRPr>
                    </a:p>
                  </a:txBody>
                  <a:tcPr marL="68580" marR="68580" marT="0" marB="0" anchor="ctr"/>
                </a:tc>
              </a:tr>
              <a:tr h="148590">
                <a:tc rowSpan="4">
                  <a:txBody>
                    <a:bodyPr/>
                    <a:lstStyle/>
                    <a:p>
                      <a:pPr algn="ctr">
                        <a:lnSpc>
                          <a:spcPct val="115000"/>
                        </a:lnSpc>
                        <a:spcAft>
                          <a:spcPts val="0"/>
                        </a:spcAft>
                      </a:pPr>
                      <a:r>
                        <a:rPr lang="en-US" sz="2400">
                          <a:effectLst/>
                        </a:rPr>
                        <a:t>LB-55</a:t>
                      </a:r>
                      <a:endParaRPr lang="ru-RU" sz="2000">
                        <a:effectLst/>
                      </a:endParaRPr>
                    </a:p>
                    <a:p>
                      <a:pPr algn="ctr">
                        <a:lnSpc>
                          <a:spcPct val="115000"/>
                        </a:lnSpc>
                        <a:spcAft>
                          <a:spcPts val="0"/>
                        </a:spcAft>
                      </a:pPr>
                      <a:r>
                        <a:rPr lang="en-US" sz="2400">
                          <a:effectLst/>
                        </a:rPr>
                        <a:t>1994</a:t>
                      </a:r>
                      <a:endParaRPr lang="ru-RU" sz="2000">
                        <a:effectLst/>
                        <a:latin typeface="Calibri"/>
                        <a:ea typeface="Calibri"/>
                        <a:cs typeface="Times New Roman"/>
                      </a:endParaRPr>
                    </a:p>
                  </a:txBody>
                  <a:tcPr marL="68580" marR="68580" marT="0" marB="0" anchor="ctr"/>
                </a:tc>
                <a:tc rowSpan="4">
                  <a:txBody>
                    <a:bodyPr/>
                    <a:lstStyle/>
                    <a:p>
                      <a:pPr algn="ctr">
                        <a:lnSpc>
                          <a:spcPct val="115000"/>
                        </a:lnSpc>
                        <a:spcAft>
                          <a:spcPts val="0"/>
                        </a:spcAft>
                      </a:pPr>
                      <a:r>
                        <a:rPr lang="en-US" sz="2400">
                          <a:effectLst/>
                        </a:rPr>
                        <a:t>Ampoules, </a:t>
                      </a:r>
                      <a:endParaRPr lang="ru-RU" sz="2000">
                        <a:effectLst/>
                      </a:endParaRPr>
                    </a:p>
                    <a:p>
                      <a:pPr algn="ctr">
                        <a:lnSpc>
                          <a:spcPct val="115000"/>
                        </a:lnSpc>
                        <a:spcAft>
                          <a:spcPts val="0"/>
                        </a:spcAft>
                      </a:pPr>
                      <a:r>
                        <a:rPr lang="en-US" sz="2400">
                          <a:effectLst/>
                        </a:rPr>
                        <a:t>5 doses</a:t>
                      </a:r>
                      <a:endParaRPr lang="ru-RU" sz="2000">
                        <a:effectLst/>
                        <a:latin typeface="Calibri"/>
                        <a:ea typeface="Calibri"/>
                        <a:cs typeface="Times New Roman"/>
                      </a:endParaRPr>
                    </a:p>
                  </a:txBody>
                  <a:tcPr marL="68580" marR="68580" marT="0" marB="0" anchor="ctr"/>
                </a:tc>
                <a:tc rowSpan="3">
                  <a:txBody>
                    <a:bodyPr/>
                    <a:lstStyle/>
                    <a:p>
                      <a:pPr algn="ctr">
                        <a:lnSpc>
                          <a:spcPct val="115000"/>
                        </a:lnSpc>
                        <a:spcAft>
                          <a:spcPts val="0"/>
                        </a:spcAft>
                      </a:pPr>
                      <a:r>
                        <a:rPr lang="en-US" sz="2400" dirty="0" smtClean="0">
                          <a:effectLst/>
                        </a:rPr>
                        <a:t>3.4±0.37×10</a:t>
                      </a:r>
                      <a:r>
                        <a:rPr lang="en-US" sz="2400" baseline="30000" dirty="0" smtClean="0">
                          <a:effectLst/>
                        </a:rPr>
                        <a:t>9</a:t>
                      </a:r>
                      <a:endParaRPr lang="ru-RU" sz="2000" dirty="0">
                        <a:effectLst/>
                      </a:endParaRPr>
                    </a:p>
                    <a:p>
                      <a:pPr algn="ctr">
                        <a:lnSpc>
                          <a:spcPct val="115000"/>
                        </a:lnSpc>
                        <a:spcAft>
                          <a:spcPts val="0"/>
                        </a:spcAft>
                      </a:pPr>
                      <a:r>
                        <a:rPr lang="en-US" sz="2400" dirty="0">
                          <a:effectLst/>
                        </a:rPr>
                        <a:t>(</a:t>
                      </a:r>
                      <a:r>
                        <a:rPr lang="en-US" sz="2400" dirty="0" smtClean="0">
                          <a:effectLst/>
                        </a:rPr>
                        <a:t>2.5÷4.3</a:t>
                      </a:r>
                      <a:r>
                        <a:rPr lang="en-US" sz="2400" dirty="0">
                          <a:effectLst/>
                        </a:rPr>
                        <a:t>)</a:t>
                      </a:r>
                      <a:r>
                        <a:rPr lang="ru-RU" sz="2400" dirty="0">
                          <a:effectLst/>
                        </a:rPr>
                        <a:t>×10</a:t>
                      </a:r>
                      <a:r>
                        <a:rPr lang="en-US" sz="2400" baseline="30000" dirty="0">
                          <a:effectLst/>
                        </a:rPr>
                        <a:t>9</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400">
                          <a:effectLst/>
                        </a:rPr>
                        <a:t>66,5</a:t>
                      </a:r>
                      <a:endParaRPr lang="ru-RU" sz="200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en-US" sz="2400" dirty="0" smtClean="0">
                          <a:effectLst/>
                        </a:rPr>
                        <a:t>1.0±0.11</a:t>
                      </a:r>
                      <a:r>
                        <a:rPr lang="ru-RU" sz="2400" dirty="0">
                          <a:effectLst/>
                        </a:rPr>
                        <a:t>×10</a:t>
                      </a:r>
                      <a:r>
                        <a:rPr lang="en-US" sz="2400" baseline="30000" dirty="0">
                          <a:effectLst/>
                        </a:rPr>
                        <a:t>7</a:t>
                      </a:r>
                      <a:endParaRPr lang="ru-RU" sz="2000" dirty="0">
                        <a:effectLst/>
                      </a:endParaRPr>
                    </a:p>
                    <a:p>
                      <a:pPr algn="ctr">
                        <a:lnSpc>
                          <a:spcPct val="115000"/>
                        </a:lnSpc>
                        <a:spcAft>
                          <a:spcPts val="0"/>
                        </a:spcAft>
                      </a:pPr>
                      <a:r>
                        <a:rPr lang="en-US" sz="2400" dirty="0">
                          <a:effectLst/>
                        </a:rPr>
                        <a:t>(</a:t>
                      </a:r>
                      <a:r>
                        <a:rPr lang="en-US" sz="2400" dirty="0" smtClean="0">
                          <a:effectLst/>
                        </a:rPr>
                        <a:t>0.74÷1.26</a:t>
                      </a:r>
                      <a:r>
                        <a:rPr lang="en-US" sz="2400" dirty="0">
                          <a:effectLst/>
                        </a:rPr>
                        <a:t>)×10</a:t>
                      </a:r>
                      <a:r>
                        <a:rPr lang="en-US" sz="2400" baseline="30000" dirty="0">
                          <a:effectLst/>
                        </a:rPr>
                        <a:t>7</a:t>
                      </a:r>
                      <a:endParaRPr lang="ru-RU" sz="2000" dirty="0">
                        <a:effectLst/>
                        <a:latin typeface="Calibri"/>
                        <a:ea typeface="Calibri"/>
                        <a:cs typeface="Times New Roman"/>
                      </a:endParaRPr>
                    </a:p>
                  </a:txBody>
                  <a:tcPr marL="68580" marR="68580" marT="0" marB="0" anchor="ctr"/>
                </a:tc>
                <a:tc rowSpan="4">
                  <a:txBody>
                    <a:bodyPr/>
                    <a:lstStyle/>
                    <a:p>
                      <a:pPr algn="ctr">
                        <a:lnSpc>
                          <a:spcPct val="115000"/>
                        </a:lnSpc>
                        <a:spcAft>
                          <a:spcPts val="0"/>
                        </a:spcAft>
                      </a:pPr>
                      <a:r>
                        <a:rPr lang="en-US" sz="2400" dirty="0" smtClean="0">
                          <a:effectLst/>
                        </a:rPr>
                        <a:t>99.9</a:t>
                      </a:r>
                      <a:endParaRPr lang="ru-RU" sz="2000" dirty="0">
                        <a:effectLst/>
                        <a:latin typeface="Calibri"/>
                        <a:ea typeface="Calibri"/>
                        <a:cs typeface="Times New Roman"/>
                      </a:endParaRPr>
                    </a:p>
                  </a:txBody>
                  <a:tcPr marL="68580" marR="68580" marT="0" marB="0" anchor="ctr"/>
                </a:tc>
              </a:tr>
              <a:tr h="0">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algn="ctr">
                        <a:lnSpc>
                          <a:spcPct val="115000"/>
                        </a:lnSpc>
                        <a:spcAft>
                          <a:spcPts val="0"/>
                        </a:spcAft>
                      </a:pPr>
                      <a:r>
                        <a:rPr lang="en-US" sz="2400" dirty="0" smtClean="0">
                          <a:effectLst/>
                        </a:rPr>
                        <a:t>2.3±0.25×10</a:t>
                      </a:r>
                      <a:r>
                        <a:rPr lang="en-US" sz="2400" baseline="30000" dirty="0" smtClean="0">
                          <a:effectLst/>
                        </a:rPr>
                        <a:t>9</a:t>
                      </a:r>
                      <a:endParaRPr lang="ru-RU" sz="2000" dirty="0">
                        <a:effectLst/>
                      </a:endParaRPr>
                    </a:p>
                    <a:p>
                      <a:pPr algn="ctr">
                        <a:lnSpc>
                          <a:spcPct val="115000"/>
                        </a:lnSpc>
                        <a:spcAft>
                          <a:spcPts val="0"/>
                        </a:spcAft>
                      </a:pPr>
                      <a:r>
                        <a:rPr lang="en-US" sz="2400" dirty="0">
                          <a:effectLst/>
                        </a:rPr>
                        <a:t>(</a:t>
                      </a:r>
                      <a:r>
                        <a:rPr lang="en-US" sz="2400" dirty="0" smtClean="0">
                          <a:effectLst/>
                        </a:rPr>
                        <a:t>1.7÷2.9</a:t>
                      </a:r>
                      <a:r>
                        <a:rPr lang="en-US" sz="2400" dirty="0">
                          <a:effectLst/>
                        </a:rPr>
                        <a:t>)</a:t>
                      </a:r>
                      <a:r>
                        <a:rPr lang="ru-RU" sz="2400" dirty="0">
                          <a:effectLst/>
                        </a:rPr>
                        <a:t>×10</a:t>
                      </a:r>
                      <a:r>
                        <a:rPr lang="en-US" sz="2400" baseline="30000" dirty="0">
                          <a:effectLst/>
                        </a:rPr>
                        <a:t>9</a:t>
                      </a:r>
                      <a:endParaRPr lang="ru-RU" sz="2000" dirty="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498981">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algn="ctr">
                        <a:lnSpc>
                          <a:spcPct val="115000"/>
                        </a:lnSpc>
                        <a:spcAft>
                          <a:spcPts val="0"/>
                        </a:spcAft>
                      </a:pPr>
                      <a:r>
                        <a:rPr lang="en-US" sz="2400" dirty="0" smtClean="0">
                          <a:effectLst/>
                        </a:rPr>
                        <a:t>5 and 3 </a:t>
                      </a:r>
                      <a:r>
                        <a:rPr lang="en-US" sz="2400" dirty="0">
                          <a:effectLst/>
                        </a:rPr>
                        <a:t>&lt;</a:t>
                      </a:r>
                      <a:r>
                        <a:rPr lang="en-US" sz="2400" dirty="0" smtClean="0">
                          <a:effectLst/>
                        </a:rPr>
                        <a:t>0.05</a:t>
                      </a:r>
                      <a:endParaRPr lang="ru-RU" sz="2000" dirty="0">
                        <a:effectLst/>
                      </a:endParaRPr>
                    </a:p>
                    <a:p>
                      <a:pPr algn="ctr">
                        <a:lnSpc>
                          <a:spcPct val="115000"/>
                        </a:lnSpc>
                        <a:spcAft>
                          <a:spcPts val="0"/>
                        </a:spcAft>
                      </a:pPr>
                      <a:r>
                        <a:rPr lang="en-US" sz="2400" dirty="0" smtClean="0">
                          <a:effectLst/>
                        </a:rPr>
                        <a:t>5 </a:t>
                      </a:r>
                      <a:r>
                        <a:rPr lang="en-US" sz="2400" dirty="0">
                          <a:effectLst/>
                        </a:rPr>
                        <a:t>and </a:t>
                      </a:r>
                      <a:r>
                        <a:rPr lang="en-US" sz="2400" dirty="0" smtClean="0">
                          <a:effectLst/>
                        </a:rPr>
                        <a:t>4 </a:t>
                      </a:r>
                      <a:r>
                        <a:rPr lang="en-US" sz="2400" dirty="0">
                          <a:effectLst/>
                        </a:rPr>
                        <a:t>&lt; </a:t>
                      </a:r>
                      <a:r>
                        <a:rPr lang="en-US" sz="2400" dirty="0" smtClean="0">
                          <a:effectLst/>
                        </a:rPr>
                        <a:t>0.05</a:t>
                      </a:r>
                      <a:endParaRPr lang="ru-RU" sz="2000" dirty="0">
                        <a:effectLst/>
                        <a:latin typeface="Calibri"/>
                        <a:ea typeface="Calibri"/>
                        <a:cs typeface="Times New Roman"/>
                      </a:endParaRPr>
                    </a:p>
                  </a:txBody>
                  <a:tcPr marL="68580" marR="68580" marT="0" marB="0"/>
                </a:tc>
                <a:tc vMerge="1">
                  <a:txBody>
                    <a:bodyPr/>
                    <a:lstStyle/>
                    <a:p>
                      <a:endParaRPr lang="ru-RU"/>
                    </a:p>
                  </a:txBody>
                  <a:tcPr/>
                </a:tc>
              </a:tr>
              <a:tr h="83820">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en-US" sz="2400" dirty="0" smtClean="0">
                          <a:effectLst/>
                        </a:rPr>
                        <a:t>3 </a:t>
                      </a:r>
                      <a:r>
                        <a:rPr lang="en-US" sz="2400" dirty="0">
                          <a:effectLst/>
                        </a:rPr>
                        <a:t>and </a:t>
                      </a:r>
                      <a:r>
                        <a:rPr lang="en-US" sz="2400" dirty="0" smtClean="0">
                          <a:effectLst/>
                        </a:rPr>
                        <a:t>4 </a:t>
                      </a:r>
                      <a:r>
                        <a:rPr lang="en-US" sz="2400" dirty="0">
                          <a:effectLst/>
                        </a:rPr>
                        <a:t>&gt;</a:t>
                      </a:r>
                      <a:r>
                        <a:rPr lang="en-US" sz="2400" dirty="0" smtClean="0">
                          <a:effectLst/>
                        </a:rPr>
                        <a:t>0.05</a:t>
                      </a:r>
                      <a:endParaRPr lang="ru-RU" sz="2000" dirty="0">
                        <a:effectLst/>
                      </a:endParaRPr>
                    </a:p>
                    <a:p>
                      <a:pPr algn="ctr">
                        <a:lnSpc>
                          <a:spcPct val="115000"/>
                        </a:lnSpc>
                        <a:spcAft>
                          <a:spcPts val="0"/>
                        </a:spcAft>
                      </a:pPr>
                      <a:r>
                        <a:rPr lang="en-US" sz="2400" dirty="0" smtClean="0">
                          <a:effectLst/>
                        </a:rPr>
                        <a:t>3 and 5 &lt; 0.05</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smtClean="0">
                          <a:effectLst/>
                        </a:rPr>
                        <a:t>4 </a:t>
                      </a:r>
                      <a:r>
                        <a:rPr lang="en-US" sz="2400" dirty="0">
                          <a:effectLst/>
                        </a:rPr>
                        <a:t>and </a:t>
                      </a:r>
                      <a:r>
                        <a:rPr lang="en-US" sz="2400" dirty="0" smtClean="0">
                          <a:effectLst/>
                        </a:rPr>
                        <a:t>3 </a:t>
                      </a:r>
                      <a:r>
                        <a:rPr lang="en-US" sz="2400" dirty="0">
                          <a:effectLst/>
                        </a:rPr>
                        <a:t>&gt;</a:t>
                      </a:r>
                      <a:r>
                        <a:rPr lang="en-US" sz="2400" dirty="0" smtClean="0">
                          <a:effectLst/>
                        </a:rPr>
                        <a:t>0.05</a:t>
                      </a:r>
                      <a:endParaRPr lang="ru-RU" sz="2000" dirty="0">
                        <a:effectLst/>
                      </a:endParaRPr>
                    </a:p>
                    <a:p>
                      <a:pPr algn="ctr">
                        <a:lnSpc>
                          <a:spcPct val="115000"/>
                        </a:lnSpc>
                        <a:spcAft>
                          <a:spcPts val="0"/>
                        </a:spcAft>
                      </a:pPr>
                      <a:r>
                        <a:rPr lang="en-US" sz="2400" dirty="0" smtClean="0">
                          <a:effectLst/>
                        </a:rPr>
                        <a:t>4 </a:t>
                      </a:r>
                      <a:r>
                        <a:rPr lang="en-US" sz="2400" dirty="0">
                          <a:effectLst/>
                        </a:rPr>
                        <a:t>and </a:t>
                      </a:r>
                      <a:r>
                        <a:rPr lang="en-US" sz="2400" dirty="0" smtClean="0">
                          <a:effectLst/>
                        </a:rPr>
                        <a:t>5 </a:t>
                      </a:r>
                      <a:r>
                        <a:rPr lang="en-US" sz="2400" dirty="0">
                          <a:effectLst/>
                        </a:rPr>
                        <a:t>&lt; </a:t>
                      </a:r>
                      <a:r>
                        <a:rPr lang="en-US" sz="2400" dirty="0" smtClean="0">
                          <a:effectLst/>
                        </a:rPr>
                        <a:t>0.05</a:t>
                      </a:r>
                      <a:endParaRPr lang="ru-RU" sz="2000" dirty="0">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r>
              <a:tr h="140970">
                <a:tc rowSpan="4">
                  <a:txBody>
                    <a:bodyPr/>
                    <a:lstStyle/>
                    <a:p>
                      <a:pPr algn="ctr">
                        <a:lnSpc>
                          <a:spcPct val="115000"/>
                        </a:lnSpc>
                        <a:spcAft>
                          <a:spcPts val="0"/>
                        </a:spcAft>
                      </a:pPr>
                      <a:r>
                        <a:rPr lang="en-US" sz="2400">
                          <a:effectLst/>
                        </a:rPr>
                        <a:t>LB-80</a:t>
                      </a:r>
                      <a:endParaRPr lang="ru-RU" sz="2000">
                        <a:effectLst/>
                      </a:endParaRPr>
                    </a:p>
                    <a:p>
                      <a:pPr algn="ctr">
                        <a:lnSpc>
                          <a:spcPct val="115000"/>
                        </a:lnSpc>
                        <a:spcAft>
                          <a:spcPts val="0"/>
                        </a:spcAft>
                      </a:pPr>
                      <a:r>
                        <a:rPr lang="en-US" sz="2400">
                          <a:effectLst/>
                        </a:rPr>
                        <a:t>2010</a:t>
                      </a:r>
                      <a:endParaRPr lang="ru-RU" sz="2000">
                        <a:effectLst/>
                        <a:latin typeface="Calibri"/>
                        <a:ea typeface="Calibri"/>
                        <a:cs typeface="Times New Roman"/>
                      </a:endParaRPr>
                    </a:p>
                  </a:txBody>
                  <a:tcPr marL="68580" marR="68580" marT="0" marB="0" anchor="ctr"/>
                </a:tc>
                <a:tc rowSpan="4">
                  <a:txBody>
                    <a:bodyPr/>
                    <a:lstStyle/>
                    <a:p>
                      <a:pPr algn="ctr">
                        <a:lnSpc>
                          <a:spcPct val="115000"/>
                        </a:lnSpc>
                        <a:spcAft>
                          <a:spcPts val="0"/>
                        </a:spcAft>
                      </a:pPr>
                      <a:r>
                        <a:rPr lang="en-US" sz="2400">
                          <a:effectLst/>
                        </a:rPr>
                        <a:t>Vials,</a:t>
                      </a:r>
                      <a:endParaRPr lang="ru-RU" sz="2000">
                        <a:effectLst/>
                      </a:endParaRPr>
                    </a:p>
                    <a:p>
                      <a:pPr algn="ctr">
                        <a:lnSpc>
                          <a:spcPct val="115000"/>
                        </a:lnSpc>
                        <a:spcAft>
                          <a:spcPts val="0"/>
                        </a:spcAft>
                      </a:pPr>
                      <a:r>
                        <a:rPr lang="en-US" sz="2400">
                          <a:effectLst/>
                        </a:rPr>
                        <a:t>5 doses</a:t>
                      </a:r>
                      <a:endParaRPr lang="ru-RU" sz="2000">
                        <a:effectLst/>
                        <a:latin typeface="Calibri"/>
                        <a:ea typeface="Calibri"/>
                        <a:cs typeface="Times New Roman"/>
                      </a:endParaRPr>
                    </a:p>
                  </a:txBody>
                  <a:tcPr marL="68580" marR="68580" marT="0" marB="0" anchor="ctr"/>
                </a:tc>
                <a:tc rowSpan="3">
                  <a:txBody>
                    <a:bodyPr/>
                    <a:lstStyle/>
                    <a:p>
                      <a:pPr algn="ctr">
                        <a:lnSpc>
                          <a:spcPct val="115000"/>
                        </a:lnSpc>
                        <a:spcAft>
                          <a:spcPts val="0"/>
                        </a:spcAft>
                      </a:pPr>
                      <a:r>
                        <a:rPr lang="en-US" sz="2400" dirty="0" smtClean="0">
                          <a:effectLst/>
                        </a:rPr>
                        <a:t>3.3±0.3×10</a:t>
                      </a:r>
                      <a:r>
                        <a:rPr lang="en-US" sz="2400" baseline="30000" dirty="0" smtClean="0">
                          <a:effectLst/>
                        </a:rPr>
                        <a:t>9</a:t>
                      </a:r>
                      <a:endParaRPr lang="ru-RU" sz="2000" dirty="0">
                        <a:effectLst/>
                      </a:endParaRPr>
                    </a:p>
                    <a:p>
                      <a:pPr algn="ctr">
                        <a:lnSpc>
                          <a:spcPct val="115000"/>
                        </a:lnSpc>
                        <a:spcAft>
                          <a:spcPts val="0"/>
                        </a:spcAft>
                      </a:pPr>
                      <a:r>
                        <a:rPr lang="en-US" sz="2400" dirty="0">
                          <a:effectLst/>
                        </a:rPr>
                        <a:t>(</a:t>
                      </a:r>
                      <a:r>
                        <a:rPr lang="en-US" sz="2400" dirty="0" smtClean="0">
                          <a:effectLst/>
                        </a:rPr>
                        <a:t>2.6÷4.02</a:t>
                      </a:r>
                      <a:r>
                        <a:rPr lang="en-US" sz="2400" dirty="0">
                          <a:effectLst/>
                        </a:rPr>
                        <a:t>)</a:t>
                      </a:r>
                      <a:r>
                        <a:rPr lang="ru-RU" sz="2400" dirty="0">
                          <a:effectLst/>
                        </a:rPr>
                        <a:t>×10</a:t>
                      </a:r>
                      <a:r>
                        <a:rPr lang="en-US" sz="2400" baseline="30000" dirty="0">
                          <a:effectLst/>
                        </a:rPr>
                        <a:t>9</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400">
                          <a:effectLst/>
                        </a:rPr>
                        <a:t>92,04</a:t>
                      </a:r>
                      <a:endParaRPr lang="ru-RU" sz="200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en-US" sz="2400" dirty="0" smtClean="0">
                          <a:effectLst/>
                        </a:rPr>
                        <a:t>2.1±0.22</a:t>
                      </a:r>
                      <a:r>
                        <a:rPr lang="ru-RU" sz="2400" dirty="0">
                          <a:effectLst/>
                        </a:rPr>
                        <a:t>×10</a:t>
                      </a:r>
                      <a:r>
                        <a:rPr lang="en-US" sz="2400" baseline="30000" dirty="0">
                          <a:effectLst/>
                        </a:rPr>
                        <a:t>9</a:t>
                      </a:r>
                      <a:endParaRPr lang="ru-RU" sz="2000" dirty="0">
                        <a:effectLst/>
                      </a:endParaRPr>
                    </a:p>
                    <a:p>
                      <a:pPr algn="ctr">
                        <a:lnSpc>
                          <a:spcPct val="115000"/>
                        </a:lnSpc>
                        <a:spcAft>
                          <a:spcPts val="0"/>
                        </a:spcAft>
                      </a:pPr>
                      <a:r>
                        <a:rPr lang="en-US" sz="2400" dirty="0">
                          <a:effectLst/>
                        </a:rPr>
                        <a:t>(</a:t>
                      </a:r>
                      <a:r>
                        <a:rPr lang="en-US" sz="2400" dirty="0" smtClean="0">
                          <a:effectLst/>
                        </a:rPr>
                        <a:t>1.57÷2.63</a:t>
                      </a:r>
                      <a:r>
                        <a:rPr lang="en-US" sz="2400" dirty="0">
                          <a:effectLst/>
                        </a:rPr>
                        <a:t>)</a:t>
                      </a:r>
                      <a:r>
                        <a:rPr lang="ru-RU" sz="2400" dirty="0">
                          <a:effectLst/>
                        </a:rPr>
                        <a:t> ×10</a:t>
                      </a:r>
                      <a:r>
                        <a:rPr lang="en-US" sz="2400" baseline="30000" dirty="0">
                          <a:effectLst/>
                        </a:rPr>
                        <a:t>9</a:t>
                      </a:r>
                      <a:endParaRPr lang="ru-RU" sz="2000" dirty="0">
                        <a:effectLst/>
                        <a:latin typeface="Calibri"/>
                        <a:ea typeface="Calibri"/>
                        <a:cs typeface="Times New Roman"/>
                      </a:endParaRPr>
                    </a:p>
                  </a:txBody>
                  <a:tcPr marL="68580" marR="68580" marT="0" marB="0" anchor="ctr"/>
                </a:tc>
                <a:tc rowSpan="4">
                  <a:txBody>
                    <a:bodyPr/>
                    <a:lstStyle/>
                    <a:p>
                      <a:pPr algn="ctr">
                        <a:lnSpc>
                          <a:spcPct val="115000"/>
                        </a:lnSpc>
                        <a:spcAft>
                          <a:spcPts val="0"/>
                        </a:spcAft>
                      </a:pPr>
                      <a:r>
                        <a:rPr lang="en-US" sz="2400" dirty="0" smtClean="0">
                          <a:effectLst/>
                        </a:rPr>
                        <a:t>92.0</a:t>
                      </a:r>
                      <a:endParaRPr lang="ru-RU" sz="2000" dirty="0">
                        <a:effectLst/>
                        <a:latin typeface="Calibri"/>
                        <a:ea typeface="Calibri"/>
                        <a:cs typeface="Times New Roman"/>
                      </a:endParaRPr>
                    </a:p>
                  </a:txBody>
                  <a:tcPr marL="68580" marR="68580" marT="0" marB="0" anchor="ctr"/>
                </a:tc>
              </a:tr>
              <a:tr h="0">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algn="ctr">
                        <a:lnSpc>
                          <a:spcPct val="115000"/>
                        </a:lnSpc>
                        <a:spcAft>
                          <a:spcPts val="0"/>
                        </a:spcAft>
                      </a:pPr>
                      <a:r>
                        <a:rPr lang="en-US" sz="2400" dirty="0" smtClean="0">
                          <a:effectLst/>
                        </a:rPr>
                        <a:t>3.</a:t>
                      </a:r>
                      <a:r>
                        <a:rPr lang="ru-RU" sz="2400" dirty="0" smtClean="0">
                          <a:effectLst/>
                        </a:rPr>
                        <a:t>06</a:t>
                      </a:r>
                      <a:r>
                        <a:rPr lang="en-US" sz="2400" dirty="0" smtClean="0">
                          <a:effectLst/>
                        </a:rPr>
                        <a:t>±0.23×10</a:t>
                      </a:r>
                      <a:r>
                        <a:rPr lang="en-US" sz="2400" baseline="30000" dirty="0" smtClean="0">
                          <a:effectLst/>
                        </a:rPr>
                        <a:t>9</a:t>
                      </a:r>
                      <a:endParaRPr lang="ru-RU" sz="2000" dirty="0">
                        <a:effectLst/>
                      </a:endParaRPr>
                    </a:p>
                    <a:p>
                      <a:pPr algn="ctr">
                        <a:lnSpc>
                          <a:spcPct val="115000"/>
                        </a:lnSpc>
                        <a:spcAft>
                          <a:spcPts val="0"/>
                        </a:spcAft>
                      </a:pPr>
                      <a:r>
                        <a:rPr lang="en-US" sz="2400" dirty="0">
                          <a:effectLst/>
                        </a:rPr>
                        <a:t>(</a:t>
                      </a:r>
                      <a:r>
                        <a:rPr lang="en-US" sz="2400" dirty="0" smtClean="0">
                          <a:effectLst/>
                        </a:rPr>
                        <a:t>2.5÷3.61</a:t>
                      </a:r>
                      <a:r>
                        <a:rPr lang="en-US" sz="2400" dirty="0">
                          <a:effectLst/>
                        </a:rPr>
                        <a:t>)</a:t>
                      </a:r>
                      <a:r>
                        <a:rPr lang="ru-RU" sz="2400" dirty="0">
                          <a:effectLst/>
                        </a:rPr>
                        <a:t>×10</a:t>
                      </a:r>
                      <a:r>
                        <a:rPr lang="en-US" sz="2400" baseline="30000" dirty="0">
                          <a:effectLst/>
                        </a:rPr>
                        <a:t>9</a:t>
                      </a:r>
                      <a:endParaRPr lang="ru-RU" sz="2000" dirty="0">
                        <a:effectLst/>
                        <a:latin typeface="Calibri"/>
                        <a:ea typeface="Calibri"/>
                        <a:cs typeface="Times New Roman"/>
                      </a:endParaRPr>
                    </a:p>
                  </a:txBody>
                  <a:tcPr marL="68580" marR="68580" marT="0" marB="0" anchor="ctr"/>
                </a:tc>
                <a:tc vMerge="1">
                  <a:txBody>
                    <a:bodyPr/>
                    <a:lstStyle/>
                    <a:p>
                      <a:endParaRPr lang="ru-RU"/>
                    </a:p>
                  </a:txBody>
                  <a:tcPr/>
                </a:tc>
                <a:tc v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algn="ctr">
                        <a:lnSpc>
                          <a:spcPct val="115000"/>
                        </a:lnSpc>
                        <a:spcAft>
                          <a:spcPts val="0"/>
                        </a:spcAft>
                      </a:pPr>
                      <a:r>
                        <a:rPr lang="en-US" sz="2400" dirty="0" smtClean="0">
                          <a:effectLst/>
                        </a:rPr>
                        <a:t>5 </a:t>
                      </a:r>
                      <a:r>
                        <a:rPr lang="en-US" sz="2400" dirty="0">
                          <a:effectLst/>
                        </a:rPr>
                        <a:t>and </a:t>
                      </a:r>
                      <a:r>
                        <a:rPr lang="en-US" sz="2400" dirty="0" smtClean="0">
                          <a:effectLst/>
                        </a:rPr>
                        <a:t>3 </a:t>
                      </a:r>
                      <a:r>
                        <a:rPr lang="en-US" sz="2400" dirty="0">
                          <a:effectLst/>
                        </a:rPr>
                        <a:t>≥</a:t>
                      </a:r>
                      <a:r>
                        <a:rPr lang="en-US" sz="2400" dirty="0" smtClean="0">
                          <a:effectLst/>
                        </a:rPr>
                        <a:t>0.05</a:t>
                      </a:r>
                      <a:endParaRPr lang="ru-RU" sz="2000" dirty="0">
                        <a:effectLst/>
                      </a:endParaRPr>
                    </a:p>
                    <a:p>
                      <a:pPr algn="ctr">
                        <a:lnSpc>
                          <a:spcPct val="115000"/>
                        </a:lnSpc>
                        <a:spcAft>
                          <a:spcPts val="0"/>
                        </a:spcAft>
                      </a:pPr>
                      <a:r>
                        <a:rPr lang="en-US" sz="2400" dirty="0" smtClean="0">
                          <a:effectLst/>
                        </a:rPr>
                        <a:t>5 </a:t>
                      </a:r>
                      <a:r>
                        <a:rPr lang="en-US" sz="2400" dirty="0">
                          <a:effectLst/>
                        </a:rPr>
                        <a:t>and </a:t>
                      </a:r>
                      <a:r>
                        <a:rPr lang="en-US" sz="2400" dirty="0" smtClean="0">
                          <a:effectLst/>
                        </a:rPr>
                        <a:t>4 &gt;0.05</a:t>
                      </a:r>
                      <a:endParaRPr lang="ru-RU" sz="2000" dirty="0">
                        <a:effectLst/>
                        <a:latin typeface="Calibri"/>
                        <a:ea typeface="Calibri"/>
                        <a:cs typeface="Times New Roman"/>
                      </a:endParaRPr>
                    </a:p>
                  </a:txBody>
                  <a:tcPr marL="68580" marR="68580" marT="0" marB="0"/>
                </a:tc>
                <a:tc vMerge="1">
                  <a:txBody>
                    <a:bodyPr/>
                    <a:lstStyle/>
                    <a:p>
                      <a:endParaRPr lang="ru-RU"/>
                    </a:p>
                  </a:txBody>
                  <a:tcPr/>
                </a:tc>
              </a:tr>
              <a:tr h="123825">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en-US" sz="2400" dirty="0" smtClean="0">
                          <a:effectLst/>
                        </a:rPr>
                        <a:t>3 </a:t>
                      </a:r>
                      <a:r>
                        <a:rPr lang="en-US" sz="2400" dirty="0">
                          <a:effectLst/>
                        </a:rPr>
                        <a:t>and </a:t>
                      </a:r>
                      <a:r>
                        <a:rPr lang="en-US" sz="2400" dirty="0" smtClean="0">
                          <a:effectLst/>
                        </a:rPr>
                        <a:t>4 </a:t>
                      </a:r>
                      <a:r>
                        <a:rPr lang="en-US" sz="2400" dirty="0">
                          <a:effectLst/>
                        </a:rPr>
                        <a:t>&gt;</a:t>
                      </a:r>
                      <a:r>
                        <a:rPr lang="en-US" sz="2400" dirty="0" smtClean="0">
                          <a:effectLst/>
                        </a:rPr>
                        <a:t>0.05</a:t>
                      </a:r>
                      <a:endParaRPr lang="ru-RU" sz="2000" dirty="0">
                        <a:effectLst/>
                      </a:endParaRPr>
                    </a:p>
                    <a:p>
                      <a:pPr algn="ctr">
                        <a:lnSpc>
                          <a:spcPct val="115000"/>
                        </a:lnSpc>
                        <a:spcAft>
                          <a:spcPts val="0"/>
                        </a:spcAft>
                      </a:pPr>
                      <a:r>
                        <a:rPr lang="en-US" sz="2400" dirty="0" smtClean="0">
                          <a:effectLst/>
                        </a:rPr>
                        <a:t>3 </a:t>
                      </a:r>
                      <a:r>
                        <a:rPr lang="en-US" sz="2400" dirty="0">
                          <a:effectLst/>
                        </a:rPr>
                        <a:t>and </a:t>
                      </a:r>
                      <a:r>
                        <a:rPr lang="en-US" sz="2400" dirty="0" smtClean="0">
                          <a:effectLst/>
                        </a:rPr>
                        <a:t>5 </a:t>
                      </a:r>
                      <a:r>
                        <a:rPr lang="en-US" sz="2400" dirty="0">
                          <a:effectLst/>
                        </a:rPr>
                        <a:t>≥ </a:t>
                      </a:r>
                      <a:r>
                        <a:rPr lang="en-US" sz="2400" dirty="0" smtClean="0">
                          <a:effectLst/>
                        </a:rPr>
                        <a:t>0.05</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smtClean="0">
                          <a:effectLst/>
                        </a:rPr>
                        <a:t>4 </a:t>
                      </a:r>
                      <a:r>
                        <a:rPr lang="en-US" sz="2400" dirty="0">
                          <a:effectLst/>
                        </a:rPr>
                        <a:t>and </a:t>
                      </a:r>
                      <a:r>
                        <a:rPr lang="en-US" sz="2400" dirty="0" smtClean="0">
                          <a:effectLst/>
                        </a:rPr>
                        <a:t>3 </a:t>
                      </a:r>
                      <a:r>
                        <a:rPr lang="en-US" sz="2400" dirty="0">
                          <a:effectLst/>
                        </a:rPr>
                        <a:t>&gt;</a:t>
                      </a:r>
                      <a:r>
                        <a:rPr lang="en-US" sz="2400" dirty="0" smtClean="0">
                          <a:effectLst/>
                        </a:rPr>
                        <a:t>0.05</a:t>
                      </a:r>
                      <a:endParaRPr lang="ru-RU" sz="2000" dirty="0">
                        <a:effectLst/>
                      </a:endParaRPr>
                    </a:p>
                    <a:p>
                      <a:pPr algn="ctr">
                        <a:lnSpc>
                          <a:spcPct val="115000"/>
                        </a:lnSpc>
                        <a:spcAft>
                          <a:spcPts val="0"/>
                        </a:spcAft>
                      </a:pPr>
                      <a:r>
                        <a:rPr lang="en-US" sz="2400" dirty="0" smtClean="0">
                          <a:effectLst/>
                        </a:rPr>
                        <a:t>4 </a:t>
                      </a:r>
                      <a:r>
                        <a:rPr lang="en-US" sz="2400" dirty="0">
                          <a:effectLst/>
                        </a:rPr>
                        <a:t>and </a:t>
                      </a:r>
                      <a:r>
                        <a:rPr lang="en-US" sz="2400" dirty="0" smtClean="0">
                          <a:effectLst/>
                        </a:rPr>
                        <a:t>5 </a:t>
                      </a:r>
                      <a:r>
                        <a:rPr lang="en-US" sz="2400" dirty="0">
                          <a:effectLst/>
                        </a:rPr>
                        <a:t>&gt; </a:t>
                      </a:r>
                      <a:r>
                        <a:rPr lang="en-US" sz="2400" dirty="0" smtClean="0">
                          <a:effectLst/>
                        </a:rPr>
                        <a:t>0.05</a:t>
                      </a:r>
                      <a:endParaRPr lang="ru-RU" sz="2000" dirty="0">
                        <a:effectLst/>
                        <a:latin typeface="Calibri"/>
                        <a:ea typeface="Calibri"/>
                        <a:cs typeface="Times New Roman"/>
                      </a:endParaRPr>
                    </a:p>
                  </a:txBody>
                  <a:tcPr marL="68580" marR="68580" marT="0" marB="0" anchor="ctr"/>
                </a:tc>
                <a:tc vMerge="1">
                  <a:txBody>
                    <a:bodyPr/>
                    <a:lstStyle/>
                    <a:p>
                      <a:endParaRPr lang="ru-RU"/>
                    </a:p>
                  </a:txBody>
                  <a:tcPr/>
                </a:tc>
                <a:tc vMerge="1">
                  <a:txBody>
                    <a:bodyPr/>
                    <a:lstStyle/>
                    <a:p>
                      <a:endParaRPr lang="ru-RU"/>
                    </a:p>
                  </a:txBody>
                  <a:tcPr/>
                </a:tc>
              </a:tr>
              <a:tr h="100330">
                <a:tc rowSpan="4">
                  <a:txBody>
                    <a:bodyPr/>
                    <a:lstStyle/>
                    <a:p>
                      <a:pPr algn="ctr">
                        <a:lnSpc>
                          <a:spcPct val="115000"/>
                        </a:lnSpc>
                        <a:spcAft>
                          <a:spcPts val="0"/>
                        </a:spcAft>
                      </a:pPr>
                      <a:r>
                        <a:rPr lang="en-US" sz="2400">
                          <a:effectLst/>
                        </a:rPr>
                        <a:t>LB 93</a:t>
                      </a:r>
                      <a:endParaRPr lang="ru-RU" sz="2000">
                        <a:effectLst/>
                      </a:endParaRPr>
                    </a:p>
                    <a:p>
                      <a:pPr algn="ctr">
                        <a:lnSpc>
                          <a:spcPct val="115000"/>
                        </a:lnSpc>
                        <a:spcAft>
                          <a:spcPts val="0"/>
                        </a:spcAft>
                      </a:pPr>
                      <a:r>
                        <a:rPr lang="ru-RU" sz="2400">
                          <a:effectLst/>
                        </a:rPr>
                        <a:t>2013</a:t>
                      </a:r>
                      <a:endParaRPr lang="ru-RU" sz="2000">
                        <a:effectLst/>
                        <a:latin typeface="Calibri"/>
                        <a:ea typeface="Calibri"/>
                        <a:cs typeface="Times New Roman"/>
                      </a:endParaRPr>
                    </a:p>
                  </a:txBody>
                  <a:tcPr marL="68580" marR="68580" marT="0" marB="0" anchor="ctr"/>
                </a:tc>
                <a:tc rowSpan="4">
                  <a:txBody>
                    <a:bodyPr/>
                    <a:lstStyle/>
                    <a:p>
                      <a:pPr algn="ctr">
                        <a:lnSpc>
                          <a:spcPct val="115000"/>
                        </a:lnSpc>
                        <a:spcAft>
                          <a:spcPts val="0"/>
                        </a:spcAft>
                      </a:pPr>
                      <a:r>
                        <a:rPr lang="en-US" sz="2400">
                          <a:effectLst/>
                        </a:rPr>
                        <a:t>Vials,</a:t>
                      </a:r>
                      <a:endParaRPr lang="ru-RU" sz="2000">
                        <a:effectLst/>
                      </a:endParaRPr>
                    </a:p>
                    <a:p>
                      <a:pPr algn="ctr">
                        <a:lnSpc>
                          <a:spcPct val="115000"/>
                        </a:lnSpc>
                        <a:spcAft>
                          <a:spcPts val="0"/>
                        </a:spcAft>
                      </a:pPr>
                      <a:r>
                        <a:rPr lang="ru-RU" sz="2400">
                          <a:effectLst/>
                        </a:rPr>
                        <a:t>5 </a:t>
                      </a:r>
                      <a:r>
                        <a:rPr lang="en-US" sz="2400">
                          <a:effectLst/>
                        </a:rPr>
                        <a:t>doses</a:t>
                      </a:r>
                      <a:endParaRPr lang="ru-RU" sz="2000">
                        <a:effectLst/>
                        <a:latin typeface="Calibri"/>
                        <a:ea typeface="Calibri"/>
                        <a:cs typeface="Times New Roman"/>
                      </a:endParaRPr>
                    </a:p>
                  </a:txBody>
                  <a:tcPr marL="68580" marR="68580" marT="0" marB="0" anchor="ctr"/>
                </a:tc>
                <a:tc rowSpan="3">
                  <a:txBody>
                    <a:bodyPr/>
                    <a:lstStyle/>
                    <a:p>
                      <a:pPr algn="ctr">
                        <a:lnSpc>
                          <a:spcPct val="115000"/>
                        </a:lnSpc>
                        <a:spcAft>
                          <a:spcPts val="0"/>
                        </a:spcAft>
                      </a:pPr>
                      <a:r>
                        <a:rPr lang="en-US" sz="2400" dirty="0" smtClean="0">
                          <a:effectLst/>
                        </a:rPr>
                        <a:t>2.9±0.3×10</a:t>
                      </a:r>
                      <a:r>
                        <a:rPr lang="en-US" sz="2400" baseline="30000" dirty="0" smtClean="0">
                          <a:effectLst/>
                        </a:rPr>
                        <a:t>9</a:t>
                      </a:r>
                      <a:endParaRPr lang="ru-RU" sz="2000" dirty="0">
                        <a:effectLst/>
                      </a:endParaRPr>
                    </a:p>
                    <a:p>
                      <a:pPr algn="ctr">
                        <a:lnSpc>
                          <a:spcPct val="115000"/>
                        </a:lnSpc>
                        <a:spcAft>
                          <a:spcPts val="0"/>
                        </a:spcAft>
                      </a:pPr>
                      <a:r>
                        <a:rPr lang="en-US" sz="2400" dirty="0">
                          <a:effectLst/>
                        </a:rPr>
                        <a:t>(</a:t>
                      </a:r>
                      <a:r>
                        <a:rPr lang="en-US" sz="2400" dirty="0" smtClean="0">
                          <a:effectLst/>
                        </a:rPr>
                        <a:t>2.18÷3.62</a:t>
                      </a:r>
                      <a:r>
                        <a:rPr lang="en-US" sz="2400" dirty="0">
                          <a:effectLst/>
                        </a:rPr>
                        <a:t>)</a:t>
                      </a:r>
                      <a:r>
                        <a:rPr lang="ru-RU" sz="2400" dirty="0">
                          <a:effectLst/>
                        </a:rPr>
                        <a:t>×10</a:t>
                      </a:r>
                      <a:r>
                        <a:rPr lang="en-US" sz="2400" baseline="30000" dirty="0">
                          <a:effectLst/>
                        </a:rPr>
                        <a:t>9</a:t>
                      </a:r>
                      <a:endParaRPr lang="ru-RU"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2400">
                          <a:effectLst/>
                        </a:rPr>
                        <a:t>9</a:t>
                      </a:r>
                      <a:r>
                        <a:rPr lang="en-US" sz="2400">
                          <a:effectLst/>
                        </a:rPr>
                        <a:t>9</a:t>
                      </a:r>
                      <a:r>
                        <a:rPr lang="ru-RU" sz="2400">
                          <a:effectLst/>
                        </a:rPr>
                        <a:t>,</a:t>
                      </a:r>
                      <a:r>
                        <a:rPr lang="en-US" sz="2400">
                          <a:effectLst/>
                        </a:rPr>
                        <a:t>9</a:t>
                      </a:r>
                      <a:endParaRPr lang="ru-RU" sz="200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en-US" sz="2400" dirty="0" smtClean="0">
                          <a:effectLst/>
                        </a:rPr>
                        <a:t>1.35</a:t>
                      </a:r>
                      <a:r>
                        <a:rPr lang="ru-RU" sz="2400" dirty="0" smtClean="0">
                          <a:effectLst/>
                        </a:rPr>
                        <a:t>±0</a:t>
                      </a:r>
                      <a:r>
                        <a:rPr lang="en-US" sz="2400" dirty="0" smtClean="0">
                          <a:effectLst/>
                        </a:rPr>
                        <a:t>.15</a:t>
                      </a:r>
                      <a:r>
                        <a:rPr lang="ru-RU" sz="2400" dirty="0">
                          <a:effectLst/>
                        </a:rPr>
                        <a:t>×10</a:t>
                      </a:r>
                      <a:r>
                        <a:rPr lang="en-US" sz="2400" baseline="30000" dirty="0">
                          <a:effectLst/>
                        </a:rPr>
                        <a:t>9</a:t>
                      </a:r>
                      <a:endParaRPr lang="ru-RU" sz="2000" dirty="0">
                        <a:effectLst/>
                      </a:endParaRPr>
                    </a:p>
                    <a:p>
                      <a:pPr algn="ctr">
                        <a:lnSpc>
                          <a:spcPct val="115000"/>
                        </a:lnSpc>
                        <a:spcAft>
                          <a:spcPts val="0"/>
                        </a:spcAft>
                      </a:pPr>
                      <a:r>
                        <a:rPr lang="en-US" sz="2400" dirty="0">
                          <a:effectLst/>
                        </a:rPr>
                        <a:t>(</a:t>
                      </a:r>
                      <a:r>
                        <a:rPr lang="en-US" sz="2400" dirty="0" smtClean="0">
                          <a:effectLst/>
                        </a:rPr>
                        <a:t>0.99÷1.71</a:t>
                      </a:r>
                      <a:r>
                        <a:rPr lang="en-US" sz="2400" dirty="0">
                          <a:effectLst/>
                        </a:rPr>
                        <a:t>)</a:t>
                      </a:r>
                      <a:r>
                        <a:rPr lang="ru-RU" sz="2400" dirty="0">
                          <a:effectLst/>
                        </a:rPr>
                        <a:t>×10</a:t>
                      </a:r>
                      <a:r>
                        <a:rPr lang="en-US" sz="2400" baseline="30000" dirty="0">
                          <a:effectLst/>
                        </a:rPr>
                        <a:t>9</a:t>
                      </a:r>
                      <a:endParaRPr lang="ru-RU" sz="2000" dirty="0">
                        <a:effectLst/>
                        <a:latin typeface="Calibri"/>
                        <a:ea typeface="Calibri"/>
                        <a:cs typeface="Times New Roman"/>
                      </a:endParaRPr>
                    </a:p>
                  </a:txBody>
                  <a:tcPr marL="68580" marR="68580" marT="0" marB="0" anchor="ctr"/>
                </a:tc>
                <a:tc rowSpan="4">
                  <a:txBody>
                    <a:bodyPr/>
                    <a:lstStyle/>
                    <a:p>
                      <a:pPr algn="ctr">
                        <a:lnSpc>
                          <a:spcPct val="115000"/>
                        </a:lnSpc>
                        <a:spcAft>
                          <a:spcPts val="0"/>
                        </a:spcAft>
                      </a:pPr>
                      <a:r>
                        <a:rPr lang="en-US" sz="2400" dirty="0" smtClean="0">
                          <a:effectLst/>
                        </a:rPr>
                        <a:t>54.4</a:t>
                      </a:r>
                      <a:endParaRPr lang="ru-RU" sz="2000" dirty="0">
                        <a:effectLst/>
                        <a:latin typeface="Calibri"/>
                        <a:ea typeface="Calibri"/>
                        <a:cs typeface="Times New Roman"/>
                      </a:endParaRPr>
                    </a:p>
                  </a:txBody>
                  <a:tcPr marL="68580" marR="68580" marT="0" marB="0" anchor="ctr"/>
                </a:tc>
              </a:tr>
              <a:tr h="0">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algn="ctr">
                        <a:lnSpc>
                          <a:spcPct val="115000"/>
                        </a:lnSpc>
                        <a:spcAft>
                          <a:spcPts val="0"/>
                        </a:spcAft>
                      </a:pPr>
                      <a:r>
                        <a:rPr lang="en-US" sz="2400" dirty="0" smtClean="0">
                          <a:effectLst/>
                        </a:rPr>
                        <a:t>2.9±0.3×10</a:t>
                      </a:r>
                      <a:r>
                        <a:rPr lang="en-US" sz="2400" baseline="30000" dirty="0" smtClean="0">
                          <a:effectLst/>
                        </a:rPr>
                        <a:t>9</a:t>
                      </a:r>
                      <a:endParaRPr lang="ru-RU" sz="2000" dirty="0">
                        <a:effectLst/>
                      </a:endParaRPr>
                    </a:p>
                    <a:p>
                      <a:pPr algn="ctr">
                        <a:lnSpc>
                          <a:spcPct val="115000"/>
                        </a:lnSpc>
                        <a:spcAft>
                          <a:spcPts val="0"/>
                        </a:spcAft>
                      </a:pPr>
                      <a:r>
                        <a:rPr lang="en-US" sz="2400" dirty="0">
                          <a:effectLst/>
                        </a:rPr>
                        <a:t>(</a:t>
                      </a:r>
                      <a:r>
                        <a:rPr lang="en-US" sz="2400" dirty="0" smtClean="0">
                          <a:effectLst/>
                        </a:rPr>
                        <a:t>2.18÷3.62</a:t>
                      </a:r>
                      <a:r>
                        <a:rPr lang="en-US" sz="2400" dirty="0">
                          <a:effectLst/>
                        </a:rPr>
                        <a:t>)</a:t>
                      </a:r>
                      <a:r>
                        <a:rPr lang="ru-RU" sz="2400" dirty="0">
                          <a:effectLst/>
                        </a:rPr>
                        <a:t>×10</a:t>
                      </a:r>
                      <a:r>
                        <a:rPr lang="en-US" sz="2400" baseline="30000" dirty="0">
                          <a:effectLst/>
                        </a:rPr>
                        <a:t>9</a:t>
                      </a:r>
                      <a:endParaRPr lang="ru-RU" sz="2000" dirty="0">
                        <a:effectLst/>
                        <a:latin typeface="Calibri"/>
                        <a:ea typeface="Calibri"/>
                        <a:cs typeface="Times New Roman"/>
                      </a:endParaRPr>
                    </a:p>
                  </a:txBody>
                  <a:tcPr marL="68580" marR="68580" marT="0" marB="0" anchor="ctr"/>
                </a:tc>
                <a:tc vMerge="1">
                  <a:txBody>
                    <a:bodyPr/>
                    <a:lstStyle/>
                    <a:p>
                      <a:endParaRPr lang="ru-RU"/>
                    </a:p>
                  </a:txBody>
                  <a:tcPr/>
                </a:tc>
                <a:tc v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algn="ctr">
                        <a:lnSpc>
                          <a:spcPct val="115000"/>
                        </a:lnSpc>
                        <a:spcAft>
                          <a:spcPts val="0"/>
                        </a:spcAft>
                      </a:pPr>
                      <a:r>
                        <a:rPr lang="en-US" sz="2400" dirty="0" smtClean="0">
                          <a:effectLst/>
                        </a:rPr>
                        <a:t>5 </a:t>
                      </a:r>
                      <a:r>
                        <a:rPr lang="en-US" sz="2400" dirty="0">
                          <a:effectLst/>
                        </a:rPr>
                        <a:t>and </a:t>
                      </a:r>
                      <a:r>
                        <a:rPr lang="en-US" sz="2400" dirty="0" smtClean="0">
                          <a:effectLst/>
                        </a:rPr>
                        <a:t>3 &lt; 0.05</a:t>
                      </a:r>
                      <a:endParaRPr lang="ru-RU" sz="2000" dirty="0">
                        <a:effectLst/>
                      </a:endParaRPr>
                    </a:p>
                    <a:p>
                      <a:pPr algn="ctr">
                        <a:lnSpc>
                          <a:spcPct val="115000"/>
                        </a:lnSpc>
                        <a:spcAft>
                          <a:spcPts val="0"/>
                        </a:spcAft>
                      </a:pPr>
                      <a:r>
                        <a:rPr lang="en-US" sz="2400" dirty="0" smtClean="0">
                          <a:effectLst/>
                        </a:rPr>
                        <a:t>5 </a:t>
                      </a:r>
                      <a:r>
                        <a:rPr lang="en-US" sz="2400" dirty="0">
                          <a:effectLst/>
                        </a:rPr>
                        <a:t>and </a:t>
                      </a:r>
                      <a:r>
                        <a:rPr lang="en-US" sz="2400" dirty="0" smtClean="0">
                          <a:effectLst/>
                        </a:rPr>
                        <a:t>4 &lt; 0.05</a:t>
                      </a:r>
                      <a:endParaRPr lang="ru-RU" sz="2000" dirty="0">
                        <a:effectLst/>
                        <a:latin typeface="Calibri"/>
                        <a:ea typeface="Calibri"/>
                        <a:cs typeface="Times New Roman"/>
                      </a:endParaRPr>
                    </a:p>
                  </a:txBody>
                  <a:tcPr marL="68580" marR="68580" marT="0" marB="0"/>
                </a:tc>
                <a:tc vMerge="1">
                  <a:txBody>
                    <a:bodyPr/>
                    <a:lstStyle/>
                    <a:p>
                      <a:endParaRPr lang="ru-RU"/>
                    </a:p>
                  </a:txBody>
                  <a:tcPr/>
                </a:tc>
              </a:tr>
              <a:tr h="44450">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en-US" sz="2400" dirty="0" smtClean="0">
                          <a:effectLst/>
                        </a:rPr>
                        <a:t>3 </a:t>
                      </a:r>
                      <a:r>
                        <a:rPr lang="en-US" sz="2400" dirty="0">
                          <a:effectLst/>
                        </a:rPr>
                        <a:t>and </a:t>
                      </a:r>
                      <a:r>
                        <a:rPr lang="en-US" sz="2400" dirty="0" smtClean="0">
                          <a:effectLst/>
                        </a:rPr>
                        <a:t>4&gt;0.05</a:t>
                      </a:r>
                      <a:endParaRPr lang="ru-RU" sz="2000" dirty="0">
                        <a:effectLst/>
                      </a:endParaRPr>
                    </a:p>
                    <a:p>
                      <a:pPr algn="ctr">
                        <a:lnSpc>
                          <a:spcPct val="115000"/>
                        </a:lnSpc>
                        <a:spcAft>
                          <a:spcPts val="0"/>
                        </a:spcAft>
                      </a:pPr>
                      <a:r>
                        <a:rPr lang="en-US" sz="2400" dirty="0" smtClean="0">
                          <a:effectLst/>
                        </a:rPr>
                        <a:t>3 </a:t>
                      </a:r>
                      <a:r>
                        <a:rPr lang="en-US" sz="2400" dirty="0">
                          <a:effectLst/>
                        </a:rPr>
                        <a:t>and </a:t>
                      </a:r>
                      <a:r>
                        <a:rPr lang="en-US" sz="2400" dirty="0" smtClean="0">
                          <a:effectLst/>
                        </a:rPr>
                        <a:t>5 </a:t>
                      </a:r>
                      <a:r>
                        <a:rPr lang="en-US" sz="2400" dirty="0">
                          <a:effectLst/>
                        </a:rPr>
                        <a:t>&lt;</a:t>
                      </a:r>
                      <a:r>
                        <a:rPr lang="en-US" sz="2400" dirty="0" smtClean="0">
                          <a:effectLst/>
                        </a:rPr>
                        <a:t>0.05</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smtClean="0">
                          <a:effectLst/>
                        </a:rPr>
                        <a:t>4 </a:t>
                      </a:r>
                      <a:r>
                        <a:rPr lang="en-US" sz="2400" dirty="0">
                          <a:effectLst/>
                        </a:rPr>
                        <a:t>and </a:t>
                      </a:r>
                      <a:r>
                        <a:rPr lang="en-US" sz="2400" dirty="0" smtClean="0">
                          <a:effectLst/>
                        </a:rPr>
                        <a:t>3 </a:t>
                      </a:r>
                      <a:r>
                        <a:rPr lang="en-US" sz="2400" dirty="0">
                          <a:effectLst/>
                        </a:rPr>
                        <a:t>&gt;</a:t>
                      </a:r>
                      <a:r>
                        <a:rPr lang="en-US" sz="2400" dirty="0" smtClean="0">
                          <a:effectLst/>
                        </a:rPr>
                        <a:t>0.05</a:t>
                      </a:r>
                      <a:endParaRPr lang="ru-RU" sz="2000" dirty="0">
                        <a:effectLst/>
                      </a:endParaRPr>
                    </a:p>
                    <a:p>
                      <a:pPr algn="ctr">
                        <a:lnSpc>
                          <a:spcPct val="115000"/>
                        </a:lnSpc>
                        <a:spcAft>
                          <a:spcPts val="0"/>
                        </a:spcAft>
                      </a:pPr>
                      <a:r>
                        <a:rPr lang="en-US" sz="2400" dirty="0" smtClean="0">
                          <a:effectLst/>
                        </a:rPr>
                        <a:t>4 </a:t>
                      </a:r>
                      <a:r>
                        <a:rPr lang="en-US" sz="2400" dirty="0">
                          <a:effectLst/>
                        </a:rPr>
                        <a:t>and </a:t>
                      </a:r>
                      <a:r>
                        <a:rPr lang="en-US" sz="2400" dirty="0" smtClean="0">
                          <a:effectLst/>
                        </a:rPr>
                        <a:t>5 &lt; 0.05</a:t>
                      </a:r>
                      <a:endParaRPr lang="ru-RU" sz="2000" dirty="0">
                        <a:effectLst/>
                        <a:latin typeface="Calibri"/>
                        <a:ea typeface="Calibri"/>
                        <a:cs typeface="Times New Roman"/>
                      </a:endParaRPr>
                    </a:p>
                  </a:txBody>
                  <a:tcPr marL="68580" marR="68580" marT="0" marB="0" anchor="ctr"/>
                </a:tc>
                <a:tc vMerge="1">
                  <a:txBody>
                    <a:bodyPr/>
                    <a:lstStyle/>
                    <a:p>
                      <a:endParaRPr lang="ru-RU"/>
                    </a:p>
                  </a:txBody>
                  <a:tcPr/>
                </a:tc>
                <a:tc vMerge="1">
                  <a:txBody>
                    <a:bodyPr/>
                    <a:lstStyle/>
                    <a:p>
                      <a:endParaRPr lang="ru-RU"/>
                    </a:p>
                  </a:txBody>
                  <a:tcPr/>
                </a:tc>
              </a:tr>
            </a:tbl>
          </a:graphicData>
        </a:graphic>
      </p:graphicFrame>
      <p:sp>
        <p:nvSpPr>
          <p:cNvPr id="13" name="TextBox 12"/>
          <p:cNvSpPr txBox="1"/>
          <p:nvPr/>
        </p:nvSpPr>
        <p:spPr>
          <a:xfrm>
            <a:off x="28950814" y="5711955"/>
            <a:ext cx="518091" cy="646331"/>
          </a:xfrm>
          <a:prstGeom prst="rect">
            <a:avLst/>
          </a:prstGeom>
          <a:noFill/>
        </p:spPr>
        <p:txBody>
          <a:bodyPr wrap="none" rtlCol="0">
            <a:spAutoFit/>
          </a:bodyPr>
          <a:lstStyle/>
          <a:p>
            <a:r>
              <a:rPr lang="en-US" sz="3600" b="1" dirty="0" smtClean="0">
                <a:latin typeface="Times New Roman" panose="02020603050405020304" pitchFamily="18" charset="0"/>
                <a:cs typeface="Times New Roman" panose="02020603050405020304" pitchFamily="18" charset="0"/>
              </a:rPr>
              <a:t>A</a:t>
            </a:r>
            <a:endParaRPr lang="ru-RU" b="1"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28978346" y="19103779"/>
            <a:ext cx="492443" cy="646331"/>
          </a:xfrm>
          <a:prstGeom prst="rect">
            <a:avLst/>
          </a:prstGeom>
          <a:noFill/>
        </p:spPr>
        <p:txBody>
          <a:bodyPr wrap="none" rtlCol="0">
            <a:spAutoFit/>
          </a:bodyPr>
          <a:lstStyle/>
          <a:p>
            <a:r>
              <a:rPr lang="en-US" sz="3600" b="1" dirty="0" smtClean="0">
                <a:latin typeface="Times New Roman" panose="02020603050405020304" pitchFamily="18" charset="0"/>
                <a:cs typeface="Times New Roman" panose="02020603050405020304" pitchFamily="18" charset="0"/>
              </a:rPr>
              <a:t>B</a:t>
            </a:r>
            <a:endParaRPr lang="ru-RU" b="1"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29224567" y="30027313"/>
            <a:ext cx="518091" cy="646331"/>
          </a:xfrm>
          <a:prstGeom prst="rect">
            <a:avLst/>
          </a:prstGeom>
          <a:noFill/>
        </p:spPr>
        <p:txBody>
          <a:bodyPr wrap="none" rtlCol="0">
            <a:spAutoFit/>
          </a:bodyPr>
          <a:lstStyle/>
          <a:p>
            <a:r>
              <a:rPr lang="en-US" sz="3600" b="1" dirty="0" smtClean="0">
                <a:latin typeface="Times New Roman" panose="02020603050405020304" pitchFamily="18" charset="0"/>
                <a:cs typeface="Times New Roman" panose="02020603050405020304" pitchFamily="18" charset="0"/>
              </a:rPr>
              <a:t>C</a:t>
            </a:r>
            <a:endParaRPr lang="ru-RU" b="1" dirty="0">
              <a:latin typeface="Times New Roman" panose="02020603050405020304" pitchFamily="18" charset="0"/>
              <a:cs typeface="Times New Roman" panose="02020603050405020304" pitchFamily="18" charset="0"/>
            </a:endParaRPr>
          </a:p>
        </p:txBody>
      </p:sp>
      <p:sp>
        <p:nvSpPr>
          <p:cNvPr id="14" name="TextBox 13"/>
          <p:cNvSpPr txBox="1"/>
          <p:nvPr/>
        </p:nvSpPr>
        <p:spPr>
          <a:xfrm flipH="1">
            <a:off x="14157113" y="4552083"/>
            <a:ext cx="15769751" cy="1754326"/>
          </a:xfrm>
          <a:prstGeom prst="rect">
            <a:avLst/>
          </a:prstGeom>
          <a:noFill/>
        </p:spPr>
        <p:txBody>
          <a:bodyPr wrap="square" rtlCol="0">
            <a:spAutoFit/>
          </a:bodyPr>
          <a:lstStyle/>
          <a:p>
            <a:pPr algn="ctr"/>
            <a:r>
              <a:rPr lang="en-US" sz="3600" b="1" dirty="0" smtClean="0">
                <a:latin typeface="Times New Roman" panose="02020603050405020304" pitchFamily="18" charset="0"/>
                <a:cs typeface="Times New Roman" panose="02020603050405020304" pitchFamily="18" charset="0"/>
              </a:rPr>
              <a:t>Table 1</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Studying of samples probiotic preparations</a:t>
            </a:r>
            <a:r>
              <a:rPr lang="en-US" sz="3600" dirty="0" smtClean="0">
                <a:latin typeface="Times New Roman" panose="02020603050405020304" pitchFamily="18" charset="0"/>
                <a:cs typeface="Times New Roman" panose="02020603050405020304" pitchFamily="18" charset="0"/>
              </a:rPr>
              <a:t>, containing: A – </a:t>
            </a:r>
            <a:r>
              <a:rPr lang="en-US" sz="3600" i="1" dirty="0" smtClean="0">
                <a:latin typeface="Times New Roman" panose="02020603050405020304" pitchFamily="18" charset="0"/>
                <a:cs typeface="Times New Roman" panose="02020603050405020304" pitchFamily="18" charset="0"/>
              </a:rPr>
              <a:t>E.coli</a:t>
            </a:r>
            <a:r>
              <a:rPr lang="en-US" sz="3600" dirty="0">
                <a:latin typeface="Times New Roman" panose="02020603050405020304" pitchFamily="18" charset="0"/>
                <a:cs typeface="Times New Roman" panose="02020603050405020304" pitchFamily="18" charset="0"/>
              </a:rPr>
              <a:t>, B</a:t>
            </a:r>
            <a:r>
              <a:rPr lang="ru-RU" sz="3600" dirty="0" smtClean="0">
                <a:latin typeface="Times New Roman" panose="02020603050405020304" pitchFamily="18" charset="0"/>
                <a:cs typeface="Times New Roman" panose="02020603050405020304" pitchFamily="18" charset="0"/>
              </a:rPr>
              <a:t> –</a:t>
            </a:r>
            <a:r>
              <a:rPr lang="en-US" sz="3600" i="1" dirty="0" smtClean="0">
                <a:latin typeface="Times New Roman" panose="02020603050405020304" pitchFamily="18" charset="0"/>
                <a:cs typeface="Times New Roman" panose="02020603050405020304" pitchFamily="18" charset="0"/>
              </a:rPr>
              <a:t>Lactobacillus</a:t>
            </a:r>
            <a:r>
              <a:rPr lang="ru-RU"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and C – </a:t>
            </a:r>
            <a:r>
              <a:rPr lang="en-US" sz="3600" i="1" dirty="0" smtClean="0">
                <a:latin typeface="Times New Roman" panose="02020603050405020304" pitchFamily="18" charset="0"/>
                <a:cs typeface="Times New Roman" panose="02020603050405020304" pitchFamily="18" charset="0"/>
              </a:rPr>
              <a:t>Bifidobacterium</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with various periods of storage</a:t>
            </a:r>
            <a:r>
              <a:rPr lang="en-US" sz="3600" dirty="0" smtClean="0">
                <a:latin typeface="Times New Roman" panose="02020603050405020304" pitchFamily="18" charset="0"/>
                <a:cs typeface="Times New Roman" panose="02020603050405020304" pitchFamily="18" charset="0"/>
              </a:rPr>
              <a:t>.</a:t>
            </a:r>
          </a:p>
          <a:p>
            <a:pPr algn="ctr"/>
            <a:r>
              <a:rPr lang="en-US" sz="3600" dirty="0" smtClean="0">
                <a:latin typeface="Times New Roman" panose="02020603050405020304" pitchFamily="18" charset="0"/>
                <a:cs typeface="Times New Roman" panose="02020603050405020304" pitchFamily="18" charset="0"/>
              </a:rPr>
              <a:t>(date of analysis – 2013)</a:t>
            </a:r>
            <a:endParaRPr lang="ru-RU" sz="3600"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205289" y="36581782"/>
            <a:ext cx="14610662" cy="646331"/>
          </a:xfrm>
          <a:prstGeom prst="rect">
            <a:avLst/>
          </a:prstGeom>
          <a:noFill/>
        </p:spPr>
        <p:txBody>
          <a:bodyPr wrap="square" rtlCol="0">
            <a:spAutoFit/>
          </a:bodyPr>
          <a:lstStyle/>
          <a:p>
            <a:pPr algn="ctr"/>
            <a:r>
              <a:rPr lang="en-US" sz="3600" b="1" dirty="0" smtClean="0">
                <a:latin typeface="Times New Roman" panose="02020603050405020304" pitchFamily="18" charset="0"/>
                <a:cs typeface="Times New Roman" panose="02020603050405020304" pitchFamily="18" charset="0"/>
              </a:rPr>
              <a:t>Table 2. </a:t>
            </a:r>
            <a:r>
              <a:rPr lang="en-US" sz="3600" dirty="0" smtClean="0">
                <a:latin typeface="Times New Roman" panose="02020603050405020304" pitchFamily="18" charset="0"/>
                <a:cs typeface="Times New Roman" panose="02020603050405020304" pitchFamily="18" charset="0"/>
              </a:rPr>
              <a:t>Resuscitation of probiotic bacteria</a:t>
            </a:r>
            <a:endParaRPr lang="ru-RU" dirty="0">
              <a:latin typeface="Times New Roman" panose="02020603050405020304" pitchFamily="18" charset="0"/>
              <a:cs typeface="Times New Roman" panose="02020603050405020304" pitchFamily="18" charset="0"/>
            </a:endParaRPr>
          </a:p>
        </p:txBody>
      </p:sp>
      <p:pic>
        <p:nvPicPr>
          <p:cNvPr id="20" name="Рисунок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05288" y="26190657"/>
            <a:ext cx="13398950" cy="824860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3600</TotalTime>
  <Words>1559</Words>
  <Application>Microsoft Office PowerPoint</Application>
  <PresentationFormat>Custom</PresentationFormat>
  <Paragraphs>304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Тема Office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Maria Issagouliantis</cp:lastModifiedBy>
  <cp:revision>272</cp:revision>
  <cp:lastPrinted>2016-11-13T14:12:40Z</cp:lastPrinted>
  <dcterms:created xsi:type="dcterms:W3CDTF">2013-03-12T09:18:46Z</dcterms:created>
  <dcterms:modified xsi:type="dcterms:W3CDTF">2016-11-24T15:03:14Z</dcterms:modified>
</cp:coreProperties>
</file>