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306" r:id="rId4"/>
    <p:sldId id="301" r:id="rId5"/>
    <p:sldId id="259" r:id="rId6"/>
    <p:sldId id="308" r:id="rId7"/>
    <p:sldId id="258" r:id="rId8"/>
    <p:sldId id="309" r:id="rId9"/>
    <p:sldId id="262" r:id="rId10"/>
    <p:sldId id="263" r:id="rId11"/>
    <p:sldId id="264" r:id="rId12"/>
    <p:sldId id="265" r:id="rId13"/>
    <p:sldId id="304" r:id="rId14"/>
    <p:sldId id="291" r:id="rId15"/>
    <p:sldId id="260" r:id="rId16"/>
    <p:sldId id="314" r:id="rId17"/>
    <p:sldId id="315" r:id="rId18"/>
    <p:sldId id="316" r:id="rId19"/>
    <p:sldId id="317" r:id="rId20"/>
    <p:sldId id="295" r:id="rId21"/>
    <p:sldId id="327" r:id="rId22"/>
    <p:sldId id="318" r:id="rId23"/>
    <p:sldId id="319" r:id="rId24"/>
    <p:sldId id="320" r:id="rId25"/>
    <p:sldId id="321" r:id="rId26"/>
    <p:sldId id="322" r:id="rId27"/>
    <p:sldId id="323" r:id="rId28"/>
    <p:sldId id="324" r:id="rId29"/>
    <p:sldId id="325" r:id="rId30"/>
    <p:sldId id="294" r:id="rId31"/>
    <p:sldId id="297" r:id="rId32"/>
    <p:sldId id="298" r:id="rId33"/>
    <p:sldId id="269" r:id="rId34"/>
    <p:sldId id="272" r:id="rId35"/>
    <p:sldId id="270" r:id="rId36"/>
    <p:sldId id="310" r:id="rId37"/>
    <p:sldId id="311" r:id="rId38"/>
    <p:sldId id="312" r:id="rId39"/>
    <p:sldId id="275" r:id="rId40"/>
    <p:sldId id="326" r:id="rId41"/>
    <p:sldId id="288" r:id="rId42"/>
    <p:sldId id="313" r:id="rId43"/>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025" autoAdjust="0"/>
    <p:restoredTop sz="94660"/>
  </p:normalViewPr>
  <p:slideViewPr>
    <p:cSldViewPr snapToGrid="0">
      <p:cViewPr>
        <p:scale>
          <a:sx n="63" d="100"/>
          <a:sy n="63" d="100"/>
        </p:scale>
        <p:origin x="-288" y="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ru-RU" smtClean="0"/>
              <a:t>Образец заголовка</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953018C2-E7B1-4B7A-8ECD-187A780911AC}" type="datetimeFigureOut">
              <a:rPr lang="ru-RU" smtClean="0"/>
              <a:t>24.11.2016</a:t>
            </a:fld>
            <a:endParaRPr lang="ru-RU"/>
          </a:p>
        </p:txBody>
      </p:sp>
      <p:sp>
        <p:nvSpPr>
          <p:cNvPr id="5" name="Footer Placeholder 4"/>
          <p:cNvSpPr>
            <a:spLocks noGrp="1"/>
          </p:cNvSpPr>
          <p:nvPr>
            <p:ph type="ftr" sz="quarter" idx="11"/>
          </p:nvPr>
        </p:nvSpPr>
        <p:spPr/>
        <p:txBody>
          <a:bodyPr/>
          <a:lstStyle/>
          <a:p>
            <a:endParaRPr lang="ru-RU"/>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BCD6DC1-341B-4985-A9BC-650F49470C3F}" type="slidenum">
              <a:rPr lang="ru-RU" smtClean="0"/>
              <a:t>‹#›</a:t>
            </a:fld>
            <a:endParaRPr lang="ru-RU"/>
          </a:p>
        </p:txBody>
      </p:sp>
    </p:spTree>
    <p:extLst>
      <p:ext uri="{BB962C8B-B14F-4D97-AF65-F5344CB8AC3E}">
        <p14:creationId xmlns:p14="http://schemas.microsoft.com/office/powerpoint/2010/main" val="18839422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953018C2-E7B1-4B7A-8ECD-187A780911AC}" type="datetimeFigureOut">
              <a:rPr lang="ru-RU" smtClean="0"/>
              <a:t>24.11.2016</a:t>
            </a:fld>
            <a:endParaRPr lang="ru-RU"/>
          </a:p>
        </p:txBody>
      </p:sp>
      <p:sp>
        <p:nvSpPr>
          <p:cNvPr id="5" name="Footer Placeholder 4"/>
          <p:cNvSpPr>
            <a:spLocks noGrp="1"/>
          </p:cNvSpPr>
          <p:nvPr>
            <p:ph type="ftr" sz="quarter" idx="11"/>
          </p:nvPr>
        </p:nvSpPr>
        <p:spPr/>
        <p:txBody>
          <a:bodyPr/>
          <a:lstStyle/>
          <a:p>
            <a:endParaRPr lang="ru-RU"/>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BCD6DC1-341B-4985-A9BC-650F49470C3F}" type="slidenum">
              <a:rPr lang="ru-RU" smtClean="0"/>
              <a:t>‹#›</a:t>
            </a:fld>
            <a:endParaRPr lang="ru-RU"/>
          </a:p>
        </p:txBody>
      </p:sp>
    </p:spTree>
    <p:extLst>
      <p:ext uri="{BB962C8B-B14F-4D97-AF65-F5344CB8AC3E}">
        <p14:creationId xmlns:p14="http://schemas.microsoft.com/office/powerpoint/2010/main" val="6912133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ru-RU" smtClean="0"/>
              <a:t>Образец заголовка</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953018C2-E7B1-4B7A-8ECD-187A780911AC}" type="datetimeFigureOut">
              <a:rPr lang="ru-RU" smtClean="0"/>
              <a:t>24.11.2016</a:t>
            </a:fld>
            <a:endParaRPr lang="ru-RU"/>
          </a:p>
        </p:txBody>
      </p:sp>
      <p:sp>
        <p:nvSpPr>
          <p:cNvPr id="5" name="Footer Placeholder 4"/>
          <p:cNvSpPr>
            <a:spLocks noGrp="1"/>
          </p:cNvSpPr>
          <p:nvPr>
            <p:ph type="ftr" sz="quarter" idx="11"/>
          </p:nvPr>
        </p:nvSpPr>
        <p:spPr/>
        <p:txBody>
          <a:bodyPr/>
          <a:lstStyle/>
          <a:p>
            <a:endParaRPr lang="ru-RU"/>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BCD6DC1-341B-4985-A9BC-650F49470C3F}" type="slidenum">
              <a:rPr lang="ru-RU" smtClean="0"/>
              <a:t>‹#›</a:t>
            </a:fld>
            <a:endParaRPr lang="ru-RU"/>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36172862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ru-RU" smtClean="0"/>
              <a:t>Образец заголовка</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smtClean="0"/>
              <a:t>Образец текста</a:t>
            </a:r>
          </a:p>
        </p:txBody>
      </p:sp>
      <p:sp>
        <p:nvSpPr>
          <p:cNvPr id="5" name="Date Placeholder 4"/>
          <p:cNvSpPr>
            <a:spLocks noGrp="1"/>
          </p:cNvSpPr>
          <p:nvPr>
            <p:ph type="dt" sz="half" idx="10"/>
          </p:nvPr>
        </p:nvSpPr>
        <p:spPr/>
        <p:txBody>
          <a:bodyPr/>
          <a:lstStyle/>
          <a:p>
            <a:fld id="{953018C2-E7B1-4B7A-8ECD-187A780911AC}" type="datetimeFigureOut">
              <a:rPr lang="ru-RU" smtClean="0"/>
              <a:t>24.11.2016</a:t>
            </a:fld>
            <a:endParaRPr lang="ru-RU"/>
          </a:p>
        </p:txBody>
      </p:sp>
      <p:sp>
        <p:nvSpPr>
          <p:cNvPr id="6" name="Footer Placeholder 5"/>
          <p:cNvSpPr>
            <a:spLocks noGrp="1"/>
          </p:cNvSpPr>
          <p:nvPr>
            <p:ph type="ftr" sz="quarter" idx="11"/>
          </p:nvPr>
        </p:nvSpPr>
        <p:spPr/>
        <p:txBody>
          <a:bodyPr/>
          <a:lstStyle/>
          <a:p>
            <a:endParaRPr lang="ru-RU"/>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BCD6DC1-341B-4985-A9BC-650F49470C3F}" type="slidenum">
              <a:rPr lang="ru-RU" smtClean="0"/>
              <a:t>‹#›</a:t>
            </a:fld>
            <a:endParaRPr lang="ru-RU"/>
          </a:p>
        </p:txBody>
      </p:sp>
    </p:spTree>
    <p:extLst>
      <p:ext uri="{BB962C8B-B14F-4D97-AF65-F5344CB8AC3E}">
        <p14:creationId xmlns:p14="http://schemas.microsoft.com/office/powerpoint/2010/main" val="414777370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ru-RU" smtClean="0"/>
              <a:t>Образец заголовка</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smtClean="0"/>
              <a:t>Образец текста</a:t>
            </a:r>
          </a:p>
        </p:txBody>
      </p:sp>
      <p:sp>
        <p:nvSpPr>
          <p:cNvPr id="5" name="Date Placeholder 4"/>
          <p:cNvSpPr>
            <a:spLocks noGrp="1"/>
          </p:cNvSpPr>
          <p:nvPr>
            <p:ph type="dt" sz="half" idx="10"/>
          </p:nvPr>
        </p:nvSpPr>
        <p:spPr/>
        <p:txBody>
          <a:bodyPr/>
          <a:lstStyle/>
          <a:p>
            <a:fld id="{953018C2-E7B1-4B7A-8ECD-187A780911AC}" type="datetimeFigureOut">
              <a:rPr lang="ru-RU" smtClean="0"/>
              <a:t>24.11.2016</a:t>
            </a:fld>
            <a:endParaRPr lang="ru-RU"/>
          </a:p>
        </p:txBody>
      </p:sp>
      <p:sp>
        <p:nvSpPr>
          <p:cNvPr id="6" name="Footer Placeholder 5"/>
          <p:cNvSpPr>
            <a:spLocks noGrp="1"/>
          </p:cNvSpPr>
          <p:nvPr>
            <p:ph type="ftr" sz="quarter" idx="11"/>
          </p:nvPr>
        </p:nvSpPr>
        <p:spPr/>
        <p:txBody>
          <a:bodyPr/>
          <a:lstStyle/>
          <a:p>
            <a:endParaRPr lang="ru-RU"/>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BCD6DC1-341B-4985-A9BC-650F49470C3F}" type="slidenum">
              <a:rPr lang="ru-RU" smtClean="0"/>
              <a:t>‹#›</a:t>
            </a:fld>
            <a:endParaRPr lang="ru-RU"/>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66296098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ru-RU" smtClean="0"/>
              <a:t>Образец заголовка</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smtClean="0"/>
              <a:t>Образец текста</a:t>
            </a:r>
          </a:p>
        </p:txBody>
      </p:sp>
      <p:sp>
        <p:nvSpPr>
          <p:cNvPr id="5" name="Date Placeholder 4"/>
          <p:cNvSpPr>
            <a:spLocks noGrp="1"/>
          </p:cNvSpPr>
          <p:nvPr>
            <p:ph type="dt" sz="half" idx="10"/>
          </p:nvPr>
        </p:nvSpPr>
        <p:spPr/>
        <p:txBody>
          <a:bodyPr/>
          <a:lstStyle/>
          <a:p>
            <a:fld id="{953018C2-E7B1-4B7A-8ECD-187A780911AC}" type="datetimeFigureOut">
              <a:rPr lang="ru-RU" smtClean="0"/>
              <a:t>24.11.2016</a:t>
            </a:fld>
            <a:endParaRPr lang="ru-RU"/>
          </a:p>
        </p:txBody>
      </p:sp>
      <p:sp>
        <p:nvSpPr>
          <p:cNvPr id="6" name="Footer Placeholder 5"/>
          <p:cNvSpPr>
            <a:spLocks noGrp="1"/>
          </p:cNvSpPr>
          <p:nvPr>
            <p:ph type="ftr" sz="quarter" idx="11"/>
          </p:nvPr>
        </p:nvSpPr>
        <p:spPr/>
        <p:txBody>
          <a:bodyPr/>
          <a:lstStyle/>
          <a:p>
            <a:endParaRPr lang="ru-RU"/>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BCD6DC1-341B-4985-A9BC-650F49470C3F}" type="slidenum">
              <a:rPr lang="ru-RU" smtClean="0"/>
              <a:t>‹#›</a:t>
            </a:fld>
            <a:endParaRPr lang="ru-RU"/>
          </a:p>
        </p:txBody>
      </p:sp>
    </p:spTree>
    <p:extLst>
      <p:ext uri="{BB962C8B-B14F-4D97-AF65-F5344CB8AC3E}">
        <p14:creationId xmlns:p14="http://schemas.microsoft.com/office/powerpoint/2010/main" val="256461271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ncho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953018C2-E7B1-4B7A-8ECD-187A780911AC}" type="datetimeFigureOut">
              <a:rPr lang="ru-RU" smtClean="0"/>
              <a:t>24.11.2016</a:t>
            </a:fld>
            <a:endParaRPr lang="ru-RU"/>
          </a:p>
        </p:txBody>
      </p:sp>
      <p:sp>
        <p:nvSpPr>
          <p:cNvPr id="5" name="Footer Placeholder 4"/>
          <p:cNvSpPr>
            <a:spLocks noGrp="1"/>
          </p:cNvSpPr>
          <p:nvPr>
            <p:ph type="ftr" sz="quarter" idx="11"/>
          </p:nvPr>
        </p:nvSpPr>
        <p:spPr/>
        <p:txBody>
          <a:bodyPr/>
          <a:lstStyle/>
          <a:p>
            <a:endParaRPr lang="ru-RU"/>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BCD6DC1-341B-4985-A9BC-650F49470C3F}" type="slidenum">
              <a:rPr lang="ru-RU" smtClean="0"/>
              <a:t>‹#›</a:t>
            </a:fld>
            <a:endParaRPr lang="ru-RU"/>
          </a:p>
        </p:txBody>
      </p:sp>
    </p:spTree>
    <p:extLst>
      <p:ext uri="{BB962C8B-B14F-4D97-AF65-F5344CB8AC3E}">
        <p14:creationId xmlns:p14="http://schemas.microsoft.com/office/powerpoint/2010/main" val="388534646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953018C2-E7B1-4B7A-8ECD-187A780911AC}" type="datetimeFigureOut">
              <a:rPr lang="ru-RU" smtClean="0"/>
              <a:t>24.11.2016</a:t>
            </a:fld>
            <a:endParaRPr lang="ru-RU"/>
          </a:p>
        </p:txBody>
      </p:sp>
      <p:sp>
        <p:nvSpPr>
          <p:cNvPr id="5" name="Footer Placeholder 4"/>
          <p:cNvSpPr>
            <a:spLocks noGrp="1"/>
          </p:cNvSpPr>
          <p:nvPr>
            <p:ph type="ftr" sz="quarter" idx="11"/>
          </p:nvPr>
        </p:nvSpPr>
        <p:spPr/>
        <p:txBody>
          <a:bodyPr/>
          <a:lstStyle/>
          <a:p>
            <a:endParaRPr lang="ru-RU"/>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BCD6DC1-341B-4985-A9BC-650F49470C3F}" type="slidenum">
              <a:rPr lang="ru-RU" smtClean="0"/>
              <a:t>‹#›</a:t>
            </a:fld>
            <a:endParaRPr lang="ru-RU"/>
          </a:p>
        </p:txBody>
      </p:sp>
    </p:spTree>
    <p:extLst>
      <p:ext uri="{BB962C8B-B14F-4D97-AF65-F5344CB8AC3E}">
        <p14:creationId xmlns:p14="http://schemas.microsoft.com/office/powerpoint/2010/main" val="4817521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ru-RU" smtClean="0"/>
              <a:t>Образец заголовка</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953018C2-E7B1-4B7A-8ECD-187A780911AC}" type="datetimeFigureOut">
              <a:rPr lang="ru-RU" smtClean="0"/>
              <a:t>24.11.2016</a:t>
            </a:fld>
            <a:endParaRPr lang="ru-RU"/>
          </a:p>
        </p:txBody>
      </p:sp>
      <p:sp>
        <p:nvSpPr>
          <p:cNvPr id="5" name="Footer Placeholder 4"/>
          <p:cNvSpPr>
            <a:spLocks noGrp="1"/>
          </p:cNvSpPr>
          <p:nvPr>
            <p:ph type="ftr" sz="quarter" idx="11"/>
          </p:nvPr>
        </p:nvSpPr>
        <p:spPr/>
        <p:txBody>
          <a:bodyPr/>
          <a:lstStyle/>
          <a:p>
            <a:endParaRPr lang="ru-RU"/>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BCD6DC1-341B-4985-A9BC-650F49470C3F}" type="slidenum">
              <a:rPr lang="ru-RU" smtClean="0"/>
              <a:t>‹#›</a:t>
            </a:fld>
            <a:endParaRPr lang="ru-RU"/>
          </a:p>
        </p:txBody>
      </p:sp>
    </p:spTree>
    <p:extLst>
      <p:ext uri="{BB962C8B-B14F-4D97-AF65-F5344CB8AC3E}">
        <p14:creationId xmlns:p14="http://schemas.microsoft.com/office/powerpoint/2010/main" val="2914182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953018C2-E7B1-4B7A-8ECD-187A780911AC}" type="datetimeFigureOut">
              <a:rPr lang="ru-RU" smtClean="0"/>
              <a:t>24.11.2016</a:t>
            </a:fld>
            <a:endParaRPr lang="ru-RU"/>
          </a:p>
        </p:txBody>
      </p:sp>
      <p:sp>
        <p:nvSpPr>
          <p:cNvPr id="5" name="Footer Placeholder 4"/>
          <p:cNvSpPr>
            <a:spLocks noGrp="1"/>
          </p:cNvSpPr>
          <p:nvPr>
            <p:ph type="ftr" sz="quarter" idx="11"/>
          </p:nvPr>
        </p:nvSpPr>
        <p:spPr/>
        <p:txBody>
          <a:bodyPr/>
          <a:lstStyle/>
          <a:p>
            <a:endParaRPr lang="ru-RU"/>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BCD6DC1-341B-4985-A9BC-650F49470C3F}" type="slidenum">
              <a:rPr lang="ru-RU" smtClean="0"/>
              <a:t>‹#›</a:t>
            </a:fld>
            <a:endParaRPr lang="ru-RU"/>
          </a:p>
        </p:txBody>
      </p:sp>
    </p:spTree>
    <p:extLst>
      <p:ext uri="{BB962C8B-B14F-4D97-AF65-F5344CB8AC3E}">
        <p14:creationId xmlns:p14="http://schemas.microsoft.com/office/powerpoint/2010/main" val="27333555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953018C2-E7B1-4B7A-8ECD-187A780911AC}" type="datetimeFigureOut">
              <a:rPr lang="ru-RU" smtClean="0"/>
              <a:t>24.11.2016</a:t>
            </a:fld>
            <a:endParaRPr lang="ru-RU"/>
          </a:p>
        </p:txBody>
      </p:sp>
      <p:sp>
        <p:nvSpPr>
          <p:cNvPr id="6" name="Footer Placeholder 5"/>
          <p:cNvSpPr>
            <a:spLocks noGrp="1"/>
          </p:cNvSpPr>
          <p:nvPr>
            <p:ph type="ftr" sz="quarter" idx="11"/>
          </p:nvPr>
        </p:nvSpPr>
        <p:spPr/>
        <p:txBody>
          <a:bodyPr/>
          <a:lstStyle/>
          <a:p>
            <a:endParaRPr lang="ru-RU"/>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BCD6DC1-341B-4985-A9BC-650F49470C3F}" type="slidenum">
              <a:rPr lang="ru-RU" smtClean="0"/>
              <a:t>‹#›</a:t>
            </a:fld>
            <a:endParaRPr lang="ru-RU"/>
          </a:p>
        </p:txBody>
      </p:sp>
    </p:spTree>
    <p:extLst>
      <p:ext uri="{BB962C8B-B14F-4D97-AF65-F5344CB8AC3E}">
        <p14:creationId xmlns:p14="http://schemas.microsoft.com/office/powerpoint/2010/main" val="25246893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ru-RU" smtClean="0"/>
              <a:t>Образец заголовка</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953018C2-E7B1-4B7A-8ECD-187A780911AC}" type="datetimeFigureOut">
              <a:rPr lang="ru-RU" smtClean="0"/>
              <a:t>24.11.2016</a:t>
            </a:fld>
            <a:endParaRPr lang="ru-RU"/>
          </a:p>
        </p:txBody>
      </p:sp>
      <p:sp>
        <p:nvSpPr>
          <p:cNvPr id="8" name="Footer Placeholder 7"/>
          <p:cNvSpPr>
            <a:spLocks noGrp="1"/>
          </p:cNvSpPr>
          <p:nvPr>
            <p:ph type="ftr" sz="quarter" idx="11"/>
          </p:nvPr>
        </p:nvSpPr>
        <p:spPr/>
        <p:txBody>
          <a:bodyPr/>
          <a:lstStyle/>
          <a:p>
            <a:endParaRPr lang="ru-RU"/>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BCD6DC1-341B-4985-A9BC-650F49470C3F}" type="slidenum">
              <a:rPr lang="ru-RU" smtClean="0"/>
              <a:t>‹#›</a:t>
            </a:fld>
            <a:endParaRPr lang="ru-RU"/>
          </a:p>
        </p:txBody>
      </p:sp>
    </p:spTree>
    <p:extLst>
      <p:ext uri="{BB962C8B-B14F-4D97-AF65-F5344CB8AC3E}">
        <p14:creationId xmlns:p14="http://schemas.microsoft.com/office/powerpoint/2010/main" val="20203696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953018C2-E7B1-4B7A-8ECD-187A780911AC}" type="datetimeFigureOut">
              <a:rPr lang="ru-RU" smtClean="0"/>
              <a:t>24.11.2016</a:t>
            </a:fld>
            <a:endParaRPr lang="ru-RU"/>
          </a:p>
        </p:txBody>
      </p:sp>
      <p:sp>
        <p:nvSpPr>
          <p:cNvPr id="4" name="Footer Placeholder 3"/>
          <p:cNvSpPr>
            <a:spLocks noGrp="1"/>
          </p:cNvSpPr>
          <p:nvPr>
            <p:ph type="ftr" sz="quarter" idx="11"/>
          </p:nvPr>
        </p:nvSpPr>
        <p:spPr/>
        <p:txBody>
          <a:bodyPr/>
          <a:lstStyle/>
          <a:p>
            <a:endParaRPr lang="ru-RU"/>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BCD6DC1-341B-4985-A9BC-650F49470C3F}" type="slidenum">
              <a:rPr lang="ru-RU" smtClean="0"/>
              <a:t>‹#›</a:t>
            </a:fld>
            <a:endParaRPr lang="ru-RU"/>
          </a:p>
        </p:txBody>
      </p:sp>
    </p:spTree>
    <p:extLst>
      <p:ext uri="{BB962C8B-B14F-4D97-AF65-F5344CB8AC3E}">
        <p14:creationId xmlns:p14="http://schemas.microsoft.com/office/powerpoint/2010/main" val="3306447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53018C2-E7B1-4B7A-8ECD-187A780911AC}" type="datetimeFigureOut">
              <a:rPr lang="ru-RU" smtClean="0"/>
              <a:t>24.11.2016</a:t>
            </a:fld>
            <a:endParaRPr lang="ru-RU"/>
          </a:p>
        </p:txBody>
      </p:sp>
      <p:sp>
        <p:nvSpPr>
          <p:cNvPr id="3" name="Footer Placeholder 2"/>
          <p:cNvSpPr>
            <a:spLocks noGrp="1"/>
          </p:cNvSpPr>
          <p:nvPr>
            <p:ph type="ftr" sz="quarter" idx="11"/>
          </p:nvPr>
        </p:nvSpPr>
        <p:spPr/>
        <p:txBody>
          <a:bodyPr/>
          <a:lstStyle/>
          <a:p>
            <a:endParaRPr lang="ru-RU"/>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BCD6DC1-341B-4985-A9BC-650F49470C3F}" type="slidenum">
              <a:rPr lang="ru-RU" smtClean="0"/>
              <a:t>‹#›</a:t>
            </a:fld>
            <a:endParaRPr lang="ru-RU"/>
          </a:p>
        </p:txBody>
      </p:sp>
    </p:spTree>
    <p:extLst>
      <p:ext uri="{BB962C8B-B14F-4D97-AF65-F5344CB8AC3E}">
        <p14:creationId xmlns:p14="http://schemas.microsoft.com/office/powerpoint/2010/main" val="13177084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ru-RU" smtClean="0"/>
              <a:t>Образец заголовка</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953018C2-E7B1-4B7A-8ECD-187A780911AC}" type="datetimeFigureOut">
              <a:rPr lang="ru-RU" smtClean="0"/>
              <a:t>24.11.2016</a:t>
            </a:fld>
            <a:endParaRPr lang="ru-RU"/>
          </a:p>
        </p:txBody>
      </p:sp>
      <p:sp>
        <p:nvSpPr>
          <p:cNvPr id="6" name="Footer Placeholder 5"/>
          <p:cNvSpPr>
            <a:spLocks noGrp="1"/>
          </p:cNvSpPr>
          <p:nvPr>
            <p:ph type="ftr" sz="quarter" idx="11"/>
          </p:nvPr>
        </p:nvSpPr>
        <p:spPr/>
        <p:txBody>
          <a:bodyPr/>
          <a:lstStyle/>
          <a:p>
            <a:endParaRPr lang="ru-RU"/>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BCD6DC1-341B-4985-A9BC-650F49470C3F}" type="slidenum">
              <a:rPr lang="ru-RU" smtClean="0"/>
              <a:t>‹#›</a:t>
            </a:fld>
            <a:endParaRPr lang="ru-RU"/>
          </a:p>
        </p:txBody>
      </p:sp>
    </p:spTree>
    <p:extLst>
      <p:ext uri="{BB962C8B-B14F-4D97-AF65-F5344CB8AC3E}">
        <p14:creationId xmlns:p14="http://schemas.microsoft.com/office/powerpoint/2010/main" val="10065839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953018C2-E7B1-4B7A-8ECD-187A780911AC}" type="datetimeFigureOut">
              <a:rPr lang="ru-RU" smtClean="0"/>
              <a:t>24.11.2016</a:t>
            </a:fld>
            <a:endParaRPr lang="ru-RU"/>
          </a:p>
        </p:txBody>
      </p:sp>
      <p:sp>
        <p:nvSpPr>
          <p:cNvPr id="6" name="Footer Placeholder 5"/>
          <p:cNvSpPr>
            <a:spLocks noGrp="1"/>
          </p:cNvSpPr>
          <p:nvPr>
            <p:ph type="ftr" sz="quarter" idx="11"/>
          </p:nvPr>
        </p:nvSpPr>
        <p:spPr/>
        <p:txBody>
          <a:bodyPr/>
          <a:lstStyle/>
          <a:p>
            <a:endParaRPr lang="ru-RU"/>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BCD6DC1-341B-4985-A9BC-650F49470C3F}" type="slidenum">
              <a:rPr lang="ru-RU" smtClean="0"/>
              <a:t>‹#›</a:t>
            </a:fld>
            <a:endParaRPr lang="ru-RU"/>
          </a:p>
        </p:txBody>
      </p:sp>
    </p:spTree>
    <p:extLst>
      <p:ext uri="{BB962C8B-B14F-4D97-AF65-F5344CB8AC3E}">
        <p14:creationId xmlns:p14="http://schemas.microsoft.com/office/powerpoint/2010/main" val="42724904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953018C2-E7B1-4B7A-8ECD-187A780911AC}" type="datetimeFigureOut">
              <a:rPr lang="ru-RU" smtClean="0"/>
              <a:t>24.11.2016</a:t>
            </a:fld>
            <a:endParaRPr lang="ru-RU"/>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ru-RU"/>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BCD6DC1-341B-4985-A9BC-650F49470C3F}" type="slidenum">
              <a:rPr lang="ru-RU" smtClean="0"/>
              <a:t>‹#›</a:t>
            </a:fld>
            <a:endParaRPr lang="ru-RU"/>
          </a:p>
        </p:txBody>
      </p:sp>
    </p:spTree>
    <p:extLst>
      <p:ext uri="{BB962C8B-B14F-4D97-AF65-F5344CB8AC3E}">
        <p14:creationId xmlns:p14="http://schemas.microsoft.com/office/powerpoint/2010/main" val="202542658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normAutofit fontScale="90000"/>
          </a:bodyPr>
          <a:lstStyle/>
          <a:p>
            <a:r>
              <a:rPr lang="ru-RU" sz="2700" dirty="0" smtClean="0"/>
              <a:t/>
            </a:r>
            <a:br>
              <a:rPr lang="ru-RU" sz="2700" dirty="0" smtClean="0"/>
            </a:br>
            <a:r>
              <a:rPr lang="ru-RU" sz="2700" dirty="0"/>
              <a:t/>
            </a:r>
            <a:br>
              <a:rPr lang="ru-RU" sz="2700" dirty="0"/>
            </a:br>
            <a:r>
              <a:rPr lang="ru-RU" sz="2700" dirty="0" smtClean="0"/>
              <a:t/>
            </a:r>
            <a:br>
              <a:rPr lang="ru-RU" sz="2700" dirty="0" smtClean="0"/>
            </a:br>
            <a:r>
              <a:rPr lang="ru-RU" sz="2700" dirty="0" smtClean="0"/>
              <a:t/>
            </a:r>
            <a:br>
              <a:rPr lang="ru-RU" sz="2700" dirty="0" smtClean="0"/>
            </a:br>
            <a:r>
              <a:rPr lang="ru-RU" sz="2700" dirty="0"/>
              <a:t/>
            </a:r>
            <a:br>
              <a:rPr lang="ru-RU" sz="2700" dirty="0"/>
            </a:br>
            <a:r>
              <a:rPr lang="ru-RU" sz="2700" dirty="0" smtClean="0"/>
              <a:t/>
            </a:r>
            <a:br>
              <a:rPr lang="ru-RU" sz="2700" dirty="0" smtClean="0"/>
            </a:br>
            <a:r>
              <a:rPr lang="ru-RU" sz="2700" dirty="0"/>
              <a:t/>
            </a:r>
            <a:br>
              <a:rPr lang="ru-RU" sz="2700" dirty="0"/>
            </a:br>
            <a:r>
              <a:rPr lang="ru-RU" sz="2700" dirty="0" smtClean="0"/>
              <a:t/>
            </a:r>
            <a:br>
              <a:rPr lang="ru-RU" sz="2700" dirty="0" smtClean="0"/>
            </a:br>
            <a:r>
              <a:rPr lang="ru-RU" sz="2700" dirty="0"/>
              <a:t/>
            </a:r>
            <a:br>
              <a:rPr lang="ru-RU" sz="2700" dirty="0"/>
            </a:br>
            <a:r>
              <a:rPr lang="ru-RU" sz="2700" dirty="0" smtClean="0"/>
              <a:t/>
            </a:r>
            <a:br>
              <a:rPr lang="ru-RU" sz="2700" dirty="0" smtClean="0"/>
            </a:br>
            <a:r>
              <a:rPr lang="ru-RU" sz="2700" dirty="0"/>
              <a:t/>
            </a:r>
            <a:br>
              <a:rPr lang="ru-RU" sz="2700" dirty="0"/>
            </a:br>
            <a:r>
              <a:rPr lang="ru-RU" sz="2700" dirty="0" smtClean="0"/>
              <a:t/>
            </a:r>
            <a:br>
              <a:rPr lang="ru-RU" sz="2700" dirty="0" smtClean="0"/>
            </a:br>
            <a:r>
              <a:rPr lang="ru-RU" sz="2700" dirty="0"/>
              <a:t/>
            </a:r>
            <a:br>
              <a:rPr lang="ru-RU" sz="2700" dirty="0"/>
            </a:br>
            <a:r>
              <a:rPr lang="ru-RU" sz="3100" b="1" dirty="0" err="1" smtClean="0"/>
              <a:t>The</a:t>
            </a:r>
            <a:r>
              <a:rPr lang="ru-RU" sz="3100" b="1" dirty="0" smtClean="0"/>
              <a:t> </a:t>
            </a:r>
            <a:r>
              <a:rPr lang="ru-RU" sz="3100" b="1" dirty="0" err="1"/>
              <a:t>development</a:t>
            </a:r>
            <a:r>
              <a:rPr lang="ru-RU" sz="3100" b="1" dirty="0"/>
              <a:t> </a:t>
            </a:r>
            <a:r>
              <a:rPr lang="ru-RU" sz="3100" b="1" dirty="0" err="1"/>
              <a:t>of</a:t>
            </a:r>
            <a:r>
              <a:rPr lang="ru-RU" sz="3100" b="1" dirty="0"/>
              <a:t> </a:t>
            </a:r>
            <a:r>
              <a:rPr lang="ru-RU" sz="3100" b="1" dirty="0" err="1"/>
              <a:t>Research</a:t>
            </a:r>
            <a:r>
              <a:rPr lang="ru-RU" sz="3100" b="1" dirty="0"/>
              <a:t> </a:t>
            </a:r>
            <a:r>
              <a:rPr lang="en-US" sz="3100" b="1" dirty="0"/>
              <a:t>Universities </a:t>
            </a:r>
            <a:r>
              <a:rPr lang="ru-RU" sz="3100" b="1" dirty="0" err="1"/>
              <a:t>as</a:t>
            </a:r>
            <a:r>
              <a:rPr lang="ru-RU" sz="3100" b="1" dirty="0"/>
              <a:t> a </a:t>
            </a:r>
            <a:r>
              <a:rPr lang="ru-RU" sz="3100" b="1" dirty="0" err="1"/>
              <a:t>new</a:t>
            </a:r>
            <a:r>
              <a:rPr lang="ru-RU" sz="3100" b="1" dirty="0"/>
              <a:t> </a:t>
            </a:r>
            <a:r>
              <a:rPr lang="ru-RU" sz="3100" b="1" dirty="0" err="1"/>
              <a:t>business</a:t>
            </a:r>
            <a:r>
              <a:rPr lang="ru-RU" sz="3100" b="1" dirty="0"/>
              <a:t> </a:t>
            </a:r>
            <a:r>
              <a:rPr lang="ru-RU" sz="3100" b="1" dirty="0" err="1"/>
              <a:t>model</a:t>
            </a:r>
            <a:r>
              <a:rPr lang="ru-RU" sz="3100" b="1" dirty="0"/>
              <a:t> </a:t>
            </a:r>
            <a:r>
              <a:rPr lang="en-US" sz="3100" b="1" dirty="0"/>
              <a:t>for </a:t>
            </a:r>
            <a:r>
              <a:rPr lang="ru-RU" sz="3100" b="1" dirty="0" err="1"/>
              <a:t>production</a:t>
            </a:r>
            <a:r>
              <a:rPr lang="ru-RU" sz="3100" b="1" dirty="0"/>
              <a:t> </a:t>
            </a:r>
            <a:r>
              <a:rPr lang="ru-RU" sz="3100" b="1" dirty="0" err="1"/>
              <a:t>of</a:t>
            </a:r>
            <a:r>
              <a:rPr lang="ru-RU" sz="3100" b="1" dirty="0"/>
              <a:t> </a:t>
            </a:r>
            <a:r>
              <a:rPr lang="ru-RU" sz="3100" b="1" dirty="0" err="1"/>
              <a:t>innovative</a:t>
            </a:r>
            <a:r>
              <a:rPr lang="ru-RU" sz="3100" b="1" dirty="0"/>
              <a:t> </a:t>
            </a:r>
            <a:r>
              <a:rPr lang="ru-RU" sz="3100" b="1" dirty="0" err="1"/>
              <a:t>vaccines</a:t>
            </a:r>
            <a:r>
              <a:rPr lang="ru-RU" sz="3100" b="1" dirty="0" smtClean="0"/>
              <a:t>.</a:t>
            </a:r>
            <a:r>
              <a:rPr lang="ru-RU" sz="2700" dirty="0" smtClean="0"/>
              <a:t/>
            </a:r>
            <a:br>
              <a:rPr lang="ru-RU" sz="2700" dirty="0" smtClean="0"/>
            </a:br>
            <a:r>
              <a:rPr lang="ru-RU" sz="2700" dirty="0"/>
              <a:t/>
            </a:r>
            <a:br>
              <a:rPr lang="ru-RU" sz="2700" dirty="0"/>
            </a:br>
            <a:r>
              <a:rPr lang="ru-RU" dirty="0"/>
              <a:t/>
            </a:r>
            <a:br>
              <a:rPr lang="ru-RU" dirty="0"/>
            </a:br>
            <a:r>
              <a:rPr lang="ru-RU" sz="1800" dirty="0"/>
              <a:t/>
            </a:r>
            <a:br>
              <a:rPr lang="ru-RU" sz="1800" dirty="0"/>
            </a:br>
            <a:r>
              <a:rPr lang="ru-RU" dirty="0"/>
              <a:t/>
            </a:r>
            <a:br>
              <a:rPr lang="ru-RU" dirty="0"/>
            </a:br>
            <a:endParaRPr lang="ru-RU" dirty="0"/>
          </a:p>
        </p:txBody>
      </p:sp>
      <p:sp>
        <p:nvSpPr>
          <p:cNvPr id="3" name="Подзаголовок 2"/>
          <p:cNvSpPr>
            <a:spLocks noGrp="1"/>
          </p:cNvSpPr>
          <p:nvPr>
            <p:ph type="subTitle" idx="1"/>
          </p:nvPr>
        </p:nvSpPr>
        <p:spPr>
          <a:xfrm>
            <a:off x="2159000" y="3873500"/>
            <a:ext cx="9345613" cy="2030163"/>
          </a:xfrm>
        </p:spPr>
        <p:txBody>
          <a:bodyPr>
            <a:normAutofit fontScale="70000" lnSpcReduction="20000"/>
          </a:bodyPr>
          <a:lstStyle/>
          <a:p>
            <a:r>
              <a:rPr lang="en-US" b="1" i="1" dirty="0"/>
              <a:t>Chair of pharmacology of </a:t>
            </a:r>
            <a:r>
              <a:rPr lang="ru-RU" b="1" i="1" dirty="0"/>
              <a:t> </a:t>
            </a:r>
            <a:r>
              <a:rPr lang="en-US" b="1" i="1" dirty="0"/>
              <a:t>Institute of Pharmacy</a:t>
            </a:r>
            <a:r>
              <a:rPr lang="ru-RU" i="1" dirty="0"/>
              <a:t/>
            </a:r>
            <a:br>
              <a:rPr lang="ru-RU" i="1" dirty="0"/>
            </a:br>
            <a:r>
              <a:rPr lang="en-US" b="1" i="1" dirty="0"/>
              <a:t>and translational medicine </a:t>
            </a:r>
            <a:endParaRPr lang="en-US" b="1" i="1" dirty="0" smtClean="0"/>
          </a:p>
          <a:p>
            <a:r>
              <a:rPr lang="en-US" b="1" i="1" dirty="0" smtClean="0"/>
              <a:t>State </a:t>
            </a:r>
            <a:r>
              <a:rPr lang="en-US" b="1" i="1" dirty="0"/>
              <a:t>Federal-Funded Educational Institution of Higher Professional Training I.M. </a:t>
            </a:r>
            <a:r>
              <a:rPr lang="en-US" b="1" i="1" dirty="0" err="1"/>
              <a:t>Sechenov</a:t>
            </a:r>
            <a:r>
              <a:rPr lang="en-US" b="1" i="1" dirty="0"/>
              <a:t> First Moscow State Medical University of the Ministry of Health of the Russian Federation. </a:t>
            </a:r>
            <a:endParaRPr lang="en-US" dirty="0" smtClean="0"/>
          </a:p>
          <a:p>
            <a:endParaRPr lang="en-US" dirty="0"/>
          </a:p>
          <a:p>
            <a:r>
              <a:rPr lang="en-US" dirty="0" err="1" smtClean="0"/>
              <a:t>Speaker:Head</a:t>
            </a:r>
            <a:r>
              <a:rPr lang="en-US" dirty="0" smtClean="0"/>
              <a:t> of Chair of Pharmacology, Ph.D. </a:t>
            </a:r>
            <a:r>
              <a:rPr lang="ru-RU" dirty="0" err="1" smtClean="0"/>
              <a:t>Vadim</a:t>
            </a:r>
            <a:r>
              <a:rPr lang="ru-RU" dirty="0" smtClean="0"/>
              <a:t> </a:t>
            </a:r>
            <a:r>
              <a:rPr lang="ru-RU" dirty="0" err="1" smtClean="0"/>
              <a:t>V.Tarasov</a:t>
            </a:r>
            <a:endParaRPr lang="en-US" dirty="0" smtClean="0"/>
          </a:p>
          <a:p>
            <a:r>
              <a:rPr lang="en-US" dirty="0"/>
              <a:t>Co-speaker:  Natalia S. </a:t>
            </a:r>
            <a:r>
              <a:rPr lang="en-US" dirty="0" err="1"/>
              <a:t>Golikova</a:t>
            </a:r>
            <a:r>
              <a:rPr lang="en-US" dirty="0"/>
              <a:t> </a:t>
            </a:r>
          </a:p>
          <a:p>
            <a:r>
              <a:rPr lang="en-US" dirty="0" smtClean="0"/>
              <a:t>Co-speakers: prof. </a:t>
            </a:r>
            <a:r>
              <a:rPr lang="en-US" dirty="0" err="1" smtClean="0"/>
              <a:t>Chubarev</a:t>
            </a:r>
            <a:r>
              <a:rPr lang="en-US" dirty="0" smtClean="0"/>
              <a:t>, Observer of the United States </a:t>
            </a:r>
            <a:r>
              <a:rPr lang="en-US" dirty="0" err="1" smtClean="0"/>
              <a:t>Pharmacopeial</a:t>
            </a:r>
            <a:r>
              <a:rPr lang="en-US" dirty="0" smtClean="0"/>
              <a:t> Convention(USP)</a:t>
            </a:r>
          </a:p>
          <a:p>
            <a:endParaRPr lang="ru-RU" dirty="0"/>
          </a:p>
        </p:txBody>
      </p:sp>
      <p:pic>
        <p:nvPicPr>
          <p:cNvPr id="4" name="Рисунок 9"/>
          <p:cNvPicPr>
            <a:picLocks noChangeAspect="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1366837" y="202455"/>
            <a:ext cx="792163" cy="771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95609153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en-US" sz="4000" dirty="0" smtClean="0"/>
              <a:t>Impact of Educational interventions to business and income</a:t>
            </a:r>
            <a:endParaRPr lang="ru-RU" sz="4000" dirty="0"/>
          </a:p>
        </p:txBody>
      </p:sp>
      <p:sp>
        <p:nvSpPr>
          <p:cNvPr id="3" name="Объект 2"/>
          <p:cNvSpPr>
            <a:spLocks noGrp="1"/>
          </p:cNvSpPr>
          <p:nvPr>
            <p:ph idx="1"/>
          </p:nvPr>
        </p:nvSpPr>
        <p:spPr/>
        <p:txBody>
          <a:bodyPr>
            <a:normAutofit/>
          </a:bodyPr>
          <a:lstStyle/>
          <a:p>
            <a:r>
              <a:rPr lang="ru-RU" sz="2000" b="1" dirty="0"/>
              <a:t> </a:t>
            </a:r>
            <a:r>
              <a:rPr lang="ru-RU" sz="2000" b="1" dirty="0" err="1"/>
              <a:t>Studies</a:t>
            </a:r>
            <a:r>
              <a:rPr lang="ru-RU" sz="2000" b="1" dirty="0"/>
              <a:t> </a:t>
            </a:r>
            <a:r>
              <a:rPr lang="ru-RU" sz="2000" b="1" dirty="0" err="1"/>
              <a:t>of</a:t>
            </a:r>
            <a:r>
              <a:rPr lang="ru-RU" sz="2000" b="1" dirty="0"/>
              <a:t> </a:t>
            </a:r>
            <a:r>
              <a:rPr lang="ru-RU" sz="2000" b="1" dirty="0" err="1"/>
              <a:t>professor</a:t>
            </a:r>
            <a:r>
              <a:rPr lang="ru-RU" sz="2000" b="1" dirty="0"/>
              <a:t> </a:t>
            </a:r>
            <a:r>
              <a:rPr lang="ru-RU" sz="2000" b="1" dirty="0" err="1"/>
              <a:t>Robert</a:t>
            </a:r>
            <a:r>
              <a:rPr lang="ru-RU" sz="2000" b="1" dirty="0"/>
              <a:t> </a:t>
            </a:r>
            <a:r>
              <a:rPr lang="ru-RU" sz="2000" b="1" dirty="0" err="1"/>
              <a:t>Zemsky</a:t>
            </a:r>
            <a:r>
              <a:rPr lang="ru-RU" sz="2000" b="1" dirty="0"/>
              <a:t>, </a:t>
            </a:r>
            <a:r>
              <a:rPr lang="ru-RU" sz="2000" b="1" dirty="0" err="1"/>
              <a:t>Lisa</a:t>
            </a:r>
            <a:r>
              <a:rPr lang="ru-RU" sz="2000" b="1" dirty="0"/>
              <a:t> </a:t>
            </a:r>
            <a:r>
              <a:rPr lang="ru-RU" sz="2000" b="1" dirty="0" err="1"/>
              <a:t>Lynch</a:t>
            </a:r>
            <a:r>
              <a:rPr lang="ru-RU" sz="2000" b="1" dirty="0"/>
              <a:t> </a:t>
            </a:r>
            <a:r>
              <a:rPr lang="ru-RU" sz="2000" b="1" dirty="0" err="1"/>
              <a:t>and</a:t>
            </a:r>
            <a:r>
              <a:rPr lang="ru-RU" sz="2000" b="1" dirty="0"/>
              <a:t> </a:t>
            </a:r>
            <a:r>
              <a:rPr lang="ru-RU" sz="2000" b="1" dirty="0" err="1"/>
              <a:t>Peter</a:t>
            </a:r>
            <a:r>
              <a:rPr lang="ru-RU" sz="2000" b="1" dirty="0"/>
              <a:t> </a:t>
            </a:r>
            <a:r>
              <a:rPr lang="ru-RU" sz="2000" b="1" dirty="0" err="1"/>
              <a:t>Cappelli</a:t>
            </a:r>
            <a:r>
              <a:rPr lang="ru-RU" sz="2000" b="1" dirty="0"/>
              <a:t> </a:t>
            </a:r>
            <a:r>
              <a:rPr lang="ru-RU" sz="2000" b="1" dirty="0" err="1"/>
              <a:t>have</a:t>
            </a:r>
            <a:r>
              <a:rPr lang="ru-RU" sz="2000" b="1" dirty="0"/>
              <a:t> </a:t>
            </a:r>
            <a:r>
              <a:rPr lang="ru-RU" sz="2000" b="1" dirty="0" err="1"/>
              <a:t>shown</a:t>
            </a:r>
            <a:r>
              <a:rPr lang="ru-RU" sz="2000" b="1" dirty="0"/>
              <a:t>, </a:t>
            </a:r>
            <a:r>
              <a:rPr lang="ru-RU" sz="2000" b="1" dirty="0" err="1"/>
              <a:t>that</a:t>
            </a:r>
            <a:r>
              <a:rPr lang="ru-RU" sz="2000" b="1" dirty="0"/>
              <a:t> </a:t>
            </a:r>
            <a:r>
              <a:rPr lang="ru-RU" sz="2000" b="1" dirty="0" err="1"/>
              <a:t>after</a:t>
            </a:r>
            <a:r>
              <a:rPr lang="ru-RU" sz="2000" b="1" dirty="0"/>
              <a:t> </a:t>
            </a:r>
            <a:r>
              <a:rPr lang="ru-RU" sz="2000" b="1" dirty="0" err="1"/>
              <a:t>increasing</a:t>
            </a:r>
            <a:r>
              <a:rPr lang="ru-RU" sz="2000" b="1" dirty="0"/>
              <a:t> </a:t>
            </a:r>
            <a:r>
              <a:rPr lang="ru-RU" sz="2000" b="1" dirty="0" err="1"/>
              <a:t>of</a:t>
            </a:r>
            <a:r>
              <a:rPr lang="ru-RU" sz="2000" b="1" dirty="0"/>
              <a:t> </a:t>
            </a:r>
            <a:r>
              <a:rPr lang="ru-RU" sz="2000" b="1" dirty="0" err="1"/>
              <a:t>level</a:t>
            </a:r>
            <a:r>
              <a:rPr lang="ru-RU" sz="2000" b="1" dirty="0"/>
              <a:t> </a:t>
            </a:r>
            <a:r>
              <a:rPr lang="ru-RU" sz="2000" b="1" dirty="0" err="1"/>
              <a:t>of</a:t>
            </a:r>
            <a:r>
              <a:rPr lang="ru-RU" sz="2000" b="1" dirty="0"/>
              <a:t> </a:t>
            </a:r>
            <a:r>
              <a:rPr lang="ru-RU" sz="2000" b="1" dirty="0" err="1"/>
              <a:t>education</a:t>
            </a:r>
            <a:r>
              <a:rPr lang="ru-RU" sz="2000" b="1" dirty="0"/>
              <a:t> </a:t>
            </a:r>
            <a:r>
              <a:rPr lang="ru-RU" sz="2000" b="1" dirty="0" err="1"/>
              <a:t>of</a:t>
            </a:r>
            <a:r>
              <a:rPr lang="ru-RU" sz="2000" b="1" dirty="0"/>
              <a:t> </a:t>
            </a:r>
            <a:r>
              <a:rPr lang="ru-RU" sz="2000" b="1" dirty="0" err="1"/>
              <a:t>specialists</a:t>
            </a:r>
            <a:r>
              <a:rPr lang="ru-RU" sz="2000" b="1" dirty="0"/>
              <a:t> by 10 %, </a:t>
            </a:r>
            <a:r>
              <a:rPr lang="ru-RU" sz="2000" b="1" dirty="0" err="1"/>
              <a:t>the</a:t>
            </a:r>
            <a:r>
              <a:rPr lang="ru-RU" sz="2000" b="1" dirty="0"/>
              <a:t> </a:t>
            </a:r>
            <a:r>
              <a:rPr lang="ru-RU" sz="2000" b="1" dirty="0" err="1"/>
              <a:t>overall</a:t>
            </a:r>
            <a:r>
              <a:rPr lang="ru-RU" sz="2000" b="1" dirty="0"/>
              <a:t> </a:t>
            </a:r>
            <a:r>
              <a:rPr lang="ru-RU" sz="2000" b="1" dirty="0" err="1"/>
              <a:t>productivity</a:t>
            </a:r>
            <a:r>
              <a:rPr lang="ru-RU" sz="2000" b="1" dirty="0"/>
              <a:t> </a:t>
            </a:r>
            <a:r>
              <a:rPr lang="ru-RU" sz="2000" b="1" dirty="0" err="1"/>
              <a:t>increased</a:t>
            </a:r>
            <a:r>
              <a:rPr lang="ru-RU" sz="2000" b="1" dirty="0"/>
              <a:t> by 8.6%. </a:t>
            </a:r>
            <a:r>
              <a:rPr lang="ru-RU" sz="2000" b="1" dirty="0" err="1"/>
              <a:t>In</a:t>
            </a:r>
            <a:r>
              <a:rPr lang="ru-RU" sz="2000" b="1" dirty="0"/>
              <a:t> </a:t>
            </a:r>
            <a:r>
              <a:rPr lang="ru-RU" sz="2000" b="1" dirty="0" err="1"/>
              <a:t>comparison</a:t>
            </a:r>
            <a:r>
              <a:rPr lang="ru-RU" sz="2000" b="1" dirty="0"/>
              <a:t> </a:t>
            </a:r>
            <a:r>
              <a:rPr lang="ru-RU" sz="2000" b="1" dirty="0" err="1"/>
              <a:t>the</a:t>
            </a:r>
            <a:r>
              <a:rPr lang="ru-RU" sz="2000" b="1" dirty="0"/>
              <a:t> </a:t>
            </a:r>
            <a:r>
              <a:rPr lang="ru-RU" sz="2000" b="1" dirty="0" err="1"/>
              <a:t>investment</a:t>
            </a:r>
            <a:r>
              <a:rPr lang="ru-RU" sz="2000" b="1" dirty="0"/>
              <a:t> </a:t>
            </a:r>
            <a:r>
              <a:rPr lang="ru-RU" sz="2000" b="1" dirty="0" err="1"/>
              <a:t>in</a:t>
            </a:r>
            <a:r>
              <a:rPr lang="ru-RU" sz="2000" b="1" dirty="0"/>
              <a:t> </a:t>
            </a:r>
            <a:r>
              <a:rPr lang="ru-RU" sz="2000" b="1" dirty="0" err="1"/>
              <a:t>the</a:t>
            </a:r>
            <a:r>
              <a:rPr lang="ru-RU" sz="2000" b="1" dirty="0"/>
              <a:t> </a:t>
            </a:r>
            <a:r>
              <a:rPr lang="ru-RU" sz="2000" b="1" dirty="0" err="1"/>
              <a:t>fixed</a:t>
            </a:r>
            <a:r>
              <a:rPr lang="ru-RU" sz="2000" b="1" dirty="0"/>
              <a:t> </a:t>
            </a:r>
            <a:r>
              <a:rPr lang="ru-RU" sz="2000" b="1" dirty="0" err="1"/>
              <a:t>assets</a:t>
            </a:r>
            <a:r>
              <a:rPr lang="ru-RU" sz="2000" b="1" dirty="0"/>
              <a:t> </a:t>
            </a:r>
            <a:r>
              <a:rPr lang="ru-RU" sz="2000" b="1" dirty="0" err="1"/>
              <a:t>increase</a:t>
            </a:r>
            <a:r>
              <a:rPr lang="ru-RU" sz="2000" b="1" dirty="0"/>
              <a:t> </a:t>
            </a:r>
            <a:r>
              <a:rPr lang="ru-RU" sz="2000" b="1" dirty="0" err="1"/>
              <a:t>productivity</a:t>
            </a:r>
            <a:r>
              <a:rPr lang="ru-RU" sz="2000" b="1" dirty="0"/>
              <a:t> by 3.4%. </a:t>
            </a:r>
            <a:r>
              <a:rPr lang="ru-RU" sz="2000" b="1" dirty="0" err="1"/>
              <a:t>In</a:t>
            </a:r>
            <a:r>
              <a:rPr lang="ru-RU" sz="2000" b="1" dirty="0"/>
              <a:t> </a:t>
            </a:r>
            <a:r>
              <a:rPr lang="ru-RU" sz="2000" b="1" dirty="0" err="1"/>
              <a:t>other</a:t>
            </a:r>
            <a:r>
              <a:rPr lang="ru-RU" sz="2000" b="1" dirty="0"/>
              <a:t> </a:t>
            </a:r>
            <a:r>
              <a:rPr lang="ru-RU" sz="2000" b="1" dirty="0" err="1"/>
              <a:t>words</a:t>
            </a:r>
            <a:r>
              <a:rPr lang="ru-RU" sz="2000" b="1" dirty="0"/>
              <a:t>, </a:t>
            </a:r>
            <a:r>
              <a:rPr lang="ru-RU" sz="2000" b="1" dirty="0" err="1"/>
              <a:t>the</a:t>
            </a:r>
            <a:r>
              <a:rPr lang="ru-RU" sz="2000" b="1" dirty="0"/>
              <a:t> </a:t>
            </a:r>
            <a:r>
              <a:rPr lang="ru-RU" sz="2000" b="1" dirty="0" err="1"/>
              <a:t>marginal</a:t>
            </a:r>
            <a:r>
              <a:rPr lang="ru-RU" sz="2000" b="1" dirty="0"/>
              <a:t> </a:t>
            </a:r>
            <a:r>
              <a:rPr lang="ru-RU" sz="2000" b="1" dirty="0" err="1"/>
              <a:t>return</a:t>
            </a:r>
            <a:r>
              <a:rPr lang="ru-RU" sz="2000" b="1" dirty="0"/>
              <a:t> </a:t>
            </a:r>
            <a:r>
              <a:rPr lang="ru-RU" sz="2000" b="1" dirty="0" err="1"/>
              <a:t>on</a:t>
            </a:r>
            <a:r>
              <a:rPr lang="ru-RU" sz="2000" b="1" dirty="0"/>
              <a:t> </a:t>
            </a:r>
            <a:r>
              <a:rPr lang="ru-RU" sz="2000" b="1" dirty="0" err="1"/>
              <a:t>investment</a:t>
            </a:r>
            <a:r>
              <a:rPr lang="ru-RU" sz="2000" b="1" dirty="0"/>
              <a:t> </a:t>
            </a:r>
            <a:r>
              <a:rPr lang="ru-RU" sz="2000" b="1" dirty="0" err="1"/>
              <a:t>in</a:t>
            </a:r>
            <a:r>
              <a:rPr lang="ru-RU" sz="2000" b="1" dirty="0"/>
              <a:t> </a:t>
            </a:r>
            <a:r>
              <a:rPr lang="ru-RU" sz="2000" b="1" dirty="0" err="1"/>
              <a:t>human</a:t>
            </a:r>
            <a:r>
              <a:rPr lang="ru-RU" sz="2000" b="1" dirty="0"/>
              <a:t> </a:t>
            </a:r>
            <a:r>
              <a:rPr lang="ru-RU" sz="2000" b="1" dirty="0" err="1"/>
              <a:t>capital</a:t>
            </a:r>
            <a:r>
              <a:rPr lang="ru-RU" sz="2000" b="1" dirty="0"/>
              <a:t> </a:t>
            </a:r>
            <a:r>
              <a:rPr lang="ru-RU" sz="2000" b="1" dirty="0" err="1"/>
              <a:t>is</a:t>
            </a:r>
            <a:r>
              <a:rPr lang="ru-RU" sz="2000" b="1" dirty="0"/>
              <a:t> </a:t>
            </a:r>
            <a:r>
              <a:rPr lang="ru-RU" sz="2000" b="1" dirty="0" err="1"/>
              <a:t>almost</a:t>
            </a:r>
            <a:r>
              <a:rPr lang="ru-RU" sz="2000" b="1" dirty="0"/>
              <a:t> </a:t>
            </a:r>
            <a:r>
              <a:rPr lang="ru-RU" sz="2000" b="1" dirty="0" err="1"/>
              <a:t>three</a:t>
            </a:r>
            <a:r>
              <a:rPr lang="ru-RU" sz="2000" b="1" dirty="0"/>
              <a:t> </a:t>
            </a:r>
            <a:r>
              <a:rPr lang="ru-RU" sz="2000" b="1" dirty="0" err="1"/>
              <a:t>times</a:t>
            </a:r>
            <a:r>
              <a:rPr lang="ru-RU" sz="2000" b="1" dirty="0"/>
              <a:t> </a:t>
            </a:r>
            <a:r>
              <a:rPr lang="ru-RU" sz="2000" b="1" dirty="0" err="1"/>
              <a:t>the</a:t>
            </a:r>
            <a:r>
              <a:rPr lang="ru-RU" sz="2000" b="1" dirty="0"/>
              <a:t> </a:t>
            </a:r>
            <a:r>
              <a:rPr lang="ru-RU" sz="2000" b="1" dirty="0" err="1"/>
              <a:t>return</a:t>
            </a:r>
            <a:r>
              <a:rPr lang="ru-RU" sz="2000" b="1" dirty="0"/>
              <a:t> </a:t>
            </a:r>
            <a:r>
              <a:rPr lang="ru-RU" sz="2000" b="1" dirty="0" err="1"/>
              <a:t>on</a:t>
            </a:r>
            <a:r>
              <a:rPr lang="ru-RU" sz="2000" b="1" dirty="0"/>
              <a:t> </a:t>
            </a:r>
            <a:r>
              <a:rPr lang="ru-RU" sz="2000" b="1" dirty="0" err="1"/>
              <a:t>investment</a:t>
            </a:r>
            <a:r>
              <a:rPr lang="ru-RU" sz="2000" b="1" dirty="0"/>
              <a:t> </a:t>
            </a:r>
            <a:r>
              <a:rPr lang="ru-RU" sz="2000" b="1" dirty="0" err="1"/>
              <a:t>in</a:t>
            </a:r>
            <a:r>
              <a:rPr lang="ru-RU" sz="2000" b="1" dirty="0"/>
              <a:t> </a:t>
            </a:r>
            <a:r>
              <a:rPr lang="ru-RU" sz="2000" b="1" dirty="0" err="1"/>
              <a:t>equipment</a:t>
            </a:r>
            <a:r>
              <a:rPr lang="ru-RU" sz="2000" b="1" dirty="0"/>
              <a:t>. </a:t>
            </a:r>
            <a:r>
              <a:rPr lang="ru-RU" sz="2000" b="1" dirty="0" err="1"/>
              <a:t>Our</a:t>
            </a:r>
            <a:r>
              <a:rPr lang="ru-RU" sz="2000" b="1" dirty="0"/>
              <a:t> </a:t>
            </a:r>
            <a:r>
              <a:rPr lang="ru-RU" sz="2000" b="1" dirty="0" err="1"/>
              <a:t>analysis</a:t>
            </a:r>
            <a:r>
              <a:rPr lang="ru-RU" sz="2000" b="1" dirty="0"/>
              <a:t> </a:t>
            </a:r>
            <a:r>
              <a:rPr lang="ru-RU" sz="2000" b="1" dirty="0" err="1"/>
              <a:t>have</a:t>
            </a:r>
            <a:r>
              <a:rPr lang="ru-RU" sz="2000" b="1" dirty="0"/>
              <a:t> </a:t>
            </a:r>
            <a:r>
              <a:rPr lang="ru-RU" sz="2000" b="1" dirty="0" err="1" smtClean="0"/>
              <a:t>shown</a:t>
            </a:r>
            <a:r>
              <a:rPr lang="en-US" sz="2000" b="1" dirty="0" smtClean="0"/>
              <a:t>,</a:t>
            </a:r>
            <a:r>
              <a:rPr lang="ru-RU" sz="2000" b="1" dirty="0" smtClean="0"/>
              <a:t> </a:t>
            </a:r>
            <a:r>
              <a:rPr lang="ru-RU" sz="2000" b="1" dirty="0" err="1"/>
              <a:t>that</a:t>
            </a:r>
            <a:r>
              <a:rPr lang="ru-RU" sz="2000" b="1" dirty="0"/>
              <a:t> </a:t>
            </a:r>
            <a:r>
              <a:rPr lang="ru-RU" sz="2000" b="1" dirty="0" err="1"/>
              <a:t>immunobiological</a:t>
            </a:r>
            <a:r>
              <a:rPr lang="ru-RU" sz="2000" b="1" dirty="0"/>
              <a:t> </a:t>
            </a:r>
            <a:r>
              <a:rPr lang="ru-RU" sz="2000" b="1" dirty="0" err="1"/>
              <a:t>industry</a:t>
            </a:r>
            <a:r>
              <a:rPr lang="ru-RU" sz="2000" b="1" dirty="0"/>
              <a:t> </a:t>
            </a:r>
            <a:r>
              <a:rPr lang="ru-RU" sz="2000" b="1" dirty="0" err="1"/>
              <a:t>is</a:t>
            </a:r>
            <a:r>
              <a:rPr lang="ru-RU" sz="2000" b="1" dirty="0"/>
              <a:t>  </a:t>
            </a:r>
            <a:r>
              <a:rPr lang="ru-RU" sz="2000" b="1" dirty="0" err="1"/>
              <a:t>waiting</a:t>
            </a:r>
            <a:r>
              <a:rPr lang="ru-RU" sz="2000" b="1" dirty="0"/>
              <a:t> </a:t>
            </a:r>
            <a:r>
              <a:rPr lang="ru-RU" sz="2000" b="1" dirty="0" err="1"/>
              <a:t>from</a:t>
            </a:r>
            <a:r>
              <a:rPr lang="ru-RU" sz="2000" b="1" dirty="0"/>
              <a:t> </a:t>
            </a:r>
            <a:r>
              <a:rPr lang="ru-RU" sz="2000" b="1" dirty="0" err="1"/>
              <a:t>system</a:t>
            </a:r>
            <a:r>
              <a:rPr lang="ru-RU" sz="2000" b="1" dirty="0"/>
              <a:t> </a:t>
            </a:r>
            <a:r>
              <a:rPr lang="ru-RU" sz="2000" b="1" dirty="0" err="1"/>
              <a:t>of</a:t>
            </a:r>
            <a:r>
              <a:rPr lang="ru-RU" sz="2000" b="1" dirty="0"/>
              <a:t> </a:t>
            </a:r>
            <a:r>
              <a:rPr lang="ru-RU" sz="2000" b="1" dirty="0" err="1"/>
              <a:t>Education</a:t>
            </a:r>
            <a:r>
              <a:rPr lang="ru-RU" sz="2000" b="1" dirty="0"/>
              <a:t>  </a:t>
            </a:r>
            <a:r>
              <a:rPr lang="ru-RU" sz="2000" b="1" dirty="0" err="1"/>
              <a:t>modern</a:t>
            </a:r>
            <a:r>
              <a:rPr lang="ru-RU" sz="2000" b="1" dirty="0"/>
              <a:t> </a:t>
            </a:r>
            <a:r>
              <a:rPr lang="ru-RU" sz="2000" b="1" dirty="0" err="1"/>
              <a:t>specialists</a:t>
            </a:r>
            <a:r>
              <a:rPr lang="ru-RU" sz="2000" b="1" dirty="0"/>
              <a:t>, </a:t>
            </a:r>
            <a:r>
              <a:rPr lang="ru-RU" sz="2000" b="1" dirty="0" err="1"/>
              <a:t>which</a:t>
            </a:r>
            <a:r>
              <a:rPr lang="ru-RU" sz="2000" b="1" dirty="0"/>
              <a:t> </a:t>
            </a:r>
            <a:r>
              <a:rPr lang="ru-RU" sz="2000" b="1" dirty="0" err="1"/>
              <a:t>have</a:t>
            </a:r>
            <a:r>
              <a:rPr lang="ru-RU" sz="2000" b="1" dirty="0"/>
              <a:t> </a:t>
            </a:r>
            <a:r>
              <a:rPr lang="ru-RU" sz="2000" b="1" dirty="0" err="1"/>
              <a:t>skills</a:t>
            </a:r>
            <a:r>
              <a:rPr lang="ru-RU" sz="2000" b="1" dirty="0"/>
              <a:t> </a:t>
            </a:r>
            <a:r>
              <a:rPr lang="ru-RU" sz="2000" b="1" dirty="0" err="1"/>
              <a:t>and</a:t>
            </a:r>
            <a:r>
              <a:rPr lang="ru-RU" sz="2000" b="1" dirty="0"/>
              <a:t> </a:t>
            </a:r>
            <a:r>
              <a:rPr lang="ru-RU" sz="2000" b="1" dirty="0" err="1"/>
              <a:t>competences</a:t>
            </a:r>
            <a:r>
              <a:rPr lang="ru-RU" sz="2000" b="1" dirty="0"/>
              <a:t> </a:t>
            </a:r>
            <a:r>
              <a:rPr lang="ru-RU" sz="2000" b="1" dirty="0" err="1"/>
              <a:t>in</a:t>
            </a:r>
            <a:r>
              <a:rPr lang="ru-RU" sz="2000" b="1" dirty="0"/>
              <a:t> </a:t>
            </a:r>
            <a:r>
              <a:rPr lang="ru-RU" sz="2000" b="1" dirty="0" err="1"/>
              <a:t>gene</a:t>
            </a:r>
            <a:r>
              <a:rPr lang="ru-RU" sz="2000" b="1" dirty="0"/>
              <a:t> </a:t>
            </a:r>
            <a:r>
              <a:rPr lang="ru-RU" sz="2000" b="1" dirty="0" err="1"/>
              <a:t>design</a:t>
            </a:r>
            <a:r>
              <a:rPr lang="ru-RU" sz="2000" b="1" dirty="0"/>
              <a:t>, </a:t>
            </a:r>
            <a:r>
              <a:rPr lang="ru-RU" sz="2000" b="1" dirty="0" err="1"/>
              <a:t>development</a:t>
            </a:r>
            <a:r>
              <a:rPr lang="ru-RU" sz="2000" b="1" dirty="0"/>
              <a:t> </a:t>
            </a:r>
            <a:r>
              <a:rPr lang="ru-RU" sz="2000" b="1" dirty="0" err="1"/>
              <a:t>of</a:t>
            </a:r>
            <a:r>
              <a:rPr lang="ru-RU" sz="2000" b="1" dirty="0"/>
              <a:t> </a:t>
            </a:r>
            <a:r>
              <a:rPr lang="ru-RU" sz="2000" b="1" dirty="0" err="1"/>
              <a:t>drug</a:t>
            </a:r>
            <a:r>
              <a:rPr lang="ru-RU" sz="2000" b="1" dirty="0"/>
              <a:t> </a:t>
            </a:r>
            <a:r>
              <a:rPr lang="ru-RU" sz="2000" b="1" dirty="0" err="1"/>
              <a:t>delivery</a:t>
            </a:r>
            <a:r>
              <a:rPr lang="ru-RU" sz="2000" b="1" dirty="0"/>
              <a:t> </a:t>
            </a:r>
            <a:r>
              <a:rPr lang="ru-RU" sz="2000" b="1" dirty="0" err="1"/>
              <a:t>systems</a:t>
            </a:r>
            <a:r>
              <a:rPr lang="ru-RU" sz="2000" b="1" dirty="0"/>
              <a:t> </a:t>
            </a:r>
            <a:r>
              <a:rPr lang="ru-RU" sz="2000" b="1" dirty="0" err="1"/>
              <a:t>for</a:t>
            </a:r>
            <a:r>
              <a:rPr lang="ru-RU" sz="2000" b="1" dirty="0"/>
              <a:t> DNA </a:t>
            </a:r>
            <a:r>
              <a:rPr lang="ru-RU" sz="2000" b="1" dirty="0" err="1"/>
              <a:t>vaccines</a:t>
            </a:r>
            <a:r>
              <a:rPr lang="ru-RU" sz="2000" b="1" dirty="0"/>
              <a:t> </a:t>
            </a:r>
            <a:r>
              <a:rPr lang="ru-RU" sz="2000" b="1" dirty="0" err="1"/>
              <a:t>etc</a:t>
            </a:r>
            <a:r>
              <a:rPr lang="ru-RU" sz="2000" b="1" dirty="0"/>
              <a:t>. </a:t>
            </a:r>
          </a:p>
        </p:txBody>
      </p:sp>
    </p:spTree>
    <p:extLst>
      <p:ext uri="{BB962C8B-B14F-4D97-AF65-F5344CB8AC3E}">
        <p14:creationId xmlns:p14="http://schemas.microsoft.com/office/powerpoint/2010/main" val="53530383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en-US" sz="2800" dirty="0"/>
              <a:t>The strategy of development of science </a:t>
            </a:r>
            <a:r>
              <a:rPr lang="en-US" sz="2800" dirty="0" smtClean="0"/>
              <a:t> </a:t>
            </a:r>
            <a:r>
              <a:rPr lang="en-US" sz="2800" dirty="0"/>
              <a:t>defines the main directions of modernization of the higher education sector </a:t>
            </a:r>
            <a:r>
              <a:rPr lang="en-US" sz="2800" dirty="0" smtClean="0"/>
              <a:t>:</a:t>
            </a:r>
            <a:endParaRPr lang="ru-RU" sz="2800" dirty="0"/>
          </a:p>
        </p:txBody>
      </p:sp>
      <p:sp>
        <p:nvSpPr>
          <p:cNvPr id="3" name="Объект 2"/>
          <p:cNvSpPr>
            <a:spLocks noGrp="1"/>
          </p:cNvSpPr>
          <p:nvPr>
            <p:ph idx="1"/>
          </p:nvPr>
        </p:nvSpPr>
        <p:spPr/>
        <p:txBody>
          <a:bodyPr/>
          <a:lstStyle/>
          <a:p>
            <a:r>
              <a:rPr lang="en-US" dirty="0"/>
              <a:t/>
            </a:r>
            <a:br>
              <a:rPr lang="en-US" dirty="0"/>
            </a:br>
            <a:r>
              <a:rPr lang="en-US" dirty="0"/>
              <a:t>1. Formation of a balanced structure and funding mechanisms, including the creation of a system of research funding, improved competitive selection procedures for research programs and projects at the expense of the federal budget, the development of university research, the integration of science and education in the framework of the federal target programs, and so on</a:t>
            </a:r>
            <a:r>
              <a:rPr lang="en-US" dirty="0" smtClean="0"/>
              <a:t>.</a:t>
            </a:r>
          </a:p>
          <a:p>
            <a:r>
              <a:rPr lang="en-US" dirty="0"/>
              <a:t>2. The development of cooperative ties between science and higher education sector organizations, academic and applied sciences, as well as the production sector.</a:t>
            </a:r>
            <a:endParaRPr lang="ru-RU" dirty="0"/>
          </a:p>
        </p:txBody>
      </p:sp>
    </p:spTree>
    <p:extLst>
      <p:ext uri="{BB962C8B-B14F-4D97-AF65-F5344CB8AC3E}">
        <p14:creationId xmlns:p14="http://schemas.microsoft.com/office/powerpoint/2010/main" val="411783195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en-US" sz="3100" dirty="0"/>
              <a:t>The strategy of development of science  defines the main directions of modernization of the higher education sector </a:t>
            </a:r>
            <a:r>
              <a:rPr lang="en-US" dirty="0"/>
              <a:t>:</a:t>
            </a:r>
            <a:endParaRPr lang="ru-RU" dirty="0"/>
          </a:p>
        </p:txBody>
      </p:sp>
      <p:sp>
        <p:nvSpPr>
          <p:cNvPr id="3" name="Объект 2"/>
          <p:cNvSpPr>
            <a:spLocks noGrp="1"/>
          </p:cNvSpPr>
          <p:nvPr>
            <p:ph idx="1"/>
          </p:nvPr>
        </p:nvSpPr>
        <p:spPr/>
        <p:txBody>
          <a:bodyPr/>
          <a:lstStyle/>
          <a:p>
            <a:endParaRPr lang="ru-RU"/>
          </a:p>
        </p:txBody>
      </p:sp>
      <p:sp>
        <p:nvSpPr>
          <p:cNvPr id="4" name="Прямоугольник 3"/>
          <p:cNvSpPr/>
          <p:nvPr/>
        </p:nvSpPr>
        <p:spPr>
          <a:xfrm>
            <a:off x="2589212" y="1582341"/>
            <a:ext cx="8726488" cy="3785652"/>
          </a:xfrm>
          <a:prstGeom prst="rect">
            <a:avLst/>
          </a:prstGeom>
        </p:spPr>
        <p:txBody>
          <a:bodyPr wrap="square">
            <a:spAutoFit/>
          </a:bodyPr>
          <a:lstStyle/>
          <a:p>
            <a:r>
              <a:rPr lang="en-US" sz="2000" dirty="0"/>
              <a:t/>
            </a:r>
            <a:br>
              <a:rPr lang="en-US" sz="2000" dirty="0"/>
            </a:br>
            <a:endParaRPr lang="en-US" sz="2000" dirty="0" smtClean="0"/>
          </a:p>
          <a:p>
            <a:endParaRPr lang="en-US" sz="2000" dirty="0"/>
          </a:p>
          <a:p>
            <a:r>
              <a:rPr lang="en-US" sz="2000" dirty="0" smtClean="0"/>
              <a:t>3</a:t>
            </a:r>
            <a:r>
              <a:rPr lang="en-US" sz="2000" dirty="0"/>
              <a:t>. Modernization of the training system of highly qualified and federal system of increasing scientific qualification of the teaching staff.</a:t>
            </a:r>
            <a:br>
              <a:rPr lang="en-US" sz="2000" dirty="0"/>
            </a:br>
            <a:r>
              <a:rPr lang="en-US" sz="2000" dirty="0"/>
              <a:t>4. Implementation of structural reforms aimed at improving the efficient use of human resources and property, including the restructuring of research institutions, previously established at universities as legal persons, by means of their connection to the respective universities; the creation of the integrated scientific and educational institutions in areas of activities, including training, research and production facilities, etc.</a:t>
            </a:r>
            <a:endParaRPr lang="ru-RU" sz="2000" dirty="0"/>
          </a:p>
        </p:txBody>
      </p:sp>
    </p:spTree>
    <p:extLst>
      <p:ext uri="{BB962C8B-B14F-4D97-AF65-F5344CB8AC3E}">
        <p14:creationId xmlns:p14="http://schemas.microsoft.com/office/powerpoint/2010/main" val="318684822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en-US" sz="2400" dirty="0" smtClean="0"/>
              <a:t>Main </a:t>
            </a:r>
            <a:r>
              <a:rPr lang="en-US" sz="2400" dirty="0"/>
              <a:t>directions of cooperation between public universities and the business community</a:t>
            </a:r>
            <a:endParaRPr lang="ru-RU" sz="2400" dirty="0"/>
          </a:p>
        </p:txBody>
      </p:sp>
      <p:sp>
        <p:nvSpPr>
          <p:cNvPr id="3" name="Объект 2"/>
          <p:cNvSpPr>
            <a:spLocks noGrp="1"/>
          </p:cNvSpPr>
          <p:nvPr>
            <p:ph idx="1"/>
          </p:nvPr>
        </p:nvSpPr>
        <p:spPr/>
        <p:txBody>
          <a:bodyPr>
            <a:normAutofit/>
          </a:bodyPr>
          <a:lstStyle/>
          <a:p>
            <a:r>
              <a:rPr lang="en-US" sz="2400" dirty="0"/>
              <a:t>Thus, the main directions of cooperation between public universities and the business community, providing a positive impact on both sides, are the formation of the content and assessment of the quality of higher education; joint educational projects; Integration in the field of science and innovations; economic support of higher education, including endowment funds, boards of trustees, business scholarship programs, educational loans; joint investment projects.</a:t>
            </a:r>
            <a:endParaRPr lang="ru-RU" sz="2400" dirty="0"/>
          </a:p>
        </p:txBody>
      </p:sp>
    </p:spTree>
    <p:extLst>
      <p:ext uri="{BB962C8B-B14F-4D97-AF65-F5344CB8AC3E}">
        <p14:creationId xmlns:p14="http://schemas.microsoft.com/office/powerpoint/2010/main" val="427181057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err="1" smtClean="0"/>
              <a:t>Organisational</a:t>
            </a:r>
            <a:r>
              <a:rPr lang="en-US" dirty="0" smtClean="0"/>
              <a:t> aspect</a:t>
            </a:r>
            <a:endParaRPr lang="ru-RU" dirty="0"/>
          </a:p>
        </p:txBody>
      </p:sp>
      <p:sp>
        <p:nvSpPr>
          <p:cNvPr id="3" name="Объект 2"/>
          <p:cNvSpPr>
            <a:spLocks noGrp="1"/>
          </p:cNvSpPr>
          <p:nvPr>
            <p:ph idx="1"/>
          </p:nvPr>
        </p:nvSpPr>
        <p:spPr/>
        <p:txBody>
          <a:bodyPr>
            <a:normAutofit/>
          </a:bodyPr>
          <a:lstStyle/>
          <a:p>
            <a:r>
              <a:rPr lang="en-US" sz="2400" dirty="0"/>
              <a:t>The organizational aspect - is the point of view of an object as a set of elements related to how optimal communication and mechanisms of interaction between these elements, </a:t>
            </a:r>
            <a:r>
              <a:rPr lang="en-US" sz="2400" dirty="0" err="1"/>
              <a:t>ie</a:t>
            </a:r>
            <a:r>
              <a:rPr lang="en-US" sz="2400" dirty="0"/>
              <a:t>, how to effectively organize their co-operation</a:t>
            </a:r>
            <a:r>
              <a:rPr lang="en-US" sz="2400" dirty="0" smtClean="0"/>
              <a:t>.</a:t>
            </a:r>
            <a:endParaRPr lang="ru-RU" sz="2400" dirty="0"/>
          </a:p>
        </p:txBody>
      </p:sp>
    </p:spTree>
    <p:extLst>
      <p:ext uri="{BB962C8B-B14F-4D97-AF65-F5344CB8AC3E}">
        <p14:creationId xmlns:p14="http://schemas.microsoft.com/office/powerpoint/2010/main" val="79215767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smtClean="0"/>
              <a:t>Why cooperation could be useful for business. Forecast of  Vaccine market</a:t>
            </a:r>
            <a:endParaRPr lang="ru-RU" dirty="0"/>
          </a:p>
        </p:txBody>
      </p:sp>
      <p:sp>
        <p:nvSpPr>
          <p:cNvPr id="3" name="Объект 2"/>
          <p:cNvSpPr>
            <a:spLocks noGrp="1"/>
          </p:cNvSpPr>
          <p:nvPr>
            <p:ph idx="1"/>
          </p:nvPr>
        </p:nvSpPr>
        <p:spPr/>
        <p:txBody>
          <a:bodyPr>
            <a:normAutofit/>
          </a:bodyPr>
          <a:lstStyle/>
          <a:p>
            <a:r>
              <a:rPr lang="ru-RU" dirty="0" err="1"/>
              <a:t>According</a:t>
            </a:r>
            <a:r>
              <a:rPr lang="ru-RU" dirty="0"/>
              <a:t> </a:t>
            </a:r>
            <a:r>
              <a:rPr lang="ru-RU" dirty="0" err="1"/>
              <a:t>to</a:t>
            </a:r>
            <a:r>
              <a:rPr lang="ru-RU" dirty="0"/>
              <a:t> </a:t>
            </a:r>
            <a:r>
              <a:rPr lang="ru-RU" dirty="0" err="1"/>
              <a:t>the</a:t>
            </a:r>
            <a:r>
              <a:rPr lang="ru-RU" dirty="0"/>
              <a:t> </a:t>
            </a:r>
            <a:r>
              <a:rPr lang="ru-RU" dirty="0" err="1"/>
              <a:t>forecast</a:t>
            </a:r>
            <a:r>
              <a:rPr lang="ru-RU" dirty="0"/>
              <a:t> </a:t>
            </a:r>
            <a:r>
              <a:rPr lang="ru-RU" dirty="0" err="1"/>
              <a:t>of</a:t>
            </a:r>
            <a:r>
              <a:rPr lang="ru-RU" dirty="0"/>
              <a:t> </a:t>
            </a:r>
            <a:r>
              <a:rPr lang="ru-RU" dirty="0" err="1"/>
              <a:t>some</a:t>
            </a:r>
            <a:r>
              <a:rPr lang="ru-RU" dirty="0"/>
              <a:t> </a:t>
            </a:r>
            <a:r>
              <a:rPr lang="ru-RU" dirty="0" err="1"/>
              <a:t>analysts</a:t>
            </a:r>
            <a:r>
              <a:rPr lang="ru-RU" dirty="0"/>
              <a:t>, </a:t>
            </a:r>
            <a:r>
              <a:rPr lang="ru-RU" dirty="0" err="1"/>
              <a:t>vaccine</a:t>
            </a:r>
            <a:r>
              <a:rPr lang="ru-RU" dirty="0"/>
              <a:t> </a:t>
            </a:r>
            <a:r>
              <a:rPr lang="ru-RU" dirty="0" err="1"/>
              <a:t>market</a:t>
            </a:r>
            <a:r>
              <a:rPr lang="ru-RU" dirty="0"/>
              <a:t> </a:t>
            </a:r>
            <a:r>
              <a:rPr lang="ru-RU" dirty="0" err="1"/>
              <a:t>should</a:t>
            </a:r>
            <a:r>
              <a:rPr lang="ru-RU" dirty="0"/>
              <a:t> </a:t>
            </a:r>
            <a:r>
              <a:rPr lang="ru-RU" dirty="0" err="1"/>
              <a:t>increase</a:t>
            </a:r>
            <a:r>
              <a:rPr lang="ru-RU" dirty="0"/>
              <a:t> </a:t>
            </a:r>
            <a:r>
              <a:rPr lang="ru-RU" dirty="0" err="1"/>
              <a:t>in</a:t>
            </a:r>
            <a:r>
              <a:rPr lang="ru-RU" dirty="0"/>
              <a:t> </a:t>
            </a:r>
            <a:r>
              <a:rPr lang="ru-RU" dirty="0" err="1"/>
              <a:t>the</a:t>
            </a:r>
            <a:r>
              <a:rPr lang="ru-RU" dirty="0"/>
              <a:t> </a:t>
            </a:r>
            <a:r>
              <a:rPr lang="ru-RU" dirty="0" err="1"/>
              <a:t>next</a:t>
            </a:r>
            <a:r>
              <a:rPr lang="ru-RU" dirty="0"/>
              <a:t> </a:t>
            </a:r>
            <a:r>
              <a:rPr lang="ru-RU" dirty="0" err="1"/>
              <a:t>decade</a:t>
            </a:r>
            <a:r>
              <a:rPr lang="ru-RU" dirty="0"/>
              <a:t>: </a:t>
            </a:r>
            <a:r>
              <a:rPr lang="ru-RU" dirty="0" err="1"/>
              <a:t>the</a:t>
            </a:r>
            <a:r>
              <a:rPr lang="ru-RU" dirty="0"/>
              <a:t> </a:t>
            </a:r>
            <a:r>
              <a:rPr lang="ru-RU" dirty="0" err="1"/>
              <a:t>growth</a:t>
            </a:r>
            <a:r>
              <a:rPr lang="ru-RU" dirty="0"/>
              <a:t> </a:t>
            </a:r>
            <a:r>
              <a:rPr lang="ru-RU" dirty="0" err="1"/>
              <a:t>rate</a:t>
            </a:r>
            <a:r>
              <a:rPr lang="ru-RU" dirty="0"/>
              <a:t> </a:t>
            </a:r>
            <a:r>
              <a:rPr lang="ru-RU" dirty="0" err="1"/>
              <a:t>in</a:t>
            </a:r>
            <a:r>
              <a:rPr lang="ru-RU" dirty="0"/>
              <a:t> </a:t>
            </a:r>
            <a:r>
              <a:rPr lang="ru-RU" dirty="0" err="1"/>
              <a:t>natural</a:t>
            </a:r>
            <a:r>
              <a:rPr lang="ru-RU" dirty="0"/>
              <a:t> </a:t>
            </a:r>
            <a:r>
              <a:rPr lang="ru-RU" dirty="0" err="1"/>
              <a:t>and</a:t>
            </a:r>
            <a:r>
              <a:rPr lang="ru-RU" dirty="0"/>
              <a:t> </a:t>
            </a:r>
            <a:r>
              <a:rPr lang="ru-RU" dirty="0" err="1"/>
              <a:t>monetary</a:t>
            </a:r>
            <a:r>
              <a:rPr lang="ru-RU" dirty="0"/>
              <a:t> </a:t>
            </a:r>
            <a:r>
              <a:rPr lang="ru-RU" dirty="0" err="1"/>
              <a:t>units</a:t>
            </a:r>
            <a:r>
              <a:rPr lang="ru-RU" dirty="0"/>
              <a:t> </a:t>
            </a:r>
            <a:r>
              <a:rPr lang="ru-RU" dirty="0" err="1"/>
              <a:t>could</a:t>
            </a:r>
            <a:r>
              <a:rPr lang="ru-RU" dirty="0"/>
              <a:t> </a:t>
            </a:r>
            <a:r>
              <a:rPr lang="ru-RU" dirty="0" err="1"/>
              <a:t>exceed</a:t>
            </a:r>
            <a:r>
              <a:rPr lang="ru-RU" dirty="0"/>
              <a:t> </a:t>
            </a:r>
            <a:r>
              <a:rPr lang="ru-RU" dirty="0" err="1"/>
              <a:t>the</a:t>
            </a:r>
            <a:r>
              <a:rPr lang="ru-RU" dirty="0"/>
              <a:t> </a:t>
            </a:r>
            <a:r>
              <a:rPr lang="ru-RU" dirty="0" err="1"/>
              <a:t>rate</a:t>
            </a:r>
            <a:r>
              <a:rPr lang="ru-RU" dirty="0"/>
              <a:t> </a:t>
            </a:r>
            <a:r>
              <a:rPr lang="ru-RU" dirty="0" err="1"/>
              <a:t>of</a:t>
            </a:r>
            <a:r>
              <a:rPr lang="ru-RU" dirty="0"/>
              <a:t> </a:t>
            </a:r>
            <a:r>
              <a:rPr lang="ru-RU" dirty="0" err="1"/>
              <a:t>growth</a:t>
            </a:r>
            <a:r>
              <a:rPr lang="ru-RU" dirty="0"/>
              <a:t> </a:t>
            </a:r>
            <a:r>
              <a:rPr lang="ru-RU" dirty="0" err="1"/>
              <a:t>of</a:t>
            </a:r>
            <a:r>
              <a:rPr lang="ru-RU" dirty="0"/>
              <a:t> </a:t>
            </a:r>
            <a:r>
              <a:rPr lang="ru-RU" dirty="0" err="1"/>
              <a:t>market</a:t>
            </a:r>
            <a:r>
              <a:rPr lang="ru-RU" dirty="0"/>
              <a:t> </a:t>
            </a:r>
            <a:r>
              <a:rPr lang="ru-RU" dirty="0" err="1"/>
              <a:t>of</a:t>
            </a:r>
            <a:r>
              <a:rPr lang="ru-RU" dirty="0"/>
              <a:t> </a:t>
            </a:r>
            <a:r>
              <a:rPr lang="ru-RU" dirty="0" err="1"/>
              <a:t>traditional</a:t>
            </a:r>
            <a:r>
              <a:rPr lang="ru-RU" dirty="0"/>
              <a:t> </a:t>
            </a:r>
            <a:r>
              <a:rPr lang="ru-RU" dirty="0" err="1"/>
              <a:t>chemotherapeutic</a:t>
            </a:r>
            <a:r>
              <a:rPr lang="ru-RU" dirty="0"/>
              <a:t> </a:t>
            </a:r>
            <a:r>
              <a:rPr lang="ru-RU" dirty="0" err="1"/>
              <a:t>drugs</a:t>
            </a:r>
            <a:r>
              <a:rPr lang="ru-RU" dirty="0"/>
              <a:t>. </a:t>
            </a:r>
            <a:r>
              <a:rPr lang="ru-RU" dirty="0" err="1"/>
              <a:t>Blockbusters</a:t>
            </a:r>
            <a:r>
              <a:rPr lang="ru-RU" dirty="0"/>
              <a:t> </a:t>
            </a:r>
            <a:r>
              <a:rPr lang="ru-RU" dirty="0" err="1"/>
              <a:t>Gardasil</a:t>
            </a:r>
            <a:r>
              <a:rPr lang="ru-RU" dirty="0"/>
              <a:t> </a:t>
            </a:r>
            <a:r>
              <a:rPr lang="ru-RU" dirty="0" err="1"/>
              <a:t>and</a:t>
            </a:r>
            <a:r>
              <a:rPr lang="ru-RU" dirty="0"/>
              <a:t> </a:t>
            </a:r>
            <a:r>
              <a:rPr lang="ru-RU" dirty="0" err="1"/>
              <a:t>Prevnar</a:t>
            </a:r>
            <a:r>
              <a:rPr lang="ru-RU" dirty="0"/>
              <a:t> </a:t>
            </a:r>
            <a:r>
              <a:rPr lang="ru-RU" dirty="0" err="1"/>
              <a:t>will</a:t>
            </a:r>
            <a:r>
              <a:rPr lang="ru-RU" dirty="0"/>
              <a:t> </a:t>
            </a:r>
            <a:r>
              <a:rPr lang="ru-RU" dirty="0" err="1"/>
              <a:t>bring</a:t>
            </a:r>
            <a:r>
              <a:rPr lang="ru-RU" dirty="0"/>
              <a:t> </a:t>
            </a:r>
            <a:r>
              <a:rPr lang="ru-RU" dirty="0" err="1"/>
              <a:t>over</a:t>
            </a:r>
            <a:r>
              <a:rPr lang="ru-RU" dirty="0"/>
              <a:t> $ 1 </a:t>
            </a:r>
            <a:r>
              <a:rPr lang="ru-RU" dirty="0" err="1"/>
              <a:t>billion</a:t>
            </a:r>
            <a:r>
              <a:rPr lang="ru-RU" dirty="0"/>
              <a:t> a </a:t>
            </a:r>
            <a:r>
              <a:rPr lang="ru-RU" dirty="0" err="1"/>
              <a:t>year</a:t>
            </a:r>
            <a:r>
              <a:rPr lang="ru-RU" dirty="0"/>
              <a:t> </a:t>
            </a:r>
            <a:r>
              <a:rPr lang="ru-RU" dirty="0" err="1"/>
              <a:t>for</a:t>
            </a:r>
            <a:r>
              <a:rPr lang="ru-RU" dirty="0"/>
              <a:t> </a:t>
            </a:r>
            <a:r>
              <a:rPr lang="ru-RU" dirty="0" err="1"/>
              <a:t>its</a:t>
            </a:r>
            <a:r>
              <a:rPr lang="ru-RU" dirty="0"/>
              <a:t> </a:t>
            </a:r>
            <a:r>
              <a:rPr lang="ru-RU" dirty="0" err="1"/>
              <a:t>owners</a:t>
            </a:r>
            <a:r>
              <a:rPr lang="ru-RU" dirty="0"/>
              <a:t>. </a:t>
            </a:r>
            <a:r>
              <a:rPr lang="en-US" dirty="0" smtClean="0"/>
              <a:t>Totally World market of vaccines estimated in </a:t>
            </a:r>
            <a:r>
              <a:rPr lang="en-US" dirty="0"/>
              <a:t>12-15 </a:t>
            </a:r>
            <a:r>
              <a:rPr lang="en-US" dirty="0" err="1"/>
              <a:t>bln</a:t>
            </a:r>
            <a:r>
              <a:rPr lang="en-US" dirty="0"/>
              <a:t>. </a:t>
            </a:r>
            <a:r>
              <a:rPr lang="en-US" dirty="0" smtClean="0"/>
              <a:t>USD and only 1</a:t>
            </a:r>
            <a:r>
              <a:rPr lang="en-US" dirty="0"/>
              <a:t>% accounted for the Russian market</a:t>
            </a:r>
            <a:r>
              <a:rPr lang="en-US" dirty="0" smtClean="0"/>
              <a:t>.</a:t>
            </a:r>
            <a:endParaRPr lang="ru-RU" dirty="0"/>
          </a:p>
        </p:txBody>
      </p:sp>
    </p:spTree>
    <p:extLst>
      <p:ext uri="{BB962C8B-B14F-4D97-AF65-F5344CB8AC3E}">
        <p14:creationId xmlns:p14="http://schemas.microsoft.com/office/powerpoint/2010/main" val="423512023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smtClean="0"/>
              <a:t>SWOT analysis</a:t>
            </a:r>
            <a:endParaRPr lang="ru-RU" dirty="0"/>
          </a:p>
        </p:txBody>
      </p:sp>
      <p:sp>
        <p:nvSpPr>
          <p:cNvPr id="3" name="Объект 2"/>
          <p:cNvSpPr>
            <a:spLocks noGrp="1"/>
          </p:cNvSpPr>
          <p:nvPr>
            <p:ph idx="1"/>
          </p:nvPr>
        </p:nvSpPr>
        <p:spPr/>
        <p:txBody>
          <a:bodyPr>
            <a:normAutofit fontScale="92500" lnSpcReduction="20000"/>
          </a:bodyPr>
          <a:lstStyle/>
          <a:p>
            <a:r>
              <a:rPr lang="ru-RU" b="1" dirty="0" err="1"/>
              <a:t>Strengths</a:t>
            </a:r>
            <a:r>
              <a:rPr lang="ru-RU" dirty="0"/>
              <a:t>	■ </a:t>
            </a:r>
            <a:r>
              <a:rPr lang="en-US" dirty="0" smtClean="0"/>
              <a:t> complex of </a:t>
            </a:r>
            <a:r>
              <a:rPr lang="en-US" dirty="0"/>
              <a:t>the </a:t>
            </a:r>
            <a:r>
              <a:rPr lang="en-US" dirty="0" smtClean="0"/>
              <a:t>resources</a:t>
            </a:r>
            <a:r>
              <a:rPr lang="ru-RU" dirty="0"/>
              <a:t> </a:t>
            </a:r>
            <a:r>
              <a:rPr lang="en-US" dirty="0" smtClean="0"/>
              <a:t>available at the  </a:t>
            </a:r>
            <a:r>
              <a:rPr lang="en-US" dirty="0"/>
              <a:t>Chairs at </a:t>
            </a:r>
            <a:r>
              <a:rPr lang="en-US" dirty="0" smtClean="0"/>
              <a:t>Universities to estimate </a:t>
            </a:r>
            <a:r>
              <a:rPr lang="ru-RU" dirty="0" err="1" smtClean="0"/>
              <a:t>Long-term</a:t>
            </a:r>
            <a:r>
              <a:rPr lang="ru-RU" dirty="0" smtClean="0"/>
              <a:t> </a:t>
            </a:r>
            <a:r>
              <a:rPr lang="ru-RU" dirty="0" err="1"/>
              <a:t>growth</a:t>
            </a:r>
            <a:r>
              <a:rPr lang="ru-RU" dirty="0"/>
              <a:t> </a:t>
            </a:r>
            <a:r>
              <a:rPr lang="ru-RU" dirty="0" err="1"/>
              <a:t>in</a:t>
            </a:r>
            <a:r>
              <a:rPr lang="ru-RU" dirty="0"/>
              <a:t> </a:t>
            </a:r>
            <a:r>
              <a:rPr lang="ru-RU" dirty="0" err="1"/>
              <a:t>pharmaceutical</a:t>
            </a:r>
            <a:r>
              <a:rPr lang="ru-RU" dirty="0"/>
              <a:t> </a:t>
            </a:r>
            <a:r>
              <a:rPr lang="ru-RU" dirty="0" err="1"/>
              <a:t>consumption</a:t>
            </a:r>
            <a:r>
              <a:rPr lang="ru-RU" dirty="0"/>
              <a:t> </a:t>
            </a:r>
            <a:r>
              <a:rPr lang="ru-RU" dirty="0" err="1"/>
              <a:t>for</a:t>
            </a:r>
            <a:r>
              <a:rPr lang="ru-RU" dirty="0"/>
              <a:t> </a:t>
            </a:r>
            <a:r>
              <a:rPr lang="ru-RU" dirty="0" err="1"/>
              <a:t>the</a:t>
            </a:r>
            <a:r>
              <a:rPr lang="ru-RU" dirty="0"/>
              <a:t> </a:t>
            </a:r>
            <a:r>
              <a:rPr lang="ru-RU" dirty="0" err="1"/>
              <a:t>industry</a:t>
            </a:r>
            <a:r>
              <a:rPr lang="ru-RU" dirty="0"/>
              <a:t>, </a:t>
            </a:r>
            <a:r>
              <a:rPr lang="ru-RU" dirty="0" err="1"/>
              <a:t>due</a:t>
            </a:r>
            <a:r>
              <a:rPr lang="ru-RU" dirty="0"/>
              <a:t> </a:t>
            </a:r>
            <a:r>
              <a:rPr lang="ru-RU" dirty="0" err="1"/>
              <a:t>to</a:t>
            </a:r>
            <a:r>
              <a:rPr lang="ru-RU" dirty="0"/>
              <a:t> </a:t>
            </a:r>
            <a:r>
              <a:rPr lang="ru-RU" dirty="0" err="1" smtClean="0"/>
              <a:t>the</a:t>
            </a:r>
            <a:r>
              <a:rPr lang="en-US" dirty="0" smtClean="0"/>
              <a:t> </a:t>
            </a:r>
            <a:r>
              <a:rPr lang="ru-RU" dirty="0" err="1" smtClean="0"/>
              <a:t>absolute</a:t>
            </a:r>
            <a:r>
              <a:rPr lang="ru-RU" dirty="0" smtClean="0"/>
              <a:t> </a:t>
            </a:r>
            <a:r>
              <a:rPr lang="ru-RU" dirty="0" err="1"/>
              <a:t>population</a:t>
            </a:r>
            <a:r>
              <a:rPr lang="ru-RU" dirty="0"/>
              <a:t> </a:t>
            </a:r>
            <a:r>
              <a:rPr lang="ru-RU" dirty="0" err="1"/>
              <a:t>size</a:t>
            </a:r>
            <a:r>
              <a:rPr lang="ru-RU" dirty="0"/>
              <a:t>, </a:t>
            </a:r>
            <a:r>
              <a:rPr lang="ru-RU" dirty="0" err="1"/>
              <a:t>demographic</a:t>
            </a:r>
            <a:r>
              <a:rPr lang="ru-RU" dirty="0"/>
              <a:t> </a:t>
            </a:r>
            <a:r>
              <a:rPr lang="ru-RU" dirty="0" err="1"/>
              <a:t>trends</a:t>
            </a:r>
            <a:r>
              <a:rPr lang="ru-RU" dirty="0"/>
              <a:t> </a:t>
            </a:r>
            <a:r>
              <a:rPr lang="ru-RU" dirty="0" err="1"/>
              <a:t>and</a:t>
            </a:r>
            <a:r>
              <a:rPr lang="ru-RU" dirty="0"/>
              <a:t> </a:t>
            </a:r>
            <a:r>
              <a:rPr lang="ru-RU" dirty="0" err="1"/>
              <a:t>economic</a:t>
            </a:r>
            <a:r>
              <a:rPr lang="ru-RU" dirty="0"/>
              <a:t> </a:t>
            </a:r>
            <a:r>
              <a:rPr lang="ru-RU" dirty="0" err="1"/>
              <a:t>development</a:t>
            </a:r>
            <a:r>
              <a:rPr lang="ru-RU" dirty="0"/>
              <a:t>.</a:t>
            </a:r>
          </a:p>
          <a:p>
            <a:pPr lvl="0"/>
            <a:r>
              <a:rPr lang="en-US" dirty="0" smtClean="0"/>
              <a:t>University Clinics for Clinical trials and treatment of </a:t>
            </a:r>
            <a:r>
              <a:rPr lang="ru-RU" dirty="0" err="1" smtClean="0"/>
              <a:t>Rare</a:t>
            </a:r>
            <a:r>
              <a:rPr lang="ru-RU" dirty="0" smtClean="0"/>
              <a:t> </a:t>
            </a:r>
            <a:r>
              <a:rPr lang="ru-RU" dirty="0" err="1"/>
              <a:t>and</a:t>
            </a:r>
            <a:r>
              <a:rPr lang="ru-RU" dirty="0"/>
              <a:t> </a:t>
            </a:r>
            <a:r>
              <a:rPr lang="ru-RU" dirty="0" err="1"/>
              <a:t>serious</a:t>
            </a:r>
            <a:r>
              <a:rPr lang="ru-RU" dirty="0"/>
              <a:t> </a:t>
            </a:r>
            <a:r>
              <a:rPr lang="ru-RU" dirty="0" err="1"/>
              <a:t>diseases</a:t>
            </a:r>
            <a:r>
              <a:rPr lang="ru-RU" dirty="0"/>
              <a:t> </a:t>
            </a:r>
            <a:r>
              <a:rPr lang="ru-RU" dirty="0" err="1"/>
              <a:t>are</a:t>
            </a:r>
            <a:r>
              <a:rPr lang="ru-RU" dirty="0"/>
              <a:t> </a:t>
            </a:r>
            <a:r>
              <a:rPr lang="ru-RU" dirty="0" err="1"/>
              <a:t>covered</a:t>
            </a:r>
            <a:r>
              <a:rPr lang="ru-RU" dirty="0"/>
              <a:t> by </a:t>
            </a:r>
            <a:r>
              <a:rPr lang="ru-RU" dirty="0" err="1"/>
              <a:t>state</a:t>
            </a:r>
            <a:r>
              <a:rPr lang="ru-RU" dirty="0"/>
              <a:t> </a:t>
            </a:r>
            <a:r>
              <a:rPr lang="ru-RU" dirty="0" err="1"/>
              <a:t>and</a:t>
            </a:r>
            <a:r>
              <a:rPr lang="ru-RU" dirty="0"/>
              <a:t> </a:t>
            </a:r>
            <a:r>
              <a:rPr lang="ru-RU" dirty="0" err="1"/>
              <a:t>federal</a:t>
            </a:r>
            <a:r>
              <a:rPr lang="ru-RU" dirty="0"/>
              <a:t> </a:t>
            </a:r>
            <a:r>
              <a:rPr lang="ru-RU" dirty="0" err="1"/>
              <a:t>regions</a:t>
            </a:r>
            <a:r>
              <a:rPr lang="ru-RU" dirty="0"/>
              <a:t>, </a:t>
            </a:r>
            <a:r>
              <a:rPr lang="ru-RU" dirty="0" err="1"/>
              <a:t>providing</a:t>
            </a:r>
            <a:r>
              <a:rPr lang="ru-RU" dirty="0"/>
              <a:t> a </a:t>
            </a:r>
            <a:r>
              <a:rPr lang="ru-RU" dirty="0" err="1"/>
              <a:t>willing</a:t>
            </a:r>
            <a:r>
              <a:rPr lang="ru-RU" dirty="0"/>
              <a:t> </a:t>
            </a:r>
            <a:r>
              <a:rPr lang="ru-RU" dirty="0" err="1"/>
              <a:t>market</a:t>
            </a:r>
            <a:r>
              <a:rPr lang="ru-RU" dirty="0"/>
              <a:t> </a:t>
            </a:r>
            <a:r>
              <a:rPr lang="ru-RU" dirty="0" err="1"/>
              <a:t>for</a:t>
            </a:r>
            <a:r>
              <a:rPr lang="ru-RU" dirty="0"/>
              <a:t> </a:t>
            </a:r>
            <a:r>
              <a:rPr lang="ru-RU" dirty="0" err="1"/>
              <a:t>innovative</a:t>
            </a:r>
            <a:r>
              <a:rPr lang="ru-RU" dirty="0"/>
              <a:t> </a:t>
            </a:r>
            <a:r>
              <a:rPr lang="ru-RU" dirty="0" err="1"/>
              <a:t>drugmakers</a:t>
            </a:r>
            <a:r>
              <a:rPr lang="ru-RU" dirty="0"/>
              <a:t>.</a:t>
            </a:r>
          </a:p>
          <a:p>
            <a:r>
              <a:rPr lang="ru-RU" dirty="0" err="1"/>
              <a:t>Consumers</a:t>
            </a:r>
            <a:r>
              <a:rPr lang="ru-RU" dirty="0"/>
              <a:t> </a:t>
            </a:r>
            <a:r>
              <a:rPr lang="ru-RU" dirty="0" err="1"/>
              <a:t>are</a:t>
            </a:r>
            <a:r>
              <a:rPr lang="ru-RU" dirty="0"/>
              <a:t> </a:t>
            </a:r>
            <a:r>
              <a:rPr lang="ru-RU" dirty="0" err="1"/>
              <a:t>perceptive</a:t>
            </a:r>
            <a:r>
              <a:rPr lang="ru-RU" dirty="0"/>
              <a:t> </a:t>
            </a:r>
            <a:r>
              <a:rPr lang="ru-RU" dirty="0" err="1"/>
              <a:t>of</a:t>
            </a:r>
            <a:r>
              <a:rPr lang="ru-RU" dirty="0"/>
              <a:t> </a:t>
            </a:r>
            <a:r>
              <a:rPr lang="ru-RU" dirty="0" err="1"/>
              <a:t>branding</a:t>
            </a:r>
            <a:r>
              <a:rPr lang="ru-RU" dirty="0"/>
              <a:t> </a:t>
            </a:r>
            <a:r>
              <a:rPr lang="ru-RU" dirty="0" err="1"/>
              <a:t>and</a:t>
            </a:r>
            <a:r>
              <a:rPr lang="ru-RU" dirty="0"/>
              <a:t> </a:t>
            </a:r>
            <a:r>
              <a:rPr lang="ru-RU" dirty="0" err="1"/>
              <a:t>show</a:t>
            </a:r>
            <a:r>
              <a:rPr lang="ru-RU" dirty="0"/>
              <a:t> </a:t>
            </a:r>
            <a:r>
              <a:rPr lang="ru-RU" dirty="0" err="1"/>
              <a:t>signs</a:t>
            </a:r>
            <a:r>
              <a:rPr lang="ru-RU" dirty="0"/>
              <a:t> </a:t>
            </a:r>
            <a:r>
              <a:rPr lang="ru-RU" dirty="0" err="1"/>
              <a:t>of</a:t>
            </a:r>
            <a:r>
              <a:rPr lang="ru-RU" dirty="0"/>
              <a:t> </a:t>
            </a:r>
            <a:r>
              <a:rPr lang="ru-RU" dirty="0" err="1"/>
              <a:t>preference</a:t>
            </a:r>
            <a:r>
              <a:rPr lang="ru-RU" dirty="0"/>
              <a:t> </a:t>
            </a:r>
            <a:r>
              <a:rPr lang="ru-RU" dirty="0" err="1"/>
              <a:t>for</a:t>
            </a:r>
            <a:r>
              <a:rPr lang="ru-RU" dirty="0"/>
              <a:t> </a:t>
            </a:r>
            <a:r>
              <a:rPr lang="ru-RU" dirty="0" err="1"/>
              <a:t>quality</a:t>
            </a:r>
            <a:r>
              <a:rPr lang="ru-RU" dirty="0"/>
              <a:t>, </a:t>
            </a:r>
            <a:r>
              <a:rPr lang="ru-RU" dirty="0" err="1"/>
              <a:t>Western</a:t>
            </a:r>
            <a:r>
              <a:rPr lang="ru-RU" dirty="0"/>
              <a:t> </a:t>
            </a:r>
            <a:r>
              <a:rPr lang="ru-RU" dirty="0" err="1" smtClean="0"/>
              <a:t>brands</a:t>
            </a:r>
            <a:r>
              <a:rPr lang="ru-RU" dirty="0" smtClean="0"/>
              <a:t>.</a:t>
            </a:r>
            <a:r>
              <a:rPr lang="en-US" dirty="0" smtClean="0"/>
              <a:t> Opportunity to influence to the national market by using Educational interventions for students and Health care professionals. </a:t>
            </a:r>
          </a:p>
          <a:p>
            <a:r>
              <a:rPr lang="en-US" dirty="0" smtClean="0"/>
              <a:t>WTO </a:t>
            </a:r>
            <a:r>
              <a:rPr lang="en-US" dirty="0"/>
              <a:t>accession promises to ease market entry and improve intellectual property rules and </a:t>
            </a:r>
            <a:r>
              <a:rPr lang="en-US" dirty="0" smtClean="0"/>
              <a:t>enforcement Chair of legislation and international law.</a:t>
            </a:r>
          </a:p>
          <a:p>
            <a:r>
              <a:rPr lang="en-US" dirty="0" smtClean="0"/>
              <a:t>Reducing of expenses for innovations and promotion of vaccines by using outsourcing Cheap Human and professional </a:t>
            </a:r>
            <a:r>
              <a:rPr lang="en-US" dirty="0"/>
              <a:t>resources</a:t>
            </a:r>
            <a:r>
              <a:rPr lang="en-US" dirty="0" smtClean="0"/>
              <a:t> at the State Universities(in comparison with corporate resources)</a:t>
            </a:r>
            <a:endParaRPr lang="ru-RU" dirty="0"/>
          </a:p>
        </p:txBody>
      </p:sp>
    </p:spTree>
    <p:extLst>
      <p:ext uri="{BB962C8B-B14F-4D97-AF65-F5344CB8AC3E}">
        <p14:creationId xmlns:p14="http://schemas.microsoft.com/office/powerpoint/2010/main" val="24552552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a:t>SWOT </a:t>
            </a:r>
            <a:r>
              <a:rPr lang="en-US" dirty="0" smtClean="0"/>
              <a:t>analysis: Weakness</a:t>
            </a:r>
            <a:endParaRPr lang="ru-RU" dirty="0"/>
          </a:p>
        </p:txBody>
      </p:sp>
      <p:sp>
        <p:nvSpPr>
          <p:cNvPr id="3" name="Объект 2"/>
          <p:cNvSpPr>
            <a:spLocks noGrp="1"/>
          </p:cNvSpPr>
          <p:nvPr>
            <p:ph idx="1"/>
          </p:nvPr>
        </p:nvSpPr>
        <p:spPr/>
        <p:txBody>
          <a:bodyPr>
            <a:normAutofit fontScale="92500" lnSpcReduction="20000"/>
          </a:bodyPr>
          <a:lstStyle/>
          <a:p>
            <a:r>
              <a:rPr lang="ru-RU" dirty="0" err="1"/>
              <a:t>Regulations</a:t>
            </a:r>
            <a:r>
              <a:rPr lang="ru-RU" dirty="0"/>
              <a:t> </a:t>
            </a:r>
            <a:r>
              <a:rPr lang="ru-RU" dirty="0" err="1"/>
              <a:t>impose</a:t>
            </a:r>
            <a:r>
              <a:rPr lang="ru-RU" dirty="0"/>
              <a:t> a </a:t>
            </a:r>
            <a:r>
              <a:rPr lang="ru-RU" dirty="0" err="1"/>
              <a:t>domestic</a:t>
            </a:r>
            <a:r>
              <a:rPr lang="ru-RU" dirty="0"/>
              <a:t> </a:t>
            </a:r>
            <a:r>
              <a:rPr lang="ru-RU" dirty="0" err="1"/>
              <a:t>clinical</a:t>
            </a:r>
            <a:r>
              <a:rPr lang="ru-RU" dirty="0"/>
              <a:t> </a:t>
            </a:r>
            <a:r>
              <a:rPr lang="ru-RU" dirty="0" err="1"/>
              <a:t>trials</a:t>
            </a:r>
            <a:r>
              <a:rPr lang="ru-RU" dirty="0"/>
              <a:t> </a:t>
            </a:r>
            <a:r>
              <a:rPr lang="ru-RU" dirty="0" err="1"/>
              <a:t>requirement</a:t>
            </a:r>
            <a:r>
              <a:rPr lang="ru-RU" dirty="0"/>
              <a:t>, </a:t>
            </a:r>
            <a:r>
              <a:rPr lang="ru-RU" dirty="0" err="1"/>
              <a:t>transla</a:t>
            </a:r>
            <a:r>
              <a:rPr lang="ru-RU" dirty="0"/>
              <a:t> </a:t>
            </a:r>
            <a:r>
              <a:rPr lang="ru-RU" dirty="0" err="1"/>
              <a:t>costs</a:t>
            </a:r>
            <a:r>
              <a:rPr lang="ru-RU" dirty="0"/>
              <a:t> </a:t>
            </a:r>
            <a:r>
              <a:rPr lang="ru-RU" dirty="0" err="1"/>
              <a:t>for</a:t>
            </a:r>
            <a:r>
              <a:rPr lang="ru-RU" dirty="0"/>
              <a:t> </a:t>
            </a:r>
            <a:r>
              <a:rPr lang="ru-RU" dirty="0" err="1"/>
              <a:t>drug</a:t>
            </a:r>
            <a:r>
              <a:rPr lang="ru-RU" dirty="0"/>
              <a:t> </a:t>
            </a:r>
            <a:r>
              <a:rPr lang="ru-RU" dirty="0" err="1"/>
              <a:t>registration</a:t>
            </a:r>
            <a:r>
              <a:rPr lang="ru-RU" dirty="0"/>
              <a:t> </a:t>
            </a:r>
            <a:r>
              <a:rPr lang="ru-RU" dirty="0" err="1"/>
              <a:t>and</a:t>
            </a:r>
            <a:r>
              <a:rPr lang="ru-RU" dirty="0"/>
              <a:t> </a:t>
            </a:r>
            <a:r>
              <a:rPr lang="ru-RU" dirty="0" err="1"/>
              <a:t>gaining</a:t>
            </a:r>
            <a:r>
              <a:rPr lang="ru-RU" dirty="0"/>
              <a:t> </a:t>
            </a:r>
            <a:r>
              <a:rPr lang="ru-RU" dirty="0" err="1"/>
              <a:t>marketing</a:t>
            </a:r>
            <a:r>
              <a:rPr lang="ru-RU" dirty="0"/>
              <a:t> </a:t>
            </a:r>
            <a:r>
              <a:rPr lang="ru-RU" dirty="0" err="1"/>
              <a:t>authorization</a:t>
            </a:r>
            <a:r>
              <a:rPr lang="ru-RU" dirty="0"/>
              <a:t>.</a:t>
            </a:r>
          </a:p>
          <a:p>
            <a:r>
              <a:rPr lang="ru-RU" dirty="0" err="1"/>
              <a:t>The</a:t>
            </a:r>
            <a:r>
              <a:rPr lang="ru-RU" dirty="0"/>
              <a:t> </a:t>
            </a:r>
            <a:r>
              <a:rPr lang="ru-RU" dirty="0" err="1"/>
              <a:t>government's</a:t>
            </a:r>
            <a:r>
              <a:rPr lang="ru-RU" dirty="0"/>
              <a:t> </a:t>
            </a:r>
            <a:r>
              <a:rPr lang="ru-RU" dirty="0" err="1"/>
              <a:t>drug</a:t>
            </a:r>
            <a:r>
              <a:rPr lang="ru-RU" dirty="0"/>
              <a:t> </a:t>
            </a:r>
            <a:r>
              <a:rPr lang="ru-RU" dirty="0" err="1"/>
              <a:t>pricing</a:t>
            </a:r>
            <a:r>
              <a:rPr lang="ru-RU" dirty="0"/>
              <a:t>, </a:t>
            </a:r>
            <a:r>
              <a:rPr lang="ru-RU" dirty="0" err="1"/>
              <a:t>reimbursement</a:t>
            </a:r>
            <a:r>
              <a:rPr lang="ru-RU" dirty="0"/>
              <a:t> </a:t>
            </a:r>
            <a:r>
              <a:rPr lang="ru-RU" dirty="0" err="1"/>
              <a:t>and</a:t>
            </a:r>
            <a:r>
              <a:rPr lang="ru-RU" dirty="0"/>
              <a:t> </a:t>
            </a:r>
            <a:r>
              <a:rPr lang="ru-RU" dirty="0" err="1"/>
              <a:t>purchasing</a:t>
            </a:r>
            <a:r>
              <a:rPr lang="ru-RU" dirty="0"/>
              <a:t> p </a:t>
            </a:r>
            <a:r>
              <a:rPr lang="ru-RU" dirty="0" err="1"/>
              <a:t>and</a:t>
            </a:r>
            <a:r>
              <a:rPr lang="ru-RU" dirty="0"/>
              <a:t> </a:t>
            </a:r>
            <a:r>
              <a:rPr lang="ru-RU" dirty="0" err="1"/>
              <a:t>opaque</a:t>
            </a:r>
            <a:r>
              <a:rPr lang="ru-RU" dirty="0"/>
              <a:t>, </a:t>
            </a:r>
            <a:r>
              <a:rPr lang="ru-RU" dirty="0" err="1"/>
              <a:t>with</a:t>
            </a:r>
            <a:r>
              <a:rPr lang="ru-RU" dirty="0"/>
              <a:t> a </a:t>
            </a:r>
            <a:r>
              <a:rPr lang="ru-RU" dirty="0" err="1"/>
              <a:t>history</a:t>
            </a:r>
            <a:r>
              <a:rPr lang="ru-RU" dirty="0"/>
              <a:t> </a:t>
            </a:r>
            <a:r>
              <a:rPr lang="ru-RU" dirty="0" err="1"/>
              <a:t>of</a:t>
            </a:r>
            <a:r>
              <a:rPr lang="ru-RU" dirty="0"/>
              <a:t> </a:t>
            </a:r>
            <a:r>
              <a:rPr lang="ru-RU" dirty="0" err="1"/>
              <a:t>sudden</a:t>
            </a:r>
            <a:r>
              <a:rPr lang="ru-RU" dirty="0"/>
              <a:t> </a:t>
            </a:r>
            <a:r>
              <a:rPr lang="ru-RU" dirty="0" err="1"/>
              <a:t>changes</a:t>
            </a:r>
            <a:r>
              <a:rPr lang="ru-RU" dirty="0"/>
              <a:t> </a:t>
            </a:r>
            <a:r>
              <a:rPr lang="ru-RU" dirty="0" err="1"/>
              <a:t>in</a:t>
            </a:r>
            <a:r>
              <a:rPr lang="ru-RU" dirty="0"/>
              <a:t> </a:t>
            </a:r>
            <a:r>
              <a:rPr lang="ru-RU" dirty="0" err="1"/>
              <a:t>policy</a:t>
            </a:r>
            <a:r>
              <a:rPr lang="ru-RU" dirty="0"/>
              <a:t> </a:t>
            </a:r>
            <a:r>
              <a:rPr lang="ru-RU" dirty="0" err="1"/>
              <a:t>without</a:t>
            </a:r>
            <a:r>
              <a:rPr lang="ru-RU" dirty="0"/>
              <a:t> о </a:t>
            </a:r>
            <a:r>
              <a:rPr lang="ru-RU" dirty="0" err="1"/>
              <a:t>manufacturers</a:t>
            </a:r>
            <a:r>
              <a:rPr lang="ru-RU" dirty="0"/>
              <a:t>.</a:t>
            </a:r>
          </a:p>
          <a:p>
            <a:r>
              <a:rPr lang="ru-RU" dirty="0" err="1"/>
              <a:t>Intellectual</a:t>
            </a:r>
            <a:r>
              <a:rPr lang="ru-RU" dirty="0"/>
              <a:t> </a:t>
            </a:r>
            <a:r>
              <a:rPr lang="ru-RU" dirty="0" err="1"/>
              <a:t>property</a:t>
            </a:r>
            <a:r>
              <a:rPr lang="ru-RU" dirty="0"/>
              <a:t> </a:t>
            </a:r>
            <a:r>
              <a:rPr lang="ru-RU" dirty="0" err="1"/>
              <a:t>enforcement</a:t>
            </a:r>
            <a:r>
              <a:rPr lang="ru-RU" dirty="0"/>
              <a:t> </a:t>
            </a:r>
            <a:r>
              <a:rPr lang="ru-RU" dirty="0" err="1"/>
              <a:t>is</a:t>
            </a:r>
            <a:r>
              <a:rPr lang="ru-RU" dirty="0"/>
              <a:t> </a:t>
            </a:r>
            <a:r>
              <a:rPr lang="ru-RU" dirty="0" err="1"/>
              <a:t>especially</a:t>
            </a:r>
            <a:r>
              <a:rPr lang="ru-RU" dirty="0"/>
              <a:t> </a:t>
            </a:r>
            <a:r>
              <a:rPr lang="ru-RU" dirty="0" err="1"/>
              <a:t>weak</a:t>
            </a:r>
            <a:r>
              <a:rPr lang="ru-RU" dirty="0"/>
              <a:t>, </a:t>
            </a:r>
            <a:r>
              <a:rPr lang="ru-RU" dirty="0" err="1"/>
              <a:t>with</a:t>
            </a:r>
            <a:r>
              <a:rPr lang="ru-RU" dirty="0"/>
              <a:t> </a:t>
            </a:r>
            <a:r>
              <a:rPr lang="ru-RU" dirty="0" err="1"/>
              <a:t>little</a:t>
            </a:r>
            <a:r>
              <a:rPr lang="ru-RU" dirty="0"/>
              <a:t> </a:t>
            </a:r>
            <a:r>
              <a:rPr lang="ru-RU" dirty="0" err="1"/>
              <a:t>pro</a:t>
            </a:r>
            <a:r>
              <a:rPr lang="ru-RU" dirty="0"/>
              <a:t> </a:t>
            </a:r>
            <a:r>
              <a:rPr lang="ru-RU" dirty="0" err="1"/>
              <a:t>ground</a:t>
            </a:r>
            <a:r>
              <a:rPr lang="ru-RU" dirty="0"/>
              <a:t>, </a:t>
            </a:r>
            <a:r>
              <a:rPr lang="ru-RU" dirty="0" err="1"/>
              <a:t>despite</a:t>
            </a:r>
            <a:r>
              <a:rPr lang="ru-RU" dirty="0"/>
              <a:t> WTO </a:t>
            </a:r>
            <a:r>
              <a:rPr lang="ru-RU" dirty="0" err="1"/>
              <a:t>accession</a:t>
            </a:r>
            <a:r>
              <a:rPr lang="ru-RU" dirty="0"/>
              <a:t>.</a:t>
            </a:r>
          </a:p>
          <a:p>
            <a:r>
              <a:rPr lang="ru-RU" dirty="0" err="1"/>
              <a:t>Concerns</a:t>
            </a:r>
            <a:r>
              <a:rPr lang="ru-RU" dirty="0"/>
              <a:t> </a:t>
            </a:r>
            <a:r>
              <a:rPr lang="ru-RU" dirty="0" err="1"/>
              <a:t>over</a:t>
            </a:r>
            <a:r>
              <a:rPr lang="ru-RU" dirty="0"/>
              <a:t> </a:t>
            </a:r>
            <a:r>
              <a:rPr lang="ru-RU" dirty="0" err="1"/>
              <a:t>sustainability</a:t>
            </a:r>
            <a:r>
              <a:rPr lang="ru-RU" dirty="0"/>
              <a:t> </a:t>
            </a:r>
            <a:r>
              <a:rPr lang="ru-RU" dirty="0" err="1"/>
              <a:t>of</a:t>
            </a:r>
            <a:r>
              <a:rPr lang="ru-RU" dirty="0"/>
              <a:t> </a:t>
            </a:r>
            <a:r>
              <a:rPr lang="ru-RU" dirty="0" err="1"/>
              <a:t>healthcare</a:t>
            </a:r>
            <a:r>
              <a:rPr lang="ru-RU" dirty="0"/>
              <a:t> </a:t>
            </a:r>
            <a:r>
              <a:rPr lang="ru-RU" dirty="0" err="1"/>
              <a:t>funding</a:t>
            </a:r>
            <a:r>
              <a:rPr lang="ru-RU" dirty="0"/>
              <a:t> </a:t>
            </a:r>
            <a:r>
              <a:rPr lang="ru-RU" dirty="0" err="1"/>
              <a:t>are</a:t>
            </a:r>
            <a:r>
              <a:rPr lang="ru-RU" dirty="0"/>
              <a:t> </a:t>
            </a:r>
            <a:r>
              <a:rPr lang="ru-RU" dirty="0" err="1"/>
              <a:t>coming</a:t>
            </a:r>
            <a:r>
              <a:rPr lang="ru-RU" dirty="0"/>
              <a:t> </a:t>
            </a:r>
            <a:r>
              <a:rPr lang="ru-RU" dirty="0" err="1"/>
              <a:t>to</a:t>
            </a:r>
            <a:r>
              <a:rPr lang="ru-RU" dirty="0"/>
              <a:t> </a:t>
            </a:r>
            <a:r>
              <a:rPr lang="ru-RU" dirty="0" err="1"/>
              <a:t>tl</a:t>
            </a:r>
            <a:r>
              <a:rPr lang="ru-RU" dirty="0"/>
              <a:t> </a:t>
            </a:r>
            <a:r>
              <a:rPr lang="ru-RU" dirty="0" err="1"/>
              <a:t>downgraded</a:t>
            </a:r>
            <a:r>
              <a:rPr lang="ru-RU" dirty="0"/>
              <a:t> </a:t>
            </a:r>
            <a:r>
              <a:rPr lang="ru-RU" dirty="0" err="1"/>
              <a:t>long-term</a:t>
            </a:r>
            <a:r>
              <a:rPr lang="ru-RU" dirty="0"/>
              <a:t> </a:t>
            </a:r>
            <a:r>
              <a:rPr lang="ru-RU" dirty="0" err="1"/>
              <a:t>view</a:t>
            </a:r>
            <a:r>
              <a:rPr lang="ru-RU" dirty="0"/>
              <a:t> </a:t>
            </a:r>
            <a:r>
              <a:rPr lang="ru-RU" dirty="0" err="1"/>
              <a:t>of</a:t>
            </a:r>
            <a:r>
              <a:rPr lang="ru-RU" dirty="0"/>
              <a:t> </a:t>
            </a:r>
            <a:r>
              <a:rPr lang="ru-RU" dirty="0" err="1"/>
              <a:t>the</a:t>
            </a:r>
            <a:r>
              <a:rPr lang="ru-RU" dirty="0"/>
              <a:t> </a:t>
            </a:r>
            <a:r>
              <a:rPr lang="ru-RU" dirty="0" err="1"/>
              <a:t>Russian</a:t>
            </a:r>
            <a:r>
              <a:rPr lang="ru-RU" dirty="0"/>
              <a:t> </a:t>
            </a:r>
            <a:r>
              <a:rPr lang="ru-RU" dirty="0" err="1"/>
              <a:t>economy</a:t>
            </a:r>
            <a:r>
              <a:rPr lang="ru-RU" dirty="0"/>
              <a:t>.</a:t>
            </a:r>
          </a:p>
          <a:p>
            <a:r>
              <a:rPr lang="ru-RU" dirty="0" err="1"/>
              <a:t>Ambivalent</a:t>
            </a:r>
            <a:r>
              <a:rPr lang="ru-RU" dirty="0"/>
              <a:t> </a:t>
            </a:r>
            <a:r>
              <a:rPr lang="ru-RU" dirty="0" err="1"/>
              <a:t>stance</a:t>
            </a:r>
            <a:r>
              <a:rPr lang="ru-RU" dirty="0"/>
              <a:t> </a:t>
            </a:r>
            <a:r>
              <a:rPr lang="ru-RU" dirty="0" err="1"/>
              <a:t>from</a:t>
            </a:r>
            <a:r>
              <a:rPr lang="ru-RU" dirty="0"/>
              <a:t> </a:t>
            </a:r>
            <a:r>
              <a:rPr lang="ru-RU" dirty="0" err="1"/>
              <a:t>state</a:t>
            </a:r>
            <a:r>
              <a:rPr lang="ru-RU" dirty="0"/>
              <a:t> </a:t>
            </a:r>
            <a:r>
              <a:rPr lang="ru-RU" dirty="0" err="1"/>
              <a:t>towards</a:t>
            </a:r>
            <a:r>
              <a:rPr lang="ru-RU" dirty="0"/>
              <a:t> </a:t>
            </a:r>
            <a:r>
              <a:rPr lang="ru-RU" dirty="0" err="1"/>
              <a:t>industry</a:t>
            </a:r>
            <a:r>
              <a:rPr lang="ru-RU" dirty="0"/>
              <a:t> </a:t>
            </a:r>
            <a:r>
              <a:rPr lang="ru-RU" dirty="0" err="1"/>
              <a:t>on</a:t>
            </a:r>
            <a:r>
              <a:rPr lang="ru-RU" dirty="0"/>
              <a:t> </a:t>
            </a:r>
            <a:r>
              <a:rPr lang="ru-RU" dirty="0" err="1"/>
              <a:t>import</a:t>
            </a:r>
            <a:r>
              <a:rPr lang="ru-RU" dirty="0"/>
              <a:t> </a:t>
            </a:r>
            <a:r>
              <a:rPr lang="ru-RU" dirty="0" err="1"/>
              <a:t>substituti</a:t>
            </a:r>
            <a:r>
              <a:rPr lang="ru-RU" dirty="0"/>
              <a:t> </a:t>
            </a:r>
            <a:r>
              <a:rPr lang="ru-RU" dirty="0" err="1"/>
              <a:t>protectionist</a:t>
            </a:r>
            <a:r>
              <a:rPr lang="ru-RU" dirty="0"/>
              <a:t> </a:t>
            </a:r>
            <a:r>
              <a:rPr lang="ru-RU" dirty="0" err="1"/>
              <a:t>measures</a:t>
            </a:r>
            <a:r>
              <a:rPr lang="ru-RU" dirty="0" smtClean="0"/>
              <a:t>.</a:t>
            </a:r>
            <a:endParaRPr lang="en-US" dirty="0" smtClean="0"/>
          </a:p>
          <a:p>
            <a:r>
              <a:rPr lang="en-US" dirty="0"/>
              <a:t>Outsourcing professionals from Universities in fact are not involved in business and they don't care about future of firm. They can be hired by competitors</a:t>
            </a:r>
            <a:r>
              <a:rPr lang="en-US" dirty="0" smtClean="0"/>
              <a:t>.</a:t>
            </a:r>
          </a:p>
          <a:p>
            <a:r>
              <a:rPr lang="en-US" dirty="0" smtClean="0"/>
              <a:t>Students have no competencies to work in High-tech without tutor.</a:t>
            </a:r>
            <a:endParaRPr lang="ru-RU" dirty="0"/>
          </a:p>
        </p:txBody>
      </p:sp>
    </p:spTree>
    <p:extLst>
      <p:ext uri="{BB962C8B-B14F-4D97-AF65-F5344CB8AC3E}">
        <p14:creationId xmlns:p14="http://schemas.microsoft.com/office/powerpoint/2010/main" val="308196697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a:t>SWOT </a:t>
            </a:r>
            <a:r>
              <a:rPr lang="en-US" dirty="0" err="1" smtClean="0"/>
              <a:t>analysis:Opportunities</a:t>
            </a:r>
            <a:endParaRPr lang="ru-RU" dirty="0"/>
          </a:p>
        </p:txBody>
      </p:sp>
      <p:sp>
        <p:nvSpPr>
          <p:cNvPr id="3" name="Объект 2"/>
          <p:cNvSpPr>
            <a:spLocks noGrp="1"/>
          </p:cNvSpPr>
          <p:nvPr>
            <p:ph idx="1"/>
          </p:nvPr>
        </p:nvSpPr>
        <p:spPr/>
        <p:txBody>
          <a:bodyPr/>
          <a:lstStyle/>
          <a:p>
            <a:r>
              <a:rPr lang="en-US" dirty="0"/>
              <a:t>Strong market growth </a:t>
            </a:r>
            <a:r>
              <a:rPr lang="en-US" dirty="0" smtClean="0"/>
              <a:t>for vaccine will </a:t>
            </a:r>
            <a:r>
              <a:rPr lang="en-US" dirty="0"/>
              <a:t>continue </a:t>
            </a:r>
            <a:r>
              <a:rPr lang="en-US" dirty="0" smtClean="0"/>
              <a:t>(20% growth per year)</a:t>
            </a:r>
          </a:p>
          <a:p>
            <a:r>
              <a:rPr lang="en-US" dirty="0" smtClean="0"/>
              <a:t>Attractive pricing for business</a:t>
            </a:r>
            <a:endParaRPr lang="ru-RU" dirty="0"/>
          </a:p>
        </p:txBody>
      </p:sp>
    </p:spTree>
    <p:extLst>
      <p:ext uri="{BB962C8B-B14F-4D97-AF65-F5344CB8AC3E}">
        <p14:creationId xmlns:p14="http://schemas.microsoft.com/office/powerpoint/2010/main" val="291717170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a:t>SWOT </a:t>
            </a:r>
            <a:r>
              <a:rPr lang="en-US" dirty="0" err="1" smtClean="0"/>
              <a:t>analysis:</a:t>
            </a:r>
            <a:r>
              <a:rPr lang="en-US" b="1" dirty="0" err="1" smtClean="0"/>
              <a:t>Threats</a:t>
            </a:r>
            <a:endParaRPr lang="ru-RU" dirty="0"/>
          </a:p>
        </p:txBody>
      </p:sp>
      <p:sp>
        <p:nvSpPr>
          <p:cNvPr id="3" name="Объект 2"/>
          <p:cNvSpPr>
            <a:spLocks noGrp="1"/>
          </p:cNvSpPr>
          <p:nvPr>
            <p:ph idx="1"/>
          </p:nvPr>
        </p:nvSpPr>
        <p:spPr/>
        <p:txBody>
          <a:bodyPr>
            <a:normAutofit fontScale="85000" lnSpcReduction="20000"/>
          </a:bodyPr>
          <a:lstStyle/>
          <a:p>
            <a:r>
              <a:rPr lang="ru-RU" dirty="0" err="1"/>
              <a:t>Biosimilar</a:t>
            </a:r>
            <a:r>
              <a:rPr lang="ru-RU" dirty="0"/>
              <a:t> </a:t>
            </a:r>
            <a:r>
              <a:rPr lang="ru-RU" dirty="0" err="1"/>
              <a:t>uptake</a:t>
            </a:r>
            <a:r>
              <a:rPr lang="ru-RU" dirty="0"/>
              <a:t> </a:t>
            </a:r>
            <a:r>
              <a:rPr lang="ru-RU" dirty="0" err="1"/>
              <a:t>to</a:t>
            </a:r>
            <a:r>
              <a:rPr lang="ru-RU" dirty="0"/>
              <a:t> </a:t>
            </a:r>
            <a:r>
              <a:rPr lang="ru-RU" dirty="0" err="1"/>
              <a:t>increase</a:t>
            </a:r>
            <a:r>
              <a:rPr lang="ru-RU" dirty="0"/>
              <a:t> </a:t>
            </a:r>
            <a:r>
              <a:rPr lang="ru-RU" dirty="0" err="1"/>
              <a:t>as</a:t>
            </a:r>
            <a:r>
              <a:rPr lang="ru-RU" dirty="0"/>
              <a:t> </a:t>
            </a:r>
            <a:r>
              <a:rPr lang="ru-RU" dirty="0" err="1"/>
              <a:t>pricing</a:t>
            </a:r>
            <a:r>
              <a:rPr lang="ru-RU" dirty="0"/>
              <a:t> </a:t>
            </a:r>
            <a:r>
              <a:rPr lang="ru-RU" dirty="0" err="1"/>
              <a:t>on</a:t>
            </a:r>
            <a:r>
              <a:rPr lang="ru-RU" dirty="0"/>
              <a:t> </a:t>
            </a:r>
            <a:r>
              <a:rPr lang="ru-RU" dirty="0" err="1"/>
              <a:t>therapeutics</a:t>
            </a:r>
            <a:r>
              <a:rPr lang="ru-RU" dirty="0"/>
              <a:t> </a:t>
            </a:r>
            <a:r>
              <a:rPr lang="ru-RU" dirty="0" err="1"/>
              <a:t>becomes</a:t>
            </a:r>
            <a:r>
              <a:rPr lang="ru-RU" dirty="0"/>
              <a:t> </a:t>
            </a:r>
            <a:r>
              <a:rPr lang="ru-RU" dirty="0" err="1"/>
              <a:t>prime</a:t>
            </a:r>
            <a:r>
              <a:rPr lang="ru-RU" dirty="0"/>
              <a:t> </a:t>
            </a:r>
            <a:r>
              <a:rPr lang="ru-RU" dirty="0" err="1"/>
              <a:t>differentiator</a:t>
            </a:r>
            <a:r>
              <a:rPr lang="ru-RU" dirty="0"/>
              <a:t> </a:t>
            </a:r>
            <a:r>
              <a:rPr lang="ru-RU" dirty="0" err="1"/>
              <a:t>in</a:t>
            </a:r>
            <a:r>
              <a:rPr lang="ru-RU" dirty="0"/>
              <a:t> </a:t>
            </a:r>
            <a:r>
              <a:rPr lang="ru-RU" dirty="0" err="1"/>
              <a:t>marketplace</a:t>
            </a:r>
            <a:r>
              <a:rPr lang="ru-RU" dirty="0"/>
              <a:t>.</a:t>
            </a:r>
          </a:p>
          <a:p>
            <a:r>
              <a:rPr lang="en-US" dirty="0" smtClean="0"/>
              <a:t>■ </a:t>
            </a:r>
            <a:r>
              <a:rPr lang="ru-RU" dirty="0" err="1"/>
              <a:t>Significant</a:t>
            </a:r>
            <a:r>
              <a:rPr lang="ru-RU" dirty="0"/>
              <a:t> </a:t>
            </a:r>
            <a:r>
              <a:rPr lang="ru-RU" dirty="0" err="1"/>
              <a:t>macro</a:t>
            </a:r>
            <a:r>
              <a:rPr lang="ru-RU" dirty="0"/>
              <a:t> </a:t>
            </a:r>
            <a:r>
              <a:rPr lang="ru-RU" dirty="0" err="1"/>
              <a:t>risks</a:t>
            </a:r>
            <a:r>
              <a:rPr lang="ru-RU" dirty="0"/>
              <a:t> </a:t>
            </a:r>
            <a:r>
              <a:rPr lang="ru-RU" dirty="0" err="1"/>
              <a:t>persist</a:t>
            </a:r>
            <a:r>
              <a:rPr lang="ru-RU" dirty="0"/>
              <a:t>, </a:t>
            </a:r>
            <a:r>
              <a:rPr lang="ru-RU" dirty="0" err="1"/>
              <a:t>such</a:t>
            </a:r>
            <a:r>
              <a:rPr lang="ru-RU" dirty="0"/>
              <a:t> </a:t>
            </a:r>
            <a:r>
              <a:rPr lang="ru-RU" dirty="0" err="1"/>
              <a:t>as</a:t>
            </a:r>
            <a:r>
              <a:rPr lang="ru-RU" dirty="0"/>
              <a:t> </a:t>
            </a:r>
            <a:r>
              <a:rPr lang="ru-RU" dirty="0" err="1"/>
              <a:t>increased</a:t>
            </a:r>
            <a:r>
              <a:rPr lang="ru-RU" dirty="0"/>
              <a:t> </a:t>
            </a:r>
            <a:r>
              <a:rPr lang="ru-RU" dirty="0" err="1"/>
              <a:t>government</a:t>
            </a:r>
            <a:r>
              <a:rPr lang="ru-RU" dirty="0"/>
              <a:t> </a:t>
            </a:r>
            <a:r>
              <a:rPr lang="ru-RU" dirty="0" err="1"/>
              <a:t>interference</a:t>
            </a:r>
            <a:r>
              <a:rPr lang="ru-RU" dirty="0"/>
              <a:t> </a:t>
            </a:r>
            <a:r>
              <a:rPr lang="ru-RU" dirty="0" err="1"/>
              <a:t>in</a:t>
            </a:r>
            <a:endParaRPr lang="ru-RU" dirty="0"/>
          </a:p>
          <a:p>
            <a:r>
              <a:rPr lang="ru-RU" dirty="0" err="1"/>
              <a:t>business</a:t>
            </a:r>
            <a:r>
              <a:rPr lang="ru-RU" dirty="0"/>
              <a:t>, </a:t>
            </a:r>
            <a:r>
              <a:rPr lang="ru-RU" dirty="0" err="1"/>
              <a:t>the</a:t>
            </a:r>
            <a:r>
              <a:rPr lang="ru-RU" dirty="0"/>
              <a:t> </a:t>
            </a:r>
            <a:r>
              <a:rPr lang="ru-RU" dirty="0" err="1"/>
              <a:t>revision</a:t>
            </a:r>
            <a:r>
              <a:rPr lang="ru-RU" dirty="0"/>
              <a:t> </a:t>
            </a:r>
            <a:r>
              <a:rPr lang="ru-RU" dirty="0" err="1"/>
              <a:t>of</a:t>
            </a:r>
            <a:r>
              <a:rPr lang="ru-RU" dirty="0"/>
              <a:t> </a:t>
            </a:r>
            <a:r>
              <a:rPr lang="ru-RU" dirty="0" err="1"/>
              <a:t>earlier</a:t>
            </a:r>
            <a:r>
              <a:rPr lang="ru-RU" dirty="0"/>
              <a:t> </a:t>
            </a:r>
            <a:r>
              <a:rPr lang="ru-RU" dirty="0" err="1"/>
              <a:t>privatisations</a:t>
            </a:r>
            <a:r>
              <a:rPr lang="ru-RU" dirty="0"/>
              <a:t> </a:t>
            </a:r>
            <a:r>
              <a:rPr lang="ru-RU" dirty="0" err="1"/>
              <a:t>and</a:t>
            </a:r>
            <a:r>
              <a:rPr lang="ru-RU" dirty="0"/>
              <a:t> </a:t>
            </a:r>
            <a:r>
              <a:rPr lang="ru-RU" dirty="0" err="1"/>
              <a:t>corruption</a:t>
            </a:r>
            <a:r>
              <a:rPr lang="ru-RU" dirty="0"/>
              <a:t>, </a:t>
            </a:r>
            <a:r>
              <a:rPr lang="ru-RU" dirty="0" err="1"/>
              <a:t>particularly</a:t>
            </a:r>
            <a:r>
              <a:rPr lang="ru-RU" dirty="0"/>
              <a:t> </a:t>
            </a:r>
            <a:r>
              <a:rPr lang="ru-RU" dirty="0" err="1"/>
              <a:t>at</a:t>
            </a:r>
            <a:r>
              <a:rPr lang="ru-RU" dirty="0"/>
              <a:t> </a:t>
            </a:r>
            <a:r>
              <a:rPr lang="ru-RU" dirty="0" err="1"/>
              <a:t>regional</a:t>
            </a:r>
            <a:r>
              <a:rPr lang="ru-RU" dirty="0"/>
              <a:t> </a:t>
            </a:r>
            <a:r>
              <a:rPr lang="ru-RU" dirty="0" err="1"/>
              <a:t>local</a:t>
            </a:r>
            <a:r>
              <a:rPr lang="ru-RU" dirty="0"/>
              <a:t> </a:t>
            </a:r>
            <a:r>
              <a:rPr lang="ru-RU" dirty="0" err="1"/>
              <a:t>levels</a:t>
            </a:r>
            <a:r>
              <a:rPr lang="ru-RU" dirty="0"/>
              <a:t> </a:t>
            </a:r>
            <a:r>
              <a:rPr lang="ru-RU" dirty="0" err="1"/>
              <a:t>and</a:t>
            </a:r>
            <a:r>
              <a:rPr lang="ru-RU" dirty="0"/>
              <a:t> </a:t>
            </a:r>
            <a:r>
              <a:rPr lang="ru-RU" dirty="0" err="1"/>
              <a:t>currency</a:t>
            </a:r>
            <a:r>
              <a:rPr lang="ru-RU" dirty="0"/>
              <a:t> </a:t>
            </a:r>
            <a:r>
              <a:rPr lang="ru-RU" dirty="0" err="1"/>
              <a:t>volatility</a:t>
            </a:r>
            <a:r>
              <a:rPr lang="ru-RU" dirty="0" smtClean="0"/>
              <a:t>.</a:t>
            </a:r>
            <a:r>
              <a:rPr lang="en-US" dirty="0" smtClean="0"/>
              <a:t> </a:t>
            </a:r>
            <a:r>
              <a:rPr lang="en-US" dirty="0" err="1" smtClean="0"/>
              <a:t>Rostech</a:t>
            </a:r>
            <a:endParaRPr lang="ru-RU" dirty="0"/>
          </a:p>
          <a:p>
            <a:pPr lvl="0"/>
            <a:r>
              <a:rPr lang="ru-RU" dirty="0" err="1"/>
              <a:t>The</a:t>
            </a:r>
            <a:r>
              <a:rPr lang="ru-RU" dirty="0"/>
              <a:t> </a:t>
            </a:r>
            <a:r>
              <a:rPr lang="ru-RU" dirty="0" err="1"/>
              <a:t>enforcement</a:t>
            </a:r>
            <a:r>
              <a:rPr lang="ru-RU" dirty="0"/>
              <a:t> </a:t>
            </a:r>
            <a:r>
              <a:rPr lang="ru-RU" dirty="0" err="1"/>
              <a:t>of</a:t>
            </a:r>
            <a:r>
              <a:rPr lang="ru-RU" dirty="0"/>
              <a:t> </a:t>
            </a:r>
            <a:r>
              <a:rPr lang="ru-RU" dirty="0" err="1"/>
              <a:t>patent</a:t>
            </a:r>
            <a:r>
              <a:rPr lang="ru-RU" dirty="0"/>
              <a:t> </a:t>
            </a:r>
            <a:r>
              <a:rPr lang="ru-RU" dirty="0" err="1"/>
              <a:t>laws</a:t>
            </a:r>
            <a:r>
              <a:rPr lang="ru-RU" dirty="0"/>
              <a:t> </a:t>
            </a:r>
            <a:r>
              <a:rPr lang="ru-RU" dirty="0" err="1"/>
              <a:t>and</a:t>
            </a:r>
            <a:r>
              <a:rPr lang="ru-RU" dirty="0"/>
              <a:t> </a:t>
            </a:r>
            <a:r>
              <a:rPr lang="ru-RU" dirty="0" err="1"/>
              <a:t>other</a:t>
            </a:r>
            <a:r>
              <a:rPr lang="ru-RU" dirty="0"/>
              <a:t> </a:t>
            </a:r>
            <a:r>
              <a:rPr lang="ru-RU" dirty="0" err="1"/>
              <a:t>regulations</a:t>
            </a:r>
            <a:r>
              <a:rPr lang="ru-RU" dirty="0"/>
              <a:t> </a:t>
            </a:r>
            <a:r>
              <a:rPr lang="ru-RU" dirty="0" err="1"/>
              <a:t>will</a:t>
            </a:r>
            <a:r>
              <a:rPr lang="ru-RU" dirty="0"/>
              <a:t> </a:t>
            </a:r>
            <a:r>
              <a:rPr lang="ru-RU" dirty="0" err="1"/>
              <a:t>likely</a:t>
            </a:r>
            <a:r>
              <a:rPr lang="ru-RU" dirty="0"/>
              <a:t> </a:t>
            </a:r>
            <a:r>
              <a:rPr lang="ru-RU" dirty="0" err="1"/>
              <a:t>remain</a:t>
            </a:r>
            <a:r>
              <a:rPr lang="ru-RU" dirty="0"/>
              <a:t> </a:t>
            </a:r>
            <a:r>
              <a:rPr lang="ru-RU" dirty="0" err="1"/>
              <a:t>weak</a:t>
            </a:r>
            <a:r>
              <a:rPr lang="ru-RU" dirty="0"/>
              <a:t>, </a:t>
            </a:r>
            <a:r>
              <a:rPr lang="ru-RU" dirty="0" err="1"/>
              <a:t>while</a:t>
            </a:r>
            <a:r>
              <a:rPr lang="ru-RU" dirty="0"/>
              <a:t> </a:t>
            </a:r>
            <a:r>
              <a:rPr lang="ru-RU" dirty="0" err="1"/>
              <a:t>the</a:t>
            </a:r>
            <a:r>
              <a:rPr lang="ru-RU" dirty="0"/>
              <a:t> </a:t>
            </a:r>
            <a:r>
              <a:rPr lang="ru-RU" dirty="0" err="1"/>
              <a:t>courts</a:t>
            </a:r>
            <a:r>
              <a:rPr lang="ru-RU" dirty="0"/>
              <a:t> </a:t>
            </a:r>
            <a:r>
              <a:rPr lang="ru-RU" dirty="0" err="1"/>
              <a:t>are</a:t>
            </a:r>
            <a:r>
              <a:rPr lang="ru-RU" dirty="0"/>
              <a:t> a </a:t>
            </a:r>
            <a:r>
              <a:rPr lang="ru-RU" dirty="0" err="1"/>
              <a:t>costly</a:t>
            </a:r>
            <a:r>
              <a:rPr lang="ru-RU" dirty="0"/>
              <a:t> </a:t>
            </a:r>
            <a:r>
              <a:rPr lang="ru-RU" dirty="0" err="1"/>
              <a:t>and</a:t>
            </a:r>
            <a:r>
              <a:rPr lang="ru-RU" dirty="0"/>
              <a:t> </a:t>
            </a:r>
            <a:r>
              <a:rPr lang="ru-RU" dirty="0" err="1"/>
              <a:t>unreliable</a:t>
            </a:r>
            <a:r>
              <a:rPr lang="ru-RU" dirty="0"/>
              <a:t> </a:t>
            </a:r>
            <a:r>
              <a:rPr lang="ru-RU" dirty="0" err="1"/>
              <a:t>last</a:t>
            </a:r>
            <a:r>
              <a:rPr lang="ru-RU" dirty="0"/>
              <a:t> </a:t>
            </a:r>
            <a:r>
              <a:rPr lang="ru-RU" dirty="0" err="1"/>
              <a:t>resort</a:t>
            </a:r>
            <a:r>
              <a:rPr lang="ru-RU" dirty="0"/>
              <a:t>.</a:t>
            </a:r>
          </a:p>
          <a:p>
            <a:pPr lvl="0"/>
            <a:r>
              <a:rPr lang="ru-RU" dirty="0" err="1"/>
              <a:t>Plans</a:t>
            </a:r>
            <a:r>
              <a:rPr lang="ru-RU" dirty="0"/>
              <a:t> </a:t>
            </a:r>
            <a:r>
              <a:rPr lang="ru-RU" dirty="0" err="1"/>
              <a:t>designed</a:t>
            </a:r>
            <a:r>
              <a:rPr lang="ru-RU" dirty="0"/>
              <a:t> </a:t>
            </a:r>
            <a:r>
              <a:rPr lang="ru-RU" dirty="0" err="1"/>
              <a:t>to</a:t>
            </a:r>
            <a:r>
              <a:rPr lang="ru-RU" dirty="0"/>
              <a:t> </a:t>
            </a:r>
            <a:r>
              <a:rPr lang="ru-RU" dirty="0" err="1"/>
              <a:t>increase</a:t>
            </a:r>
            <a:r>
              <a:rPr lang="ru-RU" dirty="0"/>
              <a:t> </a:t>
            </a:r>
            <a:r>
              <a:rPr lang="ru-RU" dirty="0" err="1"/>
              <a:t>the</a:t>
            </a:r>
            <a:r>
              <a:rPr lang="ru-RU" dirty="0"/>
              <a:t> </a:t>
            </a:r>
            <a:r>
              <a:rPr lang="ru-RU" dirty="0" err="1"/>
              <a:t>share</a:t>
            </a:r>
            <a:r>
              <a:rPr lang="ru-RU" dirty="0"/>
              <a:t> </a:t>
            </a:r>
            <a:r>
              <a:rPr lang="ru-RU" dirty="0" err="1"/>
              <a:t>of</a:t>
            </a:r>
            <a:r>
              <a:rPr lang="ru-RU" dirty="0"/>
              <a:t> </a:t>
            </a:r>
            <a:r>
              <a:rPr lang="ru-RU" dirty="0" err="1"/>
              <a:t>domestically</a:t>
            </a:r>
            <a:r>
              <a:rPr lang="ru-RU" dirty="0"/>
              <a:t> </a:t>
            </a:r>
            <a:r>
              <a:rPr lang="ru-RU" dirty="0" err="1"/>
              <a:t>produced</a:t>
            </a:r>
            <a:r>
              <a:rPr lang="ru-RU" dirty="0"/>
              <a:t> </a:t>
            </a:r>
            <a:r>
              <a:rPr lang="ru-RU" dirty="0" err="1"/>
              <a:t>pharmaceuticals</a:t>
            </a:r>
            <a:r>
              <a:rPr lang="ru-RU" dirty="0"/>
              <a:t> </a:t>
            </a:r>
            <a:r>
              <a:rPr lang="ru-RU" dirty="0" err="1"/>
              <a:t>will</a:t>
            </a:r>
            <a:r>
              <a:rPr lang="ru-RU" dirty="0"/>
              <a:t> </a:t>
            </a:r>
            <a:r>
              <a:rPr lang="ru-RU" dirty="0" err="1"/>
              <a:t>continue</a:t>
            </a:r>
            <a:r>
              <a:rPr lang="ru-RU" dirty="0"/>
              <a:t> </a:t>
            </a:r>
            <a:r>
              <a:rPr lang="ru-RU" dirty="0" err="1"/>
              <a:t>to</a:t>
            </a:r>
            <a:r>
              <a:rPr lang="ru-RU" dirty="0"/>
              <a:t> </a:t>
            </a:r>
            <a:r>
              <a:rPr lang="ru-RU" dirty="0" err="1"/>
              <a:t>drive</a:t>
            </a:r>
            <a:r>
              <a:rPr lang="ru-RU" dirty="0"/>
              <a:t> </a:t>
            </a:r>
            <a:r>
              <a:rPr lang="ru-RU" dirty="0" err="1"/>
              <a:t>the</a:t>
            </a:r>
            <a:r>
              <a:rPr lang="ru-RU" dirty="0"/>
              <a:t> </a:t>
            </a:r>
            <a:r>
              <a:rPr lang="ru-RU" dirty="0" err="1"/>
              <a:t>rising</a:t>
            </a:r>
            <a:r>
              <a:rPr lang="ru-RU" dirty="0"/>
              <a:t> </a:t>
            </a:r>
            <a:r>
              <a:rPr lang="ru-RU" dirty="0" err="1"/>
              <a:t>state</a:t>
            </a:r>
            <a:r>
              <a:rPr lang="ru-RU" dirty="0"/>
              <a:t> </a:t>
            </a:r>
            <a:r>
              <a:rPr lang="ru-RU" dirty="0" err="1"/>
              <a:t>control</a:t>
            </a:r>
            <a:r>
              <a:rPr lang="ru-RU" dirty="0"/>
              <a:t> </a:t>
            </a:r>
            <a:r>
              <a:rPr lang="ru-RU" dirty="0" err="1"/>
              <a:t>over</a:t>
            </a:r>
            <a:r>
              <a:rPr lang="ru-RU" dirty="0"/>
              <a:t> </a:t>
            </a:r>
            <a:r>
              <a:rPr lang="ru-RU" dirty="0" err="1"/>
              <a:t>the</a:t>
            </a:r>
            <a:r>
              <a:rPr lang="ru-RU" dirty="0"/>
              <a:t> </a:t>
            </a:r>
            <a:r>
              <a:rPr lang="ru-RU" dirty="0" err="1"/>
              <a:t>sector</a:t>
            </a:r>
            <a:r>
              <a:rPr lang="ru-RU" dirty="0"/>
              <a:t>.</a:t>
            </a:r>
          </a:p>
          <a:p>
            <a:pPr lvl="0"/>
            <a:r>
              <a:rPr lang="ru-RU" dirty="0" err="1"/>
              <a:t>Tensions</a:t>
            </a:r>
            <a:r>
              <a:rPr lang="ru-RU" dirty="0"/>
              <a:t> </a:t>
            </a:r>
            <a:r>
              <a:rPr lang="ru-RU" dirty="0" err="1"/>
              <a:t>with</a:t>
            </a:r>
            <a:r>
              <a:rPr lang="ru-RU" dirty="0"/>
              <a:t> </a:t>
            </a:r>
            <a:r>
              <a:rPr lang="ru-RU" dirty="0" err="1"/>
              <a:t>Western</a:t>
            </a:r>
            <a:r>
              <a:rPr lang="ru-RU" dirty="0"/>
              <a:t> </a:t>
            </a:r>
            <a:r>
              <a:rPr lang="ru-RU" dirty="0" err="1"/>
              <a:t>powers</a:t>
            </a:r>
            <a:r>
              <a:rPr lang="ru-RU" dirty="0"/>
              <a:t> </a:t>
            </a:r>
            <a:r>
              <a:rPr lang="ru-RU" dirty="0" err="1"/>
              <a:t>threaten</a:t>
            </a:r>
            <a:r>
              <a:rPr lang="ru-RU" dirty="0"/>
              <a:t> </a:t>
            </a:r>
            <a:r>
              <a:rPr lang="ru-RU" dirty="0" err="1"/>
              <a:t>to</a:t>
            </a:r>
            <a:r>
              <a:rPr lang="ru-RU" dirty="0"/>
              <a:t> </a:t>
            </a:r>
            <a:r>
              <a:rPr lang="ru-RU" dirty="0" err="1"/>
              <a:t>spill</a:t>
            </a:r>
            <a:r>
              <a:rPr lang="ru-RU" dirty="0"/>
              <a:t> </a:t>
            </a:r>
            <a:r>
              <a:rPr lang="ru-RU" dirty="0" err="1"/>
              <a:t>over</a:t>
            </a:r>
            <a:r>
              <a:rPr lang="ru-RU" dirty="0"/>
              <a:t> </a:t>
            </a:r>
            <a:r>
              <a:rPr lang="ru-RU" dirty="0" err="1"/>
              <a:t>into</a:t>
            </a:r>
            <a:r>
              <a:rPr lang="ru-RU" dirty="0"/>
              <a:t> </a:t>
            </a:r>
            <a:r>
              <a:rPr lang="ru-RU" dirty="0" err="1"/>
              <a:t>tit-for-tat</a:t>
            </a:r>
            <a:r>
              <a:rPr lang="ru-RU" dirty="0"/>
              <a:t> </a:t>
            </a:r>
            <a:r>
              <a:rPr lang="ru-RU" dirty="0" err="1"/>
              <a:t>sanctions</a:t>
            </a:r>
            <a:r>
              <a:rPr lang="ru-RU" dirty="0"/>
              <a:t> </a:t>
            </a:r>
            <a:r>
              <a:rPr lang="ru-RU" dirty="0" err="1"/>
              <a:t>or</a:t>
            </a:r>
            <a:r>
              <a:rPr lang="ru-RU" dirty="0"/>
              <a:t> </a:t>
            </a:r>
            <a:r>
              <a:rPr lang="ru-RU" dirty="0" err="1"/>
              <a:t>trade</a:t>
            </a:r>
            <a:r>
              <a:rPr lang="ru-RU" dirty="0"/>
              <a:t> </a:t>
            </a:r>
            <a:r>
              <a:rPr lang="ru-RU" dirty="0" err="1"/>
              <a:t>restrictions</a:t>
            </a:r>
            <a:r>
              <a:rPr lang="ru-RU" dirty="0"/>
              <a:t> </a:t>
            </a:r>
            <a:r>
              <a:rPr lang="ru-RU" dirty="0" err="1"/>
              <a:t>on</a:t>
            </a:r>
            <a:r>
              <a:rPr lang="ru-RU" dirty="0"/>
              <a:t> </a:t>
            </a:r>
            <a:r>
              <a:rPr lang="ru-RU" dirty="0" err="1"/>
              <a:t>imported</a:t>
            </a:r>
            <a:r>
              <a:rPr lang="ru-RU" dirty="0"/>
              <a:t> </a:t>
            </a:r>
            <a:r>
              <a:rPr lang="ru-RU" dirty="0" err="1"/>
              <a:t>goods</a:t>
            </a:r>
            <a:r>
              <a:rPr lang="ru-RU" dirty="0"/>
              <a:t>.</a:t>
            </a:r>
          </a:p>
          <a:p>
            <a:r>
              <a:rPr lang="ru-RU" dirty="0" err="1"/>
              <a:t>Significant</a:t>
            </a:r>
            <a:r>
              <a:rPr lang="ru-RU" dirty="0"/>
              <a:t> </a:t>
            </a:r>
            <a:r>
              <a:rPr lang="ru-RU" dirty="0" err="1"/>
              <a:t>macro</a:t>
            </a:r>
            <a:r>
              <a:rPr lang="ru-RU" dirty="0"/>
              <a:t> </a:t>
            </a:r>
            <a:r>
              <a:rPr lang="ru-RU" dirty="0" err="1"/>
              <a:t>risks</a:t>
            </a:r>
            <a:r>
              <a:rPr lang="ru-RU" dirty="0"/>
              <a:t> </a:t>
            </a:r>
            <a:r>
              <a:rPr lang="ru-RU" dirty="0" err="1"/>
              <a:t>persist</a:t>
            </a:r>
            <a:r>
              <a:rPr lang="ru-RU" dirty="0"/>
              <a:t>, </a:t>
            </a:r>
            <a:r>
              <a:rPr lang="ru-RU" dirty="0" err="1"/>
              <a:t>such</a:t>
            </a:r>
            <a:r>
              <a:rPr lang="ru-RU" dirty="0"/>
              <a:t> </a:t>
            </a:r>
            <a:r>
              <a:rPr lang="ru-RU" dirty="0" err="1"/>
              <a:t>as</a:t>
            </a:r>
            <a:r>
              <a:rPr lang="ru-RU" dirty="0"/>
              <a:t> </a:t>
            </a:r>
            <a:r>
              <a:rPr lang="ru-RU" dirty="0" err="1"/>
              <a:t>increased</a:t>
            </a:r>
            <a:r>
              <a:rPr lang="ru-RU" dirty="0"/>
              <a:t> </a:t>
            </a:r>
            <a:r>
              <a:rPr lang="ru-RU" dirty="0" err="1"/>
              <a:t>government</a:t>
            </a:r>
            <a:r>
              <a:rPr lang="ru-RU" dirty="0"/>
              <a:t> </a:t>
            </a:r>
            <a:r>
              <a:rPr lang="ru-RU" dirty="0" err="1"/>
              <a:t>interference</a:t>
            </a:r>
            <a:r>
              <a:rPr lang="ru-RU" dirty="0"/>
              <a:t> </a:t>
            </a:r>
            <a:r>
              <a:rPr lang="ru-RU" dirty="0" err="1"/>
              <a:t>in</a:t>
            </a:r>
            <a:endParaRPr lang="ru-RU" dirty="0"/>
          </a:p>
          <a:p>
            <a:r>
              <a:rPr lang="ru-RU" dirty="0" err="1"/>
              <a:t>business</a:t>
            </a:r>
            <a:r>
              <a:rPr lang="ru-RU" dirty="0"/>
              <a:t>, </a:t>
            </a:r>
            <a:r>
              <a:rPr lang="ru-RU" dirty="0" err="1"/>
              <a:t>the</a:t>
            </a:r>
            <a:r>
              <a:rPr lang="ru-RU" dirty="0"/>
              <a:t> </a:t>
            </a:r>
            <a:r>
              <a:rPr lang="ru-RU" dirty="0" err="1"/>
              <a:t>revision</a:t>
            </a:r>
            <a:r>
              <a:rPr lang="ru-RU" dirty="0"/>
              <a:t> </a:t>
            </a:r>
            <a:r>
              <a:rPr lang="ru-RU" dirty="0" err="1"/>
              <a:t>of</a:t>
            </a:r>
            <a:r>
              <a:rPr lang="ru-RU" dirty="0"/>
              <a:t> </a:t>
            </a:r>
            <a:r>
              <a:rPr lang="ru-RU" dirty="0" err="1"/>
              <a:t>earlier</a:t>
            </a:r>
            <a:r>
              <a:rPr lang="ru-RU" dirty="0"/>
              <a:t> </a:t>
            </a:r>
            <a:r>
              <a:rPr lang="ru-RU" dirty="0" err="1"/>
              <a:t>privatisations</a:t>
            </a:r>
            <a:r>
              <a:rPr lang="ru-RU" dirty="0"/>
              <a:t> </a:t>
            </a:r>
            <a:r>
              <a:rPr lang="ru-RU" dirty="0" err="1"/>
              <a:t>and</a:t>
            </a:r>
            <a:r>
              <a:rPr lang="ru-RU" dirty="0"/>
              <a:t> </a:t>
            </a:r>
            <a:r>
              <a:rPr lang="ru-RU" dirty="0" err="1"/>
              <a:t>corruption</a:t>
            </a:r>
            <a:r>
              <a:rPr lang="ru-RU" dirty="0"/>
              <a:t>, </a:t>
            </a:r>
            <a:r>
              <a:rPr lang="ru-RU" dirty="0" err="1"/>
              <a:t>particularly</a:t>
            </a:r>
            <a:r>
              <a:rPr lang="ru-RU" dirty="0"/>
              <a:t> </a:t>
            </a:r>
            <a:r>
              <a:rPr lang="ru-RU" dirty="0" err="1"/>
              <a:t>at</a:t>
            </a:r>
            <a:r>
              <a:rPr lang="ru-RU" dirty="0"/>
              <a:t> </a:t>
            </a:r>
            <a:r>
              <a:rPr lang="ru-RU" dirty="0" err="1"/>
              <a:t>regional</a:t>
            </a:r>
            <a:r>
              <a:rPr lang="ru-RU" dirty="0"/>
              <a:t> </a:t>
            </a:r>
            <a:r>
              <a:rPr lang="ru-RU" dirty="0" err="1"/>
              <a:t>local</a:t>
            </a:r>
            <a:r>
              <a:rPr lang="ru-RU" dirty="0"/>
              <a:t> </a:t>
            </a:r>
            <a:r>
              <a:rPr lang="ru-RU" dirty="0" err="1"/>
              <a:t>levels</a:t>
            </a:r>
            <a:r>
              <a:rPr lang="ru-RU" dirty="0"/>
              <a:t> </a:t>
            </a:r>
            <a:r>
              <a:rPr lang="ru-RU" dirty="0" err="1"/>
              <a:t>and</a:t>
            </a:r>
            <a:r>
              <a:rPr lang="ru-RU" dirty="0"/>
              <a:t> </a:t>
            </a:r>
            <a:r>
              <a:rPr lang="ru-RU" dirty="0" err="1"/>
              <a:t>currency</a:t>
            </a:r>
            <a:r>
              <a:rPr lang="ru-RU" dirty="0"/>
              <a:t> </a:t>
            </a:r>
            <a:r>
              <a:rPr lang="ru-RU" dirty="0" err="1"/>
              <a:t>volatility</a:t>
            </a:r>
            <a:r>
              <a:rPr lang="ru-RU" dirty="0" smtClean="0"/>
              <a:t>.</a:t>
            </a:r>
            <a:endParaRPr lang="en-US" dirty="0" smtClean="0"/>
          </a:p>
          <a:p>
            <a:endParaRPr lang="ru-RU" dirty="0"/>
          </a:p>
          <a:p>
            <a:endParaRPr lang="ru-RU" dirty="0"/>
          </a:p>
        </p:txBody>
      </p:sp>
    </p:spTree>
    <p:extLst>
      <p:ext uri="{BB962C8B-B14F-4D97-AF65-F5344CB8AC3E}">
        <p14:creationId xmlns:p14="http://schemas.microsoft.com/office/powerpoint/2010/main" val="26145674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smtClean="0"/>
              <a:t>The influence of Globalization on System of Education</a:t>
            </a:r>
            <a:endParaRPr lang="ru-RU" dirty="0"/>
          </a:p>
        </p:txBody>
      </p:sp>
      <p:sp>
        <p:nvSpPr>
          <p:cNvPr id="3" name="Объект 2"/>
          <p:cNvSpPr>
            <a:spLocks noGrp="1"/>
          </p:cNvSpPr>
          <p:nvPr>
            <p:ph idx="1"/>
          </p:nvPr>
        </p:nvSpPr>
        <p:spPr/>
        <p:txBody>
          <a:bodyPr/>
          <a:lstStyle/>
          <a:p>
            <a:r>
              <a:rPr lang="en-US" dirty="0" smtClean="0"/>
              <a:t>In Modern rapidly changing and increasingly globalized world , the success of Nations, Communities and individuals may be linked, now more than over before , to how they adapt to change learn and share knowledge. Thus, education becomes not only education as it is, but also it becomes powerful social, economics, industrial and politics tool.</a:t>
            </a:r>
            <a:endParaRPr lang="ru-RU" dirty="0"/>
          </a:p>
        </p:txBody>
      </p:sp>
    </p:spTree>
    <p:extLst>
      <p:ext uri="{BB962C8B-B14F-4D97-AF65-F5344CB8AC3E}">
        <p14:creationId xmlns:p14="http://schemas.microsoft.com/office/powerpoint/2010/main" val="351910417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smtClean="0"/>
              <a:t>Competition</a:t>
            </a:r>
            <a:endParaRPr lang="ru-RU" dirty="0"/>
          </a:p>
        </p:txBody>
      </p:sp>
      <p:sp>
        <p:nvSpPr>
          <p:cNvPr id="3" name="Объект 2"/>
          <p:cNvSpPr>
            <a:spLocks noGrp="1"/>
          </p:cNvSpPr>
          <p:nvPr>
            <p:ph idx="1"/>
          </p:nvPr>
        </p:nvSpPr>
        <p:spPr/>
        <p:txBody>
          <a:bodyPr>
            <a:normAutofit/>
          </a:bodyPr>
          <a:lstStyle/>
          <a:p>
            <a:r>
              <a:rPr lang="en-US" sz="2800" dirty="0" smtClean="0"/>
              <a:t>Dr. </a:t>
            </a:r>
            <a:r>
              <a:rPr lang="en-US" sz="2800" dirty="0" err="1" smtClean="0"/>
              <a:t>Tayurskii</a:t>
            </a:r>
            <a:r>
              <a:rPr lang="en-US" sz="2800" dirty="0"/>
              <a:t>: "The </a:t>
            </a:r>
            <a:r>
              <a:rPr lang="en-US" sz="2800" dirty="0" smtClean="0"/>
              <a:t>research institutions  </a:t>
            </a:r>
            <a:r>
              <a:rPr lang="en-US" sz="2800" dirty="0"/>
              <a:t>must adapt not only to the labor market and educational services, but also to the </a:t>
            </a:r>
            <a:r>
              <a:rPr lang="en-US" sz="2800" dirty="0" smtClean="0"/>
              <a:t> </a:t>
            </a:r>
            <a:r>
              <a:rPr lang="en-US" sz="2800" dirty="0"/>
              <a:t>innovative production"</a:t>
            </a:r>
            <a:endParaRPr lang="ru-RU" sz="2800" dirty="0"/>
          </a:p>
        </p:txBody>
      </p:sp>
    </p:spTree>
    <p:extLst>
      <p:ext uri="{BB962C8B-B14F-4D97-AF65-F5344CB8AC3E}">
        <p14:creationId xmlns:p14="http://schemas.microsoft.com/office/powerpoint/2010/main" val="362188992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smtClean="0"/>
              <a:t>Quality control and Clinical trials</a:t>
            </a:r>
            <a:endParaRPr lang="ru-RU" dirty="0"/>
          </a:p>
        </p:txBody>
      </p:sp>
      <p:sp>
        <p:nvSpPr>
          <p:cNvPr id="3" name="Объект 2"/>
          <p:cNvSpPr>
            <a:spLocks noGrp="1"/>
          </p:cNvSpPr>
          <p:nvPr>
            <p:ph idx="1"/>
          </p:nvPr>
        </p:nvSpPr>
        <p:spPr/>
        <p:txBody>
          <a:bodyPr>
            <a:normAutofit/>
          </a:bodyPr>
          <a:lstStyle/>
          <a:p>
            <a:r>
              <a:rPr lang="en-US" sz="2400" dirty="0" smtClean="0"/>
              <a:t>The development QC and CT –is very expensive for one company.</a:t>
            </a:r>
            <a:endParaRPr lang="ru-RU" sz="2400" dirty="0"/>
          </a:p>
        </p:txBody>
      </p:sp>
    </p:spTree>
    <p:extLst>
      <p:ext uri="{BB962C8B-B14F-4D97-AF65-F5344CB8AC3E}">
        <p14:creationId xmlns:p14="http://schemas.microsoft.com/office/powerpoint/2010/main" val="405387822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smtClean="0"/>
              <a:t>To manufacture the vaccines does not means to sell</a:t>
            </a:r>
            <a:endParaRPr lang="ru-RU" dirty="0"/>
          </a:p>
        </p:txBody>
      </p:sp>
      <p:sp>
        <p:nvSpPr>
          <p:cNvPr id="3" name="Объект 2"/>
          <p:cNvSpPr>
            <a:spLocks noGrp="1"/>
          </p:cNvSpPr>
          <p:nvPr>
            <p:ph idx="1"/>
          </p:nvPr>
        </p:nvSpPr>
        <p:spPr/>
        <p:txBody>
          <a:bodyPr/>
          <a:lstStyle/>
          <a:p>
            <a:pPr hangingPunct="0"/>
            <a:r>
              <a:rPr lang="en-US" b="1" dirty="0"/>
              <a:t>STUDY DESIGN</a:t>
            </a:r>
            <a:endParaRPr lang="ru-RU" dirty="0"/>
          </a:p>
          <a:p>
            <a:pPr hangingPunct="0"/>
            <a:r>
              <a:rPr lang="en-US" dirty="0"/>
              <a:t>The project will be broken down in the following parts:</a:t>
            </a:r>
            <a:endParaRPr lang="ru-RU" dirty="0"/>
          </a:p>
          <a:p>
            <a:pPr hangingPunct="0"/>
            <a:r>
              <a:rPr lang="en-US" dirty="0"/>
              <a:t>1 .Analysis of the </a:t>
            </a:r>
            <a:r>
              <a:rPr lang="en-US" dirty="0" smtClean="0"/>
              <a:t>Russian and CIS vaccine marketplace</a:t>
            </a:r>
            <a:endParaRPr lang="ru-RU" dirty="0"/>
          </a:p>
          <a:p>
            <a:pPr hangingPunct="0"/>
            <a:r>
              <a:rPr lang="en-US" dirty="0"/>
              <a:t>2.	Definition of problems and priorities</a:t>
            </a:r>
            <a:endParaRPr lang="ru-RU" dirty="0"/>
          </a:p>
          <a:p>
            <a:pPr hangingPunct="0"/>
            <a:r>
              <a:rPr lang="en-US" dirty="0"/>
              <a:t>3.	Determination of objectives</a:t>
            </a:r>
            <a:endParaRPr lang="ru-RU" dirty="0"/>
          </a:p>
          <a:p>
            <a:pPr hangingPunct="0"/>
            <a:r>
              <a:rPr lang="en-US" dirty="0"/>
              <a:t>4.	Definition of educational programs</a:t>
            </a:r>
            <a:endParaRPr lang="ru-RU" dirty="0"/>
          </a:p>
          <a:p>
            <a:pPr hangingPunct="0"/>
            <a:r>
              <a:rPr lang="en-US" dirty="0"/>
              <a:t>5.	Establishment of educational programs</a:t>
            </a:r>
            <a:endParaRPr lang="ru-RU" dirty="0"/>
          </a:p>
          <a:p>
            <a:pPr hangingPunct="0"/>
            <a:r>
              <a:rPr lang="en-US" dirty="0"/>
              <a:t>6.	Evaluation</a:t>
            </a:r>
            <a:endParaRPr lang="ru-RU" dirty="0"/>
          </a:p>
          <a:p>
            <a:endParaRPr lang="ru-RU" dirty="0"/>
          </a:p>
        </p:txBody>
      </p:sp>
    </p:spTree>
    <p:extLst>
      <p:ext uri="{BB962C8B-B14F-4D97-AF65-F5344CB8AC3E}">
        <p14:creationId xmlns:p14="http://schemas.microsoft.com/office/powerpoint/2010/main" val="388525226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u="sng" dirty="0"/>
              <a:t>Quantitative analysis</a:t>
            </a:r>
            <a:r>
              <a:rPr lang="ru-RU" dirty="0"/>
              <a:t/>
            </a:r>
            <a:br>
              <a:rPr lang="ru-RU" dirty="0"/>
            </a:br>
            <a:endParaRPr lang="ru-RU" dirty="0"/>
          </a:p>
        </p:txBody>
      </p:sp>
      <p:sp>
        <p:nvSpPr>
          <p:cNvPr id="3" name="Объект 2"/>
          <p:cNvSpPr>
            <a:spLocks noGrp="1"/>
          </p:cNvSpPr>
          <p:nvPr>
            <p:ph idx="1"/>
          </p:nvPr>
        </p:nvSpPr>
        <p:spPr/>
        <p:txBody>
          <a:bodyPr>
            <a:normAutofit fontScale="77500" lnSpcReduction="20000"/>
          </a:bodyPr>
          <a:lstStyle/>
          <a:p>
            <a:pPr hangingPunct="0"/>
            <a:r>
              <a:rPr lang="en-US" dirty="0" smtClean="0"/>
              <a:t>Total </a:t>
            </a:r>
            <a:r>
              <a:rPr lang="en-US" dirty="0"/>
              <a:t>expenditure in </a:t>
            </a:r>
            <a:r>
              <a:rPr lang="en-US" dirty="0" smtClean="0"/>
              <a:t>vaccine </a:t>
            </a:r>
            <a:r>
              <a:rPr lang="en-US" dirty="0"/>
              <a:t>consumption </a:t>
            </a:r>
            <a:endParaRPr lang="ru-RU" dirty="0"/>
          </a:p>
          <a:p>
            <a:pPr hangingPunct="0"/>
            <a:r>
              <a:rPr lang="en-US" dirty="0"/>
              <a:t>Evolution total and in percentage </a:t>
            </a:r>
            <a:endParaRPr lang="ru-RU" dirty="0"/>
          </a:p>
          <a:p>
            <a:pPr hangingPunct="0"/>
            <a:r>
              <a:rPr lang="en-US" dirty="0"/>
              <a:t>Evolution in constant prices</a:t>
            </a:r>
            <a:endParaRPr lang="ru-RU" dirty="0"/>
          </a:p>
          <a:p>
            <a:pPr hangingPunct="0"/>
            <a:r>
              <a:rPr lang="en-US" dirty="0"/>
              <a:t>Percentage of total expenditure in pharmaceutical consumption related with:</a:t>
            </a:r>
            <a:endParaRPr lang="ru-RU" dirty="0"/>
          </a:p>
          <a:p>
            <a:pPr hangingPunct="0"/>
            <a:r>
              <a:rPr lang="en-US" dirty="0"/>
              <a:t>GNP</a:t>
            </a:r>
            <a:endParaRPr lang="ru-RU" dirty="0"/>
          </a:p>
          <a:p>
            <a:pPr hangingPunct="0"/>
            <a:r>
              <a:rPr lang="en-US" dirty="0"/>
              <a:t>Total public expenditure</a:t>
            </a:r>
            <a:endParaRPr lang="ru-RU" dirty="0"/>
          </a:p>
          <a:p>
            <a:pPr hangingPunct="0"/>
            <a:r>
              <a:rPr lang="en-US" dirty="0"/>
              <a:t>Health public expenditure</a:t>
            </a:r>
            <a:endParaRPr lang="ru-RU" dirty="0"/>
          </a:p>
          <a:p>
            <a:pPr hangingPunct="0"/>
            <a:r>
              <a:rPr lang="en-US" dirty="0"/>
              <a:t>Personal expenditure</a:t>
            </a:r>
            <a:endParaRPr lang="ru-RU" dirty="0"/>
          </a:p>
          <a:p>
            <a:pPr hangingPunct="0"/>
            <a:r>
              <a:rPr lang="en-US" dirty="0"/>
              <a:t>Total expenditure of primary care pharmaceutical consumption Evolution total and in percentage</a:t>
            </a:r>
            <a:endParaRPr lang="ru-RU" dirty="0"/>
          </a:p>
          <a:p>
            <a:pPr hangingPunct="0"/>
            <a:r>
              <a:rPr lang="en-US" dirty="0"/>
              <a:t>Evolution in constant prices</a:t>
            </a:r>
            <a:endParaRPr lang="ru-RU" dirty="0"/>
          </a:p>
          <a:p>
            <a:pPr hangingPunct="0"/>
            <a:r>
              <a:rPr lang="en-US" dirty="0"/>
              <a:t>Personal expenditure</a:t>
            </a:r>
            <a:endParaRPr lang="ru-RU" dirty="0"/>
          </a:p>
          <a:p>
            <a:pPr hangingPunct="0"/>
            <a:r>
              <a:rPr lang="en-US" dirty="0"/>
              <a:t>Percentage of total cost of primary care pharmaceutical consumption related with:</a:t>
            </a:r>
            <a:endParaRPr lang="ru-RU" dirty="0"/>
          </a:p>
          <a:p>
            <a:endParaRPr lang="ru-RU" dirty="0"/>
          </a:p>
        </p:txBody>
      </p:sp>
    </p:spTree>
    <p:extLst>
      <p:ext uri="{BB962C8B-B14F-4D97-AF65-F5344CB8AC3E}">
        <p14:creationId xmlns:p14="http://schemas.microsoft.com/office/powerpoint/2010/main" val="35832801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u="sng" dirty="0"/>
              <a:t>Quantitative analysis</a:t>
            </a:r>
            <a:endParaRPr lang="ru-RU" dirty="0"/>
          </a:p>
        </p:txBody>
      </p:sp>
      <p:sp>
        <p:nvSpPr>
          <p:cNvPr id="3" name="Объект 2"/>
          <p:cNvSpPr>
            <a:spLocks noGrp="1"/>
          </p:cNvSpPr>
          <p:nvPr>
            <p:ph idx="1"/>
          </p:nvPr>
        </p:nvSpPr>
        <p:spPr/>
        <p:txBody>
          <a:bodyPr>
            <a:normAutofit/>
          </a:bodyPr>
          <a:lstStyle/>
          <a:p>
            <a:pPr hangingPunct="0"/>
            <a:r>
              <a:rPr lang="en-US" dirty="0"/>
              <a:t>Total primary expenditure</a:t>
            </a:r>
            <a:endParaRPr lang="ru-RU" dirty="0"/>
          </a:p>
          <a:p>
            <a:pPr hangingPunct="0"/>
            <a:r>
              <a:rPr lang="en-US" dirty="0"/>
              <a:t>Total pharmaceutical expenditure</a:t>
            </a:r>
            <a:endParaRPr lang="ru-RU" dirty="0"/>
          </a:p>
          <a:p>
            <a:pPr hangingPunct="0"/>
            <a:r>
              <a:rPr lang="en-US" dirty="0"/>
              <a:t>Prescriptions</a:t>
            </a:r>
            <a:endParaRPr lang="ru-RU" dirty="0"/>
          </a:p>
          <a:p>
            <a:pPr hangingPunct="0"/>
            <a:r>
              <a:rPr lang="en-US" dirty="0"/>
              <a:t>Total prescriptions</a:t>
            </a:r>
            <a:endParaRPr lang="ru-RU" dirty="0"/>
          </a:p>
          <a:p>
            <a:pPr hangingPunct="0"/>
            <a:r>
              <a:rPr lang="en-US" dirty="0"/>
              <a:t>Total prescriptions/ person year</a:t>
            </a:r>
            <a:endParaRPr lang="ru-RU" dirty="0"/>
          </a:p>
          <a:p>
            <a:pPr hangingPunct="0"/>
            <a:r>
              <a:rPr lang="en-US" dirty="0"/>
              <a:t>Active population prescriptions/ active person year</a:t>
            </a:r>
            <a:endParaRPr lang="ru-RU" dirty="0"/>
          </a:p>
          <a:p>
            <a:pPr hangingPunct="0"/>
            <a:r>
              <a:rPr lang="en-US" dirty="0"/>
              <a:t>Pensioners' prescriptions/ pensioner year</a:t>
            </a:r>
            <a:endParaRPr lang="ru-RU" dirty="0"/>
          </a:p>
          <a:p>
            <a:pPr hangingPunct="0"/>
            <a:r>
              <a:rPr lang="en-US" dirty="0"/>
              <a:t>Average cost by prescription</a:t>
            </a:r>
            <a:endParaRPr lang="ru-RU" dirty="0"/>
          </a:p>
          <a:p>
            <a:pPr hangingPunct="0"/>
            <a:r>
              <a:rPr lang="en-US" dirty="0"/>
              <a:t>Average cost by pensioner prescription</a:t>
            </a:r>
            <a:endParaRPr lang="ru-RU" dirty="0"/>
          </a:p>
          <a:p>
            <a:endParaRPr lang="ru-RU" dirty="0"/>
          </a:p>
        </p:txBody>
      </p:sp>
    </p:spTree>
    <p:extLst>
      <p:ext uri="{BB962C8B-B14F-4D97-AF65-F5344CB8AC3E}">
        <p14:creationId xmlns:p14="http://schemas.microsoft.com/office/powerpoint/2010/main" val="277054893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u="sng" dirty="0"/>
              <a:t>Quantitative analysis</a:t>
            </a:r>
            <a:endParaRPr lang="ru-RU" dirty="0"/>
          </a:p>
        </p:txBody>
      </p:sp>
      <p:sp>
        <p:nvSpPr>
          <p:cNvPr id="3" name="Объект 2"/>
          <p:cNvSpPr>
            <a:spLocks noGrp="1"/>
          </p:cNvSpPr>
          <p:nvPr>
            <p:ph idx="1"/>
          </p:nvPr>
        </p:nvSpPr>
        <p:spPr/>
        <p:txBody>
          <a:bodyPr>
            <a:normAutofit lnSpcReduction="10000"/>
          </a:bodyPr>
          <a:lstStyle/>
          <a:p>
            <a:pPr hangingPunct="0"/>
            <a:r>
              <a:rPr lang="en-US" dirty="0"/>
              <a:t>Average cost by active person prescription</a:t>
            </a:r>
            <a:endParaRPr lang="ru-RU" dirty="0"/>
          </a:p>
          <a:p>
            <a:pPr hangingPunct="0"/>
            <a:r>
              <a:rPr lang="en-US" dirty="0"/>
              <a:t>Units</a:t>
            </a:r>
            <a:endParaRPr lang="ru-RU" dirty="0"/>
          </a:p>
          <a:p>
            <a:pPr hangingPunct="0"/>
            <a:r>
              <a:rPr lang="en-US" dirty="0"/>
              <a:t>Total units</a:t>
            </a:r>
            <a:endParaRPr lang="ru-RU" dirty="0"/>
          </a:p>
          <a:p>
            <a:pPr hangingPunct="0"/>
            <a:r>
              <a:rPr lang="en-US" dirty="0"/>
              <a:t>Average cost by unit</a:t>
            </a:r>
            <a:endParaRPr lang="ru-RU" dirty="0"/>
          </a:p>
          <a:p>
            <a:pPr hangingPunct="0"/>
            <a:r>
              <a:rPr lang="en-US" dirty="0"/>
              <a:t>Unit cost by therapeutic subgroup</a:t>
            </a:r>
            <a:endParaRPr lang="ru-RU" dirty="0"/>
          </a:p>
          <a:p>
            <a:pPr hangingPunct="0"/>
            <a:r>
              <a:rPr lang="en-US" dirty="0"/>
              <a:t>Prescriptions</a:t>
            </a:r>
            <a:endParaRPr lang="ru-RU" dirty="0"/>
          </a:p>
          <a:p>
            <a:pPr hangingPunct="0"/>
            <a:r>
              <a:rPr lang="en-US" dirty="0"/>
              <a:t>Classification and average number of prescription by </a:t>
            </a:r>
            <a:r>
              <a:rPr lang="en-US" dirty="0" err="1"/>
              <a:t>prescriptor</a:t>
            </a:r>
            <a:endParaRPr lang="ru-RU" dirty="0"/>
          </a:p>
          <a:p>
            <a:pPr hangingPunct="0"/>
            <a:r>
              <a:rPr lang="en-US" dirty="0"/>
              <a:t>Classification and average expenditure by </a:t>
            </a:r>
            <a:r>
              <a:rPr lang="en-US" dirty="0" err="1"/>
              <a:t>prescriptor</a:t>
            </a:r>
            <a:endParaRPr lang="ru-RU" dirty="0"/>
          </a:p>
          <a:p>
            <a:pPr hangingPunct="0"/>
            <a:r>
              <a:rPr lang="en-US" dirty="0"/>
              <a:t>Pharmaceutical companies</a:t>
            </a:r>
            <a:endParaRPr lang="ru-RU" dirty="0"/>
          </a:p>
          <a:p>
            <a:pPr hangingPunct="0"/>
            <a:r>
              <a:rPr lang="en-US" dirty="0"/>
              <a:t>Revenues in the main therapeutic subgroups by company</a:t>
            </a:r>
            <a:endParaRPr lang="ru-RU" dirty="0"/>
          </a:p>
          <a:p>
            <a:endParaRPr lang="ru-RU" dirty="0"/>
          </a:p>
        </p:txBody>
      </p:sp>
    </p:spTree>
    <p:extLst>
      <p:ext uri="{BB962C8B-B14F-4D97-AF65-F5344CB8AC3E}">
        <p14:creationId xmlns:p14="http://schemas.microsoft.com/office/powerpoint/2010/main" val="263388497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en-US" u="sng" dirty="0"/>
              <a:t>Qualitative analysis of factors explaining </a:t>
            </a:r>
            <a:r>
              <a:rPr lang="en-US" u="sng" dirty="0" smtClean="0"/>
              <a:t>vaccine </a:t>
            </a:r>
            <a:r>
              <a:rPr lang="en-US" u="sng" dirty="0"/>
              <a:t>consumption</a:t>
            </a:r>
            <a:r>
              <a:rPr lang="en-US" dirty="0"/>
              <a:t> </a:t>
            </a:r>
            <a:r>
              <a:rPr lang="ru-RU" dirty="0"/>
              <a:t/>
            </a:r>
            <a:br>
              <a:rPr lang="ru-RU" dirty="0"/>
            </a:br>
            <a:endParaRPr lang="ru-RU" dirty="0"/>
          </a:p>
        </p:txBody>
      </p:sp>
      <p:sp>
        <p:nvSpPr>
          <p:cNvPr id="3" name="Объект 2"/>
          <p:cNvSpPr>
            <a:spLocks noGrp="1"/>
          </p:cNvSpPr>
          <p:nvPr>
            <p:ph idx="1"/>
          </p:nvPr>
        </p:nvSpPr>
        <p:spPr/>
        <p:txBody>
          <a:bodyPr/>
          <a:lstStyle/>
          <a:p>
            <a:pPr hangingPunct="0"/>
            <a:r>
              <a:rPr lang="en-US" dirty="0" smtClean="0"/>
              <a:t>Demography</a:t>
            </a:r>
            <a:endParaRPr lang="ru-RU" dirty="0"/>
          </a:p>
          <a:p>
            <a:pPr hangingPunct="0"/>
            <a:r>
              <a:rPr lang="en-US" dirty="0"/>
              <a:t>Mortality</a:t>
            </a:r>
            <a:endParaRPr lang="ru-RU" dirty="0"/>
          </a:p>
          <a:p>
            <a:pPr hangingPunct="0"/>
            <a:r>
              <a:rPr lang="en-US" dirty="0"/>
              <a:t>Morbidity</a:t>
            </a:r>
            <a:endParaRPr lang="ru-RU" dirty="0"/>
          </a:p>
          <a:p>
            <a:pPr hangingPunct="0"/>
            <a:r>
              <a:rPr lang="en-US" dirty="0"/>
              <a:t>Unemployment</a:t>
            </a:r>
            <a:endParaRPr lang="ru-RU" dirty="0"/>
          </a:p>
          <a:p>
            <a:pPr hangingPunct="0"/>
            <a:r>
              <a:rPr lang="en-US" dirty="0"/>
              <a:t>Prescription practice</a:t>
            </a:r>
            <a:endParaRPr lang="ru-RU" dirty="0"/>
          </a:p>
          <a:p>
            <a:endParaRPr lang="ru-RU" dirty="0"/>
          </a:p>
        </p:txBody>
      </p:sp>
    </p:spTree>
    <p:extLst>
      <p:ext uri="{BB962C8B-B14F-4D97-AF65-F5344CB8AC3E}">
        <p14:creationId xmlns:p14="http://schemas.microsoft.com/office/powerpoint/2010/main" val="191917312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u="sng" dirty="0"/>
              <a:t>Qualitative analysis of </a:t>
            </a:r>
            <a:r>
              <a:rPr lang="en-US" u="sng" dirty="0" smtClean="0"/>
              <a:t>vaccine </a:t>
            </a:r>
            <a:r>
              <a:rPr lang="en-US" u="sng" dirty="0"/>
              <a:t>use</a:t>
            </a:r>
            <a:r>
              <a:rPr lang="ru-RU" dirty="0"/>
              <a:t/>
            </a:r>
            <a:br>
              <a:rPr lang="ru-RU" dirty="0"/>
            </a:br>
            <a:endParaRPr lang="ru-RU" dirty="0"/>
          </a:p>
        </p:txBody>
      </p:sp>
      <p:sp>
        <p:nvSpPr>
          <p:cNvPr id="3" name="Объект 2"/>
          <p:cNvSpPr>
            <a:spLocks noGrp="1"/>
          </p:cNvSpPr>
          <p:nvPr>
            <p:ph idx="1"/>
          </p:nvPr>
        </p:nvSpPr>
        <p:spPr/>
        <p:txBody>
          <a:bodyPr>
            <a:normAutofit/>
          </a:bodyPr>
          <a:lstStyle/>
          <a:p>
            <a:pPr hangingPunct="0"/>
            <a:r>
              <a:rPr lang="en-US" dirty="0" smtClean="0"/>
              <a:t>Therapeutic </a:t>
            </a:r>
            <a:r>
              <a:rPr lang="en-US" dirty="0"/>
              <a:t>classification</a:t>
            </a:r>
            <a:endParaRPr lang="ru-RU" dirty="0"/>
          </a:p>
          <a:p>
            <a:pPr hangingPunct="0"/>
            <a:r>
              <a:rPr lang="en-US" dirty="0"/>
              <a:t>Units by therapeutic subgroup</a:t>
            </a:r>
            <a:endParaRPr lang="ru-RU" dirty="0"/>
          </a:p>
          <a:p>
            <a:pPr hangingPunct="0"/>
            <a:r>
              <a:rPr lang="en-US" dirty="0"/>
              <a:t>Cost by therapeutic subgroup</a:t>
            </a:r>
            <a:endParaRPr lang="ru-RU" dirty="0"/>
          </a:p>
          <a:p>
            <a:pPr hangingPunct="0"/>
            <a:r>
              <a:rPr lang="en-US" dirty="0"/>
              <a:t>Comparison with other countries</a:t>
            </a:r>
            <a:endParaRPr lang="ru-RU" dirty="0"/>
          </a:p>
          <a:p>
            <a:pPr hangingPunct="0"/>
            <a:r>
              <a:rPr lang="en-US" dirty="0"/>
              <a:t>DDD</a:t>
            </a:r>
            <a:endParaRPr lang="ru-RU" dirty="0"/>
          </a:p>
          <a:p>
            <a:pPr hangingPunct="0"/>
            <a:r>
              <a:rPr lang="en-US" dirty="0"/>
              <a:t>By 100.000 population</a:t>
            </a:r>
            <a:endParaRPr lang="ru-RU" dirty="0"/>
          </a:p>
          <a:p>
            <a:pPr hangingPunct="0"/>
            <a:r>
              <a:rPr lang="en-US" dirty="0"/>
              <a:t>Comparison with Russia, Moscow and </a:t>
            </a:r>
            <a:r>
              <a:rPr lang="en-US" dirty="0" err="1"/>
              <a:t>Razajan</a:t>
            </a:r>
            <a:r>
              <a:rPr lang="en-US" dirty="0"/>
              <a:t> provinces</a:t>
            </a:r>
            <a:endParaRPr lang="ru-RU" dirty="0"/>
          </a:p>
          <a:p>
            <a:pPr hangingPunct="0"/>
            <a:r>
              <a:rPr lang="en-US" dirty="0"/>
              <a:t>Comparison with Nordic countries ,</a:t>
            </a:r>
            <a:r>
              <a:rPr lang="en-US" dirty="0" smtClean="0"/>
              <a:t> </a:t>
            </a:r>
            <a:r>
              <a:rPr lang="en-US" dirty="0"/>
              <a:t>Great Britain and </a:t>
            </a:r>
            <a:r>
              <a:rPr lang="en-US" dirty="0" smtClean="0"/>
              <a:t>EU.</a:t>
            </a:r>
            <a:endParaRPr lang="ru-RU" dirty="0"/>
          </a:p>
          <a:p>
            <a:endParaRPr lang="ru-RU" dirty="0"/>
          </a:p>
        </p:txBody>
      </p:sp>
    </p:spTree>
    <p:extLst>
      <p:ext uri="{BB962C8B-B14F-4D97-AF65-F5344CB8AC3E}">
        <p14:creationId xmlns:p14="http://schemas.microsoft.com/office/powerpoint/2010/main" val="63198504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u="sng" dirty="0"/>
              <a:t>Public primary care organization</a:t>
            </a:r>
            <a:r>
              <a:rPr lang="ru-RU" dirty="0"/>
              <a:t/>
            </a:r>
            <a:br>
              <a:rPr lang="ru-RU" dirty="0"/>
            </a:br>
            <a:endParaRPr lang="ru-RU" dirty="0"/>
          </a:p>
        </p:txBody>
      </p:sp>
      <p:sp>
        <p:nvSpPr>
          <p:cNvPr id="3" name="Объект 2"/>
          <p:cNvSpPr>
            <a:spLocks noGrp="1"/>
          </p:cNvSpPr>
          <p:nvPr>
            <p:ph idx="1"/>
          </p:nvPr>
        </p:nvSpPr>
        <p:spPr/>
        <p:txBody>
          <a:bodyPr/>
          <a:lstStyle/>
          <a:p>
            <a:pPr hangingPunct="0"/>
            <a:r>
              <a:rPr lang="en-US" sz="2400" dirty="0"/>
              <a:t/>
            </a:r>
            <a:br>
              <a:rPr lang="en-US" sz="2400" dirty="0"/>
            </a:br>
            <a:r>
              <a:rPr lang="en-US" sz="2400" dirty="0"/>
              <a:t>Characteristics and relationship.</a:t>
            </a:r>
            <a:endParaRPr lang="ru-RU" sz="2400" dirty="0"/>
          </a:p>
          <a:p>
            <a:pPr hangingPunct="0"/>
            <a:r>
              <a:rPr lang="en-US" sz="2400" dirty="0"/>
              <a:t>Analysis of structures</a:t>
            </a:r>
            <a:endParaRPr lang="ru-RU" sz="2400" dirty="0"/>
          </a:p>
          <a:p>
            <a:pPr hangingPunct="0"/>
            <a:r>
              <a:rPr lang="en-US" sz="2400" dirty="0"/>
              <a:t>Central Services, Provincial Services, Primary care services, Hospital services, and Social services</a:t>
            </a:r>
            <a:endParaRPr lang="ru-RU" sz="2400" dirty="0"/>
          </a:p>
          <a:p>
            <a:pPr hangingPunct="0"/>
            <a:r>
              <a:rPr lang="en-US" sz="2400" dirty="0"/>
              <a:t>Coverage and access</a:t>
            </a:r>
            <a:endParaRPr lang="ru-RU" sz="2400" dirty="0"/>
          </a:p>
          <a:p>
            <a:endParaRPr lang="ru-RU" dirty="0"/>
          </a:p>
        </p:txBody>
      </p:sp>
    </p:spTree>
    <p:extLst>
      <p:ext uri="{BB962C8B-B14F-4D97-AF65-F5344CB8AC3E}">
        <p14:creationId xmlns:p14="http://schemas.microsoft.com/office/powerpoint/2010/main" val="82093217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u="sng" dirty="0"/>
              <a:t>Agents</a:t>
            </a:r>
            <a:r>
              <a:rPr lang="ru-RU" dirty="0"/>
              <a:t/>
            </a:r>
            <a:br>
              <a:rPr lang="ru-RU" dirty="0"/>
            </a:br>
            <a:endParaRPr lang="ru-RU" dirty="0"/>
          </a:p>
        </p:txBody>
      </p:sp>
      <p:sp>
        <p:nvSpPr>
          <p:cNvPr id="3" name="Объект 2"/>
          <p:cNvSpPr>
            <a:spLocks noGrp="1"/>
          </p:cNvSpPr>
          <p:nvPr>
            <p:ph idx="1"/>
          </p:nvPr>
        </p:nvSpPr>
        <p:spPr/>
        <p:txBody>
          <a:bodyPr>
            <a:normAutofit/>
          </a:bodyPr>
          <a:lstStyle/>
          <a:p>
            <a:pPr hangingPunct="0"/>
            <a:r>
              <a:rPr lang="en-US" sz="2400" dirty="0"/>
              <a:t> </a:t>
            </a:r>
            <a:endParaRPr lang="ru-RU" sz="2400" dirty="0"/>
          </a:p>
          <a:p>
            <a:pPr hangingPunct="0"/>
            <a:r>
              <a:rPr lang="en-US" sz="2400" dirty="0"/>
              <a:t>Analysis of the structure, objectives, motivations, incentives and leaderships of main agents affecting primary care drug use: physicians, pharmacists, public administration, pharmaceutical industry, and patients and health care purchasers.  </a:t>
            </a:r>
            <a:r>
              <a:rPr lang="en-US" sz="2400" dirty="0" smtClean="0"/>
              <a:t>Researched Universities have experts involved in such kind of activities at the Ministry of Health, Government and State Duma and non profitable organizations to improve vaccination.</a:t>
            </a:r>
            <a:endParaRPr lang="ru-RU" sz="2400" dirty="0"/>
          </a:p>
        </p:txBody>
      </p:sp>
    </p:spTree>
    <p:extLst>
      <p:ext uri="{BB962C8B-B14F-4D97-AF65-F5344CB8AC3E}">
        <p14:creationId xmlns:p14="http://schemas.microsoft.com/office/powerpoint/2010/main" val="30219561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smtClean="0"/>
              <a:t>Role of Western Universities in the World </a:t>
            </a:r>
            <a:r>
              <a:rPr lang="en-US" dirty="0" err="1" smtClean="0"/>
              <a:t>Ledership</a:t>
            </a:r>
            <a:endParaRPr lang="ru-RU" dirty="0"/>
          </a:p>
        </p:txBody>
      </p:sp>
      <p:sp>
        <p:nvSpPr>
          <p:cNvPr id="3" name="Объект 2"/>
          <p:cNvSpPr>
            <a:spLocks noGrp="1"/>
          </p:cNvSpPr>
          <p:nvPr>
            <p:ph idx="1"/>
          </p:nvPr>
        </p:nvSpPr>
        <p:spPr/>
        <p:txBody>
          <a:bodyPr/>
          <a:lstStyle/>
          <a:p>
            <a:r>
              <a:rPr lang="ru-RU" dirty="0"/>
              <a:t> </a:t>
            </a:r>
            <a:r>
              <a:rPr lang="ru-RU" dirty="0" err="1"/>
              <a:t>Western</a:t>
            </a:r>
            <a:r>
              <a:rPr lang="ru-RU" dirty="0"/>
              <a:t> </a:t>
            </a:r>
            <a:r>
              <a:rPr lang="ru-RU" dirty="0" err="1"/>
              <a:t>Civilization</a:t>
            </a:r>
            <a:r>
              <a:rPr lang="ru-RU" dirty="0"/>
              <a:t> </a:t>
            </a:r>
            <a:r>
              <a:rPr lang="ru-RU" dirty="0" err="1"/>
              <a:t>achieved</a:t>
            </a:r>
            <a:r>
              <a:rPr lang="ru-RU" dirty="0"/>
              <a:t> </a:t>
            </a:r>
            <a:r>
              <a:rPr lang="ru-RU" dirty="0" err="1"/>
              <a:t>leadership</a:t>
            </a:r>
            <a:r>
              <a:rPr lang="ru-RU" dirty="0"/>
              <a:t> </a:t>
            </a:r>
            <a:r>
              <a:rPr lang="ru-RU" dirty="0" err="1"/>
              <a:t>in</a:t>
            </a:r>
            <a:r>
              <a:rPr lang="ru-RU" dirty="0"/>
              <a:t> </a:t>
            </a:r>
            <a:r>
              <a:rPr lang="ru-RU" dirty="0" err="1"/>
              <a:t>the</a:t>
            </a:r>
            <a:r>
              <a:rPr lang="ru-RU" dirty="0"/>
              <a:t> </a:t>
            </a:r>
            <a:r>
              <a:rPr lang="ru-RU" dirty="0" err="1"/>
              <a:t>World</a:t>
            </a:r>
            <a:r>
              <a:rPr lang="ru-RU" dirty="0"/>
              <a:t>, </a:t>
            </a:r>
            <a:r>
              <a:rPr lang="ru-RU" dirty="0" err="1"/>
              <a:t>because</a:t>
            </a:r>
            <a:r>
              <a:rPr lang="ru-RU" dirty="0"/>
              <a:t> </a:t>
            </a:r>
            <a:r>
              <a:rPr lang="ru-RU" dirty="0" err="1"/>
              <a:t>Research</a:t>
            </a:r>
            <a:r>
              <a:rPr lang="ru-RU" dirty="0"/>
              <a:t> </a:t>
            </a:r>
            <a:r>
              <a:rPr lang="ru-RU" dirty="0" err="1"/>
              <a:t>Universities</a:t>
            </a:r>
            <a:r>
              <a:rPr lang="ru-RU" dirty="0"/>
              <a:t> </a:t>
            </a:r>
            <a:r>
              <a:rPr lang="ru-RU" dirty="0" err="1"/>
              <a:t>offered</a:t>
            </a:r>
            <a:r>
              <a:rPr lang="ru-RU" dirty="0"/>
              <a:t> </a:t>
            </a:r>
            <a:r>
              <a:rPr lang="ru-RU" dirty="0" err="1"/>
              <a:t>advanced</a:t>
            </a:r>
            <a:r>
              <a:rPr lang="ru-RU" dirty="0"/>
              <a:t> </a:t>
            </a:r>
            <a:r>
              <a:rPr lang="ru-RU" dirty="0" err="1"/>
              <a:t>technologies</a:t>
            </a:r>
            <a:r>
              <a:rPr lang="ru-RU" dirty="0"/>
              <a:t> </a:t>
            </a:r>
            <a:r>
              <a:rPr lang="ru-RU" dirty="0" err="1"/>
              <a:t>and</a:t>
            </a:r>
            <a:r>
              <a:rPr lang="ru-RU" dirty="0"/>
              <a:t> </a:t>
            </a:r>
            <a:r>
              <a:rPr lang="ru-RU" dirty="0" err="1"/>
              <a:t>well</a:t>
            </a:r>
            <a:r>
              <a:rPr lang="ru-RU" dirty="0"/>
              <a:t> </a:t>
            </a:r>
            <a:r>
              <a:rPr lang="ru-RU" dirty="0" err="1"/>
              <a:t>educated</a:t>
            </a:r>
            <a:r>
              <a:rPr lang="ru-RU" dirty="0"/>
              <a:t> </a:t>
            </a:r>
            <a:r>
              <a:rPr lang="ru-RU" dirty="0" err="1"/>
              <a:t>specialist</a:t>
            </a:r>
            <a:r>
              <a:rPr lang="ru-RU" dirty="0"/>
              <a:t> </a:t>
            </a:r>
            <a:r>
              <a:rPr lang="ru-RU" dirty="0" err="1"/>
              <a:t>and</a:t>
            </a:r>
            <a:r>
              <a:rPr lang="ru-RU" dirty="0"/>
              <a:t> </a:t>
            </a:r>
            <a:r>
              <a:rPr lang="ru-RU" dirty="0" err="1"/>
              <a:t>scientists</a:t>
            </a:r>
            <a:r>
              <a:rPr lang="ru-RU" dirty="0"/>
              <a:t>, </a:t>
            </a:r>
            <a:r>
              <a:rPr lang="ru-RU" dirty="0" err="1"/>
              <a:t>which</a:t>
            </a:r>
            <a:r>
              <a:rPr lang="ru-RU" dirty="0"/>
              <a:t> </a:t>
            </a:r>
            <a:r>
              <a:rPr lang="en-US" dirty="0" smtClean="0"/>
              <a:t>competences </a:t>
            </a:r>
            <a:r>
              <a:rPr lang="ru-RU" dirty="0" err="1" smtClean="0"/>
              <a:t>meet</a:t>
            </a:r>
            <a:r>
              <a:rPr lang="ru-RU" dirty="0" smtClean="0"/>
              <a:t> </a:t>
            </a:r>
            <a:r>
              <a:rPr lang="ru-RU" dirty="0" err="1"/>
              <a:t>requirements</a:t>
            </a:r>
            <a:r>
              <a:rPr lang="ru-RU" dirty="0"/>
              <a:t> </a:t>
            </a:r>
            <a:r>
              <a:rPr lang="ru-RU" dirty="0" err="1"/>
              <a:t>of</a:t>
            </a:r>
            <a:r>
              <a:rPr lang="ru-RU" dirty="0"/>
              <a:t> </a:t>
            </a:r>
            <a:r>
              <a:rPr lang="ru-RU" dirty="0" err="1"/>
              <a:t>the</a:t>
            </a:r>
            <a:r>
              <a:rPr lang="ru-RU" dirty="0"/>
              <a:t> </a:t>
            </a:r>
            <a:r>
              <a:rPr lang="ru-RU" dirty="0" err="1"/>
              <a:t>national</a:t>
            </a:r>
            <a:r>
              <a:rPr lang="ru-RU" dirty="0"/>
              <a:t> </a:t>
            </a:r>
            <a:r>
              <a:rPr lang="ru-RU" dirty="0" err="1"/>
              <a:t>and</a:t>
            </a:r>
            <a:r>
              <a:rPr lang="ru-RU" dirty="0"/>
              <a:t> </a:t>
            </a:r>
            <a:r>
              <a:rPr lang="ru-RU" dirty="0" err="1"/>
              <a:t>global</a:t>
            </a:r>
            <a:r>
              <a:rPr lang="ru-RU" dirty="0"/>
              <a:t> </a:t>
            </a:r>
            <a:r>
              <a:rPr lang="ru-RU" dirty="0" err="1"/>
              <a:t>industry</a:t>
            </a:r>
            <a:r>
              <a:rPr lang="ru-RU" dirty="0"/>
              <a:t>. </a:t>
            </a:r>
            <a:r>
              <a:rPr lang="ru-RU" dirty="0" err="1"/>
              <a:t>The</a:t>
            </a:r>
            <a:r>
              <a:rPr lang="ru-RU" dirty="0"/>
              <a:t> </a:t>
            </a:r>
            <a:r>
              <a:rPr lang="ru-RU" dirty="0" err="1"/>
              <a:t>industry</a:t>
            </a:r>
            <a:r>
              <a:rPr lang="ru-RU" dirty="0"/>
              <a:t> </a:t>
            </a:r>
            <a:r>
              <a:rPr lang="ru-RU" dirty="0" err="1"/>
              <a:t>in</a:t>
            </a:r>
            <a:r>
              <a:rPr lang="ru-RU" dirty="0"/>
              <a:t> </a:t>
            </a:r>
            <a:r>
              <a:rPr lang="ru-RU" dirty="0" err="1"/>
              <a:t>its</a:t>
            </a:r>
            <a:r>
              <a:rPr lang="ru-RU" dirty="0"/>
              <a:t> </a:t>
            </a:r>
            <a:r>
              <a:rPr lang="ru-RU" dirty="0" err="1"/>
              <a:t>turn</a:t>
            </a:r>
            <a:r>
              <a:rPr lang="ru-RU" dirty="0"/>
              <a:t> </a:t>
            </a:r>
            <a:r>
              <a:rPr lang="ru-RU" dirty="0" err="1"/>
              <a:t>invested</a:t>
            </a:r>
            <a:r>
              <a:rPr lang="ru-RU" dirty="0"/>
              <a:t> </a:t>
            </a:r>
            <a:r>
              <a:rPr lang="ru-RU" dirty="0" err="1"/>
              <a:t>in</a:t>
            </a:r>
            <a:r>
              <a:rPr lang="ru-RU" dirty="0"/>
              <a:t> </a:t>
            </a:r>
            <a:r>
              <a:rPr lang="ru-RU" dirty="0" err="1"/>
              <a:t>education</a:t>
            </a:r>
            <a:r>
              <a:rPr lang="ru-RU" dirty="0"/>
              <a:t> </a:t>
            </a:r>
            <a:r>
              <a:rPr lang="ru-RU" dirty="0" err="1"/>
              <a:t>and</a:t>
            </a:r>
            <a:r>
              <a:rPr lang="ru-RU" dirty="0"/>
              <a:t> </a:t>
            </a:r>
            <a:r>
              <a:rPr lang="ru-RU" dirty="0" err="1"/>
              <a:t>science</a:t>
            </a:r>
            <a:r>
              <a:rPr lang="ru-RU" dirty="0"/>
              <a:t>. </a:t>
            </a:r>
            <a:r>
              <a:rPr lang="ru-RU" dirty="0" err="1"/>
              <a:t>Western</a:t>
            </a:r>
            <a:r>
              <a:rPr lang="ru-RU" dirty="0"/>
              <a:t> </a:t>
            </a:r>
            <a:r>
              <a:rPr lang="ru-RU" dirty="0" err="1"/>
              <a:t>transcontinental</a:t>
            </a:r>
            <a:r>
              <a:rPr lang="ru-RU" dirty="0"/>
              <a:t> </a:t>
            </a:r>
            <a:r>
              <a:rPr lang="ru-RU" dirty="0" err="1"/>
              <a:t>companies</a:t>
            </a:r>
            <a:r>
              <a:rPr lang="ru-RU" dirty="0"/>
              <a:t> </a:t>
            </a:r>
            <a:r>
              <a:rPr lang="ru-RU" dirty="0" err="1"/>
              <a:t>Sanofi</a:t>
            </a:r>
            <a:r>
              <a:rPr lang="ru-RU" dirty="0"/>
              <a:t>, </a:t>
            </a:r>
            <a:r>
              <a:rPr lang="ru-RU" dirty="0" err="1"/>
              <a:t>Pfizer</a:t>
            </a:r>
            <a:r>
              <a:rPr lang="ru-RU" dirty="0"/>
              <a:t> </a:t>
            </a:r>
            <a:r>
              <a:rPr lang="ru-RU" dirty="0" err="1"/>
              <a:t>and</a:t>
            </a:r>
            <a:r>
              <a:rPr lang="ru-RU" dirty="0"/>
              <a:t> </a:t>
            </a:r>
            <a:r>
              <a:rPr lang="ru-RU" dirty="0" err="1"/>
              <a:t>others</a:t>
            </a:r>
            <a:r>
              <a:rPr lang="ru-RU" dirty="0"/>
              <a:t> </a:t>
            </a:r>
            <a:r>
              <a:rPr lang="ru-RU" dirty="0" err="1"/>
              <a:t>take</a:t>
            </a:r>
            <a:r>
              <a:rPr lang="ru-RU" dirty="0"/>
              <a:t> 65% </a:t>
            </a:r>
            <a:r>
              <a:rPr lang="ru-RU" dirty="0" err="1"/>
              <a:t>of</a:t>
            </a:r>
            <a:r>
              <a:rPr lang="ru-RU" dirty="0"/>
              <a:t> </a:t>
            </a:r>
            <a:r>
              <a:rPr lang="ru-RU" dirty="0" err="1"/>
              <a:t>marketplace</a:t>
            </a:r>
            <a:r>
              <a:rPr lang="ru-RU" dirty="0"/>
              <a:t> </a:t>
            </a:r>
            <a:r>
              <a:rPr lang="ru-RU" dirty="0" err="1"/>
              <a:t>of</a:t>
            </a:r>
            <a:r>
              <a:rPr lang="ru-RU" dirty="0"/>
              <a:t> </a:t>
            </a:r>
            <a:r>
              <a:rPr lang="ru-RU" dirty="0" err="1"/>
              <a:t>vaccine</a:t>
            </a:r>
            <a:r>
              <a:rPr lang="ru-RU" dirty="0"/>
              <a:t> </a:t>
            </a:r>
            <a:r>
              <a:rPr lang="ru-RU" dirty="0" err="1"/>
              <a:t>in</a:t>
            </a:r>
            <a:r>
              <a:rPr lang="ru-RU" dirty="0"/>
              <a:t> </a:t>
            </a:r>
            <a:r>
              <a:rPr lang="ru-RU" dirty="0" err="1"/>
              <a:t>Russia</a:t>
            </a:r>
            <a:r>
              <a:rPr lang="ru-RU" dirty="0"/>
              <a:t> </a:t>
            </a:r>
            <a:r>
              <a:rPr lang="ru-RU" dirty="0" err="1"/>
              <a:t>in</a:t>
            </a:r>
            <a:r>
              <a:rPr lang="ru-RU" dirty="0"/>
              <a:t> </a:t>
            </a:r>
            <a:r>
              <a:rPr lang="ru-RU" dirty="0" err="1"/>
              <a:t>monetary</a:t>
            </a:r>
            <a:r>
              <a:rPr lang="ru-RU" dirty="0"/>
              <a:t> </a:t>
            </a:r>
            <a:r>
              <a:rPr lang="ru-RU" dirty="0" err="1"/>
              <a:t>units</a:t>
            </a:r>
            <a:r>
              <a:rPr lang="ru-RU" dirty="0"/>
              <a:t>. </a:t>
            </a:r>
          </a:p>
        </p:txBody>
      </p:sp>
    </p:spTree>
    <p:extLst>
      <p:ext uri="{BB962C8B-B14F-4D97-AF65-F5344CB8AC3E}">
        <p14:creationId xmlns:p14="http://schemas.microsoft.com/office/powerpoint/2010/main" val="114616733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smtClean="0"/>
              <a:t>Science</a:t>
            </a:r>
            <a:endParaRPr lang="ru-RU" dirty="0"/>
          </a:p>
        </p:txBody>
      </p:sp>
      <p:sp>
        <p:nvSpPr>
          <p:cNvPr id="3" name="Объект 2"/>
          <p:cNvSpPr>
            <a:spLocks noGrp="1"/>
          </p:cNvSpPr>
          <p:nvPr>
            <p:ph idx="1"/>
          </p:nvPr>
        </p:nvSpPr>
        <p:spPr/>
        <p:txBody>
          <a:bodyPr>
            <a:normAutofit fontScale="92500" lnSpcReduction="10000"/>
          </a:bodyPr>
          <a:lstStyle/>
          <a:p>
            <a:r>
              <a:rPr lang="en-US" dirty="0"/>
              <a:t>For historical reasons, the Soviet and then Russian science, financed from the state budget and performs research and development in government contracts, has been distributed to industry research institutes and institutes of RAS. At present, objects of public funding of R &amp; D activities continue to be such institutions, while the universities on their innovation does not receive from the state virtually nothing. Partly because of this common point of view that the scientific potential of Russian universities is considerably inferior to the potential of academic institutions.</a:t>
            </a:r>
          </a:p>
          <a:p>
            <a:r>
              <a:rPr lang="en-US" dirty="0"/>
              <a:t>However, it is in universities may be necessary in the fullness of a comprehensive approach to the development of new products. Most innovations combine several dozen scientific advances, often belonging to different scientific fields. With this in mind universities in conjunction with the working professionals of different profiles could fully meet the goal of innovation in comparison with the industrial research institutes with scientists working within the same industry.</a:t>
            </a:r>
            <a:endParaRPr lang="ru-RU" dirty="0"/>
          </a:p>
        </p:txBody>
      </p:sp>
    </p:spTree>
    <p:extLst>
      <p:ext uri="{BB962C8B-B14F-4D97-AF65-F5344CB8AC3E}">
        <p14:creationId xmlns:p14="http://schemas.microsoft.com/office/powerpoint/2010/main" val="427410198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smtClean="0"/>
              <a:t>Legislation base</a:t>
            </a:r>
            <a:endParaRPr lang="ru-RU" dirty="0"/>
          </a:p>
        </p:txBody>
      </p:sp>
      <p:sp>
        <p:nvSpPr>
          <p:cNvPr id="3" name="Объект 2"/>
          <p:cNvSpPr>
            <a:spLocks noGrp="1"/>
          </p:cNvSpPr>
          <p:nvPr>
            <p:ph idx="1"/>
          </p:nvPr>
        </p:nvSpPr>
        <p:spPr/>
        <p:txBody>
          <a:bodyPr>
            <a:normAutofit fontScale="92500" lnSpcReduction="20000"/>
          </a:bodyPr>
          <a:lstStyle/>
          <a:p>
            <a:r>
              <a:rPr lang="en-US" dirty="0" smtClean="0"/>
              <a:t>Dr. </a:t>
            </a:r>
            <a:r>
              <a:rPr lang="en-US" dirty="0" err="1" smtClean="0"/>
              <a:t>Tayurskii</a:t>
            </a:r>
            <a:r>
              <a:rPr lang="en-US" dirty="0" smtClean="0"/>
              <a:t> </a:t>
            </a:r>
            <a:r>
              <a:rPr lang="en-US" dirty="0"/>
              <a:t>notes that since the mid-2000s at the state level, attempts to improve the integration mechanisms - changes in the legal framework in terms of convergence of the principles of state regulation of scientific and educational activities, as well as the removal of administrative barriers to the integration of science, education, business and industry. Developed programs to improve the legislation in the field of science and education; legal and economic mechanisms to stimulate innovation and introduction of the results of the innovation process (tax incentives, antitrust, customs, financial control, technical regulation of integration activities). </a:t>
            </a:r>
            <a:r>
              <a:rPr lang="en-US" dirty="0" smtClean="0"/>
              <a:t> </a:t>
            </a:r>
            <a:r>
              <a:rPr lang="en-US" dirty="0"/>
              <a:t>So, the </a:t>
            </a:r>
            <a:r>
              <a:rPr lang="en-US" dirty="0" smtClean="0"/>
              <a:t>Federal </a:t>
            </a:r>
            <a:r>
              <a:rPr lang="en-US" dirty="0"/>
              <a:t>law "On Amendments to Certain Legislative Acts of the Russian Federation on the integration of education and science" was adopted in 2007. Currently, a concept of development of innovative processes in higher education.</a:t>
            </a:r>
          </a:p>
          <a:p>
            <a:r>
              <a:rPr lang="en-US" dirty="0"/>
              <a:t>Development of cooperation between state bodies and business is considered to be a key mechanism for the implementation of the federal target program "Research and development on priority directions of scientific and technological complex of Russia for 2007-2012".</a:t>
            </a:r>
            <a:endParaRPr lang="ru-RU" dirty="0"/>
          </a:p>
        </p:txBody>
      </p:sp>
    </p:spTree>
    <p:extLst>
      <p:ext uri="{BB962C8B-B14F-4D97-AF65-F5344CB8AC3E}">
        <p14:creationId xmlns:p14="http://schemas.microsoft.com/office/powerpoint/2010/main" val="238935024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smtClean="0"/>
              <a:t>Examples of implementation of Federal Laws to National system of innovation</a:t>
            </a:r>
            <a:endParaRPr lang="ru-RU" dirty="0"/>
          </a:p>
        </p:txBody>
      </p:sp>
      <p:sp>
        <p:nvSpPr>
          <p:cNvPr id="3" name="Объект 2"/>
          <p:cNvSpPr>
            <a:spLocks noGrp="1"/>
          </p:cNvSpPr>
          <p:nvPr>
            <p:ph idx="1"/>
          </p:nvPr>
        </p:nvSpPr>
        <p:spPr/>
        <p:txBody>
          <a:bodyPr>
            <a:normAutofit/>
          </a:bodyPr>
          <a:lstStyle/>
          <a:p>
            <a:r>
              <a:rPr lang="en-US" dirty="0" smtClean="0"/>
              <a:t>For </a:t>
            </a:r>
            <a:r>
              <a:rPr lang="en-US" dirty="0"/>
              <a:t>example, federal law (</a:t>
            </a:r>
            <a:r>
              <a:rPr lang="en-US" dirty="0" smtClean="0"/>
              <a:t>217-FL) </a:t>
            </a:r>
            <a:r>
              <a:rPr lang="en-US" dirty="0"/>
              <a:t>was adopted in 2009, allows you to create small innovative enterprises at universities and has ensured the creation of 700 such enterprises. In 2010, came into effect a decree "On measures of state support of development of cooperation of Russian higher educational </a:t>
            </a:r>
            <a:r>
              <a:rPr lang="en-US" dirty="0" smtClean="0"/>
              <a:t>institu</a:t>
            </a:r>
            <a:r>
              <a:rPr lang="en-US" dirty="0"/>
              <a:t>t</a:t>
            </a:r>
            <a:r>
              <a:rPr lang="en-US" dirty="0" smtClean="0"/>
              <a:t>ions </a:t>
            </a:r>
            <a:r>
              <a:rPr lang="en-US" dirty="0"/>
              <a:t>and organizations implementing integrated projects for high-tech production</a:t>
            </a:r>
            <a:r>
              <a:rPr lang="en-US" dirty="0" smtClean="0"/>
              <a:t>." </a:t>
            </a:r>
            <a:r>
              <a:rPr lang="en-US" dirty="0"/>
              <a:t>Also, improvement of legislation carried out in respect of intellectual property rights and patent law, as evidenced by the part of the 4th Civil Code, which entered into force in 2008 </a:t>
            </a:r>
            <a:endParaRPr lang="ru-RU" dirty="0"/>
          </a:p>
        </p:txBody>
      </p:sp>
    </p:spTree>
    <p:extLst>
      <p:ext uri="{BB962C8B-B14F-4D97-AF65-F5344CB8AC3E}">
        <p14:creationId xmlns:p14="http://schemas.microsoft.com/office/powerpoint/2010/main" val="366693653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a:t>The role of the universities quite versatile and is as follows:</a:t>
            </a:r>
            <a:endParaRPr lang="ru-RU" dirty="0"/>
          </a:p>
        </p:txBody>
      </p:sp>
      <p:sp>
        <p:nvSpPr>
          <p:cNvPr id="3" name="Объект 2"/>
          <p:cNvSpPr>
            <a:spLocks noGrp="1"/>
          </p:cNvSpPr>
          <p:nvPr>
            <p:ph idx="1"/>
          </p:nvPr>
        </p:nvSpPr>
        <p:spPr/>
        <p:txBody>
          <a:bodyPr/>
          <a:lstStyle/>
          <a:p>
            <a:r>
              <a:rPr lang="en-US" dirty="0"/>
              <a:t/>
            </a:r>
            <a:br>
              <a:rPr lang="en-US" dirty="0"/>
            </a:br>
            <a:r>
              <a:rPr lang="en-US" dirty="0"/>
              <a:t>- The generation of intellectual property that can escalate into objects of commercialization;</a:t>
            </a:r>
            <a:br>
              <a:rPr lang="en-US" dirty="0"/>
            </a:br>
            <a:r>
              <a:rPr lang="en-US" dirty="0"/>
              <a:t>- Formation of innovative infrastructure with numerous and different-quality centers, incubators and other forms of cooperation between science and business;</a:t>
            </a:r>
            <a:br>
              <a:rPr lang="en-US" dirty="0"/>
            </a:br>
            <a:r>
              <a:rPr lang="en-US" dirty="0"/>
              <a:t>- The organization of small high-tech companies, is actively cooperating with the university;</a:t>
            </a:r>
            <a:br>
              <a:rPr lang="en-US" dirty="0"/>
            </a:br>
            <a:r>
              <a:rPr lang="en-US" dirty="0"/>
              <a:t>- Training for innovation;</a:t>
            </a:r>
            <a:br>
              <a:rPr lang="en-US" dirty="0"/>
            </a:br>
            <a:r>
              <a:rPr lang="en-US" dirty="0"/>
              <a:t>- The formation of an innovation culture in the business environment [5].</a:t>
            </a:r>
            <a:endParaRPr lang="ru-RU" dirty="0"/>
          </a:p>
        </p:txBody>
      </p:sp>
    </p:spTree>
    <p:extLst>
      <p:ext uri="{BB962C8B-B14F-4D97-AF65-F5344CB8AC3E}">
        <p14:creationId xmlns:p14="http://schemas.microsoft.com/office/powerpoint/2010/main" val="397578107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smtClean="0"/>
              <a:t>Forms of cooperation </a:t>
            </a:r>
            <a:endParaRPr lang="ru-RU" dirty="0"/>
          </a:p>
        </p:txBody>
      </p:sp>
      <p:sp>
        <p:nvSpPr>
          <p:cNvPr id="3" name="Объект 2"/>
          <p:cNvSpPr>
            <a:spLocks noGrp="1"/>
          </p:cNvSpPr>
          <p:nvPr>
            <p:ph idx="1"/>
          </p:nvPr>
        </p:nvSpPr>
        <p:spPr/>
        <p:txBody>
          <a:bodyPr>
            <a:normAutofit/>
          </a:bodyPr>
          <a:lstStyle/>
          <a:p>
            <a:r>
              <a:rPr lang="en-US" sz="2400" dirty="0"/>
              <a:t>Created universities are planning to carry out various forms of cooperation with the government and the real sector through the activities of technology transfer centers and venture fund investment in higher education. Innovative activities of such institutions will improve</a:t>
            </a:r>
            <a:br>
              <a:rPr lang="en-US" sz="2400" dirty="0"/>
            </a:br>
            <a:r>
              <a:rPr lang="en-US" sz="2400" dirty="0"/>
              <a:t>the demand for innovation in the form of </a:t>
            </a:r>
            <a:r>
              <a:rPr lang="en-US" sz="2400" dirty="0" smtClean="0"/>
              <a:t>intellectual </a:t>
            </a:r>
            <a:r>
              <a:rPr lang="en-US" sz="2400" dirty="0"/>
              <a:t>product under interest owners in the real-world business processes</a:t>
            </a:r>
            <a:r>
              <a:rPr lang="en-US" sz="2400" dirty="0" smtClean="0"/>
              <a:t>.</a:t>
            </a:r>
            <a:endParaRPr lang="ru-RU" sz="2400" dirty="0"/>
          </a:p>
        </p:txBody>
      </p:sp>
    </p:spTree>
    <p:extLst>
      <p:ext uri="{BB962C8B-B14F-4D97-AF65-F5344CB8AC3E}">
        <p14:creationId xmlns:p14="http://schemas.microsoft.com/office/powerpoint/2010/main" val="267000664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smtClean="0"/>
              <a:t>Forms of cooperation</a:t>
            </a:r>
            <a:endParaRPr lang="ru-RU" dirty="0"/>
          </a:p>
        </p:txBody>
      </p:sp>
      <p:sp>
        <p:nvSpPr>
          <p:cNvPr id="3" name="Объект 2"/>
          <p:cNvSpPr>
            <a:spLocks noGrp="1"/>
          </p:cNvSpPr>
          <p:nvPr>
            <p:ph idx="1"/>
          </p:nvPr>
        </p:nvSpPr>
        <p:spPr/>
        <p:txBody>
          <a:bodyPr>
            <a:normAutofit/>
          </a:bodyPr>
          <a:lstStyle/>
          <a:p>
            <a:r>
              <a:rPr lang="en-US" sz="2400" dirty="0"/>
              <a:t>A new look at the system of higher education has influenced changes in the social functions of universities, and now they are not only employers, representatives of vocational education, but also become centers of innovative technological development of the industry and the social sector through transfer mechanisms technology, technology parks, business incubators, consulting organizations and etc.</a:t>
            </a:r>
            <a:endParaRPr lang="ru-RU" sz="2400" dirty="0"/>
          </a:p>
        </p:txBody>
      </p:sp>
    </p:spTree>
    <p:extLst>
      <p:ext uri="{BB962C8B-B14F-4D97-AF65-F5344CB8AC3E}">
        <p14:creationId xmlns:p14="http://schemas.microsoft.com/office/powerpoint/2010/main" val="370894702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dirty="0" err="1"/>
              <a:t>Competitive</a:t>
            </a:r>
            <a:r>
              <a:rPr lang="ru-RU" b="1" dirty="0"/>
              <a:t> </a:t>
            </a:r>
            <a:r>
              <a:rPr lang="ru-RU" b="1" dirty="0" err="1"/>
              <a:t>Landscape</a:t>
            </a:r>
            <a:r>
              <a:rPr lang="ru-RU" b="1" dirty="0"/>
              <a:t/>
            </a:r>
            <a:br>
              <a:rPr lang="ru-RU" b="1" dirty="0"/>
            </a:br>
            <a:endParaRPr lang="ru-RU" dirty="0"/>
          </a:p>
        </p:txBody>
      </p:sp>
      <p:sp>
        <p:nvSpPr>
          <p:cNvPr id="3" name="Объект 2"/>
          <p:cNvSpPr>
            <a:spLocks noGrp="1"/>
          </p:cNvSpPr>
          <p:nvPr>
            <p:ph idx="1"/>
          </p:nvPr>
        </p:nvSpPr>
        <p:spPr/>
        <p:txBody>
          <a:bodyPr>
            <a:normAutofit/>
          </a:bodyPr>
          <a:lstStyle/>
          <a:p>
            <a:r>
              <a:rPr lang="ru-RU" dirty="0" err="1"/>
              <a:t>Localisation</a:t>
            </a:r>
            <a:r>
              <a:rPr lang="ru-RU" dirty="0"/>
              <a:t> </a:t>
            </a:r>
            <a:r>
              <a:rPr lang="ru-RU" dirty="0" err="1"/>
              <a:t>of</a:t>
            </a:r>
            <a:r>
              <a:rPr lang="ru-RU" dirty="0"/>
              <a:t> </a:t>
            </a:r>
            <a:r>
              <a:rPr lang="ru-RU" dirty="0" err="1"/>
              <a:t>production</a:t>
            </a:r>
            <a:r>
              <a:rPr lang="ru-RU" dirty="0"/>
              <a:t> </a:t>
            </a:r>
            <a:r>
              <a:rPr lang="ru-RU" dirty="0" err="1"/>
              <a:t>in</a:t>
            </a:r>
            <a:r>
              <a:rPr lang="ru-RU" dirty="0"/>
              <a:t> </a:t>
            </a:r>
            <a:r>
              <a:rPr lang="ru-RU" dirty="0" err="1"/>
              <a:t>Russia</a:t>
            </a:r>
            <a:r>
              <a:rPr lang="ru-RU" dirty="0"/>
              <a:t> </a:t>
            </a:r>
            <a:r>
              <a:rPr lang="ru-RU" dirty="0" err="1"/>
              <a:t>will</a:t>
            </a:r>
            <a:r>
              <a:rPr lang="ru-RU" dirty="0"/>
              <a:t> </a:t>
            </a:r>
            <a:r>
              <a:rPr lang="ru-RU" dirty="0" err="1"/>
              <a:t>continue</a:t>
            </a:r>
            <a:r>
              <a:rPr lang="ru-RU" dirty="0"/>
              <a:t>, </a:t>
            </a:r>
            <a:r>
              <a:rPr lang="ru-RU" dirty="0" err="1"/>
              <a:t>albeit</a:t>
            </a:r>
            <a:r>
              <a:rPr lang="ru-RU" dirty="0"/>
              <a:t> </a:t>
            </a:r>
            <a:r>
              <a:rPr lang="ru-RU" dirty="0" err="1"/>
              <a:t>cautiously</a:t>
            </a:r>
            <a:r>
              <a:rPr lang="ru-RU" dirty="0"/>
              <a:t>. </a:t>
            </a:r>
            <a:r>
              <a:rPr lang="ru-RU" dirty="0" err="1"/>
              <a:t>The</a:t>
            </a:r>
            <a:r>
              <a:rPr lang="ru-RU" dirty="0"/>
              <a:t> </a:t>
            </a:r>
            <a:r>
              <a:rPr lang="ru-RU" dirty="0" err="1"/>
              <a:t>Russian</a:t>
            </a:r>
            <a:r>
              <a:rPr lang="ru-RU" dirty="0"/>
              <a:t> </a:t>
            </a:r>
            <a:r>
              <a:rPr lang="ru-RU" dirty="0" err="1"/>
              <a:t>state</a:t>
            </a:r>
            <a:r>
              <a:rPr lang="ru-RU" dirty="0"/>
              <a:t> </a:t>
            </a:r>
            <a:r>
              <a:rPr lang="ru-RU" dirty="0" err="1"/>
              <a:t>will</a:t>
            </a:r>
            <a:r>
              <a:rPr lang="ru-RU" dirty="0"/>
              <a:t> </a:t>
            </a:r>
            <a:r>
              <a:rPr lang="ru-RU" dirty="0" err="1"/>
              <a:t>continue</a:t>
            </a:r>
            <a:r>
              <a:rPr lang="ru-RU" dirty="0"/>
              <a:t> </a:t>
            </a:r>
            <a:r>
              <a:rPr lang="ru-RU" dirty="0" err="1"/>
              <a:t>to</a:t>
            </a:r>
            <a:r>
              <a:rPr lang="ru-RU" dirty="0"/>
              <a:t> </a:t>
            </a:r>
            <a:r>
              <a:rPr lang="ru-RU" dirty="0" err="1"/>
              <a:t>offer</a:t>
            </a:r>
            <a:r>
              <a:rPr lang="ru-RU" dirty="0"/>
              <a:t> </a:t>
            </a:r>
            <a:r>
              <a:rPr lang="ru-RU" dirty="0" err="1"/>
              <a:t>incentives</a:t>
            </a:r>
            <a:r>
              <a:rPr lang="ru-RU" dirty="0"/>
              <a:t> </a:t>
            </a:r>
            <a:r>
              <a:rPr lang="ru-RU" dirty="0" err="1"/>
              <a:t>to</a:t>
            </a:r>
            <a:r>
              <a:rPr lang="ru-RU" dirty="0"/>
              <a:t> </a:t>
            </a:r>
            <a:r>
              <a:rPr lang="ru-RU" dirty="0" err="1"/>
              <a:t>push</a:t>
            </a:r>
            <a:r>
              <a:rPr lang="ru-RU" dirty="0"/>
              <a:t> </a:t>
            </a:r>
            <a:r>
              <a:rPr lang="ru-RU" dirty="0" err="1"/>
              <a:t>companies</a:t>
            </a:r>
            <a:r>
              <a:rPr lang="ru-RU" dirty="0"/>
              <a:t> </a:t>
            </a:r>
            <a:r>
              <a:rPr lang="ru-RU" dirty="0" err="1"/>
              <a:t>towards</a:t>
            </a:r>
            <a:r>
              <a:rPr lang="ru-RU" dirty="0"/>
              <a:t> </a:t>
            </a:r>
            <a:r>
              <a:rPr lang="ru-RU" dirty="0" err="1"/>
              <a:t>direct</a:t>
            </a:r>
            <a:r>
              <a:rPr lang="ru-RU" dirty="0"/>
              <a:t> </a:t>
            </a:r>
            <a:r>
              <a:rPr lang="ru-RU" dirty="0" err="1"/>
              <a:t>investment</a:t>
            </a:r>
            <a:r>
              <a:rPr lang="ru-RU" dirty="0"/>
              <a:t>, </a:t>
            </a:r>
            <a:r>
              <a:rPr lang="ru-RU" dirty="0" err="1"/>
              <a:t>while</a:t>
            </a:r>
            <a:r>
              <a:rPr lang="ru-RU" dirty="0"/>
              <a:t> </a:t>
            </a:r>
            <a:r>
              <a:rPr lang="ru-RU" dirty="0" err="1"/>
              <a:t>also</a:t>
            </a:r>
            <a:r>
              <a:rPr lang="ru-RU" dirty="0"/>
              <a:t> </a:t>
            </a:r>
            <a:r>
              <a:rPr lang="ru-RU" dirty="0" err="1"/>
              <a:t>gradually</a:t>
            </a:r>
            <a:r>
              <a:rPr lang="ru-RU" dirty="0"/>
              <a:t> </a:t>
            </a:r>
            <a:r>
              <a:rPr lang="ru-RU" dirty="0" err="1"/>
              <a:t>withdrawing</a:t>
            </a:r>
            <a:r>
              <a:rPr lang="ru-RU" dirty="0"/>
              <a:t> </a:t>
            </a:r>
            <a:r>
              <a:rPr lang="ru-RU" dirty="0" err="1"/>
              <a:t>market</a:t>
            </a:r>
            <a:r>
              <a:rPr lang="ru-RU" dirty="0"/>
              <a:t> </a:t>
            </a:r>
            <a:r>
              <a:rPr lang="ru-RU" dirty="0" err="1"/>
              <a:t>access</a:t>
            </a:r>
            <a:r>
              <a:rPr lang="ru-RU" dirty="0"/>
              <a:t> </a:t>
            </a:r>
            <a:r>
              <a:rPr lang="ru-RU" dirty="0" err="1"/>
              <a:t>for</a:t>
            </a:r>
            <a:r>
              <a:rPr lang="ru-RU" dirty="0"/>
              <a:t> </a:t>
            </a:r>
            <a:r>
              <a:rPr lang="ru-RU" dirty="0" err="1"/>
              <a:t>imported</a:t>
            </a:r>
            <a:r>
              <a:rPr lang="ru-RU" dirty="0"/>
              <a:t> </a:t>
            </a:r>
            <a:r>
              <a:rPr lang="ru-RU" dirty="0" err="1"/>
              <a:t>products</a:t>
            </a:r>
            <a:r>
              <a:rPr lang="ru-RU" dirty="0"/>
              <a:t>. </a:t>
            </a:r>
            <a:r>
              <a:rPr lang="ru-RU" dirty="0" err="1"/>
              <a:t>The</a:t>
            </a:r>
            <a:r>
              <a:rPr lang="ru-RU" dirty="0"/>
              <a:t> </a:t>
            </a:r>
            <a:r>
              <a:rPr lang="ru-RU" dirty="0" err="1"/>
              <a:t>strategic</a:t>
            </a:r>
            <a:r>
              <a:rPr lang="ru-RU" dirty="0"/>
              <a:t> </a:t>
            </a:r>
            <a:r>
              <a:rPr lang="ru-RU" dirty="0" err="1"/>
              <a:t>goal</a:t>
            </a:r>
            <a:r>
              <a:rPr lang="ru-RU" dirty="0"/>
              <a:t> </a:t>
            </a:r>
            <a:r>
              <a:rPr lang="ru-RU" dirty="0" err="1"/>
              <a:t>of</a:t>
            </a:r>
            <a:r>
              <a:rPr lang="ru-RU" dirty="0"/>
              <a:t> </a:t>
            </a:r>
            <a:r>
              <a:rPr lang="ru-RU" dirty="0" err="1"/>
              <a:t>import</a:t>
            </a:r>
            <a:r>
              <a:rPr lang="ru-RU" dirty="0"/>
              <a:t> </a:t>
            </a:r>
            <a:r>
              <a:rPr lang="ru-RU" dirty="0" err="1"/>
              <a:t>substitution</a:t>
            </a:r>
            <a:r>
              <a:rPr lang="ru-RU" dirty="0"/>
              <a:t> </a:t>
            </a:r>
            <a:r>
              <a:rPr lang="ru-RU" dirty="0" err="1"/>
              <a:t>is</a:t>
            </a:r>
            <a:r>
              <a:rPr lang="ru-RU" dirty="0"/>
              <a:t> </a:t>
            </a:r>
            <a:r>
              <a:rPr lang="ru-RU" dirty="0" err="1"/>
              <a:t>being</a:t>
            </a:r>
            <a:r>
              <a:rPr lang="ru-RU" dirty="0"/>
              <a:t> </a:t>
            </a:r>
            <a:r>
              <a:rPr lang="ru-RU" dirty="0" err="1"/>
              <a:t>accelerated</a:t>
            </a:r>
            <a:r>
              <a:rPr lang="ru-RU" dirty="0"/>
              <a:t> by </a:t>
            </a:r>
            <a:r>
              <a:rPr lang="ru-RU" dirty="0" err="1"/>
              <a:t>pressure</a:t>
            </a:r>
            <a:r>
              <a:rPr lang="ru-RU" dirty="0"/>
              <a:t> </a:t>
            </a:r>
            <a:r>
              <a:rPr lang="ru-RU" dirty="0" err="1"/>
              <a:t>at</a:t>
            </a:r>
            <a:r>
              <a:rPr lang="ru-RU" dirty="0"/>
              <a:t> </a:t>
            </a:r>
            <a:r>
              <a:rPr lang="ru-RU" dirty="0" err="1"/>
              <a:t>the</a:t>
            </a:r>
            <a:r>
              <a:rPr lang="ru-RU" dirty="0"/>
              <a:t> </a:t>
            </a:r>
            <a:r>
              <a:rPr lang="ru-RU" dirty="0" err="1"/>
              <a:t>highest</a:t>
            </a:r>
            <a:r>
              <a:rPr lang="ru-RU" dirty="0"/>
              <a:t> </a:t>
            </a:r>
            <a:r>
              <a:rPr lang="ru-RU" dirty="0" err="1"/>
              <a:t>levels</a:t>
            </a:r>
            <a:r>
              <a:rPr lang="ru-RU" dirty="0"/>
              <a:t> </a:t>
            </a:r>
            <a:r>
              <a:rPr lang="ru-RU" dirty="0" err="1"/>
              <a:t>of</a:t>
            </a:r>
            <a:r>
              <a:rPr lang="ru-RU" dirty="0"/>
              <a:t> </a:t>
            </a:r>
            <a:r>
              <a:rPr lang="ru-RU" dirty="0" err="1"/>
              <a:t>government</a:t>
            </a:r>
            <a:r>
              <a:rPr lang="ru-RU" dirty="0"/>
              <a:t>, </a:t>
            </a:r>
            <a:r>
              <a:rPr lang="ru-RU" dirty="0" err="1"/>
              <a:t>as</a:t>
            </a:r>
            <a:r>
              <a:rPr lang="ru-RU" dirty="0"/>
              <a:t> </a:t>
            </a:r>
            <a:r>
              <a:rPr lang="ru-RU" dirty="0" err="1"/>
              <a:t>Russia</a:t>
            </a:r>
            <a:r>
              <a:rPr lang="ru-RU" dirty="0"/>
              <a:t> </a:t>
            </a:r>
            <a:r>
              <a:rPr lang="ru-RU" dirty="0" err="1"/>
              <a:t>seeks</a:t>
            </a:r>
            <a:r>
              <a:rPr lang="ru-RU" dirty="0"/>
              <a:t> </a:t>
            </a:r>
            <a:r>
              <a:rPr lang="ru-RU" dirty="0" err="1"/>
              <a:t>to</a:t>
            </a:r>
            <a:r>
              <a:rPr lang="ru-RU" dirty="0"/>
              <a:t> </a:t>
            </a:r>
            <a:r>
              <a:rPr lang="ru-RU" dirty="0" err="1"/>
              <a:t>reduce</a:t>
            </a:r>
            <a:r>
              <a:rPr lang="ru-RU" dirty="0"/>
              <a:t> </a:t>
            </a:r>
            <a:r>
              <a:rPr lang="ru-RU" dirty="0" err="1"/>
              <a:t>its</a:t>
            </a:r>
            <a:r>
              <a:rPr lang="ru-RU" dirty="0"/>
              <a:t> </a:t>
            </a:r>
            <a:r>
              <a:rPr lang="ru-RU" dirty="0" err="1"/>
              <a:t>reliance</a:t>
            </a:r>
            <a:r>
              <a:rPr lang="ru-RU" dirty="0"/>
              <a:t> </a:t>
            </a:r>
            <a:r>
              <a:rPr lang="ru-RU" dirty="0" err="1"/>
              <a:t>on</a:t>
            </a:r>
            <a:r>
              <a:rPr lang="ru-RU" dirty="0"/>
              <a:t> </a:t>
            </a:r>
            <a:r>
              <a:rPr lang="ru-RU" dirty="0" err="1"/>
              <a:t>Western</a:t>
            </a:r>
            <a:r>
              <a:rPr lang="ru-RU" dirty="0"/>
              <a:t> </a:t>
            </a:r>
            <a:r>
              <a:rPr lang="ru-RU" dirty="0" err="1"/>
              <a:t>countries</a:t>
            </a:r>
            <a:r>
              <a:rPr lang="ru-RU" dirty="0"/>
              <a:t> </a:t>
            </a:r>
            <a:r>
              <a:rPr lang="ru-RU" dirty="0" err="1"/>
              <a:t>for</a:t>
            </a:r>
            <a:r>
              <a:rPr lang="ru-RU" dirty="0"/>
              <a:t> </a:t>
            </a:r>
            <a:r>
              <a:rPr lang="ru-RU" dirty="0" err="1"/>
              <a:t>essential</a:t>
            </a:r>
            <a:r>
              <a:rPr lang="ru-RU" dirty="0"/>
              <a:t> </a:t>
            </a:r>
            <a:r>
              <a:rPr lang="ru-RU" dirty="0" err="1"/>
              <a:t>goods</a:t>
            </a:r>
            <a:r>
              <a:rPr lang="ru-RU" dirty="0"/>
              <a:t> </a:t>
            </a:r>
            <a:r>
              <a:rPr lang="ru-RU" dirty="0" err="1"/>
              <a:t>and</a:t>
            </a:r>
            <a:r>
              <a:rPr lang="ru-RU" dirty="0"/>
              <a:t> </a:t>
            </a:r>
            <a:r>
              <a:rPr lang="ru-RU" dirty="0" err="1"/>
              <a:t>move</a:t>
            </a:r>
            <a:r>
              <a:rPr lang="ru-RU" dirty="0"/>
              <a:t> </a:t>
            </a:r>
            <a:r>
              <a:rPr lang="ru-RU" dirty="0" err="1"/>
              <a:t>away</a:t>
            </a:r>
            <a:r>
              <a:rPr lang="ru-RU" dirty="0"/>
              <a:t> </a:t>
            </a:r>
            <a:r>
              <a:rPr lang="ru-RU" dirty="0" smtClean="0"/>
              <a:t>f</a:t>
            </a:r>
            <a:r>
              <a:rPr lang="en-US" dirty="0" smtClean="0"/>
              <a:t>r</a:t>
            </a:r>
            <a:r>
              <a:rPr lang="ru-RU" dirty="0" err="1" smtClean="0"/>
              <a:t>om</a:t>
            </a:r>
            <a:r>
              <a:rPr lang="ru-RU" dirty="0" smtClean="0"/>
              <a:t> </a:t>
            </a:r>
            <a:r>
              <a:rPr lang="ru-RU" dirty="0"/>
              <a:t>a </a:t>
            </a:r>
            <a:r>
              <a:rPr lang="ru-RU" dirty="0" err="1"/>
              <a:t>purely</a:t>
            </a:r>
            <a:r>
              <a:rPr lang="ru-RU" dirty="0"/>
              <a:t> </a:t>
            </a:r>
            <a:r>
              <a:rPr lang="ru-RU" dirty="0" err="1"/>
              <a:t>hydrocarbon-driven</a:t>
            </a:r>
            <a:r>
              <a:rPr lang="ru-RU" dirty="0"/>
              <a:t> </a:t>
            </a:r>
            <a:r>
              <a:rPr lang="ru-RU" dirty="0" err="1"/>
              <a:t>economy</a:t>
            </a:r>
            <a:r>
              <a:rPr lang="ru-RU" dirty="0"/>
              <a:t>. </a:t>
            </a:r>
            <a:r>
              <a:rPr lang="ru-RU" dirty="0" err="1"/>
              <a:t>Despite</a:t>
            </a:r>
            <a:r>
              <a:rPr lang="ru-RU" dirty="0"/>
              <a:t> </a:t>
            </a:r>
            <a:r>
              <a:rPr lang="ru-RU" dirty="0" err="1"/>
              <a:t>these</a:t>
            </a:r>
            <a:r>
              <a:rPr lang="ru-RU" dirty="0"/>
              <a:t> </a:t>
            </a:r>
            <a:r>
              <a:rPr lang="ru-RU" dirty="0" err="1"/>
              <a:t>pressures</a:t>
            </a:r>
            <a:r>
              <a:rPr lang="ru-RU" dirty="0"/>
              <a:t>, </a:t>
            </a:r>
            <a:r>
              <a:rPr lang="ru-RU" dirty="0" err="1"/>
              <a:t>we</a:t>
            </a:r>
            <a:r>
              <a:rPr lang="ru-RU" dirty="0"/>
              <a:t> </a:t>
            </a:r>
            <a:r>
              <a:rPr lang="ru-RU" dirty="0" err="1"/>
              <a:t>still</a:t>
            </a:r>
            <a:r>
              <a:rPr lang="ru-RU" dirty="0"/>
              <a:t> </a:t>
            </a:r>
            <a:r>
              <a:rPr lang="ru-RU" dirty="0" err="1"/>
              <a:t>believe</a:t>
            </a:r>
            <a:r>
              <a:rPr lang="ru-RU" dirty="0"/>
              <a:t> </a:t>
            </a:r>
            <a:r>
              <a:rPr lang="ru-RU" dirty="0" err="1"/>
              <a:t>that</a:t>
            </a:r>
            <a:r>
              <a:rPr lang="ru-RU" dirty="0"/>
              <a:t> </a:t>
            </a:r>
            <a:r>
              <a:rPr lang="ru-RU" dirty="0" err="1"/>
              <a:t>imports</a:t>
            </a:r>
            <a:r>
              <a:rPr lang="ru-RU" dirty="0"/>
              <a:t> </a:t>
            </a:r>
            <a:r>
              <a:rPr lang="ru-RU" dirty="0" err="1"/>
              <a:t>will</a:t>
            </a:r>
            <a:r>
              <a:rPr lang="ru-RU" dirty="0"/>
              <a:t> </a:t>
            </a:r>
            <a:r>
              <a:rPr lang="ru-RU" dirty="0" err="1"/>
              <a:t>form</a:t>
            </a:r>
            <a:r>
              <a:rPr lang="ru-RU" dirty="0"/>
              <a:t> a </a:t>
            </a:r>
            <a:r>
              <a:rPr lang="ru-RU" dirty="0" err="1"/>
              <a:t>majority</a:t>
            </a:r>
            <a:r>
              <a:rPr lang="ru-RU" dirty="0"/>
              <a:t> </a:t>
            </a:r>
            <a:r>
              <a:rPr lang="ru-RU" dirty="0" err="1"/>
              <a:t>of</a:t>
            </a:r>
            <a:r>
              <a:rPr lang="ru-RU" dirty="0"/>
              <a:t> </a:t>
            </a:r>
            <a:r>
              <a:rPr lang="ru-RU" dirty="0" err="1"/>
              <a:t>the</a:t>
            </a:r>
            <a:r>
              <a:rPr lang="ru-RU" dirty="0"/>
              <a:t> </a:t>
            </a:r>
            <a:r>
              <a:rPr lang="ru-RU" dirty="0" err="1"/>
              <a:t>value</a:t>
            </a:r>
            <a:r>
              <a:rPr lang="ru-RU" dirty="0"/>
              <a:t> </a:t>
            </a:r>
            <a:r>
              <a:rPr lang="ru-RU" dirty="0" err="1"/>
              <a:t>of</a:t>
            </a:r>
            <a:r>
              <a:rPr lang="ru-RU" dirty="0"/>
              <a:t> </a:t>
            </a:r>
            <a:r>
              <a:rPr lang="ru-RU" dirty="0" err="1"/>
              <a:t>the</a:t>
            </a:r>
            <a:r>
              <a:rPr lang="ru-RU" dirty="0"/>
              <a:t> </a:t>
            </a:r>
            <a:r>
              <a:rPr lang="ru-RU" dirty="0" err="1"/>
              <a:t>Russian</a:t>
            </a:r>
            <a:r>
              <a:rPr lang="ru-RU" dirty="0"/>
              <a:t> </a:t>
            </a:r>
            <a:r>
              <a:rPr lang="ru-RU" dirty="0" err="1"/>
              <a:t>pharmaceutical</a:t>
            </a:r>
            <a:r>
              <a:rPr lang="ru-RU" dirty="0"/>
              <a:t> </a:t>
            </a:r>
            <a:r>
              <a:rPr lang="ru-RU" dirty="0" err="1"/>
              <a:t>market</a:t>
            </a:r>
            <a:r>
              <a:rPr lang="ru-RU" dirty="0"/>
              <a:t> </a:t>
            </a:r>
            <a:r>
              <a:rPr lang="ru-RU" dirty="0" err="1"/>
              <a:t>for</a:t>
            </a:r>
            <a:r>
              <a:rPr lang="ru-RU" dirty="0"/>
              <a:t> </a:t>
            </a:r>
            <a:r>
              <a:rPr lang="ru-RU" dirty="0" err="1"/>
              <a:t>the</a:t>
            </a:r>
            <a:r>
              <a:rPr lang="ru-RU" dirty="0"/>
              <a:t> </a:t>
            </a:r>
            <a:r>
              <a:rPr lang="ru-RU" dirty="0" err="1"/>
              <a:t>foreseeable</a:t>
            </a:r>
            <a:r>
              <a:rPr lang="ru-RU" dirty="0"/>
              <a:t> </a:t>
            </a:r>
            <a:r>
              <a:rPr lang="ru-RU" dirty="0" err="1"/>
              <a:t>future</a:t>
            </a:r>
            <a:r>
              <a:rPr lang="ru-RU" dirty="0"/>
              <a:t>, </a:t>
            </a:r>
            <a:r>
              <a:rPr lang="ru-RU" dirty="0" err="1"/>
              <a:t>given</a:t>
            </a:r>
            <a:r>
              <a:rPr lang="ru-RU" dirty="0"/>
              <a:t> </a:t>
            </a:r>
            <a:r>
              <a:rPr lang="ru-RU" dirty="0" err="1"/>
              <a:t>the</a:t>
            </a:r>
            <a:r>
              <a:rPr lang="ru-RU" dirty="0"/>
              <a:t> </a:t>
            </a:r>
            <a:r>
              <a:rPr lang="ru-RU" dirty="0" err="1"/>
              <a:t>lack</a:t>
            </a:r>
            <a:r>
              <a:rPr lang="ru-RU" dirty="0"/>
              <a:t> </a:t>
            </a:r>
            <a:r>
              <a:rPr lang="ru-RU" dirty="0" err="1"/>
              <a:t>of</a:t>
            </a:r>
            <a:r>
              <a:rPr lang="ru-RU" dirty="0"/>
              <a:t> </a:t>
            </a:r>
            <a:r>
              <a:rPr lang="ru-RU" dirty="0" err="1"/>
              <a:t>domestic</a:t>
            </a:r>
            <a:r>
              <a:rPr lang="ru-RU" dirty="0"/>
              <a:t> </a:t>
            </a:r>
            <a:r>
              <a:rPr lang="ru-RU" dirty="0" err="1"/>
              <a:t>companies</a:t>
            </a:r>
            <a:r>
              <a:rPr lang="ru-RU" dirty="0"/>
              <a:t> </a:t>
            </a:r>
            <a:r>
              <a:rPr lang="ru-RU" dirty="0" err="1"/>
              <a:t>capable</a:t>
            </a:r>
            <a:r>
              <a:rPr lang="ru-RU" dirty="0"/>
              <a:t> </a:t>
            </a:r>
            <a:r>
              <a:rPr lang="ru-RU" dirty="0" err="1"/>
              <a:t>of</a:t>
            </a:r>
            <a:r>
              <a:rPr lang="ru-RU" dirty="0"/>
              <a:t> </a:t>
            </a:r>
            <a:r>
              <a:rPr lang="ru-RU" dirty="0" err="1"/>
              <a:t>producing</a:t>
            </a:r>
            <a:r>
              <a:rPr lang="ru-RU" dirty="0"/>
              <a:t> </a:t>
            </a:r>
            <a:r>
              <a:rPr lang="ru-RU" dirty="0" err="1"/>
              <a:t>like-for-like</a:t>
            </a:r>
            <a:r>
              <a:rPr lang="ru-RU" dirty="0"/>
              <a:t> </a:t>
            </a:r>
            <a:r>
              <a:rPr lang="ru-RU" dirty="0" err="1"/>
              <a:t>replacements</a:t>
            </a:r>
            <a:r>
              <a:rPr lang="ru-RU" dirty="0"/>
              <a:t> </a:t>
            </a:r>
            <a:r>
              <a:rPr lang="ru-RU" dirty="0" err="1"/>
              <a:t>of</a:t>
            </a:r>
            <a:r>
              <a:rPr lang="ru-RU" dirty="0"/>
              <a:t> </a:t>
            </a:r>
            <a:r>
              <a:rPr lang="ru-RU" dirty="0" err="1"/>
              <a:t>critical</a:t>
            </a:r>
            <a:r>
              <a:rPr lang="ru-RU" dirty="0"/>
              <a:t> </a:t>
            </a:r>
            <a:r>
              <a:rPr lang="ru-RU" dirty="0" err="1"/>
              <a:t>medicines</a:t>
            </a:r>
            <a:r>
              <a:rPr lang="ru-RU" dirty="0"/>
              <a:t>.</a:t>
            </a:r>
            <a:endParaRPr lang="ru-RU" b="1" dirty="0"/>
          </a:p>
          <a:p>
            <a:endParaRPr lang="ru-RU" dirty="0"/>
          </a:p>
        </p:txBody>
      </p:sp>
    </p:spTree>
    <p:extLst>
      <p:ext uri="{BB962C8B-B14F-4D97-AF65-F5344CB8AC3E}">
        <p14:creationId xmlns:p14="http://schemas.microsoft.com/office/powerpoint/2010/main" val="80850149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err="1"/>
              <a:t>Research-Based</a:t>
            </a:r>
            <a:r>
              <a:rPr lang="ru-RU" dirty="0"/>
              <a:t> </a:t>
            </a:r>
            <a:r>
              <a:rPr lang="ru-RU" dirty="0" err="1"/>
              <a:t>Industry</a:t>
            </a:r>
            <a:r>
              <a:rPr lang="ru-RU" dirty="0"/>
              <a:t/>
            </a:r>
            <a:br>
              <a:rPr lang="ru-RU" dirty="0"/>
            </a:br>
            <a:endParaRPr lang="ru-RU" dirty="0"/>
          </a:p>
        </p:txBody>
      </p:sp>
      <p:sp>
        <p:nvSpPr>
          <p:cNvPr id="3" name="Объект 2"/>
          <p:cNvSpPr>
            <a:spLocks noGrp="1"/>
          </p:cNvSpPr>
          <p:nvPr>
            <p:ph idx="1"/>
          </p:nvPr>
        </p:nvSpPr>
        <p:spPr/>
        <p:txBody>
          <a:bodyPr>
            <a:normAutofit/>
          </a:bodyPr>
          <a:lstStyle/>
          <a:p>
            <a:r>
              <a:rPr lang="ru-RU" dirty="0" err="1"/>
              <a:t>Russia</a:t>
            </a:r>
            <a:r>
              <a:rPr lang="ru-RU" dirty="0"/>
              <a:t> </a:t>
            </a:r>
            <a:r>
              <a:rPr lang="ru-RU" dirty="0" err="1"/>
              <a:t>has</a:t>
            </a:r>
            <a:r>
              <a:rPr lang="ru-RU" dirty="0"/>
              <a:t> </a:t>
            </a:r>
            <a:r>
              <a:rPr lang="ru-RU" dirty="0" err="1"/>
              <a:t>attracted</a:t>
            </a:r>
            <a:r>
              <a:rPr lang="ru-RU" dirty="0"/>
              <a:t> a </a:t>
            </a:r>
            <a:r>
              <a:rPr lang="ru-RU" dirty="0" err="1"/>
              <a:t>lot</a:t>
            </a:r>
            <a:r>
              <a:rPr lang="ru-RU" dirty="0"/>
              <a:t> </a:t>
            </a:r>
            <a:r>
              <a:rPr lang="ru-RU" dirty="0" err="1"/>
              <a:t>of</a:t>
            </a:r>
            <a:r>
              <a:rPr lang="ru-RU" dirty="0"/>
              <a:t> </a:t>
            </a:r>
            <a:r>
              <a:rPr lang="ru-RU" dirty="0" err="1"/>
              <a:t>foreign</a:t>
            </a:r>
            <a:r>
              <a:rPr lang="ru-RU" dirty="0"/>
              <a:t> </a:t>
            </a:r>
            <a:r>
              <a:rPr lang="ru-RU" dirty="0" err="1"/>
              <a:t>investment</a:t>
            </a:r>
            <a:r>
              <a:rPr lang="ru-RU" dirty="0"/>
              <a:t>, </a:t>
            </a:r>
            <a:r>
              <a:rPr lang="ru-RU" dirty="0" err="1"/>
              <a:t>with</a:t>
            </a:r>
            <a:r>
              <a:rPr lang="ru-RU" dirty="0"/>
              <a:t> </a:t>
            </a:r>
            <a:r>
              <a:rPr lang="ru-RU" dirty="0" err="1"/>
              <a:t>many</a:t>
            </a:r>
            <a:r>
              <a:rPr lang="ru-RU" dirty="0"/>
              <a:t> </a:t>
            </a:r>
            <a:r>
              <a:rPr lang="ru-RU" dirty="0" err="1"/>
              <a:t>multinational</a:t>
            </a:r>
            <a:r>
              <a:rPr lang="ru-RU" dirty="0"/>
              <a:t> </a:t>
            </a:r>
            <a:r>
              <a:rPr lang="ru-RU" dirty="0" err="1"/>
              <a:t>innovative</a:t>
            </a:r>
            <a:r>
              <a:rPr lang="ru-RU" dirty="0"/>
              <a:t> </a:t>
            </a:r>
            <a:r>
              <a:rPr lang="ru-RU" dirty="0" err="1"/>
              <a:t>companies</a:t>
            </a:r>
            <a:r>
              <a:rPr lang="ru-RU" dirty="0"/>
              <a:t> </a:t>
            </a:r>
            <a:r>
              <a:rPr lang="ru-RU" dirty="0" err="1"/>
              <a:t>setting</a:t>
            </a:r>
            <a:r>
              <a:rPr lang="ru-RU" dirty="0"/>
              <a:t> </a:t>
            </a:r>
            <a:r>
              <a:rPr lang="ru-RU" dirty="0" err="1"/>
              <a:t>up</a:t>
            </a:r>
            <a:r>
              <a:rPr lang="ru-RU" dirty="0"/>
              <a:t> </a:t>
            </a:r>
            <a:r>
              <a:rPr lang="ru-RU" dirty="0" err="1"/>
              <a:t>manufacturing</a:t>
            </a:r>
            <a:r>
              <a:rPr lang="ru-RU" dirty="0"/>
              <a:t> </a:t>
            </a:r>
            <a:r>
              <a:rPr lang="ru-RU" dirty="0" err="1"/>
              <a:t>facilities</a:t>
            </a:r>
            <a:r>
              <a:rPr lang="ru-RU" dirty="0"/>
              <a:t> </a:t>
            </a:r>
            <a:r>
              <a:rPr lang="ru-RU" dirty="0" err="1"/>
              <a:t>in</a:t>
            </a:r>
            <a:r>
              <a:rPr lang="ru-RU" dirty="0"/>
              <a:t> </a:t>
            </a:r>
            <a:r>
              <a:rPr lang="ru-RU" dirty="0" err="1"/>
              <a:t>the</a:t>
            </a:r>
            <a:r>
              <a:rPr lang="ru-RU" dirty="0"/>
              <a:t> </a:t>
            </a:r>
            <a:r>
              <a:rPr lang="ru-RU" dirty="0" err="1"/>
              <a:t>country</a:t>
            </a:r>
            <a:r>
              <a:rPr lang="ru-RU" dirty="0"/>
              <a:t>, </a:t>
            </a:r>
            <a:r>
              <a:rPr lang="ru-RU" dirty="0" err="1"/>
              <a:t>but</a:t>
            </a:r>
            <a:r>
              <a:rPr lang="ru-RU" dirty="0"/>
              <a:t> </a:t>
            </a:r>
            <a:r>
              <a:rPr lang="ru-RU" dirty="0" err="1"/>
              <a:t>complete</a:t>
            </a:r>
            <a:r>
              <a:rPr lang="ru-RU" dirty="0"/>
              <a:t> </a:t>
            </a:r>
            <a:r>
              <a:rPr lang="ru-RU" dirty="0" err="1"/>
              <a:t>import</a:t>
            </a:r>
            <a:r>
              <a:rPr lang="ru-RU" dirty="0"/>
              <a:t> </a:t>
            </a:r>
            <a:r>
              <a:rPr lang="ru-RU" dirty="0" err="1"/>
              <a:t>substitution</a:t>
            </a:r>
            <a:r>
              <a:rPr lang="ru-RU" dirty="0"/>
              <a:t> </a:t>
            </a:r>
            <a:r>
              <a:rPr lang="ru-RU" dirty="0" err="1"/>
              <a:t>is</a:t>
            </a:r>
            <a:r>
              <a:rPr lang="ru-RU" dirty="0"/>
              <a:t> </a:t>
            </a:r>
            <a:r>
              <a:rPr lang="ru-RU" dirty="0" err="1"/>
              <a:t>still</a:t>
            </a:r>
            <a:r>
              <a:rPr lang="ru-RU" dirty="0"/>
              <a:t> a </a:t>
            </a:r>
            <a:r>
              <a:rPr lang="ru-RU" dirty="0" err="1"/>
              <a:t>long</a:t>
            </a:r>
            <a:r>
              <a:rPr lang="ru-RU" dirty="0"/>
              <a:t> </a:t>
            </a:r>
            <a:r>
              <a:rPr lang="ru-RU" dirty="0" err="1"/>
              <a:t>time</a:t>
            </a:r>
            <a:r>
              <a:rPr lang="ru-RU" dirty="0"/>
              <a:t> </a:t>
            </a:r>
            <a:r>
              <a:rPr lang="ru-RU" dirty="0" err="1"/>
              <a:t>away</a:t>
            </a:r>
            <a:r>
              <a:rPr lang="ru-RU" dirty="0"/>
              <a:t>. </a:t>
            </a:r>
            <a:r>
              <a:rPr lang="ru-RU" dirty="0" err="1"/>
              <a:t>Nonetheless</a:t>
            </a:r>
            <a:r>
              <a:rPr lang="ru-RU" dirty="0"/>
              <a:t>, </a:t>
            </a:r>
            <a:r>
              <a:rPr lang="ru-RU" dirty="0" err="1"/>
              <a:t>local</a:t>
            </a:r>
            <a:r>
              <a:rPr lang="ru-RU" dirty="0"/>
              <a:t> </a:t>
            </a:r>
            <a:r>
              <a:rPr lang="ru-RU" dirty="0" err="1"/>
              <a:t>companies</a:t>
            </a:r>
            <a:r>
              <a:rPr lang="ru-RU" dirty="0"/>
              <a:t> </a:t>
            </a:r>
            <a:r>
              <a:rPr lang="ru-RU" dirty="0" err="1"/>
              <a:t>such</a:t>
            </a:r>
            <a:r>
              <a:rPr lang="ru-RU" dirty="0"/>
              <a:t> </a:t>
            </a:r>
            <a:r>
              <a:rPr lang="ru-RU" dirty="0" err="1"/>
              <a:t>as</a:t>
            </a:r>
            <a:r>
              <a:rPr lang="ru-RU" b="1" dirty="0"/>
              <a:t> </a:t>
            </a:r>
            <a:r>
              <a:rPr lang="ru-RU" b="1" dirty="0" err="1"/>
              <a:t>Pharmstandard</a:t>
            </a:r>
            <a:r>
              <a:rPr lang="ru-RU" dirty="0"/>
              <a:t> </a:t>
            </a:r>
            <a:r>
              <a:rPr lang="ru-RU" dirty="0" err="1"/>
              <a:t>have</a:t>
            </a:r>
            <a:r>
              <a:rPr lang="ru-RU" dirty="0"/>
              <a:t> </a:t>
            </a:r>
            <a:r>
              <a:rPr lang="ru-RU" dirty="0" err="1"/>
              <a:t>formed</a:t>
            </a:r>
            <a:r>
              <a:rPr lang="ru-RU" dirty="0"/>
              <a:t> </a:t>
            </a:r>
            <a:r>
              <a:rPr lang="ru-RU" dirty="0" err="1"/>
              <a:t>joint</a:t>
            </a:r>
            <a:r>
              <a:rPr lang="ru-RU" dirty="0"/>
              <a:t> </a:t>
            </a:r>
            <a:r>
              <a:rPr lang="ru-RU" dirty="0" err="1"/>
              <a:t>ventures</a:t>
            </a:r>
            <a:r>
              <a:rPr lang="ru-RU" dirty="0"/>
              <a:t> </a:t>
            </a:r>
            <a:r>
              <a:rPr lang="ru-RU" dirty="0" err="1"/>
              <a:t>with</a:t>
            </a:r>
            <a:r>
              <a:rPr lang="ru-RU" dirty="0"/>
              <a:t> </a:t>
            </a:r>
            <a:r>
              <a:rPr lang="ru-RU" dirty="0" err="1"/>
              <a:t>larger</a:t>
            </a:r>
            <a:r>
              <a:rPr lang="ru-RU" dirty="0"/>
              <a:t> </a:t>
            </a:r>
            <a:r>
              <a:rPr lang="ru-RU" dirty="0" err="1"/>
              <a:t>multinationals</a:t>
            </a:r>
            <a:r>
              <a:rPr lang="ru-RU" dirty="0"/>
              <a:t> </a:t>
            </a:r>
            <a:r>
              <a:rPr lang="ru-RU" dirty="0" err="1"/>
              <a:t>such</a:t>
            </a:r>
            <a:r>
              <a:rPr lang="ru-RU" dirty="0"/>
              <a:t> </a:t>
            </a:r>
            <a:r>
              <a:rPr lang="ru-RU" dirty="0" err="1"/>
              <a:t>as</a:t>
            </a:r>
            <a:r>
              <a:rPr lang="ru-RU" b="1" dirty="0"/>
              <a:t> </a:t>
            </a:r>
            <a:r>
              <a:rPr lang="ru-RU" b="1" dirty="0" err="1"/>
              <a:t>Johnson</a:t>
            </a:r>
            <a:r>
              <a:rPr lang="ru-RU" b="1" dirty="0"/>
              <a:t> &amp; </a:t>
            </a:r>
            <a:r>
              <a:rPr lang="ru-RU" b="1" dirty="0" err="1"/>
              <a:t>Johnson</a:t>
            </a:r>
            <a:r>
              <a:rPr lang="ru-RU" dirty="0"/>
              <a:t> </a:t>
            </a:r>
            <a:r>
              <a:rPr lang="ru-RU" dirty="0" err="1"/>
              <a:t>and</a:t>
            </a:r>
            <a:r>
              <a:rPr lang="ru-RU" dirty="0"/>
              <a:t> </a:t>
            </a:r>
            <a:r>
              <a:rPr lang="ru-RU" dirty="0" err="1"/>
              <a:t>begun</a:t>
            </a:r>
            <a:r>
              <a:rPr lang="ru-RU" dirty="0"/>
              <a:t> </a:t>
            </a:r>
            <a:r>
              <a:rPr lang="ru-RU" dirty="0" err="1"/>
              <a:t>production</a:t>
            </a:r>
            <a:r>
              <a:rPr lang="ru-RU" dirty="0"/>
              <a:t> </a:t>
            </a:r>
            <a:r>
              <a:rPr lang="ru-RU" dirty="0" err="1"/>
              <a:t>of</a:t>
            </a:r>
            <a:r>
              <a:rPr lang="ru-RU" dirty="0"/>
              <a:t> </a:t>
            </a:r>
            <a:r>
              <a:rPr lang="ru-RU" dirty="0" err="1"/>
              <a:t>biologies</a:t>
            </a:r>
            <a:r>
              <a:rPr lang="ru-RU" dirty="0"/>
              <a:t>, </a:t>
            </a:r>
            <a:r>
              <a:rPr lang="ru-RU" dirty="0" err="1"/>
              <a:t>highlighting</a:t>
            </a:r>
            <a:r>
              <a:rPr lang="ru-RU" dirty="0"/>
              <a:t> </a:t>
            </a:r>
            <a:r>
              <a:rPr lang="ru-RU" dirty="0" err="1"/>
              <a:t>the</a:t>
            </a:r>
            <a:r>
              <a:rPr lang="ru-RU" dirty="0"/>
              <a:t> </a:t>
            </a:r>
            <a:r>
              <a:rPr lang="ru-RU" dirty="0" err="1"/>
              <a:t>progress</a:t>
            </a:r>
            <a:r>
              <a:rPr lang="ru-RU" dirty="0"/>
              <a:t> </a:t>
            </a:r>
            <a:r>
              <a:rPr lang="ru-RU" dirty="0" err="1"/>
              <a:t>in</a:t>
            </a:r>
            <a:r>
              <a:rPr lang="ru-RU" dirty="0"/>
              <a:t> </a:t>
            </a:r>
            <a:r>
              <a:rPr lang="ru-RU" dirty="0" err="1"/>
              <a:t>domestic</a:t>
            </a:r>
            <a:r>
              <a:rPr lang="ru-RU" dirty="0"/>
              <a:t> </a:t>
            </a:r>
            <a:r>
              <a:rPr lang="ru-RU" dirty="0" err="1"/>
              <a:t>companies</a:t>
            </a:r>
            <a:r>
              <a:rPr lang="ru-RU" dirty="0"/>
              <a:t>' </a:t>
            </a:r>
            <a:r>
              <a:rPr lang="ru-RU" dirty="0" err="1"/>
              <a:t>know-how</a:t>
            </a:r>
            <a:r>
              <a:rPr lang="ru-RU" dirty="0"/>
              <a:t>. </a:t>
            </a:r>
            <a:r>
              <a:rPr lang="ru-RU" dirty="0" err="1"/>
              <a:t>The</a:t>
            </a:r>
            <a:r>
              <a:rPr lang="ru-RU" dirty="0"/>
              <a:t> </a:t>
            </a:r>
            <a:r>
              <a:rPr lang="ru-RU" dirty="0" err="1"/>
              <a:t>level</a:t>
            </a:r>
            <a:r>
              <a:rPr lang="ru-RU" dirty="0"/>
              <a:t> </a:t>
            </a:r>
            <a:r>
              <a:rPr lang="ru-RU" dirty="0" err="1"/>
              <a:t>of</a:t>
            </a:r>
            <a:r>
              <a:rPr lang="ru-RU" dirty="0"/>
              <a:t> </a:t>
            </a:r>
            <a:r>
              <a:rPr lang="ru-RU" dirty="0" err="1"/>
              <a:t>committed</a:t>
            </a:r>
            <a:r>
              <a:rPr lang="ru-RU" dirty="0"/>
              <a:t> </a:t>
            </a:r>
            <a:r>
              <a:rPr lang="ru-RU" dirty="0" err="1"/>
              <a:t>investment</a:t>
            </a:r>
            <a:r>
              <a:rPr lang="ru-RU" dirty="0"/>
              <a:t> </a:t>
            </a:r>
            <a:r>
              <a:rPr lang="ru-RU" dirty="0" err="1"/>
              <a:t>is</a:t>
            </a:r>
            <a:r>
              <a:rPr lang="ru-RU" dirty="0"/>
              <a:t> </a:t>
            </a:r>
            <a:r>
              <a:rPr lang="ru-RU" dirty="0" err="1"/>
              <a:t>already</a:t>
            </a:r>
            <a:r>
              <a:rPr lang="ru-RU" dirty="0"/>
              <a:t> </a:t>
            </a:r>
            <a:r>
              <a:rPr lang="ru-RU" dirty="0" err="1"/>
              <a:t>significant</a:t>
            </a:r>
            <a:r>
              <a:rPr lang="ru-RU" dirty="0"/>
              <a:t> </a:t>
            </a:r>
            <a:r>
              <a:rPr lang="ru-RU" dirty="0" err="1"/>
              <a:t>in</a:t>
            </a:r>
            <a:r>
              <a:rPr lang="ru-RU" dirty="0"/>
              <a:t> </a:t>
            </a:r>
            <a:r>
              <a:rPr lang="ru-RU" dirty="0" err="1"/>
              <a:t>Russia</a:t>
            </a:r>
            <a:r>
              <a:rPr lang="ru-RU" dirty="0"/>
              <a:t>, </a:t>
            </a:r>
            <a:r>
              <a:rPr lang="ru-RU" dirty="0" err="1"/>
              <a:t>in</a:t>
            </a:r>
            <a:r>
              <a:rPr lang="ru-RU" dirty="0"/>
              <a:t> </a:t>
            </a:r>
            <a:r>
              <a:rPr lang="ru-RU" dirty="0" err="1"/>
              <a:t>part</a:t>
            </a:r>
            <a:r>
              <a:rPr lang="ru-RU" dirty="0"/>
              <a:t> </a:t>
            </a:r>
            <a:r>
              <a:rPr lang="ru-RU" dirty="0" err="1"/>
              <a:t>due</a:t>
            </a:r>
            <a:r>
              <a:rPr lang="ru-RU" dirty="0"/>
              <a:t> </a:t>
            </a:r>
            <a:r>
              <a:rPr lang="ru-RU" dirty="0" err="1"/>
              <a:t>to</a:t>
            </a:r>
            <a:r>
              <a:rPr lang="ru-RU" dirty="0"/>
              <a:t> </a:t>
            </a:r>
            <a:r>
              <a:rPr lang="ru-RU" dirty="0" err="1"/>
              <a:t>the</a:t>
            </a:r>
            <a:r>
              <a:rPr lang="ru-RU" dirty="0"/>
              <a:t> </a:t>
            </a:r>
            <a:r>
              <a:rPr lang="ru-RU" dirty="0" err="1"/>
              <a:t>large</a:t>
            </a:r>
            <a:r>
              <a:rPr lang="ru-RU" dirty="0"/>
              <a:t> </a:t>
            </a:r>
            <a:r>
              <a:rPr lang="ru-RU" dirty="0" err="1"/>
              <a:t>size</a:t>
            </a:r>
            <a:r>
              <a:rPr lang="ru-RU" dirty="0"/>
              <a:t> </a:t>
            </a:r>
            <a:r>
              <a:rPr lang="ru-RU" dirty="0" err="1"/>
              <a:t>of</a:t>
            </a:r>
            <a:r>
              <a:rPr lang="ru-RU" dirty="0"/>
              <a:t> </a:t>
            </a:r>
            <a:r>
              <a:rPr lang="ru-RU" dirty="0" err="1"/>
              <a:t>the</a:t>
            </a:r>
            <a:r>
              <a:rPr lang="ru-RU" dirty="0"/>
              <a:t> </a:t>
            </a:r>
            <a:r>
              <a:rPr lang="ru-RU" dirty="0" err="1"/>
              <a:t>market</a:t>
            </a:r>
            <a:r>
              <a:rPr lang="ru-RU" dirty="0"/>
              <a:t> </a:t>
            </a:r>
            <a:r>
              <a:rPr lang="ru-RU" dirty="0" err="1"/>
              <a:t>but</a:t>
            </a:r>
            <a:r>
              <a:rPr lang="ru-RU" dirty="0"/>
              <a:t> </a:t>
            </a:r>
            <a:r>
              <a:rPr lang="ru-RU" dirty="0" err="1"/>
              <a:t>also</a:t>
            </a:r>
            <a:r>
              <a:rPr lang="ru-RU" dirty="0"/>
              <a:t> </a:t>
            </a:r>
            <a:r>
              <a:rPr lang="ru-RU" dirty="0" err="1"/>
              <a:t>due</a:t>
            </a:r>
            <a:r>
              <a:rPr lang="ru-RU" dirty="0"/>
              <a:t> </a:t>
            </a:r>
            <a:r>
              <a:rPr lang="ru-RU" dirty="0" err="1"/>
              <a:t>to</a:t>
            </a:r>
            <a:r>
              <a:rPr lang="ru-RU" dirty="0"/>
              <a:t> </a:t>
            </a:r>
            <a:r>
              <a:rPr lang="ru-RU" dirty="0" err="1"/>
              <a:t>companies</a:t>
            </a:r>
            <a:r>
              <a:rPr lang="ru-RU" dirty="0"/>
              <a:t> </a:t>
            </a:r>
            <a:r>
              <a:rPr lang="ru-RU" dirty="0" err="1"/>
              <a:t>wishing</a:t>
            </a:r>
            <a:r>
              <a:rPr lang="ru-RU" dirty="0"/>
              <a:t> </a:t>
            </a:r>
            <a:r>
              <a:rPr lang="ru-RU" dirty="0" err="1"/>
              <a:t>to</a:t>
            </a:r>
            <a:r>
              <a:rPr lang="ru-RU" dirty="0"/>
              <a:t> </a:t>
            </a:r>
            <a:r>
              <a:rPr lang="ru-RU" dirty="0" err="1"/>
              <a:t>circumvent</a:t>
            </a:r>
            <a:r>
              <a:rPr lang="ru-RU" dirty="0"/>
              <a:t> </a:t>
            </a:r>
            <a:r>
              <a:rPr lang="ru-RU" dirty="0" err="1"/>
              <a:t>restrictive</a:t>
            </a:r>
            <a:r>
              <a:rPr lang="ru-RU" dirty="0"/>
              <a:t> </a:t>
            </a:r>
            <a:r>
              <a:rPr lang="ru-RU" dirty="0" err="1"/>
              <a:t>policies</a:t>
            </a:r>
            <a:r>
              <a:rPr lang="ru-RU" dirty="0"/>
              <a:t> </a:t>
            </a:r>
            <a:r>
              <a:rPr lang="ru-RU" dirty="0" err="1"/>
              <a:t>laid</a:t>
            </a:r>
            <a:r>
              <a:rPr lang="ru-RU" dirty="0"/>
              <a:t> </a:t>
            </a:r>
            <a:r>
              <a:rPr lang="ru-RU" dirty="0" err="1"/>
              <a:t>out</a:t>
            </a:r>
            <a:r>
              <a:rPr lang="ru-RU" dirty="0"/>
              <a:t> by </a:t>
            </a:r>
            <a:r>
              <a:rPr lang="ru-RU" dirty="0" err="1"/>
              <a:t>the</a:t>
            </a:r>
            <a:r>
              <a:rPr lang="ru-RU" dirty="0"/>
              <a:t> </a:t>
            </a:r>
            <a:r>
              <a:rPr lang="ru-RU" dirty="0" err="1"/>
              <a:t>state</a:t>
            </a:r>
            <a:r>
              <a:rPr lang="ru-RU" dirty="0"/>
              <a:t>. </a:t>
            </a:r>
            <a:r>
              <a:rPr lang="ru-RU" dirty="0" err="1"/>
              <a:t>The</a:t>
            </a:r>
            <a:r>
              <a:rPr lang="ru-RU" dirty="0"/>
              <a:t> </a:t>
            </a:r>
            <a:r>
              <a:rPr lang="ru-RU" dirty="0" err="1"/>
              <a:t>level</a:t>
            </a:r>
            <a:r>
              <a:rPr lang="ru-RU" dirty="0"/>
              <a:t> </a:t>
            </a:r>
            <a:r>
              <a:rPr lang="ru-RU" dirty="0" err="1"/>
              <a:t>of</a:t>
            </a:r>
            <a:r>
              <a:rPr lang="ru-RU" dirty="0"/>
              <a:t> </a:t>
            </a:r>
            <a:r>
              <a:rPr lang="ru-RU" dirty="0" err="1"/>
              <a:t>investment</a:t>
            </a:r>
            <a:r>
              <a:rPr lang="ru-RU" dirty="0"/>
              <a:t> </a:t>
            </a:r>
            <a:r>
              <a:rPr lang="ru-RU" dirty="0" err="1"/>
              <a:t>is</a:t>
            </a:r>
            <a:r>
              <a:rPr lang="ru-RU" dirty="0"/>
              <a:t> </a:t>
            </a:r>
            <a:r>
              <a:rPr lang="ru-RU" dirty="0" err="1"/>
              <a:t>also</a:t>
            </a:r>
            <a:r>
              <a:rPr lang="ru-RU" dirty="0"/>
              <a:t> a </a:t>
            </a:r>
            <a:r>
              <a:rPr lang="ru-RU" dirty="0" err="1"/>
              <a:t>reflection</a:t>
            </a:r>
            <a:r>
              <a:rPr lang="ru-RU" dirty="0"/>
              <a:t> </a:t>
            </a:r>
            <a:r>
              <a:rPr lang="ru-RU" dirty="0" err="1"/>
              <a:t>of</a:t>
            </a:r>
            <a:r>
              <a:rPr lang="ru-RU" dirty="0"/>
              <a:t> </a:t>
            </a:r>
            <a:r>
              <a:rPr lang="ru-RU" dirty="0" err="1"/>
              <a:t>the</a:t>
            </a:r>
            <a:r>
              <a:rPr lang="ru-RU" dirty="0"/>
              <a:t> </a:t>
            </a:r>
            <a:r>
              <a:rPr lang="ru-RU" dirty="0" err="1"/>
              <a:t>individual</a:t>
            </a:r>
            <a:r>
              <a:rPr lang="ru-RU" dirty="0"/>
              <a:t> </a:t>
            </a:r>
            <a:r>
              <a:rPr lang="ru-RU" dirty="0" err="1"/>
              <a:t>multinational</a:t>
            </a:r>
            <a:r>
              <a:rPr lang="ru-RU" dirty="0"/>
              <a:t> </a:t>
            </a:r>
            <a:r>
              <a:rPr lang="ru-RU" dirty="0" err="1"/>
              <a:t>pharmaceutical</a:t>
            </a:r>
            <a:r>
              <a:rPr lang="ru-RU" dirty="0"/>
              <a:t> </a:t>
            </a:r>
            <a:r>
              <a:rPr lang="ru-RU" dirty="0" err="1"/>
              <a:t>companies</a:t>
            </a:r>
            <a:r>
              <a:rPr lang="ru-RU" dirty="0"/>
              <a:t>' </a:t>
            </a:r>
            <a:r>
              <a:rPr lang="ru-RU" dirty="0" err="1"/>
              <a:t>tolerance</a:t>
            </a:r>
            <a:r>
              <a:rPr lang="ru-RU" dirty="0"/>
              <a:t> </a:t>
            </a:r>
            <a:r>
              <a:rPr lang="ru-RU" dirty="0" err="1"/>
              <a:t>for</a:t>
            </a:r>
            <a:r>
              <a:rPr lang="ru-RU" dirty="0"/>
              <a:t> </a:t>
            </a:r>
            <a:r>
              <a:rPr lang="ru-RU" dirty="0" err="1"/>
              <a:t>risk</a:t>
            </a:r>
            <a:r>
              <a:rPr lang="ru-RU" dirty="0"/>
              <a:t> </a:t>
            </a:r>
            <a:r>
              <a:rPr lang="ru-RU" dirty="0" err="1"/>
              <a:t>and</a:t>
            </a:r>
            <a:r>
              <a:rPr lang="ru-RU" dirty="0"/>
              <a:t> </a:t>
            </a:r>
            <a:r>
              <a:rPr lang="ru-RU" dirty="0" err="1"/>
              <a:t>how</a:t>
            </a:r>
            <a:r>
              <a:rPr lang="ru-RU" dirty="0"/>
              <a:t> </a:t>
            </a:r>
            <a:r>
              <a:rPr lang="ru-RU" dirty="0" err="1"/>
              <a:t>they</a:t>
            </a:r>
            <a:r>
              <a:rPr lang="ru-RU" dirty="0"/>
              <a:t> </a:t>
            </a:r>
            <a:r>
              <a:rPr lang="ru-RU" dirty="0" err="1"/>
              <a:t>view</a:t>
            </a:r>
            <a:r>
              <a:rPr lang="ru-RU" dirty="0"/>
              <a:t> </a:t>
            </a:r>
            <a:r>
              <a:rPr lang="ru-RU" dirty="0" err="1"/>
              <a:t>the</a:t>
            </a:r>
            <a:r>
              <a:rPr lang="ru-RU" dirty="0"/>
              <a:t> </a:t>
            </a:r>
            <a:r>
              <a:rPr lang="ru-RU" dirty="0" err="1"/>
              <a:t>opportunities</a:t>
            </a:r>
            <a:r>
              <a:rPr lang="ru-RU" dirty="0"/>
              <a:t> </a:t>
            </a:r>
            <a:r>
              <a:rPr lang="ru-RU" dirty="0" err="1"/>
              <a:t>present</a:t>
            </a:r>
            <a:r>
              <a:rPr lang="ru-RU" dirty="0"/>
              <a:t> </a:t>
            </a:r>
            <a:r>
              <a:rPr lang="ru-RU" dirty="0" err="1"/>
              <a:t>in</a:t>
            </a:r>
            <a:r>
              <a:rPr lang="ru-RU" dirty="0"/>
              <a:t> </a:t>
            </a:r>
            <a:r>
              <a:rPr lang="ru-RU" dirty="0" err="1"/>
              <a:t>Russia</a:t>
            </a:r>
            <a:r>
              <a:rPr lang="ru-RU" dirty="0"/>
              <a:t>, </a:t>
            </a:r>
            <a:r>
              <a:rPr lang="ru-RU" dirty="0" err="1"/>
              <a:t>given</a:t>
            </a:r>
            <a:r>
              <a:rPr lang="ru-RU" dirty="0"/>
              <a:t> </a:t>
            </a:r>
            <a:r>
              <a:rPr lang="ru-RU" dirty="0" err="1"/>
              <a:t>the</a:t>
            </a:r>
            <a:r>
              <a:rPr lang="ru-RU" dirty="0"/>
              <a:t> </a:t>
            </a:r>
            <a:r>
              <a:rPr lang="ru-RU" dirty="0" err="1"/>
              <a:t>underlying</a:t>
            </a:r>
            <a:r>
              <a:rPr lang="ru-RU" dirty="0"/>
              <a:t> </a:t>
            </a:r>
            <a:r>
              <a:rPr lang="ru-RU" dirty="0" err="1"/>
              <a:t>disease</a:t>
            </a:r>
            <a:r>
              <a:rPr lang="ru-RU" dirty="0"/>
              <a:t> </a:t>
            </a:r>
            <a:r>
              <a:rPr lang="ru-RU" dirty="0" err="1"/>
              <a:t>burden</a:t>
            </a:r>
            <a:r>
              <a:rPr lang="ru-RU" dirty="0"/>
              <a:t>.</a:t>
            </a:r>
            <a:endParaRPr lang="ru-RU" b="1" dirty="0"/>
          </a:p>
          <a:p>
            <a:endParaRPr lang="ru-RU" dirty="0"/>
          </a:p>
        </p:txBody>
      </p:sp>
    </p:spTree>
    <p:extLst>
      <p:ext uri="{BB962C8B-B14F-4D97-AF65-F5344CB8AC3E}">
        <p14:creationId xmlns:p14="http://schemas.microsoft.com/office/powerpoint/2010/main" val="51743022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en-US" sz="2800" dirty="0" smtClean="0"/>
              <a:t>Localization of manufacturing in RF is powerful source for developing innovation vaccines</a:t>
            </a:r>
            <a:endParaRPr lang="ru-RU" sz="2800" dirty="0"/>
          </a:p>
        </p:txBody>
      </p:sp>
      <p:sp>
        <p:nvSpPr>
          <p:cNvPr id="3" name="Объект 2"/>
          <p:cNvSpPr>
            <a:spLocks noGrp="1"/>
          </p:cNvSpPr>
          <p:nvPr>
            <p:ph idx="1"/>
          </p:nvPr>
        </p:nvSpPr>
        <p:spPr/>
        <p:txBody>
          <a:bodyPr>
            <a:normAutofit lnSpcReduction="10000"/>
          </a:bodyPr>
          <a:lstStyle/>
          <a:p>
            <a:r>
              <a:rPr lang="ru-RU" dirty="0" err="1" smtClean="0"/>
              <a:t>The</a:t>
            </a:r>
            <a:r>
              <a:rPr lang="ru-RU" dirty="0" smtClean="0"/>
              <a:t> </a:t>
            </a:r>
            <a:r>
              <a:rPr lang="ru-RU" dirty="0" err="1"/>
              <a:t>company</a:t>
            </a:r>
            <a:r>
              <a:rPr lang="ru-RU" dirty="0"/>
              <a:t> </a:t>
            </a:r>
            <a:r>
              <a:rPr lang="ru-RU" dirty="0" err="1"/>
              <a:t>is</a:t>
            </a:r>
            <a:r>
              <a:rPr lang="ru-RU" dirty="0"/>
              <a:t> </a:t>
            </a:r>
            <a:r>
              <a:rPr lang="ru-RU" dirty="0" err="1"/>
              <a:t>active</a:t>
            </a:r>
            <a:r>
              <a:rPr lang="ru-RU" dirty="0"/>
              <a:t> </a:t>
            </a:r>
            <a:r>
              <a:rPr lang="ru-RU" dirty="0" err="1"/>
              <a:t>throughout</a:t>
            </a:r>
            <a:r>
              <a:rPr lang="ru-RU" dirty="0"/>
              <a:t> </a:t>
            </a:r>
            <a:r>
              <a:rPr lang="ru-RU" dirty="0" err="1"/>
              <a:t>the</a:t>
            </a:r>
            <a:r>
              <a:rPr lang="ru-RU" dirty="0"/>
              <a:t> </a:t>
            </a:r>
            <a:r>
              <a:rPr lang="ru-RU" dirty="0" err="1"/>
              <a:t>country</a:t>
            </a:r>
            <a:r>
              <a:rPr lang="ru-RU" dirty="0"/>
              <a:t>, </a:t>
            </a:r>
            <a:r>
              <a:rPr lang="ru-RU" dirty="0" err="1"/>
              <a:t>with</a:t>
            </a:r>
            <a:r>
              <a:rPr lang="ru-RU" dirty="0"/>
              <a:t> </a:t>
            </a:r>
            <a:r>
              <a:rPr lang="ru-RU" dirty="0" err="1"/>
              <a:t>offices</a:t>
            </a:r>
            <a:r>
              <a:rPr lang="ru-RU" dirty="0"/>
              <a:t> </a:t>
            </a:r>
            <a:r>
              <a:rPr lang="ru-RU" dirty="0" err="1"/>
              <a:t>in</a:t>
            </a:r>
            <a:r>
              <a:rPr lang="ru-RU" dirty="0"/>
              <a:t> </a:t>
            </a:r>
            <a:r>
              <a:rPr lang="ru-RU" dirty="0" err="1"/>
              <a:t>many</a:t>
            </a:r>
            <a:r>
              <a:rPr lang="ru-RU" dirty="0"/>
              <a:t> </a:t>
            </a:r>
            <a:r>
              <a:rPr lang="ru-RU" dirty="0" err="1"/>
              <a:t>of</a:t>
            </a:r>
            <a:r>
              <a:rPr lang="ru-RU" dirty="0"/>
              <a:t> </a:t>
            </a:r>
            <a:r>
              <a:rPr lang="ru-RU" dirty="0" err="1"/>
              <a:t>the</a:t>
            </a:r>
            <a:r>
              <a:rPr lang="ru-RU" dirty="0"/>
              <a:t> </a:t>
            </a:r>
            <a:r>
              <a:rPr lang="ru-RU" dirty="0" err="1"/>
              <a:t>major</a:t>
            </a:r>
            <a:r>
              <a:rPr lang="ru-RU" dirty="0"/>
              <a:t> </a:t>
            </a:r>
            <a:r>
              <a:rPr lang="ru-RU" dirty="0" err="1"/>
              <a:t>cities</a:t>
            </a:r>
            <a:r>
              <a:rPr lang="ru-RU" dirty="0"/>
              <a:t>. </a:t>
            </a:r>
            <a:r>
              <a:rPr lang="ru-RU" dirty="0" err="1"/>
              <a:t>It</a:t>
            </a:r>
            <a:r>
              <a:rPr lang="ru-RU" dirty="0"/>
              <a:t> </a:t>
            </a:r>
            <a:r>
              <a:rPr lang="ru-RU" dirty="0" err="1"/>
              <a:t>employs</a:t>
            </a:r>
            <a:r>
              <a:rPr lang="ru-RU" dirty="0"/>
              <a:t> </a:t>
            </a:r>
            <a:r>
              <a:rPr lang="ru-RU" dirty="0" err="1"/>
              <a:t>over</a:t>
            </a:r>
            <a:r>
              <a:rPr lang="ru-RU" dirty="0"/>
              <a:t> 700 </a:t>
            </a:r>
            <a:r>
              <a:rPr lang="ru-RU" dirty="0" err="1"/>
              <a:t>people</a:t>
            </a:r>
            <a:r>
              <a:rPr lang="ru-RU" dirty="0"/>
              <a:t> </a:t>
            </a:r>
            <a:r>
              <a:rPr lang="ru-RU" dirty="0" err="1"/>
              <a:t>in</a:t>
            </a:r>
            <a:r>
              <a:rPr lang="ru-RU" dirty="0"/>
              <a:t> </a:t>
            </a:r>
            <a:r>
              <a:rPr lang="ru-RU" dirty="0" err="1"/>
              <a:t>its</a:t>
            </a:r>
            <a:r>
              <a:rPr lang="ru-RU" dirty="0"/>
              <a:t> </a:t>
            </a:r>
            <a:r>
              <a:rPr lang="ru-RU" dirty="0" err="1"/>
              <a:t>Russian</a:t>
            </a:r>
            <a:r>
              <a:rPr lang="ru-RU" dirty="0"/>
              <a:t> </a:t>
            </a:r>
            <a:r>
              <a:rPr lang="ru-RU" dirty="0" err="1"/>
              <a:t>offices</a:t>
            </a:r>
            <a:r>
              <a:rPr lang="ru-RU" dirty="0"/>
              <a:t> </a:t>
            </a:r>
            <a:r>
              <a:rPr lang="ru-RU" dirty="0" err="1"/>
              <a:t>and</a:t>
            </a:r>
            <a:r>
              <a:rPr lang="ru-RU" dirty="0"/>
              <a:t> </a:t>
            </a:r>
            <a:r>
              <a:rPr lang="ru-RU" dirty="0" err="1"/>
              <a:t>facilities</a:t>
            </a:r>
            <a:r>
              <a:rPr lang="ru-RU" dirty="0"/>
              <a:t>. </a:t>
            </a:r>
            <a:r>
              <a:rPr lang="ru-RU" dirty="0" err="1"/>
              <a:t>SmithKline</a:t>
            </a:r>
            <a:r>
              <a:rPr lang="ru-RU" dirty="0"/>
              <a:t> </a:t>
            </a:r>
            <a:r>
              <a:rPr lang="ru-RU" dirty="0" err="1"/>
              <a:t>Beecham-Biomed</a:t>
            </a:r>
            <a:r>
              <a:rPr lang="ru-RU" dirty="0"/>
              <a:t> </a:t>
            </a:r>
            <a:r>
              <a:rPr lang="ru-RU" dirty="0" err="1"/>
              <a:t>is</a:t>
            </a:r>
            <a:r>
              <a:rPr lang="ru-RU" dirty="0"/>
              <a:t> </a:t>
            </a:r>
            <a:r>
              <a:rPr lang="ru-RU" dirty="0" err="1"/>
              <a:t>the</a:t>
            </a:r>
            <a:r>
              <a:rPr lang="ru-RU" dirty="0"/>
              <a:t> </a:t>
            </a:r>
            <a:r>
              <a:rPr lang="ru-RU" dirty="0" err="1"/>
              <a:t>global</a:t>
            </a:r>
            <a:r>
              <a:rPr lang="ru-RU" dirty="0"/>
              <a:t> </a:t>
            </a:r>
            <a:r>
              <a:rPr lang="ru-RU" dirty="0" err="1"/>
              <a:t>production</a:t>
            </a:r>
            <a:r>
              <a:rPr lang="ru-RU" dirty="0"/>
              <a:t> </a:t>
            </a:r>
            <a:r>
              <a:rPr lang="ru-RU" dirty="0" err="1"/>
              <a:t>division</a:t>
            </a:r>
            <a:r>
              <a:rPr lang="ru-RU" dirty="0"/>
              <a:t> </a:t>
            </a:r>
            <a:r>
              <a:rPr lang="ru-RU" dirty="0" err="1"/>
              <a:t>of</a:t>
            </a:r>
            <a:r>
              <a:rPr lang="ru-RU" dirty="0"/>
              <a:t> </a:t>
            </a:r>
            <a:r>
              <a:rPr lang="ru-RU" dirty="0" err="1"/>
              <a:t>GlaxoSmithKline's</a:t>
            </a:r>
            <a:r>
              <a:rPr lang="ru-RU" dirty="0"/>
              <a:t> </a:t>
            </a:r>
            <a:r>
              <a:rPr lang="ru-RU" dirty="0" err="1"/>
              <a:t>biologicals</a:t>
            </a:r>
            <a:r>
              <a:rPr lang="ru-RU" dirty="0"/>
              <a:t> </a:t>
            </a:r>
            <a:r>
              <a:rPr lang="ru-RU" dirty="0" err="1"/>
              <a:t>arm</a:t>
            </a:r>
            <a:r>
              <a:rPr lang="ru-RU" dirty="0"/>
              <a:t>. </a:t>
            </a:r>
            <a:r>
              <a:rPr lang="ru-RU" dirty="0" err="1"/>
              <a:t>Based</a:t>
            </a:r>
            <a:r>
              <a:rPr lang="ru-RU" dirty="0"/>
              <a:t> </a:t>
            </a:r>
            <a:r>
              <a:rPr lang="ru-RU" dirty="0" err="1"/>
              <a:t>in</a:t>
            </a:r>
            <a:r>
              <a:rPr lang="ru-RU" dirty="0"/>
              <a:t> </a:t>
            </a:r>
            <a:r>
              <a:rPr lang="ru-RU" dirty="0" err="1"/>
              <a:t>Russia</a:t>
            </a:r>
            <a:r>
              <a:rPr lang="ru-RU" dirty="0"/>
              <a:t>, </a:t>
            </a:r>
            <a:r>
              <a:rPr lang="ru-RU" dirty="0" err="1"/>
              <a:t>it</a:t>
            </a:r>
            <a:r>
              <a:rPr lang="ru-RU" dirty="0"/>
              <a:t> </a:t>
            </a:r>
            <a:r>
              <a:rPr lang="ru-RU" dirty="0" err="1"/>
              <a:t>has</a:t>
            </a:r>
            <a:r>
              <a:rPr lang="ru-RU" dirty="0"/>
              <a:t> </a:t>
            </a:r>
            <a:r>
              <a:rPr lang="ru-RU" dirty="0" err="1"/>
              <a:t>produced</a:t>
            </a:r>
            <a:r>
              <a:rPr lang="ru-RU" dirty="0"/>
              <a:t> </a:t>
            </a:r>
            <a:r>
              <a:rPr lang="ru-RU" dirty="0" err="1"/>
              <a:t>hepatitis</a:t>
            </a:r>
            <a:r>
              <a:rPr lang="ru-RU" dirty="0"/>
              <a:t> </a:t>
            </a:r>
            <a:r>
              <a:rPr lang="ru-RU" dirty="0" err="1"/>
              <a:t>GlaxoSmithKline</a:t>
            </a:r>
            <a:r>
              <a:rPr lang="ru-RU" dirty="0"/>
              <a:t> В </a:t>
            </a:r>
            <a:r>
              <a:rPr lang="ru-RU" dirty="0" err="1"/>
              <a:t>vaccinations</a:t>
            </a:r>
            <a:r>
              <a:rPr lang="ru-RU" dirty="0"/>
              <a:t> </a:t>
            </a:r>
            <a:r>
              <a:rPr lang="ru-RU" dirty="0" err="1"/>
              <a:t>since</a:t>
            </a:r>
            <a:r>
              <a:rPr lang="ru-RU" dirty="0"/>
              <a:t> 1997 </a:t>
            </a:r>
            <a:r>
              <a:rPr lang="ru-RU" dirty="0" err="1"/>
              <a:t>and</a:t>
            </a:r>
            <a:r>
              <a:rPr lang="ru-RU" dirty="0"/>
              <a:t> </a:t>
            </a:r>
            <a:r>
              <a:rPr lang="ru-RU" dirty="0" err="1"/>
              <a:t>currently</a:t>
            </a:r>
            <a:r>
              <a:rPr lang="ru-RU" dirty="0"/>
              <a:t> </a:t>
            </a:r>
            <a:r>
              <a:rPr lang="ru-RU" dirty="0" err="1"/>
              <a:t>also</a:t>
            </a:r>
            <a:r>
              <a:rPr lang="ru-RU" dirty="0"/>
              <a:t> </a:t>
            </a:r>
            <a:r>
              <a:rPr lang="ru-RU" dirty="0" err="1"/>
              <a:t>produces</a:t>
            </a:r>
            <a:r>
              <a:rPr lang="ru-RU" dirty="0"/>
              <a:t> </a:t>
            </a:r>
            <a:r>
              <a:rPr lang="ru-RU" dirty="0" err="1"/>
              <a:t>influenza</a:t>
            </a:r>
            <a:r>
              <a:rPr lang="ru-RU" dirty="0"/>
              <a:t> </a:t>
            </a:r>
            <a:r>
              <a:rPr lang="ru-RU" dirty="0" err="1"/>
              <a:t>and</a:t>
            </a:r>
            <a:r>
              <a:rPr lang="ru-RU" dirty="0"/>
              <a:t> </a:t>
            </a:r>
            <a:r>
              <a:rPr lang="ru-RU" dirty="0" err="1"/>
              <a:t>hepatitis</a:t>
            </a:r>
            <a:r>
              <a:rPr lang="ru-RU" dirty="0"/>
              <a:t> A </a:t>
            </a:r>
            <a:r>
              <a:rPr lang="ru-RU" dirty="0" err="1"/>
              <a:t>vaccines</a:t>
            </a:r>
            <a:r>
              <a:rPr lang="ru-RU" dirty="0" smtClean="0"/>
              <a:t>.</a:t>
            </a:r>
            <a:endParaRPr lang="en-US" dirty="0" smtClean="0"/>
          </a:p>
          <a:p>
            <a:r>
              <a:rPr lang="ru-RU" dirty="0" err="1"/>
              <a:t>Sanofi</a:t>
            </a:r>
            <a:r>
              <a:rPr lang="ru-RU" dirty="0"/>
              <a:t> </a:t>
            </a:r>
            <a:r>
              <a:rPr lang="ru-RU" dirty="0" err="1"/>
              <a:t>acquired</a:t>
            </a:r>
            <a:r>
              <a:rPr lang="ru-RU" dirty="0"/>
              <a:t> a </a:t>
            </a:r>
            <a:r>
              <a:rPr lang="ru-RU" dirty="0" err="1"/>
              <a:t>modern</a:t>
            </a:r>
            <a:r>
              <a:rPr lang="ru-RU" dirty="0"/>
              <a:t> </a:t>
            </a:r>
            <a:r>
              <a:rPr lang="ru-RU" dirty="0" err="1"/>
              <a:t>insulin</a:t>
            </a:r>
            <a:r>
              <a:rPr lang="ru-RU" dirty="0"/>
              <a:t> </a:t>
            </a:r>
            <a:r>
              <a:rPr lang="ru-RU" dirty="0" err="1"/>
              <a:t>factory</a:t>
            </a:r>
            <a:r>
              <a:rPr lang="ru-RU" dirty="0"/>
              <a:t> </a:t>
            </a:r>
            <a:r>
              <a:rPr lang="ru-RU" dirty="0" err="1"/>
              <a:t>in</a:t>
            </a:r>
            <a:r>
              <a:rPr lang="ru-RU" dirty="0"/>
              <a:t> </a:t>
            </a:r>
            <a:r>
              <a:rPr lang="ru-RU" dirty="0" err="1"/>
              <a:t>the</a:t>
            </a:r>
            <a:r>
              <a:rPr lang="ru-RU" dirty="0"/>
              <a:t> </a:t>
            </a:r>
            <a:r>
              <a:rPr lang="ru-RU" dirty="0" err="1"/>
              <a:t>Oryol</a:t>
            </a:r>
            <a:r>
              <a:rPr lang="ru-RU" dirty="0"/>
              <a:t> </a:t>
            </a:r>
            <a:r>
              <a:rPr lang="ru-RU" dirty="0" err="1"/>
              <a:t>region</a:t>
            </a:r>
            <a:r>
              <a:rPr lang="ru-RU" dirty="0"/>
              <a:t> </a:t>
            </a:r>
            <a:r>
              <a:rPr lang="ru-RU" dirty="0" err="1"/>
              <a:t>in</a:t>
            </a:r>
            <a:r>
              <a:rPr lang="ru-RU" dirty="0"/>
              <a:t> 2010, </a:t>
            </a:r>
            <a:r>
              <a:rPr lang="ru-RU" dirty="0" err="1"/>
              <a:t>which</a:t>
            </a:r>
            <a:r>
              <a:rPr lang="ru-RU" dirty="0"/>
              <a:t> </a:t>
            </a:r>
            <a:r>
              <a:rPr lang="ru-RU" dirty="0" err="1"/>
              <a:t>is</a:t>
            </a:r>
            <a:r>
              <a:rPr lang="ru-RU" dirty="0"/>
              <a:t> </a:t>
            </a:r>
            <a:r>
              <a:rPr lang="ru-RU" dirty="0" err="1"/>
              <a:t>run</a:t>
            </a:r>
            <a:r>
              <a:rPr lang="ru-RU" dirty="0"/>
              <a:t> by </a:t>
            </a:r>
            <a:r>
              <a:rPr lang="ru-RU" dirty="0" err="1"/>
              <a:t>Sanofi-Aventis</a:t>
            </a:r>
            <a:r>
              <a:rPr lang="ru-RU" dirty="0"/>
              <a:t> </a:t>
            </a:r>
            <a:r>
              <a:rPr lang="ru-RU" dirty="0" err="1"/>
              <a:t>Vostok</a:t>
            </a:r>
            <a:r>
              <a:rPr lang="ru-RU" dirty="0"/>
              <a:t>. </a:t>
            </a:r>
            <a:r>
              <a:rPr lang="ru-RU" dirty="0" err="1"/>
              <a:t>In</a:t>
            </a:r>
            <a:r>
              <a:rPr lang="ru-RU" dirty="0"/>
              <a:t> </a:t>
            </a:r>
            <a:r>
              <a:rPr lang="ru-RU" dirty="0" err="1"/>
              <a:t>October</a:t>
            </a:r>
            <a:r>
              <a:rPr lang="ru-RU" dirty="0"/>
              <a:t> 2015, </a:t>
            </a:r>
            <a:r>
              <a:rPr lang="ru-RU" dirty="0" err="1"/>
              <a:t>Sanofi</a:t>
            </a:r>
            <a:r>
              <a:rPr lang="ru-RU" dirty="0"/>
              <a:t> </a:t>
            </a:r>
            <a:r>
              <a:rPr lang="ru-RU" dirty="0" err="1"/>
              <a:t>Pasteur</a:t>
            </a:r>
            <a:r>
              <a:rPr lang="ru-RU" dirty="0"/>
              <a:t>, </a:t>
            </a:r>
            <a:r>
              <a:rPr lang="ru-RU" dirty="0" err="1"/>
              <a:t>the</a:t>
            </a:r>
            <a:r>
              <a:rPr lang="ru-RU" dirty="0"/>
              <a:t> </a:t>
            </a:r>
            <a:r>
              <a:rPr lang="ru-RU" dirty="0" err="1"/>
              <a:t>company's</a:t>
            </a:r>
            <a:r>
              <a:rPr lang="ru-RU" dirty="0"/>
              <a:t> </a:t>
            </a:r>
            <a:r>
              <a:rPr lang="ru-RU" dirty="0" err="1"/>
              <a:t>vaccine</a:t>
            </a:r>
            <a:r>
              <a:rPr lang="ru-RU" dirty="0"/>
              <a:t> </a:t>
            </a:r>
            <a:r>
              <a:rPr lang="ru-RU" dirty="0" err="1"/>
              <a:t>arm</a:t>
            </a:r>
            <a:r>
              <a:rPr lang="ru-RU" dirty="0"/>
              <a:t>, </a:t>
            </a:r>
            <a:r>
              <a:rPr lang="ru-RU" dirty="0" err="1"/>
              <a:t>and</a:t>
            </a:r>
            <a:r>
              <a:rPr lang="ru-RU" dirty="0"/>
              <a:t> </a:t>
            </a:r>
            <a:r>
              <a:rPr lang="ru-RU" dirty="0" err="1"/>
              <a:t>Russian</a:t>
            </a:r>
            <a:r>
              <a:rPr lang="ru-RU" dirty="0"/>
              <a:t> </a:t>
            </a:r>
            <a:r>
              <a:rPr lang="ru-RU" dirty="0" err="1"/>
              <a:t>biopharmaceutical</a:t>
            </a:r>
            <a:r>
              <a:rPr lang="ru-RU" dirty="0"/>
              <a:t> </a:t>
            </a:r>
            <a:r>
              <a:rPr lang="ru-RU" dirty="0" err="1"/>
              <a:t>firm</a:t>
            </a:r>
            <a:r>
              <a:rPr lang="ru-RU" dirty="0"/>
              <a:t>, NANOLEK, </a:t>
            </a:r>
            <a:r>
              <a:rPr lang="ru-RU" dirty="0" err="1"/>
              <a:t>signed</a:t>
            </a:r>
            <a:r>
              <a:rPr lang="ru-RU" dirty="0"/>
              <a:t> </a:t>
            </a:r>
            <a:r>
              <a:rPr lang="ru-RU" dirty="0" err="1"/>
              <a:t>an</a:t>
            </a:r>
            <a:r>
              <a:rPr lang="ru-RU" dirty="0"/>
              <a:t> </a:t>
            </a:r>
            <a:r>
              <a:rPr lang="ru-RU" dirty="0" err="1"/>
              <a:t>agreement</a:t>
            </a:r>
            <a:r>
              <a:rPr lang="ru-RU" dirty="0"/>
              <a:t> </a:t>
            </a:r>
            <a:r>
              <a:rPr lang="ru-RU" dirty="0" err="1"/>
              <a:t>to</a:t>
            </a:r>
            <a:r>
              <a:rPr lang="ru-RU" dirty="0"/>
              <a:t> </a:t>
            </a:r>
            <a:r>
              <a:rPr lang="ru-RU" dirty="0" err="1"/>
              <a:t>start</a:t>
            </a:r>
            <a:r>
              <a:rPr lang="ru-RU" dirty="0"/>
              <a:t> </a:t>
            </a:r>
            <a:r>
              <a:rPr lang="ru-RU" dirty="0" err="1"/>
              <a:t>the</a:t>
            </a:r>
            <a:r>
              <a:rPr lang="ru-RU" dirty="0"/>
              <a:t> </a:t>
            </a:r>
            <a:r>
              <a:rPr lang="ru-RU" dirty="0" err="1"/>
              <a:t>production</a:t>
            </a:r>
            <a:r>
              <a:rPr lang="ru-RU" dirty="0"/>
              <a:t> </a:t>
            </a:r>
            <a:r>
              <a:rPr lang="ru-RU" dirty="0" err="1"/>
              <a:t>of</a:t>
            </a:r>
            <a:r>
              <a:rPr lang="ru-RU" dirty="0"/>
              <a:t> </a:t>
            </a:r>
            <a:r>
              <a:rPr lang="ru-RU" dirty="0" err="1"/>
              <a:t>the</a:t>
            </a:r>
            <a:r>
              <a:rPr lang="ru-RU" dirty="0"/>
              <a:t> </a:t>
            </a:r>
            <a:r>
              <a:rPr lang="ru-RU" dirty="0" err="1"/>
              <a:t>innovative</a:t>
            </a:r>
            <a:r>
              <a:rPr lang="ru-RU" dirty="0"/>
              <a:t> </a:t>
            </a:r>
            <a:r>
              <a:rPr lang="ru-RU" dirty="0" err="1"/>
              <a:t>paediatric</a:t>
            </a:r>
            <a:r>
              <a:rPr lang="ru-RU" dirty="0"/>
              <a:t> </a:t>
            </a:r>
            <a:r>
              <a:rPr lang="ru-RU" dirty="0" err="1"/>
              <a:t>vaccine</a:t>
            </a:r>
            <a:r>
              <a:rPr lang="ru-RU" dirty="0"/>
              <a:t>, </a:t>
            </a:r>
            <a:r>
              <a:rPr lang="ru-RU" dirty="0" err="1"/>
              <a:t>Pentaxim</a:t>
            </a:r>
            <a:r>
              <a:rPr lang="ru-RU" dirty="0"/>
              <a:t>. </a:t>
            </a:r>
            <a:r>
              <a:rPr lang="ru-RU" dirty="0" err="1"/>
              <a:t>Production</a:t>
            </a:r>
            <a:r>
              <a:rPr lang="ru-RU" dirty="0"/>
              <a:t> </a:t>
            </a:r>
            <a:r>
              <a:rPr lang="ru-RU" dirty="0" err="1"/>
              <a:t>will</a:t>
            </a:r>
            <a:r>
              <a:rPr lang="ru-RU" dirty="0"/>
              <a:t> </a:t>
            </a:r>
            <a:r>
              <a:rPr lang="ru-RU" dirty="0" err="1"/>
              <a:t>take</a:t>
            </a:r>
            <a:r>
              <a:rPr lang="ru-RU" dirty="0"/>
              <a:t> </a:t>
            </a:r>
            <a:r>
              <a:rPr lang="ru-RU" dirty="0" err="1"/>
              <a:t>place</a:t>
            </a:r>
            <a:r>
              <a:rPr lang="ru-RU" dirty="0"/>
              <a:t> </a:t>
            </a:r>
            <a:r>
              <a:rPr lang="ru-RU" dirty="0" err="1"/>
              <a:t>in</a:t>
            </a:r>
            <a:r>
              <a:rPr lang="ru-RU" dirty="0"/>
              <a:t> </a:t>
            </a:r>
            <a:r>
              <a:rPr lang="ru-RU" dirty="0" err="1"/>
              <a:t>Nanolek's</a:t>
            </a:r>
            <a:r>
              <a:rPr lang="ru-RU" dirty="0"/>
              <a:t> </a:t>
            </a:r>
            <a:r>
              <a:rPr lang="ru-RU" dirty="0" err="1"/>
              <a:t>biomedical</a:t>
            </a:r>
            <a:r>
              <a:rPr lang="ru-RU" dirty="0"/>
              <a:t> </a:t>
            </a:r>
            <a:r>
              <a:rPr lang="ru-RU" dirty="0" err="1"/>
              <a:t>complex</a:t>
            </a:r>
            <a:r>
              <a:rPr lang="ru-RU" dirty="0"/>
              <a:t> </a:t>
            </a:r>
            <a:r>
              <a:rPr lang="ru-RU" dirty="0" err="1"/>
              <a:t>in</a:t>
            </a:r>
            <a:r>
              <a:rPr lang="ru-RU" dirty="0"/>
              <a:t> </a:t>
            </a:r>
            <a:r>
              <a:rPr lang="ru-RU" dirty="0" err="1"/>
              <a:t>and</a:t>
            </a:r>
            <a:r>
              <a:rPr lang="ru-RU" dirty="0"/>
              <a:t> </a:t>
            </a:r>
            <a:r>
              <a:rPr lang="ru-RU" dirty="0" err="1"/>
              <a:t>will</a:t>
            </a:r>
            <a:r>
              <a:rPr lang="ru-RU" dirty="0"/>
              <a:t> </a:t>
            </a:r>
            <a:r>
              <a:rPr lang="ru-RU" dirty="0" err="1"/>
              <a:t>produce</a:t>
            </a:r>
            <a:r>
              <a:rPr lang="ru-RU" dirty="0"/>
              <a:t> 10 </a:t>
            </a:r>
            <a:r>
              <a:rPr lang="ru-RU" dirty="0" err="1"/>
              <a:t>million</a:t>
            </a:r>
            <a:r>
              <a:rPr lang="ru-RU" dirty="0"/>
              <a:t> </a:t>
            </a:r>
            <a:r>
              <a:rPr lang="ru-RU" dirty="0" err="1"/>
              <a:t>doses</a:t>
            </a:r>
            <a:r>
              <a:rPr lang="ru-RU" dirty="0"/>
              <a:t> </a:t>
            </a:r>
            <a:r>
              <a:rPr lang="ru-RU" dirty="0" err="1"/>
              <a:t>of</a:t>
            </a:r>
            <a:r>
              <a:rPr lang="ru-RU" dirty="0"/>
              <a:t> </a:t>
            </a:r>
            <a:r>
              <a:rPr lang="ru-RU" dirty="0" err="1"/>
              <a:t>the</a:t>
            </a:r>
            <a:r>
              <a:rPr lang="ru-RU" dirty="0"/>
              <a:t> </a:t>
            </a:r>
            <a:r>
              <a:rPr lang="ru-RU" dirty="0" err="1"/>
              <a:t>drug</a:t>
            </a:r>
            <a:r>
              <a:rPr lang="ru-RU" dirty="0"/>
              <a:t> </a:t>
            </a:r>
            <a:r>
              <a:rPr lang="ru-RU" dirty="0" err="1"/>
              <a:t>next</a:t>
            </a:r>
            <a:r>
              <a:rPr lang="ru-RU" dirty="0"/>
              <a:t> </a:t>
            </a:r>
            <a:r>
              <a:rPr lang="ru-RU" dirty="0" err="1"/>
              <a:t>year</a:t>
            </a:r>
            <a:r>
              <a:rPr lang="ru-RU" dirty="0"/>
              <a:t> </a:t>
            </a:r>
            <a:r>
              <a:rPr lang="ru-RU" dirty="0" err="1"/>
              <a:t>in</a:t>
            </a:r>
            <a:r>
              <a:rPr lang="ru-RU" dirty="0"/>
              <a:t> </a:t>
            </a:r>
            <a:r>
              <a:rPr lang="ru-RU" dirty="0" err="1"/>
              <a:t>the</a:t>
            </a:r>
            <a:r>
              <a:rPr lang="ru-RU" dirty="0"/>
              <a:t> </a:t>
            </a:r>
            <a:r>
              <a:rPr lang="ru-RU" dirty="0" err="1"/>
              <a:t>Region</a:t>
            </a:r>
            <a:r>
              <a:rPr lang="ru-RU" dirty="0"/>
              <a:t> </a:t>
            </a:r>
            <a:r>
              <a:rPr lang="ru-RU" dirty="0" err="1"/>
              <a:t>of</a:t>
            </a:r>
            <a:r>
              <a:rPr lang="ru-RU" dirty="0"/>
              <a:t> </a:t>
            </a:r>
            <a:r>
              <a:rPr lang="ru-RU" dirty="0" err="1"/>
              <a:t>Kirov</a:t>
            </a:r>
            <a:r>
              <a:rPr lang="ru-RU" dirty="0"/>
              <a:t>. </a:t>
            </a:r>
            <a:r>
              <a:rPr lang="ru-RU" dirty="0" err="1"/>
              <a:t>Sanofi</a:t>
            </a:r>
            <a:r>
              <a:rPr lang="ru-RU" dirty="0"/>
              <a:t> </a:t>
            </a:r>
            <a:r>
              <a:rPr lang="ru-RU" dirty="0" err="1"/>
              <a:t>has</a:t>
            </a:r>
            <a:r>
              <a:rPr lang="ru-RU" dirty="0"/>
              <a:t> </a:t>
            </a:r>
            <a:r>
              <a:rPr lang="ru-RU" dirty="0" err="1"/>
              <a:t>regional</a:t>
            </a:r>
            <a:r>
              <a:rPr lang="ru-RU" dirty="0"/>
              <a:t> </a:t>
            </a:r>
            <a:r>
              <a:rPr lang="ru-RU" dirty="0" err="1"/>
              <a:t>Sanofi</a:t>
            </a:r>
            <a:r>
              <a:rPr lang="ru-RU" dirty="0"/>
              <a:t>	</a:t>
            </a:r>
            <a:r>
              <a:rPr lang="ru-RU" dirty="0" err="1"/>
              <a:t>offices</a:t>
            </a:r>
            <a:r>
              <a:rPr lang="ru-RU" dirty="0"/>
              <a:t> </a:t>
            </a:r>
            <a:r>
              <a:rPr lang="ru-RU" dirty="0" err="1"/>
              <a:t>in</a:t>
            </a:r>
            <a:r>
              <a:rPr lang="ru-RU" dirty="0"/>
              <a:t> </a:t>
            </a:r>
            <a:r>
              <a:rPr lang="ru-RU" dirty="0" err="1"/>
              <a:t>Moscow</a:t>
            </a:r>
            <a:r>
              <a:rPr lang="ru-RU" dirty="0"/>
              <a:t>, </a:t>
            </a:r>
            <a:r>
              <a:rPr lang="ru-RU" dirty="0" err="1"/>
              <a:t>St</a:t>
            </a:r>
            <a:r>
              <a:rPr lang="ru-RU" dirty="0"/>
              <a:t> </a:t>
            </a:r>
            <a:r>
              <a:rPr lang="ru-RU" dirty="0" err="1"/>
              <a:t>Petersburg</a:t>
            </a:r>
            <a:r>
              <a:rPr lang="ru-RU" dirty="0"/>
              <a:t> </a:t>
            </a:r>
            <a:r>
              <a:rPr lang="ru-RU" dirty="0" err="1"/>
              <a:t>and</a:t>
            </a:r>
            <a:r>
              <a:rPr lang="ru-RU" dirty="0"/>
              <a:t> </a:t>
            </a:r>
            <a:r>
              <a:rPr lang="ru-RU" dirty="0" err="1"/>
              <a:t>Novosibirsk</a:t>
            </a:r>
            <a:r>
              <a:rPr lang="ru-RU" dirty="0"/>
              <a:t>.</a:t>
            </a:r>
          </a:p>
          <a:p>
            <a:endParaRPr lang="ru-RU" dirty="0"/>
          </a:p>
          <a:p>
            <a:endParaRPr lang="ru-RU" dirty="0"/>
          </a:p>
        </p:txBody>
      </p:sp>
    </p:spTree>
    <p:extLst>
      <p:ext uri="{BB962C8B-B14F-4D97-AF65-F5344CB8AC3E}">
        <p14:creationId xmlns:p14="http://schemas.microsoft.com/office/powerpoint/2010/main" val="377104148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589212" y="535210"/>
            <a:ext cx="8911687" cy="1280890"/>
          </a:xfrm>
        </p:spPr>
        <p:txBody>
          <a:bodyPr>
            <a:normAutofit fontScale="90000"/>
          </a:bodyPr>
          <a:lstStyle/>
          <a:p>
            <a:r>
              <a:rPr lang="ru-RU" sz="2200" dirty="0" err="1"/>
              <a:t>Dissemination</a:t>
            </a:r>
            <a:r>
              <a:rPr lang="ru-RU" sz="2200" dirty="0"/>
              <a:t> </a:t>
            </a:r>
            <a:r>
              <a:rPr lang="ru-RU" sz="2200" dirty="0" err="1"/>
              <a:t>of</a:t>
            </a:r>
            <a:r>
              <a:rPr lang="ru-RU" sz="2200" dirty="0"/>
              <a:t> </a:t>
            </a:r>
            <a:r>
              <a:rPr lang="ru-RU" sz="2200" dirty="0" err="1"/>
              <a:t>intellectual</a:t>
            </a:r>
            <a:r>
              <a:rPr lang="ru-RU" sz="2200" dirty="0"/>
              <a:t>, </a:t>
            </a:r>
            <a:r>
              <a:rPr lang="ru-RU" sz="2200" dirty="0" err="1"/>
              <a:t>financial</a:t>
            </a:r>
            <a:r>
              <a:rPr lang="ru-RU" sz="2200" dirty="0"/>
              <a:t> </a:t>
            </a:r>
            <a:r>
              <a:rPr lang="ru-RU" sz="2200" dirty="0" err="1"/>
              <a:t>and</a:t>
            </a:r>
            <a:r>
              <a:rPr lang="ru-RU" sz="2200" dirty="0"/>
              <a:t> </a:t>
            </a:r>
            <a:r>
              <a:rPr lang="ru-RU" sz="2200" dirty="0" err="1"/>
              <a:t>human</a:t>
            </a:r>
            <a:r>
              <a:rPr lang="ru-RU" sz="2200" dirty="0"/>
              <a:t> </a:t>
            </a:r>
            <a:r>
              <a:rPr lang="ru-RU" sz="2200" dirty="0" err="1"/>
              <a:t>resources</a:t>
            </a:r>
            <a:r>
              <a:rPr lang="ru-RU" sz="2200" dirty="0"/>
              <a:t> </a:t>
            </a:r>
            <a:r>
              <a:rPr lang="ru-RU" sz="2200" dirty="0" err="1"/>
              <a:t>between</a:t>
            </a:r>
            <a:r>
              <a:rPr lang="ru-RU" sz="2200" dirty="0"/>
              <a:t> </a:t>
            </a:r>
            <a:r>
              <a:rPr lang="ru-RU" sz="2200" dirty="0" err="1"/>
              <a:t>all</a:t>
            </a:r>
            <a:r>
              <a:rPr lang="ru-RU" sz="2200" dirty="0"/>
              <a:t> </a:t>
            </a:r>
            <a:r>
              <a:rPr lang="ru-RU" sz="2200" dirty="0" err="1"/>
              <a:t>participants</a:t>
            </a:r>
            <a:r>
              <a:rPr lang="ru-RU" sz="2200" dirty="0"/>
              <a:t> </a:t>
            </a:r>
            <a:r>
              <a:rPr lang="ru-RU" sz="2200" dirty="0" err="1"/>
              <a:t>of</a:t>
            </a:r>
            <a:r>
              <a:rPr lang="ru-RU" sz="2200" dirty="0"/>
              <a:t> </a:t>
            </a:r>
            <a:r>
              <a:rPr lang="ru-RU" sz="2200" dirty="0" err="1"/>
              <a:t>market</a:t>
            </a:r>
            <a:r>
              <a:rPr lang="ru-RU" sz="2200" dirty="0"/>
              <a:t> </a:t>
            </a:r>
            <a:r>
              <a:rPr lang="ru-RU" sz="2200" dirty="0" err="1"/>
              <a:t>is</a:t>
            </a:r>
            <a:r>
              <a:rPr lang="ru-RU" sz="2200" dirty="0"/>
              <a:t> a </a:t>
            </a:r>
            <a:r>
              <a:rPr lang="ru-RU" sz="2200" dirty="0" err="1"/>
              <a:t>big</a:t>
            </a:r>
            <a:r>
              <a:rPr lang="ru-RU" sz="2200" dirty="0"/>
              <a:t> </a:t>
            </a:r>
            <a:r>
              <a:rPr lang="ru-RU" sz="2200" dirty="0" err="1"/>
              <a:t>problem</a:t>
            </a:r>
            <a:r>
              <a:rPr lang="ru-RU" sz="2200" dirty="0"/>
              <a:t> </a:t>
            </a:r>
            <a:r>
              <a:rPr lang="ru-RU" sz="2200" dirty="0" err="1"/>
              <a:t>for</a:t>
            </a:r>
            <a:r>
              <a:rPr lang="ru-RU" sz="2200" dirty="0"/>
              <a:t> </a:t>
            </a:r>
            <a:r>
              <a:rPr lang="ru-RU" sz="2200" dirty="0" err="1"/>
              <a:t>Universities</a:t>
            </a:r>
            <a:r>
              <a:rPr lang="ru-RU" sz="2200" dirty="0"/>
              <a:t>, </a:t>
            </a:r>
            <a:r>
              <a:rPr lang="ru-RU" sz="2200" dirty="0" err="1"/>
              <a:t>Science</a:t>
            </a:r>
            <a:r>
              <a:rPr lang="ru-RU" sz="2200" dirty="0"/>
              <a:t> </a:t>
            </a:r>
            <a:r>
              <a:rPr lang="ru-RU" sz="2200" dirty="0" err="1"/>
              <a:t>and</a:t>
            </a:r>
            <a:r>
              <a:rPr lang="ru-RU" sz="2200" dirty="0"/>
              <a:t> </a:t>
            </a:r>
            <a:r>
              <a:rPr lang="ru-RU" sz="2200" dirty="0" err="1"/>
              <a:t>Business</a:t>
            </a:r>
            <a:r>
              <a:rPr lang="ru-RU" sz="2200" dirty="0"/>
              <a:t> </a:t>
            </a:r>
            <a:r>
              <a:rPr lang="ru-RU" sz="2200" dirty="0" err="1"/>
              <a:t>to</a:t>
            </a:r>
            <a:r>
              <a:rPr lang="ru-RU" sz="2200" dirty="0"/>
              <a:t> </a:t>
            </a:r>
            <a:r>
              <a:rPr lang="ru-RU" sz="2200" dirty="0" err="1"/>
              <a:t>develop</a:t>
            </a:r>
            <a:r>
              <a:rPr lang="ru-RU" sz="2200" dirty="0"/>
              <a:t> </a:t>
            </a:r>
            <a:r>
              <a:rPr lang="ru-RU" sz="2200" dirty="0" err="1"/>
              <a:t>and</a:t>
            </a:r>
            <a:r>
              <a:rPr lang="ru-RU" sz="2200" dirty="0"/>
              <a:t> </a:t>
            </a:r>
            <a:r>
              <a:rPr lang="ru-RU" sz="2200" dirty="0" err="1"/>
              <a:t>implement</a:t>
            </a:r>
            <a:r>
              <a:rPr lang="ru-RU" sz="2200" dirty="0"/>
              <a:t> </a:t>
            </a:r>
            <a:r>
              <a:rPr lang="ru-RU" sz="2200" dirty="0" err="1"/>
              <a:t>to</a:t>
            </a:r>
            <a:r>
              <a:rPr lang="ru-RU" sz="2200" dirty="0"/>
              <a:t> a </a:t>
            </a:r>
            <a:r>
              <a:rPr lang="ru-RU" sz="2200" dirty="0" err="1"/>
              <a:t>market</a:t>
            </a:r>
            <a:r>
              <a:rPr lang="ru-RU" sz="2200" dirty="0"/>
              <a:t> </a:t>
            </a:r>
            <a:r>
              <a:rPr lang="ru-RU" sz="2200" dirty="0" err="1"/>
              <a:t>new</a:t>
            </a:r>
            <a:r>
              <a:rPr lang="ru-RU" sz="2200" dirty="0"/>
              <a:t> </a:t>
            </a:r>
            <a:r>
              <a:rPr lang="ru-RU" sz="2200" dirty="0" err="1"/>
              <a:t>generations</a:t>
            </a:r>
            <a:r>
              <a:rPr lang="ru-RU" sz="2200" dirty="0"/>
              <a:t> </a:t>
            </a:r>
            <a:r>
              <a:rPr lang="ru-RU" sz="2200" dirty="0" err="1"/>
              <a:t>of</a:t>
            </a:r>
            <a:r>
              <a:rPr lang="ru-RU" sz="2200" dirty="0"/>
              <a:t> </a:t>
            </a:r>
            <a:r>
              <a:rPr lang="en-US" sz="2200" dirty="0" smtClean="0"/>
              <a:t>vaccine</a:t>
            </a:r>
            <a:r>
              <a:rPr lang="ru-RU" dirty="0" smtClean="0"/>
              <a:t>. </a:t>
            </a:r>
            <a:r>
              <a:rPr lang="en-US" dirty="0"/>
              <a:t/>
            </a:r>
            <a:br>
              <a:rPr lang="en-US" dirty="0"/>
            </a:br>
            <a:endParaRPr lang="ru-RU" dirty="0"/>
          </a:p>
        </p:txBody>
      </p:sp>
      <p:sp>
        <p:nvSpPr>
          <p:cNvPr id="3" name="Объект 2"/>
          <p:cNvSpPr>
            <a:spLocks noGrp="1"/>
          </p:cNvSpPr>
          <p:nvPr>
            <p:ph idx="1"/>
          </p:nvPr>
        </p:nvSpPr>
        <p:spPr/>
        <p:txBody>
          <a:bodyPr>
            <a:normAutofit/>
          </a:bodyPr>
          <a:lstStyle/>
          <a:p>
            <a:r>
              <a:rPr lang="en-US" dirty="0"/>
              <a:t>The ultimate aim of the integration of science and education is the staffing of the national innovation system in Russia and the country's economy as a whole, so it must perform the following tasks </a:t>
            </a:r>
            <a:r>
              <a:rPr lang="en-US" dirty="0" smtClean="0"/>
              <a:t>:</a:t>
            </a:r>
            <a:r>
              <a:rPr lang="en-US" dirty="0"/>
              <a:t/>
            </a:r>
            <a:br>
              <a:rPr lang="en-US" dirty="0"/>
            </a:br>
            <a:r>
              <a:rPr lang="en-US" dirty="0"/>
              <a:t>1) improving the quality of education and training of scientific and technical personnel with advanced knowledge and practical experience in scientific research;</a:t>
            </a:r>
            <a:br>
              <a:rPr lang="en-US" dirty="0"/>
            </a:br>
            <a:r>
              <a:rPr lang="en-US" dirty="0"/>
              <a:t>2) to attract and keep talented young people in science and education</a:t>
            </a:r>
            <a:r>
              <a:rPr lang="en-US" dirty="0" smtClean="0"/>
              <a:t>;</a:t>
            </a:r>
          </a:p>
          <a:p>
            <a:r>
              <a:rPr lang="en-US" dirty="0"/>
              <a:t>3) improving the efficiency of use of budgetary funds, personnel, information, material and technical resources, both in research and research training;</a:t>
            </a:r>
            <a:br>
              <a:rPr lang="en-US" dirty="0"/>
            </a:br>
            <a:r>
              <a:rPr lang="en-US" dirty="0"/>
              <a:t>4) Strengthening relationships with the business sector, technology transfer processes in the real economy.</a:t>
            </a:r>
            <a:endParaRPr lang="ru-RU" dirty="0"/>
          </a:p>
        </p:txBody>
      </p:sp>
    </p:spTree>
    <p:extLst>
      <p:ext uri="{BB962C8B-B14F-4D97-AF65-F5344CB8AC3E}">
        <p14:creationId xmlns:p14="http://schemas.microsoft.com/office/powerpoint/2010/main" val="18799663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en-US" dirty="0"/>
              <a:t>Prime Minister of the Russian </a:t>
            </a:r>
            <a:r>
              <a:rPr lang="en-US" dirty="0" smtClean="0"/>
              <a:t>Federation</a:t>
            </a:r>
            <a:r>
              <a:rPr lang="ru-RU" dirty="0" smtClean="0"/>
              <a:t/>
            </a:r>
            <a:br>
              <a:rPr lang="ru-RU" dirty="0" smtClean="0"/>
            </a:br>
            <a:r>
              <a:rPr lang="en-US" dirty="0" smtClean="0"/>
              <a:t>Dmitry </a:t>
            </a:r>
            <a:r>
              <a:rPr lang="en-US" dirty="0"/>
              <a:t>Medvedev </a:t>
            </a:r>
            <a:r>
              <a:rPr lang="en-US" dirty="0" smtClean="0"/>
              <a:t>about </a:t>
            </a:r>
            <a:r>
              <a:rPr lang="en-US" dirty="0"/>
              <a:t>educational priorities in Russia</a:t>
            </a:r>
            <a:endParaRPr lang="ru-RU" dirty="0"/>
          </a:p>
        </p:txBody>
      </p:sp>
      <p:sp>
        <p:nvSpPr>
          <p:cNvPr id="3" name="Объект 2"/>
          <p:cNvSpPr>
            <a:spLocks noGrp="1"/>
          </p:cNvSpPr>
          <p:nvPr>
            <p:ph idx="1"/>
          </p:nvPr>
        </p:nvSpPr>
        <p:spPr/>
        <p:txBody>
          <a:bodyPr>
            <a:normAutofit/>
          </a:bodyPr>
          <a:lstStyle/>
          <a:p>
            <a:r>
              <a:rPr lang="en-US" dirty="0"/>
              <a:t>Dmitry Medvedev </a:t>
            </a:r>
            <a:r>
              <a:rPr lang="en-US" dirty="0" smtClean="0"/>
              <a:t> highlight the importance of  Universities </a:t>
            </a:r>
            <a:r>
              <a:rPr lang="en-US" dirty="0"/>
              <a:t>as centers of innovation. </a:t>
            </a:r>
            <a:endParaRPr lang="en-US" dirty="0" smtClean="0"/>
          </a:p>
          <a:p>
            <a:r>
              <a:rPr lang="en-US" dirty="0" smtClean="0"/>
              <a:t>He set 2 targets:</a:t>
            </a:r>
            <a:endParaRPr lang="en-US" dirty="0"/>
          </a:p>
          <a:p>
            <a:r>
              <a:rPr lang="en-US" dirty="0"/>
              <a:t>1. to build on the basis of the leading universities modern system of creating and promoting innovation, which will allow universities to </a:t>
            </a:r>
            <a:r>
              <a:rPr lang="en-US" dirty="0" smtClean="0"/>
              <a:t>develop </a:t>
            </a:r>
            <a:r>
              <a:rPr lang="en-US" dirty="0"/>
              <a:t>their intellectual products</a:t>
            </a:r>
            <a:r>
              <a:rPr lang="en-US" dirty="0" smtClean="0"/>
              <a:t>.</a:t>
            </a:r>
            <a:endParaRPr lang="en-US" dirty="0"/>
          </a:p>
          <a:p>
            <a:endParaRPr lang="en-US" dirty="0"/>
          </a:p>
          <a:p>
            <a:r>
              <a:rPr lang="en-US" dirty="0"/>
              <a:t>2. to increase competitiveness in the global market of educational and research services, and to gain a foothold in the top positions in international rankings.</a:t>
            </a:r>
            <a:endParaRPr lang="ru-RU" dirty="0"/>
          </a:p>
        </p:txBody>
      </p:sp>
      <p:sp>
        <p:nvSpPr>
          <p:cNvPr id="4" name="Прямоугольник 3"/>
          <p:cNvSpPr/>
          <p:nvPr/>
        </p:nvSpPr>
        <p:spPr>
          <a:xfrm>
            <a:off x="3117813" y="3244334"/>
            <a:ext cx="184731" cy="369332"/>
          </a:xfrm>
          <a:prstGeom prst="rect">
            <a:avLst/>
          </a:prstGeom>
        </p:spPr>
        <p:txBody>
          <a:bodyPr wrap="none">
            <a:spAutoFit/>
          </a:bodyPr>
          <a:lstStyle/>
          <a:p>
            <a:endParaRPr lang="ru-RU" dirty="0"/>
          </a:p>
        </p:txBody>
      </p:sp>
    </p:spTree>
    <p:extLst>
      <p:ext uri="{BB962C8B-B14F-4D97-AF65-F5344CB8AC3E}">
        <p14:creationId xmlns:p14="http://schemas.microsoft.com/office/powerpoint/2010/main" val="341176400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smtClean="0"/>
              <a:t>Changes in system of education</a:t>
            </a:r>
            <a:endParaRPr lang="ru-RU" dirty="0"/>
          </a:p>
        </p:txBody>
      </p:sp>
      <p:sp>
        <p:nvSpPr>
          <p:cNvPr id="3" name="Объект 2"/>
          <p:cNvSpPr>
            <a:spLocks noGrp="1"/>
          </p:cNvSpPr>
          <p:nvPr>
            <p:ph idx="1"/>
          </p:nvPr>
        </p:nvSpPr>
        <p:spPr/>
        <p:txBody>
          <a:bodyPr>
            <a:noAutofit/>
          </a:bodyPr>
          <a:lstStyle/>
          <a:p>
            <a:r>
              <a:rPr lang="en-US" sz="2000" dirty="0" smtClean="0"/>
              <a:t>In </a:t>
            </a:r>
            <a:r>
              <a:rPr lang="en-US" sz="2000" dirty="0"/>
              <a:t>the economic development of the system, including higher education, has already taken steps towards the creation of a higher education system that meets the new conditions. </a:t>
            </a:r>
            <a:r>
              <a:rPr lang="en-US" sz="2000" dirty="0" smtClean="0"/>
              <a:t>Since </a:t>
            </a:r>
            <a:r>
              <a:rPr lang="en-US" sz="2000" dirty="0"/>
              <a:t>2011 </a:t>
            </a:r>
            <a:r>
              <a:rPr lang="en-US" sz="2000" dirty="0" smtClean="0"/>
              <a:t> up to now 1</a:t>
            </a:r>
            <a:r>
              <a:rPr lang="en-US" sz="2000" dirty="0"/>
              <a:t>) introduced state educational standards of the third generation; </a:t>
            </a:r>
            <a:r>
              <a:rPr lang="en-US" sz="2000" dirty="0" smtClean="0"/>
              <a:t>2</a:t>
            </a:r>
            <a:r>
              <a:rPr lang="en-US" sz="2000" dirty="0"/>
              <a:t>) created a fundamentally new types of universities - national research and federal universities; </a:t>
            </a:r>
            <a:r>
              <a:rPr lang="en-US" sz="2000" dirty="0" smtClean="0"/>
              <a:t> </a:t>
            </a:r>
            <a:r>
              <a:rPr lang="en-US" sz="2000" dirty="0"/>
              <a:t>3) the transition to a two-tier system of training of highly qualified specialists; </a:t>
            </a:r>
            <a:r>
              <a:rPr lang="en-US" sz="2000" dirty="0" smtClean="0"/>
              <a:t> </a:t>
            </a:r>
            <a:r>
              <a:rPr lang="en-US" sz="2000" dirty="0"/>
              <a:t>4) introduced a new system of remuneration of public sector employees; </a:t>
            </a:r>
            <a:r>
              <a:rPr lang="en-US" sz="2000" dirty="0" smtClean="0"/>
              <a:t> </a:t>
            </a:r>
            <a:r>
              <a:rPr lang="en-US" sz="2000" dirty="0"/>
              <a:t>5) open special economic zones, industrial parks, business incubators and other forms of innovation.</a:t>
            </a:r>
            <a:endParaRPr lang="ru-RU" sz="2000" dirty="0"/>
          </a:p>
        </p:txBody>
      </p:sp>
    </p:spTree>
    <p:extLst>
      <p:ext uri="{BB962C8B-B14F-4D97-AF65-F5344CB8AC3E}">
        <p14:creationId xmlns:p14="http://schemas.microsoft.com/office/powerpoint/2010/main" val="62311775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smtClean="0"/>
              <a:t>Conclusion</a:t>
            </a:r>
            <a:endParaRPr lang="ru-RU" dirty="0"/>
          </a:p>
        </p:txBody>
      </p:sp>
      <p:sp>
        <p:nvSpPr>
          <p:cNvPr id="3" name="Объект 2"/>
          <p:cNvSpPr>
            <a:spLocks noGrp="1"/>
          </p:cNvSpPr>
          <p:nvPr>
            <p:ph idx="1"/>
          </p:nvPr>
        </p:nvSpPr>
        <p:spPr/>
        <p:txBody>
          <a:bodyPr>
            <a:normAutofit/>
          </a:bodyPr>
          <a:lstStyle/>
          <a:p>
            <a:r>
              <a:rPr lang="ru-RU" sz="2400" dirty="0"/>
              <a:t> </a:t>
            </a:r>
            <a:r>
              <a:rPr lang="ru-RU" sz="2400" dirty="0" err="1"/>
              <a:t>It</a:t>
            </a:r>
            <a:r>
              <a:rPr lang="ru-RU" sz="2400" dirty="0"/>
              <a:t> </a:t>
            </a:r>
            <a:r>
              <a:rPr lang="ru-RU" sz="2400" dirty="0" err="1"/>
              <a:t>is</a:t>
            </a:r>
            <a:r>
              <a:rPr lang="ru-RU" sz="2400" dirty="0"/>
              <a:t> </a:t>
            </a:r>
            <a:r>
              <a:rPr lang="ru-RU" sz="2400" dirty="0" err="1"/>
              <a:t>necessary</a:t>
            </a:r>
            <a:r>
              <a:rPr lang="ru-RU" sz="2400" dirty="0"/>
              <a:t> </a:t>
            </a:r>
            <a:r>
              <a:rPr lang="ru-RU" sz="2400" dirty="0" err="1"/>
              <a:t>to</a:t>
            </a:r>
            <a:r>
              <a:rPr lang="ru-RU" sz="2400" dirty="0"/>
              <a:t> </a:t>
            </a:r>
            <a:r>
              <a:rPr lang="ru-RU" sz="2400" dirty="0" err="1"/>
              <a:t>change</a:t>
            </a:r>
            <a:r>
              <a:rPr lang="ru-RU" sz="2400" dirty="0"/>
              <a:t> </a:t>
            </a:r>
            <a:r>
              <a:rPr lang="ru-RU" sz="2400" dirty="0" err="1"/>
              <a:t>system</a:t>
            </a:r>
            <a:r>
              <a:rPr lang="ru-RU" sz="2400" dirty="0"/>
              <a:t> </a:t>
            </a:r>
            <a:r>
              <a:rPr lang="ru-RU" sz="2400" dirty="0" err="1"/>
              <a:t>of</a:t>
            </a:r>
            <a:r>
              <a:rPr lang="ru-RU" sz="2400" dirty="0"/>
              <a:t> </a:t>
            </a:r>
            <a:r>
              <a:rPr lang="ru-RU" sz="2400" dirty="0" err="1"/>
              <a:t>the</a:t>
            </a:r>
            <a:r>
              <a:rPr lang="ru-RU" sz="2400" dirty="0"/>
              <a:t> </a:t>
            </a:r>
            <a:r>
              <a:rPr lang="ru-RU" sz="2400" dirty="0" err="1"/>
              <a:t>pharmaceutical</a:t>
            </a:r>
            <a:r>
              <a:rPr lang="ru-RU" sz="2400" dirty="0"/>
              <a:t> </a:t>
            </a:r>
            <a:r>
              <a:rPr lang="ru-RU" sz="2400" dirty="0" err="1"/>
              <a:t>and</a:t>
            </a:r>
            <a:r>
              <a:rPr lang="ru-RU" sz="2400" dirty="0"/>
              <a:t> </a:t>
            </a:r>
            <a:r>
              <a:rPr lang="ru-RU" sz="2400" dirty="0" err="1"/>
              <a:t>medical</a:t>
            </a:r>
            <a:r>
              <a:rPr lang="ru-RU" sz="2400" dirty="0"/>
              <a:t> </a:t>
            </a:r>
            <a:r>
              <a:rPr lang="ru-RU" sz="2400" dirty="0" err="1"/>
              <a:t>education</a:t>
            </a:r>
            <a:r>
              <a:rPr lang="ru-RU" sz="2400" dirty="0"/>
              <a:t> </a:t>
            </a:r>
            <a:r>
              <a:rPr lang="ru-RU" sz="2400" dirty="0" err="1"/>
              <a:t>from</a:t>
            </a:r>
            <a:r>
              <a:rPr lang="ru-RU" sz="2400" dirty="0"/>
              <a:t> </a:t>
            </a:r>
            <a:r>
              <a:rPr lang="ru-RU" sz="2400" dirty="0" err="1"/>
              <a:t>traditional</a:t>
            </a:r>
            <a:r>
              <a:rPr lang="ru-RU" sz="2400" dirty="0"/>
              <a:t> </a:t>
            </a:r>
            <a:r>
              <a:rPr lang="ru-RU" sz="2400" dirty="0" err="1"/>
              <a:t>educational</a:t>
            </a:r>
            <a:r>
              <a:rPr lang="ru-RU" sz="2400" dirty="0"/>
              <a:t> </a:t>
            </a:r>
            <a:r>
              <a:rPr lang="ru-RU" sz="2400" dirty="0" err="1"/>
              <a:t>institutes</a:t>
            </a:r>
            <a:r>
              <a:rPr lang="ru-RU" sz="2400" dirty="0"/>
              <a:t> </a:t>
            </a:r>
            <a:r>
              <a:rPr lang="ru-RU" sz="2400" dirty="0" err="1"/>
              <a:t>to</a:t>
            </a:r>
            <a:r>
              <a:rPr lang="ru-RU" sz="2400" dirty="0"/>
              <a:t> </a:t>
            </a:r>
            <a:r>
              <a:rPr lang="ru-RU" sz="2400" dirty="0" err="1"/>
              <a:t>the</a:t>
            </a:r>
            <a:r>
              <a:rPr lang="ru-RU" sz="2400" dirty="0"/>
              <a:t> </a:t>
            </a:r>
            <a:r>
              <a:rPr lang="ru-RU" sz="2400" dirty="0" err="1"/>
              <a:t>Research</a:t>
            </a:r>
            <a:r>
              <a:rPr lang="ru-RU" sz="2400" dirty="0"/>
              <a:t> </a:t>
            </a:r>
            <a:r>
              <a:rPr lang="ru-RU" sz="2400" dirty="0" err="1"/>
              <a:t>Universities</a:t>
            </a:r>
            <a:r>
              <a:rPr lang="ru-RU" sz="2400" dirty="0"/>
              <a:t> , </a:t>
            </a:r>
            <a:r>
              <a:rPr lang="ru-RU" sz="2400" dirty="0" err="1"/>
              <a:t>which</a:t>
            </a:r>
            <a:r>
              <a:rPr lang="ru-RU" sz="2400" dirty="0"/>
              <a:t> </a:t>
            </a:r>
            <a:r>
              <a:rPr lang="ru-RU" sz="2400" dirty="0" err="1"/>
              <a:t>could</a:t>
            </a:r>
            <a:r>
              <a:rPr lang="ru-RU" sz="2400" dirty="0"/>
              <a:t> </a:t>
            </a:r>
            <a:r>
              <a:rPr lang="ru-RU" sz="2400" dirty="0" err="1"/>
              <a:t>link</a:t>
            </a:r>
            <a:r>
              <a:rPr lang="ru-RU" sz="2400" dirty="0"/>
              <a:t>  </a:t>
            </a:r>
            <a:r>
              <a:rPr lang="ru-RU" sz="2400" dirty="0" err="1"/>
              <a:t>manufacture</a:t>
            </a:r>
            <a:r>
              <a:rPr lang="ru-RU" sz="2400" dirty="0"/>
              <a:t>, </a:t>
            </a:r>
            <a:r>
              <a:rPr lang="ru-RU" sz="2400" dirty="0" err="1"/>
              <a:t>science</a:t>
            </a:r>
            <a:r>
              <a:rPr lang="ru-RU" sz="2400" dirty="0"/>
              <a:t> </a:t>
            </a:r>
            <a:r>
              <a:rPr lang="ru-RU" sz="2400" dirty="0" err="1"/>
              <a:t>and</a:t>
            </a:r>
            <a:r>
              <a:rPr lang="ru-RU" sz="2400" dirty="0"/>
              <a:t> </a:t>
            </a:r>
            <a:r>
              <a:rPr lang="ru-RU" sz="2400" dirty="0" err="1"/>
              <a:t>education</a:t>
            </a:r>
            <a:r>
              <a:rPr lang="ru-RU" sz="2400" dirty="0"/>
              <a:t> </a:t>
            </a:r>
            <a:r>
              <a:rPr lang="ru-RU" sz="2400" dirty="0" err="1"/>
              <a:t>to</a:t>
            </a:r>
            <a:r>
              <a:rPr lang="ru-RU" sz="2400" dirty="0"/>
              <a:t> </a:t>
            </a:r>
            <a:r>
              <a:rPr lang="ru-RU" sz="2400" dirty="0" err="1"/>
              <a:t>the</a:t>
            </a:r>
            <a:r>
              <a:rPr lang="ru-RU" sz="2400" dirty="0"/>
              <a:t>  </a:t>
            </a:r>
            <a:r>
              <a:rPr lang="ru-RU" sz="2400" dirty="0" err="1"/>
              <a:t>one</a:t>
            </a:r>
            <a:r>
              <a:rPr lang="ru-RU" sz="2400" dirty="0"/>
              <a:t> </a:t>
            </a:r>
            <a:r>
              <a:rPr lang="ru-RU" sz="2400" dirty="0" err="1"/>
              <a:t>claster</a:t>
            </a:r>
            <a:r>
              <a:rPr lang="ru-RU" sz="2400" dirty="0"/>
              <a:t> </a:t>
            </a:r>
            <a:r>
              <a:rPr lang="ru-RU" sz="2400" dirty="0" err="1"/>
              <a:t>to</a:t>
            </a:r>
            <a:r>
              <a:rPr lang="ru-RU" sz="2400" dirty="0"/>
              <a:t> </a:t>
            </a:r>
            <a:r>
              <a:rPr lang="ru-RU" sz="2400" dirty="0" err="1"/>
              <a:t>build</a:t>
            </a:r>
            <a:r>
              <a:rPr lang="ru-RU" sz="2400" dirty="0"/>
              <a:t> </a:t>
            </a:r>
            <a:r>
              <a:rPr lang="ru-RU" sz="2400" dirty="0" err="1"/>
              <a:t>an</a:t>
            </a:r>
            <a:r>
              <a:rPr lang="ru-RU" sz="2400" dirty="0"/>
              <a:t> </a:t>
            </a:r>
            <a:r>
              <a:rPr lang="ru-RU" sz="2400" dirty="0" err="1"/>
              <a:t>effective</a:t>
            </a:r>
            <a:r>
              <a:rPr lang="ru-RU" sz="2400" dirty="0"/>
              <a:t>  </a:t>
            </a:r>
            <a:r>
              <a:rPr lang="ru-RU" sz="2400" dirty="0" err="1"/>
              <a:t>business</a:t>
            </a:r>
            <a:r>
              <a:rPr lang="ru-RU" sz="2400" dirty="0"/>
              <a:t> </a:t>
            </a:r>
            <a:r>
              <a:rPr lang="ru-RU" sz="2400" dirty="0" err="1"/>
              <a:t>model</a:t>
            </a:r>
            <a:r>
              <a:rPr lang="ru-RU" sz="2400" dirty="0"/>
              <a:t> </a:t>
            </a:r>
            <a:r>
              <a:rPr lang="ru-RU" sz="2400" dirty="0" err="1"/>
              <a:t>for</a:t>
            </a:r>
            <a:r>
              <a:rPr lang="ru-RU" sz="2400" dirty="0"/>
              <a:t> </a:t>
            </a:r>
            <a:r>
              <a:rPr lang="ru-RU" sz="2400" dirty="0" err="1"/>
              <a:t>the</a:t>
            </a:r>
            <a:r>
              <a:rPr lang="ru-RU" sz="2400" dirty="0"/>
              <a:t> </a:t>
            </a:r>
            <a:r>
              <a:rPr lang="ru-RU" sz="2400" dirty="0" err="1"/>
              <a:t>development</a:t>
            </a:r>
            <a:r>
              <a:rPr lang="ru-RU" sz="2400" dirty="0"/>
              <a:t> </a:t>
            </a:r>
            <a:r>
              <a:rPr lang="ru-RU" sz="2400" dirty="0" err="1"/>
              <a:t>of</a:t>
            </a:r>
            <a:r>
              <a:rPr lang="ru-RU" sz="2400" dirty="0"/>
              <a:t> </a:t>
            </a:r>
            <a:r>
              <a:rPr lang="ru-RU" sz="2400" dirty="0" err="1"/>
              <a:t>modern</a:t>
            </a:r>
            <a:r>
              <a:rPr lang="ru-RU" sz="2400" dirty="0"/>
              <a:t> </a:t>
            </a:r>
            <a:r>
              <a:rPr lang="ru-RU" sz="2400" dirty="0" err="1"/>
              <a:t>vaccines</a:t>
            </a:r>
            <a:r>
              <a:rPr lang="ru-RU" sz="2400" dirty="0"/>
              <a:t> by </a:t>
            </a:r>
            <a:r>
              <a:rPr lang="ru-RU" sz="2400" dirty="0" err="1"/>
              <a:t>using</a:t>
            </a:r>
            <a:r>
              <a:rPr lang="ru-RU" sz="2400" dirty="0"/>
              <a:t> </a:t>
            </a:r>
            <a:r>
              <a:rPr lang="ru-RU" sz="2400" dirty="0" err="1"/>
              <a:t>innovative</a:t>
            </a:r>
            <a:r>
              <a:rPr lang="ru-RU" sz="2400" dirty="0"/>
              <a:t> </a:t>
            </a:r>
            <a:r>
              <a:rPr lang="ru-RU" sz="2400" dirty="0" err="1"/>
              <a:t>approaches</a:t>
            </a:r>
            <a:r>
              <a:rPr lang="ru-RU" sz="2400" dirty="0"/>
              <a:t>.</a:t>
            </a:r>
          </a:p>
        </p:txBody>
      </p:sp>
    </p:spTree>
    <p:extLst>
      <p:ext uri="{BB962C8B-B14F-4D97-AF65-F5344CB8AC3E}">
        <p14:creationId xmlns:p14="http://schemas.microsoft.com/office/powerpoint/2010/main" val="89534382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normAutofit/>
          </a:bodyPr>
          <a:lstStyle/>
          <a:p>
            <a:r>
              <a:rPr lang="en-US" sz="4000" dirty="0" smtClean="0"/>
              <a:t>Thank you for  attention!</a:t>
            </a:r>
            <a:endParaRPr lang="ru-RU" sz="4000" dirty="0"/>
          </a:p>
        </p:txBody>
      </p:sp>
    </p:spTree>
    <p:extLst>
      <p:ext uri="{BB962C8B-B14F-4D97-AF65-F5344CB8AC3E}">
        <p14:creationId xmlns:p14="http://schemas.microsoft.com/office/powerpoint/2010/main" val="26229266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a:t/>
            </a:r>
            <a:br>
              <a:rPr lang="ru-RU" dirty="0"/>
            </a:br>
            <a:endParaRPr lang="ru-RU" dirty="0"/>
          </a:p>
        </p:txBody>
      </p:sp>
      <p:sp>
        <p:nvSpPr>
          <p:cNvPr id="3" name="Объект 2"/>
          <p:cNvSpPr>
            <a:spLocks noGrp="1"/>
          </p:cNvSpPr>
          <p:nvPr>
            <p:ph idx="1"/>
          </p:nvPr>
        </p:nvSpPr>
        <p:spPr/>
        <p:txBody>
          <a:bodyPr/>
          <a:lstStyle/>
          <a:p>
            <a:r>
              <a:rPr lang="en-US" dirty="0" smtClean="0"/>
              <a:t>Obviously, we cannot perform any modernization without profound improvements in professional education. In this case We’ll have to live in behind the times society in the terms of technologies.</a:t>
            </a:r>
          </a:p>
        </p:txBody>
      </p:sp>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096000" y="3152274"/>
            <a:ext cx="4054642" cy="2892342"/>
          </a:xfrm>
          <a:prstGeom prst="rect">
            <a:avLst/>
          </a:prstGeom>
        </p:spPr>
      </p:pic>
    </p:spTree>
    <p:extLst>
      <p:ext uri="{BB962C8B-B14F-4D97-AF65-F5344CB8AC3E}">
        <p14:creationId xmlns:p14="http://schemas.microsoft.com/office/powerpoint/2010/main" val="339009617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en-US" b="1" dirty="0"/>
              <a:t>1.	</a:t>
            </a:r>
            <a:r>
              <a:rPr lang="en-US" b="1" dirty="0" smtClean="0"/>
              <a:t>BACKGROUND</a:t>
            </a:r>
            <a:r>
              <a:rPr lang="ru-RU" dirty="0"/>
              <a:t/>
            </a:r>
            <a:br>
              <a:rPr lang="ru-RU" dirty="0"/>
            </a:br>
            <a:endParaRPr lang="ru-RU" dirty="0"/>
          </a:p>
        </p:txBody>
      </p:sp>
      <p:sp>
        <p:nvSpPr>
          <p:cNvPr id="3" name="Объект 2"/>
          <p:cNvSpPr>
            <a:spLocks noGrp="1"/>
          </p:cNvSpPr>
          <p:nvPr>
            <p:ph idx="1"/>
          </p:nvPr>
        </p:nvSpPr>
        <p:spPr/>
        <p:txBody>
          <a:bodyPr>
            <a:normAutofit/>
          </a:bodyPr>
          <a:lstStyle/>
          <a:p>
            <a:pPr marL="0" indent="0" hangingPunct="0">
              <a:buNone/>
            </a:pPr>
            <a:r>
              <a:rPr lang="en-US" b="1" dirty="0"/>
              <a:t> </a:t>
            </a:r>
            <a:r>
              <a:rPr lang="en-US" b="1" dirty="0" smtClean="0"/>
              <a:t>    BACKGROUND </a:t>
            </a:r>
            <a:endParaRPr lang="ru-RU" dirty="0"/>
          </a:p>
          <a:p>
            <a:pPr hangingPunct="0"/>
            <a:r>
              <a:rPr lang="en-US" dirty="0" smtClean="0"/>
              <a:t>Education , science and business are working separately in innovation areas. Those elements of National Innovation system(NIS) </a:t>
            </a:r>
            <a:r>
              <a:rPr lang="en-US" dirty="0"/>
              <a:t>ignored each other, reducing the effectiveness of their research and in particular the impact of the </a:t>
            </a:r>
            <a:r>
              <a:rPr lang="en-US" dirty="0" smtClean="0"/>
              <a:t> </a:t>
            </a:r>
            <a:r>
              <a:rPr lang="en-US" dirty="0"/>
              <a:t>in general. As a result of the innovative activity of the Russian economy remains at 10%. Although international experience shows the evolutionary processes occurring integration of fundamental science, education and commercialization of innovations in Russia is growing problems which rather suggests the disintegration activity of these subjects of the innovation economy.</a:t>
            </a:r>
            <a:endParaRPr lang="ru-RU" dirty="0"/>
          </a:p>
          <a:p>
            <a:endParaRPr lang="ru-RU" dirty="0"/>
          </a:p>
        </p:txBody>
      </p:sp>
    </p:spTree>
    <p:extLst>
      <p:ext uri="{BB962C8B-B14F-4D97-AF65-F5344CB8AC3E}">
        <p14:creationId xmlns:p14="http://schemas.microsoft.com/office/powerpoint/2010/main" val="14167498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592925" y="457200"/>
            <a:ext cx="8911687" cy="1447800"/>
          </a:xfrm>
        </p:spPr>
        <p:txBody>
          <a:bodyPr>
            <a:normAutofit fontScale="90000"/>
          </a:bodyPr>
          <a:lstStyle/>
          <a:p>
            <a:r>
              <a:rPr lang="ru-RU" sz="2200" b="1" dirty="0" err="1">
                <a:solidFill>
                  <a:srgbClr val="222222"/>
                </a:solidFill>
                <a:latin typeface="Times New Roman" panose="02020603050405020304" pitchFamily="18" charset="0"/>
                <a:ea typeface="Calibri" panose="020F0502020204030204" pitchFamily="34" charset="0"/>
                <a:cs typeface="Times New Roman" panose="02020603050405020304" pitchFamily="18" charset="0"/>
              </a:rPr>
              <a:t>The</a:t>
            </a:r>
            <a:r>
              <a:rPr lang="ru-RU" sz="2200" b="1" dirty="0">
                <a:solidFill>
                  <a:srgbClr val="222222"/>
                </a:solidFill>
                <a:latin typeface="Times New Roman" panose="02020603050405020304" pitchFamily="18" charset="0"/>
                <a:ea typeface="Calibri" panose="020F0502020204030204" pitchFamily="34" charset="0"/>
                <a:cs typeface="Times New Roman" panose="02020603050405020304" pitchFamily="18" charset="0"/>
              </a:rPr>
              <a:t> </a:t>
            </a:r>
            <a:r>
              <a:rPr lang="ru-RU" sz="2200" b="1" dirty="0" err="1">
                <a:solidFill>
                  <a:srgbClr val="222222"/>
                </a:solidFill>
                <a:latin typeface="Times New Roman" panose="02020603050405020304" pitchFamily="18" charset="0"/>
                <a:ea typeface="Calibri" panose="020F0502020204030204" pitchFamily="34" charset="0"/>
                <a:cs typeface="Times New Roman" panose="02020603050405020304" pitchFamily="18" charset="0"/>
              </a:rPr>
              <a:t>aim</a:t>
            </a:r>
            <a:r>
              <a:rPr lang="ru-RU" sz="2200" b="1" dirty="0">
                <a:solidFill>
                  <a:srgbClr val="222222"/>
                </a:solidFill>
                <a:latin typeface="Times New Roman" panose="02020603050405020304" pitchFamily="18" charset="0"/>
                <a:ea typeface="Calibri" panose="020F0502020204030204" pitchFamily="34" charset="0"/>
                <a:cs typeface="Times New Roman" panose="02020603050405020304" pitchFamily="18" charset="0"/>
              </a:rPr>
              <a:t> </a:t>
            </a:r>
            <a:r>
              <a:rPr lang="ru-RU" sz="2200" b="1" dirty="0" err="1">
                <a:solidFill>
                  <a:srgbClr val="222222"/>
                </a:solidFill>
                <a:latin typeface="Times New Roman" panose="02020603050405020304" pitchFamily="18" charset="0"/>
                <a:ea typeface="Calibri" panose="020F0502020204030204" pitchFamily="34" charset="0"/>
                <a:cs typeface="Times New Roman" panose="02020603050405020304" pitchFamily="18" charset="0"/>
              </a:rPr>
              <a:t>of</a:t>
            </a:r>
            <a:r>
              <a:rPr lang="ru-RU" sz="2200" b="1" dirty="0">
                <a:solidFill>
                  <a:srgbClr val="222222"/>
                </a:solidFill>
                <a:latin typeface="Times New Roman" panose="02020603050405020304" pitchFamily="18" charset="0"/>
                <a:ea typeface="Calibri" panose="020F0502020204030204" pitchFamily="34" charset="0"/>
                <a:cs typeface="Times New Roman" panose="02020603050405020304" pitchFamily="18" charset="0"/>
              </a:rPr>
              <a:t> </a:t>
            </a:r>
            <a:r>
              <a:rPr lang="en-US" sz="2200" b="1" dirty="0">
                <a:solidFill>
                  <a:srgbClr val="222222"/>
                </a:solidFill>
                <a:latin typeface="Times New Roman" panose="02020603050405020304" pitchFamily="18" charset="0"/>
                <a:ea typeface="Calibri" panose="020F0502020204030204" pitchFamily="34" charset="0"/>
                <a:cs typeface="Times New Roman" panose="02020603050405020304" pitchFamily="18" charset="0"/>
              </a:rPr>
              <a:t>our </a:t>
            </a:r>
            <a:r>
              <a:rPr lang="en-US" sz="2200" b="1" dirty="0" err="1">
                <a:solidFill>
                  <a:srgbClr val="222222"/>
                </a:solidFill>
                <a:latin typeface="Times New Roman" panose="02020603050405020304" pitchFamily="18" charset="0"/>
                <a:ea typeface="Calibri" panose="020F0502020204030204" pitchFamily="34" charset="0"/>
                <a:cs typeface="Times New Roman" panose="02020603050405020304" pitchFamily="18" charset="0"/>
              </a:rPr>
              <a:t>repors</a:t>
            </a:r>
            <a:r>
              <a:rPr lang="ru-RU" sz="2200" b="1" dirty="0">
                <a:solidFill>
                  <a:srgbClr val="222222"/>
                </a:solidFill>
                <a:latin typeface="Times New Roman" panose="02020603050405020304" pitchFamily="18" charset="0"/>
                <a:ea typeface="Calibri" panose="020F0502020204030204" pitchFamily="34" charset="0"/>
                <a:cs typeface="Times New Roman" panose="02020603050405020304" pitchFamily="18" charset="0"/>
              </a:rPr>
              <a:t> </a:t>
            </a:r>
            <a:r>
              <a:rPr lang="ru-RU" sz="2200" b="1" dirty="0" err="1">
                <a:solidFill>
                  <a:srgbClr val="222222"/>
                </a:solidFill>
                <a:latin typeface="Times New Roman" panose="02020603050405020304" pitchFamily="18" charset="0"/>
                <a:ea typeface="Calibri" panose="020F0502020204030204" pitchFamily="34" charset="0"/>
                <a:cs typeface="Times New Roman" panose="02020603050405020304" pitchFamily="18" charset="0"/>
              </a:rPr>
              <a:t>is</a:t>
            </a:r>
            <a:r>
              <a:rPr lang="ru-RU" sz="2200" b="1" dirty="0">
                <a:solidFill>
                  <a:srgbClr val="222222"/>
                </a:solidFill>
                <a:latin typeface="Times New Roman" panose="02020603050405020304" pitchFamily="18" charset="0"/>
                <a:ea typeface="Calibri" panose="020F0502020204030204" pitchFamily="34" charset="0"/>
                <a:cs typeface="Times New Roman" panose="02020603050405020304" pitchFamily="18" charset="0"/>
              </a:rPr>
              <a:t> </a:t>
            </a:r>
            <a:r>
              <a:rPr lang="ru-RU" sz="2200" b="1" dirty="0" err="1">
                <a:solidFill>
                  <a:srgbClr val="222222"/>
                </a:solidFill>
                <a:latin typeface="Times New Roman" panose="02020603050405020304" pitchFamily="18" charset="0"/>
                <a:ea typeface="Calibri" panose="020F0502020204030204" pitchFamily="34" charset="0"/>
                <a:cs typeface="Times New Roman" panose="02020603050405020304" pitchFamily="18" charset="0"/>
              </a:rPr>
              <a:t>to</a:t>
            </a:r>
            <a:r>
              <a:rPr lang="ru-RU" sz="2200" b="1" dirty="0">
                <a:solidFill>
                  <a:srgbClr val="222222"/>
                </a:solidFill>
                <a:latin typeface="Times New Roman" panose="02020603050405020304" pitchFamily="18" charset="0"/>
                <a:ea typeface="Calibri" panose="020F0502020204030204" pitchFamily="34" charset="0"/>
                <a:cs typeface="Times New Roman" panose="02020603050405020304" pitchFamily="18" charset="0"/>
              </a:rPr>
              <a:t> </a:t>
            </a:r>
            <a:r>
              <a:rPr lang="ru-RU" sz="2200" b="1" dirty="0" err="1">
                <a:solidFill>
                  <a:srgbClr val="222222"/>
                </a:solidFill>
                <a:latin typeface="Times New Roman" panose="02020603050405020304" pitchFamily="18" charset="0"/>
                <a:ea typeface="Calibri" panose="020F0502020204030204" pitchFamily="34" charset="0"/>
                <a:cs typeface="Times New Roman" panose="02020603050405020304" pitchFamily="18" charset="0"/>
              </a:rPr>
              <a:t>show</a:t>
            </a:r>
            <a:r>
              <a:rPr lang="ru-RU" sz="2200" b="1" dirty="0">
                <a:solidFill>
                  <a:srgbClr val="222222"/>
                </a:solidFill>
                <a:latin typeface="Times New Roman" panose="02020603050405020304" pitchFamily="18" charset="0"/>
                <a:ea typeface="Calibri" panose="020F0502020204030204" pitchFamily="34" charset="0"/>
                <a:cs typeface="Times New Roman" panose="02020603050405020304" pitchFamily="18" charset="0"/>
              </a:rPr>
              <a:t> </a:t>
            </a:r>
            <a:r>
              <a:rPr lang="ru-RU" sz="2200" b="1" dirty="0" err="1">
                <a:solidFill>
                  <a:srgbClr val="222222"/>
                </a:solidFill>
                <a:latin typeface="Times New Roman" panose="02020603050405020304" pitchFamily="18" charset="0"/>
                <a:ea typeface="Calibri" panose="020F0502020204030204" pitchFamily="34" charset="0"/>
                <a:cs typeface="Times New Roman" panose="02020603050405020304" pitchFamily="18" charset="0"/>
              </a:rPr>
              <a:t>advantages</a:t>
            </a:r>
            <a:r>
              <a:rPr lang="ru-RU" sz="2200" b="1" dirty="0">
                <a:solidFill>
                  <a:srgbClr val="222222"/>
                </a:solidFill>
                <a:latin typeface="Times New Roman" panose="02020603050405020304" pitchFamily="18" charset="0"/>
                <a:ea typeface="Calibri" panose="020F0502020204030204" pitchFamily="34" charset="0"/>
                <a:cs typeface="Times New Roman" panose="02020603050405020304" pitchFamily="18" charset="0"/>
              </a:rPr>
              <a:t> </a:t>
            </a:r>
            <a:r>
              <a:rPr lang="ru-RU" sz="2200" b="1" dirty="0" err="1">
                <a:solidFill>
                  <a:srgbClr val="222222"/>
                </a:solidFill>
                <a:latin typeface="Times New Roman" panose="02020603050405020304" pitchFamily="18" charset="0"/>
                <a:ea typeface="Calibri" panose="020F0502020204030204" pitchFamily="34" charset="0"/>
                <a:cs typeface="Times New Roman" panose="02020603050405020304" pitchFamily="18" charset="0"/>
              </a:rPr>
              <a:t>of</a:t>
            </a:r>
            <a:r>
              <a:rPr lang="ru-RU" sz="2200" b="1" dirty="0">
                <a:solidFill>
                  <a:srgbClr val="222222"/>
                </a:solidFill>
                <a:latin typeface="Times New Roman" panose="02020603050405020304" pitchFamily="18" charset="0"/>
                <a:ea typeface="Calibri" panose="020F0502020204030204" pitchFamily="34" charset="0"/>
                <a:cs typeface="Times New Roman" panose="02020603050405020304" pitchFamily="18" charset="0"/>
              </a:rPr>
              <a:t> </a:t>
            </a:r>
            <a:r>
              <a:rPr lang="ru-RU" sz="2200" b="1" dirty="0" err="1">
                <a:solidFill>
                  <a:srgbClr val="222222"/>
                </a:solidFill>
                <a:latin typeface="Times New Roman" panose="02020603050405020304" pitchFamily="18" charset="0"/>
                <a:ea typeface="Calibri" panose="020F0502020204030204" pitchFamily="34" charset="0"/>
                <a:cs typeface="Times New Roman" panose="02020603050405020304" pitchFamily="18" charset="0"/>
              </a:rPr>
              <a:t>public-private</a:t>
            </a:r>
            <a:r>
              <a:rPr lang="ru-RU" sz="2200" b="1" dirty="0">
                <a:solidFill>
                  <a:srgbClr val="222222"/>
                </a:solidFill>
                <a:latin typeface="Times New Roman" panose="02020603050405020304" pitchFamily="18" charset="0"/>
                <a:ea typeface="Calibri" panose="020F0502020204030204" pitchFamily="34" charset="0"/>
                <a:cs typeface="Times New Roman" panose="02020603050405020304" pitchFamily="18" charset="0"/>
              </a:rPr>
              <a:t> </a:t>
            </a:r>
            <a:r>
              <a:rPr lang="ru-RU" sz="2200" b="1" dirty="0" err="1">
                <a:solidFill>
                  <a:srgbClr val="222222"/>
                </a:solidFill>
                <a:latin typeface="Times New Roman" panose="02020603050405020304" pitchFamily="18" charset="0"/>
                <a:ea typeface="Calibri" panose="020F0502020204030204" pitchFamily="34" charset="0"/>
                <a:cs typeface="Times New Roman" panose="02020603050405020304" pitchFamily="18" charset="0"/>
              </a:rPr>
              <a:t>partnership</a:t>
            </a:r>
            <a:r>
              <a:rPr lang="ru-RU" sz="2200" b="1" dirty="0">
                <a:solidFill>
                  <a:srgbClr val="222222"/>
                </a:solidFill>
                <a:latin typeface="Times New Roman" panose="02020603050405020304" pitchFamily="18" charset="0"/>
                <a:ea typeface="Calibri" panose="020F0502020204030204" pitchFamily="34" charset="0"/>
                <a:cs typeface="Times New Roman" panose="02020603050405020304" pitchFamily="18" charset="0"/>
              </a:rPr>
              <a:t> </a:t>
            </a:r>
            <a:r>
              <a:rPr lang="ru-RU" sz="2200" b="1" dirty="0" err="1">
                <a:solidFill>
                  <a:srgbClr val="222222"/>
                </a:solidFill>
                <a:latin typeface="Times New Roman" panose="02020603050405020304" pitchFamily="18" charset="0"/>
                <a:ea typeface="Calibri" panose="020F0502020204030204" pitchFamily="34" charset="0"/>
                <a:cs typeface="Times New Roman" panose="02020603050405020304" pitchFamily="18" charset="0"/>
              </a:rPr>
              <a:t>between</a:t>
            </a:r>
            <a:r>
              <a:rPr lang="ru-RU" sz="2200" b="1" dirty="0">
                <a:solidFill>
                  <a:srgbClr val="222222"/>
                </a:solidFill>
                <a:latin typeface="Times New Roman" panose="02020603050405020304" pitchFamily="18" charset="0"/>
                <a:ea typeface="Calibri" panose="020F0502020204030204" pitchFamily="34" charset="0"/>
                <a:cs typeface="Times New Roman" panose="02020603050405020304" pitchFamily="18" charset="0"/>
              </a:rPr>
              <a:t> </a:t>
            </a:r>
            <a:r>
              <a:rPr lang="ru-RU" sz="2200" b="1" dirty="0" err="1">
                <a:solidFill>
                  <a:srgbClr val="222222"/>
                </a:solidFill>
                <a:latin typeface="Times New Roman" panose="02020603050405020304" pitchFamily="18" charset="0"/>
                <a:ea typeface="Calibri" panose="020F0502020204030204" pitchFamily="34" charset="0"/>
                <a:cs typeface="Times New Roman" panose="02020603050405020304" pitchFamily="18" charset="0"/>
              </a:rPr>
              <a:t>the</a:t>
            </a:r>
            <a:r>
              <a:rPr lang="ru-RU" sz="2200" b="1" dirty="0">
                <a:solidFill>
                  <a:srgbClr val="222222"/>
                </a:solidFill>
                <a:latin typeface="Times New Roman" panose="02020603050405020304" pitchFamily="18" charset="0"/>
                <a:ea typeface="Calibri" panose="020F0502020204030204" pitchFamily="34" charset="0"/>
                <a:cs typeface="Times New Roman" panose="02020603050405020304" pitchFamily="18" charset="0"/>
              </a:rPr>
              <a:t> </a:t>
            </a:r>
            <a:r>
              <a:rPr lang="ru-RU" sz="2200" b="1" dirty="0" err="1">
                <a:solidFill>
                  <a:srgbClr val="222222"/>
                </a:solidFill>
                <a:latin typeface="Times New Roman" panose="02020603050405020304" pitchFamily="18" charset="0"/>
                <a:ea typeface="Calibri" panose="020F0502020204030204" pitchFamily="34" charset="0"/>
                <a:cs typeface="Times New Roman" panose="02020603050405020304" pitchFamily="18" charset="0"/>
              </a:rPr>
              <a:t>pharmaceutical</a:t>
            </a:r>
            <a:r>
              <a:rPr lang="ru-RU" sz="2200" b="1" dirty="0">
                <a:solidFill>
                  <a:srgbClr val="222222"/>
                </a:solidFill>
                <a:latin typeface="Times New Roman" panose="02020603050405020304" pitchFamily="18" charset="0"/>
                <a:ea typeface="Calibri" panose="020F0502020204030204" pitchFamily="34" charset="0"/>
                <a:cs typeface="Times New Roman" panose="02020603050405020304" pitchFamily="18" charset="0"/>
              </a:rPr>
              <a:t> </a:t>
            </a:r>
            <a:r>
              <a:rPr lang="ru-RU" sz="2200" b="1" dirty="0" err="1">
                <a:solidFill>
                  <a:srgbClr val="222222"/>
                </a:solidFill>
                <a:latin typeface="Times New Roman" panose="02020603050405020304" pitchFamily="18" charset="0"/>
                <a:ea typeface="Calibri" panose="020F0502020204030204" pitchFamily="34" charset="0"/>
                <a:cs typeface="Times New Roman" panose="02020603050405020304" pitchFamily="18" charset="0"/>
              </a:rPr>
              <a:t>industry</a:t>
            </a:r>
            <a:r>
              <a:rPr lang="ru-RU" sz="2200" b="1" dirty="0">
                <a:solidFill>
                  <a:srgbClr val="222222"/>
                </a:solidFill>
                <a:latin typeface="Times New Roman" panose="02020603050405020304" pitchFamily="18" charset="0"/>
                <a:ea typeface="Calibri" panose="020F0502020204030204" pitchFamily="34" charset="0"/>
                <a:cs typeface="Times New Roman" panose="02020603050405020304" pitchFamily="18" charset="0"/>
              </a:rPr>
              <a:t> </a:t>
            </a:r>
            <a:r>
              <a:rPr lang="ru-RU" sz="2200" b="1" dirty="0" err="1">
                <a:solidFill>
                  <a:srgbClr val="222222"/>
                </a:solidFill>
                <a:latin typeface="Times New Roman" panose="02020603050405020304" pitchFamily="18" charset="0"/>
                <a:ea typeface="Calibri" panose="020F0502020204030204" pitchFamily="34" charset="0"/>
                <a:cs typeface="Times New Roman" panose="02020603050405020304" pitchFamily="18" charset="0"/>
              </a:rPr>
              <a:t>and</a:t>
            </a:r>
            <a:r>
              <a:rPr lang="ru-RU" sz="2200" b="1" dirty="0">
                <a:solidFill>
                  <a:srgbClr val="222222"/>
                </a:solidFill>
                <a:latin typeface="Times New Roman" panose="02020603050405020304" pitchFamily="18" charset="0"/>
                <a:ea typeface="Calibri" panose="020F0502020204030204" pitchFamily="34" charset="0"/>
                <a:cs typeface="Times New Roman" panose="02020603050405020304" pitchFamily="18" charset="0"/>
              </a:rPr>
              <a:t> </a:t>
            </a:r>
            <a:r>
              <a:rPr lang="ru-RU" sz="2200" b="1" dirty="0" err="1">
                <a:solidFill>
                  <a:srgbClr val="222222"/>
                </a:solidFill>
                <a:latin typeface="Times New Roman" panose="02020603050405020304" pitchFamily="18" charset="0"/>
                <a:ea typeface="Calibri" panose="020F0502020204030204" pitchFamily="34" charset="0"/>
                <a:cs typeface="Times New Roman" panose="02020603050405020304" pitchFamily="18" charset="0"/>
              </a:rPr>
              <a:t>State</a:t>
            </a:r>
            <a:r>
              <a:rPr lang="ru-RU" sz="2200" b="1" dirty="0">
                <a:solidFill>
                  <a:srgbClr val="222222"/>
                </a:solidFill>
                <a:latin typeface="Times New Roman" panose="02020603050405020304" pitchFamily="18" charset="0"/>
                <a:ea typeface="Calibri" panose="020F0502020204030204" pitchFamily="34" charset="0"/>
                <a:cs typeface="Times New Roman" panose="02020603050405020304" pitchFamily="18" charset="0"/>
              </a:rPr>
              <a:t> </a:t>
            </a:r>
            <a:r>
              <a:rPr lang="ru-RU" sz="2200" b="1" dirty="0" err="1">
                <a:solidFill>
                  <a:srgbClr val="222222"/>
                </a:solidFill>
                <a:latin typeface="Times New Roman" panose="02020603050405020304" pitchFamily="18" charset="0"/>
                <a:ea typeface="Calibri" panose="020F0502020204030204" pitchFamily="34" charset="0"/>
                <a:cs typeface="Times New Roman" panose="02020603050405020304" pitchFamily="18" charset="0"/>
              </a:rPr>
              <a:t>pharmaceutical</a:t>
            </a:r>
            <a:r>
              <a:rPr lang="ru-RU" sz="2200" b="1" dirty="0">
                <a:solidFill>
                  <a:srgbClr val="222222"/>
                </a:solidFill>
                <a:latin typeface="Times New Roman" panose="02020603050405020304" pitchFamily="18" charset="0"/>
                <a:ea typeface="Calibri" panose="020F0502020204030204" pitchFamily="34" charset="0"/>
                <a:cs typeface="Times New Roman" panose="02020603050405020304" pitchFamily="18" charset="0"/>
              </a:rPr>
              <a:t> </a:t>
            </a:r>
            <a:r>
              <a:rPr lang="ru-RU" sz="2200" b="1" dirty="0" err="1">
                <a:solidFill>
                  <a:srgbClr val="222222"/>
                </a:solidFill>
                <a:latin typeface="Times New Roman" panose="02020603050405020304" pitchFamily="18" charset="0"/>
                <a:ea typeface="Calibri" panose="020F0502020204030204" pitchFamily="34" charset="0"/>
                <a:cs typeface="Times New Roman" panose="02020603050405020304" pitchFamily="18" charset="0"/>
              </a:rPr>
              <a:t>and</a:t>
            </a:r>
            <a:r>
              <a:rPr lang="ru-RU" sz="2200" b="1" dirty="0">
                <a:solidFill>
                  <a:srgbClr val="222222"/>
                </a:solidFill>
                <a:latin typeface="Times New Roman" panose="02020603050405020304" pitchFamily="18" charset="0"/>
                <a:ea typeface="Calibri" panose="020F0502020204030204" pitchFamily="34" charset="0"/>
                <a:cs typeface="Times New Roman" panose="02020603050405020304" pitchFamily="18" charset="0"/>
              </a:rPr>
              <a:t> </a:t>
            </a:r>
            <a:r>
              <a:rPr lang="ru-RU" sz="2200" b="1" dirty="0" err="1">
                <a:solidFill>
                  <a:srgbClr val="222222"/>
                </a:solidFill>
                <a:latin typeface="Times New Roman" panose="02020603050405020304" pitchFamily="18" charset="0"/>
                <a:ea typeface="Calibri" panose="020F0502020204030204" pitchFamily="34" charset="0"/>
                <a:cs typeface="Times New Roman" panose="02020603050405020304" pitchFamily="18" charset="0"/>
              </a:rPr>
              <a:t>medical</a:t>
            </a:r>
            <a:r>
              <a:rPr lang="ru-RU" sz="2200" b="1" dirty="0">
                <a:solidFill>
                  <a:srgbClr val="222222"/>
                </a:solidFill>
                <a:latin typeface="Times New Roman" panose="02020603050405020304" pitchFamily="18" charset="0"/>
                <a:ea typeface="Calibri" panose="020F0502020204030204" pitchFamily="34" charset="0"/>
                <a:cs typeface="Times New Roman" panose="02020603050405020304" pitchFamily="18" charset="0"/>
              </a:rPr>
              <a:t> </a:t>
            </a:r>
            <a:r>
              <a:rPr lang="ru-RU" sz="2200" b="1" dirty="0" err="1">
                <a:solidFill>
                  <a:srgbClr val="222222"/>
                </a:solidFill>
                <a:latin typeface="Times New Roman" panose="02020603050405020304" pitchFamily="18" charset="0"/>
                <a:ea typeface="Calibri" panose="020F0502020204030204" pitchFamily="34" charset="0"/>
                <a:cs typeface="Times New Roman" panose="02020603050405020304" pitchFamily="18" charset="0"/>
              </a:rPr>
              <a:t>Research</a:t>
            </a:r>
            <a:r>
              <a:rPr lang="ru-RU" sz="2200" b="1" dirty="0">
                <a:solidFill>
                  <a:srgbClr val="222222"/>
                </a:solidFill>
                <a:latin typeface="Times New Roman" panose="02020603050405020304" pitchFamily="18" charset="0"/>
                <a:ea typeface="Calibri" panose="020F0502020204030204" pitchFamily="34" charset="0"/>
                <a:cs typeface="Times New Roman" panose="02020603050405020304" pitchFamily="18" charset="0"/>
              </a:rPr>
              <a:t> </a:t>
            </a:r>
            <a:r>
              <a:rPr lang="ru-RU" sz="2200" b="1" dirty="0" err="1">
                <a:solidFill>
                  <a:srgbClr val="222222"/>
                </a:solidFill>
                <a:latin typeface="Times New Roman" panose="02020603050405020304" pitchFamily="18" charset="0"/>
                <a:ea typeface="Calibri" panose="020F0502020204030204" pitchFamily="34" charset="0"/>
                <a:cs typeface="Times New Roman" panose="02020603050405020304" pitchFamily="18" charset="0"/>
              </a:rPr>
              <a:t>Universities</a:t>
            </a:r>
            <a:r>
              <a:rPr lang="ru-RU" sz="2200" b="1" dirty="0">
                <a:solidFill>
                  <a:srgbClr val="222222"/>
                </a:solidFill>
                <a:latin typeface="Times New Roman" panose="02020603050405020304" pitchFamily="18" charset="0"/>
                <a:ea typeface="Calibri" panose="020F0502020204030204" pitchFamily="34" charset="0"/>
                <a:cs typeface="Times New Roman" panose="02020603050405020304" pitchFamily="18" charset="0"/>
              </a:rPr>
              <a:t> </a:t>
            </a:r>
            <a:r>
              <a:rPr lang="ru-RU" sz="2200" b="1" dirty="0" err="1">
                <a:solidFill>
                  <a:srgbClr val="222222"/>
                </a:solidFill>
                <a:latin typeface="Times New Roman" panose="02020603050405020304" pitchFamily="18" charset="0"/>
                <a:ea typeface="Calibri" panose="020F0502020204030204" pitchFamily="34" charset="0"/>
                <a:cs typeface="Times New Roman" panose="02020603050405020304" pitchFamily="18" charset="0"/>
              </a:rPr>
              <a:t>to</a:t>
            </a:r>
            <a:r>
              <a:rPr lang="ru-RU" sz="2200" b="1" dirty="0">
                <a:solidFill>
                  <a:srgbClr val="222222"/>
                </a:solidFill>
                <a:latin typeface="Times New Roman" panose="02020603050405020304" pitchFamily="18" charset="0"/>
                <a:ea typeface="Calibri" panose="020F0502020204030204" pitchFamily="34" charset="0"/>
                <a:cs typeface="Times New Roman" panose="02020603050405020304" pitchFamily="18" charset="0"/>
              </a:rPr>
              <a:t> </a:t>
            </a:r>
            <a:r>
              <a:rPr lang="ru-RU" sz="2200" b="1" dirty="0" err="1">
                <a:solidFill>
                  <a:srgbClr val="222222"/>
                </a:solidFill>
                <a:latin typeface="Times New Roman" panose="02020603050405020304" pitchFamily="18" charset="0"/>
                <a:ea typeface="Calibri" panose="020F0502020204030204" pitchFamily="34" charset="0"/>
                <a:cs typeface="Times New Roman" panose="02020603050405020304" pitchFamily="18" charset="0"/>
              </a:rPr>
              <a:t>combine</a:t>
            </a:r>
            <a:r>
              <a:rPr lang="ru-RU" sz="2200" b="1" dirty="0">
                <a:solidFill>
                  <a:srgbClr val="222222"/>
                </a:solidFill>
                <a:latin typeface="Times New Roman" panose="02020603050405020304" pitchFamily="18" charset="0"/>
                <a:ea typeface="Calibri" panose="020F0502020204030204" pitchFamily="34" charset="0"/>
                <a:cs typeface="Times New Roman" panose="02020603050405020304" pitchFamily="18" charset="0"/>
              </a:rPr>
              <a:t> </a:t>
            </a:r>
            <a:r>
              <a:rPr lang="ru-RU" sz="2200" b="1" dirty="0" err="1">
                <a:solidFill>
                  <a:srgbClr val="222222"/>
                </a:solidFill>
                <a:latin typeface="Times New Roman" panose="02020603050405020304" pitchFamily="18" charset="0"/>
                <a:ea typeface="Calibri" panose="020F0502020204030204" pitchFamily="34" charset="0"/>
                <a:cs typeface="Times New Roman" panose="02020603050405020304" pitchFamily="18" charset="0"/>
              </a:rPr>
              <a:t>limited</a:t>
            </a:r>
            <a:r>
              <a:rPr lang="ru-RU" sz="2200" b="1" dirty="0">
                <a:solidFill>
                  <a:srgbClr val="222222"/>
                </a:solidFill>
                <a:latin typeface="Times New Roman" panose="02020603050405020304" pitchFamily="18" charset="0"/>
                <a:ea typeface="Calibri" panose="020F0502020204030204" pitchFamily="34" charset="0"/>
                <a:cs typeface="Times New Roman" panose="02020603050405020304" pitchFamily="18" charset="0"/>
              </a:rPr>
              <a:t> </a:t>
            </a:r>
            <a:r>
              <a:rPr lang="ru-RU" sz="2200" b="1" dirty="0" err="1">
                <a:solidFill>
                  <a:srgbClr val="222222"/>
                </a:solidFill>
                <a:latin typeface="Times New Roman" panose="02020603050405020304" pitchFamily="18" charset="0"/>
                <a:ea typeface="Calibri" panose="020F0502020204030204" pitchFamily="34" charset="0"/>
                <a:cs typeface="Times New Roman" panose="02020603050405020304" pitchFamily="18" charset="0"/>
              </a:rPr>
              <a:t>resources</a:t>
            </a:r>
            <a:r>
              <a:rPr lang="ru-RU" sz="2200" b="1" dirty="0">
                <a:solidFill>
                  <a:srgbClr val="222222"/>
                </a:solidFill>
                <a:latin typeface="Times New Roman" panose="02020603050405020304" pitchFamily="18" charset="0"/>
                <a:ea typeface="Calibri" panose="020F0502020204030204" pitchFamily="34" charset="0"/>
                <a:cs typeface="Times New Roman" panose="02020603050405020304" pitchFamily="18" charset="0"/>
              </a:rPr>
              <a:t> </a:t>
            </a:r>
            <a:r>
              <a:rPr lang="ru-RU" sz="2200" b="1" dirty="0" err="1">
                <a:solidFill>
                  <a:srgbClr val="222222"/>
                </a:solidFill>
                <a:latin typeface="Times New Roman" panose="02020603050405020304" pitchFamily="18" charset="0"/>
                <a:ea typeface="Calibri" panose="020F0502020204030204" pitchFamily="34" charset="0"/>
                <a:cs typeface="Times New Roman" panose="02020603050405020304" pitchFamily="18" charset="0"/>
              </a:rPr>
              <a:t>to</a:t>
            </a:r>
            <a:r>
              <a:rPr lang="ru-RU" sz="2200" b="1" dirty="0">
                <a:solidFill>
                  <a:srgbClr val="222222"/>
                </a:solidFill>
                <a:latin typeface="Times New Roman" panose="02020603050405020304" pitchFamily="18" charset="0"/>
                <a:ea typeface="Calibri" panose="020F0502020204030204" pitchFamily="34" charset="0"/>
                <a:cs typeface="Times New Roman" panose="02020603050405020304" pitchFamily="18" charset="0"/>
              </a:rPr>
              <a:t> </a:t>
            </a:r>
            <a:r>
              <a:rPr lang="ru-RU" sz="2200" b="1" dirty="0" err="1">
                <a:solidFill>
                  <a:srgbClr val="222222"/>
                </a:solidFill>
                <a:latin typeface="Times New Roman" panose="02020603050405020304" pitchFamily="18" charset="0"/>
                <a:ea typeface="Calibri" panose="020F0502020204030204" pitchFamily="34" charset="0"/>
                <a:cs typeface="Times New Roman" panose="02020603050405020304" pitchFamily="18" charset="0"/>
              </a:rPr>
              <a:t>implement</a:t>
            </a:r>
            <a:r>
              <a:rPr lang="ru-RU" sz="2200" b="1" dirty="0">
                <a:solidFill>
                  <a:srgbClr val="222222"/>
                </a:solidFill>
                <a:latin typeface="Times New Roman" panose="02020603050405020304" pitchFamily="18" charset="0"/>
                <a:ea typeface="Calibri" panose="020F0502020204030204" pitchFamily="34" charset="0"/>
                <a:cs typeface="Times New Roman" panose="02020603050405020304" pitchFamily="18" charset="0"/>
              </a:rPr>
              <a:t> </a:t>
            </a:r>
            <a:r>
              <a:rPr lang="ru-RU" sz="2200" b="1" dirty="0" err="1">
                <a:solidFill>
                  <a:srgbClr val="222222"/>
                </a:solidFill>
                <a:latin typeface="Times New Roman" panose="02020603050405020304" pitchFamily="18" charset="0"/>
                <a:ea typeface="Calibri" panose="020F0502020204030204" pitchFamily="34" charset="0"/>
                <a:cs typeface="Times New Roman" panose="02020603050405020304" pitchFamily="18" charset="0"/>
              </a:rPr>
              <a:t>new</a:t>
            </a:r>
            <a:r>
              <a:rPr lang="ru-RU" sz="2200" b="1" dirty="0">
                <a:solidFill>
                  <a:srgbClr val="222222"/>
                </a:solidFill>
                <a:latin typeface="Times New Roman" panose="02020603050405020304" pitchFamily="18" charset="0"/>
                <a:ea typeface="Calibri" panose="020F0502020204030204" pitchFamily="34" charset="0"/>
                <a:cs typeface="Times New Roman" panose="02020603050405020304" pitchFamily="18" charset="0"/>
              </a:rPr>
              <a:t> </a:t>
            </a:r>
            <a:r>
              <a:rPr lang="en-US" sz="2200" b="1" dirty="0" smtClean="0">
                <a:solidFill>
                  <a:srgbClr val="222222"/>
                </a:solidFill>
                <a:latin typeface="Times New Roman" panose="02020603050405020304" pitchFamily="18" charset="0"/>
                <a:ea typeface="Calibri" panose="020F0502020204030204" pitchFamily="34" charset="0"/>
                <a:cs typeface="Times New Roman" panose="02020603050405020304" pitchFamily="18" charset="0"/>
              </a:rPr>
              <a:t>innovation</a:t>
            </a:r>
            <a:r>
              <a:rPr lang="ru-RU" sz="2200" b="1" dirty="0" smtClean="0">
                <a:solidFill>
                  <a:srgbClr val="222222"/>
                </a:solidFill>
                <a:latin typeface="Times New Roman" panose="02020603050405020304" pitchFamily="18" charset="0"/>
                <a:ea typeface="Calibri" panose="020F0502020204030204" pitchFamily="34" charset="0"/>
                <a:cs typeface="Times New Roman" panose="02020603050405020304" pitchFamily="18" charset="0"/>
              </a:rPr>
              <a:t>s </a:t>
            </a:r>
            <a:r>
              <a:rPr lang="ru-RU" sz="2200" b="1" dirty="0" err="1">
                <a:solidFill>
                  <a:srgbClr val="222222"/>
                </a:solidFill>
                <a:latin typeface="Times New Roman" panose="02020603050405020304" pitchFamily="18" charset="0"/>
                <a:ea typeface="Calibri" panose="020F0502020204030204" pitchFamily="34" charset="0"/>
                <a:cs typeface="Times New Roman" panose="02020603050405020304" pitchFamily="18" charset="0"/>
              </a:rPr>
              <a:t>to</a:t>
            </a:r>
            <a:r>
              <a:rPr lang="ru-RU" sz="2200" b="1" dirty="0">
                <a:solidFill>
                  <a:srgbClr val="222222"/>
                </a:solidFill>
                <a:latin typeface="Times New Roman" panose="02020603050405020304" pitchFamily="18" charset="0"/>
                <a:ea typeface="Calibri" panose="020F0502020204030204" pitchFamily="34" charset="0"/>
                <a:cs typeface="Times New Roman" panose="02020603050405020304" pitchFamily="18" charset="0"/>
              </a:rPr>
              <a:t> </a:t>
            </a:r>
            <a:r>
              <a:rPr lang="ru-RU" sz="2200" b="1" dirty="0" err="1">
                <a:solidFill>
                  <a:srgbClr val="222222"/>
                </a:solidFill>
                <a:latin typeface="Times New Roman" panose="02020603050405020304" pitchFamily="18" charset="0"/>
                <a:ea typeface="Calibri" panose="020F0502020204030204" pitchFamily="34" charset="0"/>
                <a:cs typeface="Times New Roman" panose="02020603050405020304" pitchFamily="18" charset="0"/>
              </a:rPr>
              <a:t>the</a:t>
            </a:r>
            <a:r>
              <a:rPr lang="ru-RU" sz="2200" b="1" dirty="0">
                <a:solidFill>
                  <a:srgbClr val="222222"/>
                </a:solidFill>
                <a:latin typeface="Times New Roman" panose="02020603050405020304" pitchFamily="18" charset="0"/>
                <a:ea typeface="Calibri" panose="020F0502020204030204" pitchFamily="34" charset="0"/>
                <a:cs typeface="Times New Roman" panose="02020603050405020304" pitchFamily="18" charset="0"/>
              </a:rPr>
              <a:t> </a:t>
            </a:r>
            <a:r>
              <a:rPr lang="ru-RU" sz="2200" b="1" dirty="0" err="1">
                <a:solidFill>
                  <a:srgbClr val="222222"/>
                </a:solidFill>
                <a:latin typeface="Times New Roman" panose="02020603050405020304" pitchFamily="18" charset="0"/>
                <a:ea typeface="Calibri" panose="020F0502020204030204" pitchFamily="34" charset="0"/>
                <a:cs typeface="Times New Roman" panose="02020603050405020304" pitchFamily="18" charset="0"/>
              </a:rPr>
              <a:t>vaccine</a:t>
            </a:r>
            <a:r>
              <a:rPr lang="ru-RU" sz="2200" b="1" dirty="0">
                <a:solidFill>
                  <a:srgbClr val="222222"/>
                </a:solidFill>
                <a:latin typeface="Times New Roman" panose="02020603050405020304" pitchFamily="18" charset="0"/>
                <a:ea typeface="Calibri" panose="020F0502020204030204" pitchFamily="34" charset="0"/>
                <a:cs typeface="Times New Roman" panose="02020603050405020304" pitchFamily="18" charset="0"/>
              </a:rPr>
              <a:t> </a:t>
            </a:r>
            <a:r>
              <a:rPr lang="ru-RU" sz="2200" b="1" dirty="0" err="1">
                <a:solidFill>
                  <a:srgbClr val="222222"/>
                </a:solidFill>
                <a:latin typeface="Times New Roman" panose="02020603050405020304" pitchFamily="18" charset="0"/>
                <a:ea typeface="Calibri" panose="020F0502020204030204" pitchFamily="34" charset="0"/>
                <a:cs typeface="Times New Roman" panose="02020603050405020304" pitchFamily="18" charset="0"/>
              </a:rPr>
              <a:t>market</a:t>
            </a:r>
            <a:r>
              <a:rPr lang="ru-RU" sz="2200" b="1" dirty="0">
                <a:solidFill>
                  <a:srgbClr val="222222"/>
                </a:solidFill>
                <a:latin typeface="Times New Roman" panose="02020603050405020304" pitchFamily="18" charset="0"/>
                <a:ea typeface="Calibri" panose="020F0502020204030204" pitchFamily="34" charset="0"/>
                <a:cs typeface="Times New Roman" panose="02020603050405020304" pitchFamily="18" charset="0"/>
              </a:rPr>
              <a:t>.</a:t>
            </a:r>
            <a:r>
              <a:rPr lang="ru-RU" sz="2200" b="1" dirty="0">
                <a:latin typeface="Calibri" panose="020F0502020204030204" pitchFamily="34" charset="0"/>
                <a:ea typeface="Calibri" panose="020F0502020204030204" pitchFamily="34" charset="0"/>
                <a:cs typeface="Times New Roman" panose="02020603050405020304" pitchFamily="18" charset="0"/>
              </a:rPr>
              <a:t/>
            </a:r>
            <a:br>
              <a:rPr lang="ru-RU" sz="2200" b="1" dirty="0">
                <a:latin typeface="Calibri" panose="020F0502020204030204" pitchFamily="34" charset="0"/>
                <a:ea typeface="Calibri" panose="020F0502020204030204" pitchFamily="34" charset="0"/>
                <a:cs typeface="Times New Roman" panose="02020603050405020304" pitchFamily="18" charset="0"/>
              </a:rPr>
            </a:br>
            <a:r>
              <a:rPr lang="ru-RU" dirty="0"/>
              <a:t/>
            </a:r>
            <a:br>
              <a:rPr lang="ru-RU" dirty="0"/>
            </a:br>
            <a:endParaRPr lang="ru-RU" dirty="0"/>
          </a:p>
        </p:txBody>
      </p:sp>
      <p:pic>
        <p:nvPicPr>
          <p:cNvPr id="4" name="Объект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350752" y="1714500"/>
            <a:ext cx="9888748" cy="4222750"/>
          </a:xfrm>
        </p:spPr>
      </p:pic>
    </p:spTree>
    <p:extLst>
      <p:ext uri="{BB962C8B-B14F-4D97-AF65-F5344CB8AC3E}">
        <p14:creationId xmlns:p14="http://schemas.microsoft.com/office/powerpoint/2010/main" val="274066578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smtClean="0"/>
              <a:t>Role of Education in innovation process</a:t>
            </a:r>
            <a:endParaRPr lang="ru-RU" dirty="0"/>
          </a:p>
        </p:txBody>
      </p:sp>
      <p:sp>
        <p:nvSpPr>
          <p:cNvPr id="3" name="Объект 2"/>
          <p:cNvSpPr>
            <a:spLocks noGrp="1"/>
          </p:cNvSpPr>
          <p:nvPr>
            <p:ph idx="1"/>
          </p:nvPr>
        </p:nvSpPr>
        <p:spPr/>
        <p:txBody>
          <a:bodyPr/>
          <a:lstStyle/>
          <a:p>
            <a:r>
              <a:rPr lang="en-US" sz="2400" dirty="0"/>
              <a:t>To improve </a:t>
            </a:r>
            <a:r>
              <a:rPr lang="en-US" sz="2400" dirty="0" smtClean="0"/>
              <a:t>situation with vaccines use, </a:t>
            </a:r>
            <a:r>
              <a:rPr lang="en-US" sz="2400" dirty="0"/>
              <a:t>establishing normative, organizational or educational interventions is possible. </a:t>
            </a:r>
            <a:r>
              <a:rPr lang="en-US" sz="2400" dirty="0" smtClean="0"/>
              <a:t>Educational </a:t>
            </a:r>
            <a:r>
              <a:rPr lang="en-US" sz="2400" dirty="0"/>
              <a:t>programs are essential to supporting any change in the consumption of vaccines and innovation. These programs can be introduced to improve the current situation as well as to support the introduction of normative and organizational changes.</a:t>
            </a:r>
            <a:endParaRPr lang="ru-RU" sz="2400" dirty="0"/>
          </a:p>
          <a:p>
            <a:endParaRPr lang="ru-RU" dirty="0"/>
          </a:p>
        </p:txBody>
      </p:sp>
    </p:spTree>
    <p:extLst>
      <p:ext uri="{BB962C8B-B14F-4D97-AF65-F5344CB8AC3E}">
        <p14:creationId xmlns:p14="http://schemas.microsoft.com/office/powerpoint/2010/main" val="6565018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err="1"/>
              <a:t>One</a:t>
            </a:r>
            <a:r>
              <a:rPr lang="ru-RU" dirty="0"/>
              <a:t> </a:t>
            </a:r>
            <a:r>
              <a:rPr lang="ru-RU" dirty="0" err="1"/>
              <a:t>of</a:t>
            </a:r>
            <a:r>
              <a:rPr lang="ru-RU" dirty="0"/>
              <a:t> </a:t>
            </a:r>
            <a:r>
              <a:rPr lang="ru-RU" dirty="0" err="1"/>
              <a:t>the</a:t>
            </a:r>
            <a:r>
              <a:rPr lang="ru-RU" dirty="0"/>
              <a:t> </a:t>
            </a:r>
            <a:r>
              <a:rPr lang="ru-RU" dirty="0" err="1" smtClean="0"/>
              <a:t>task</a:t>
            </a:r>
            <a:r>
              <a:rPr lang="ru-RU" dirty="0" smtClean="0"/>
              <a:t> </a:t>
            </a:r>
            <a:r>
              <a:rPr lang="ru-RU" dirty="0" err="1"/>
              <a:t>of</a:t>
            </a:r>
            <a:r>
              <a:rPr lang="ru-RU" dirty="0"/>
              <a:t> </a:t>
            </a:r>
            <a:r>
              <a:rPr lang="ru-RU" dirty="0" err="1"/>
              <a:t>Universities</a:t>
            </a:r>
            <a:r>
              <a:rPr lang="ru-RU" dirty="0"/>
              <a:t> </a:t>
            </a:r>
            <a:r>
              <a:rPr lang="ru-RU" dirty="0" err="1"/>
              <a:t>is</a:t>
            </a:r>
            <a:r>
              <a:rPr lang="ru-RU" dirty="0"/>
              <a:t> </a:t>
            </a:r>
            <a:r>
              <a:rPr lang="ru-RU" dirty="0" err="1"/>
              <a:t>producing</a:t>
            </a:r>
            <a:r>
              <a:rPr lang="ru-RU" dirty="0"/>
              <a:t> </a:t>
            </a:r>
            <a:r>
              <a:rPr lang="ru-RU" dirty="0" err="1"/>
              <a:t>of</a:t>
            </a:r>
            <a:r>
              <a:rPr lang="ru-RU" dirty="0"/>
              <a:t> </a:t>
            </a:r>
            <a:r>
              <a:rPr lang="ru-RU" dirty="0" err="1"/>
              <a:t>Human</a:t>
            </a:r>
            <a:r>
              <a:rPr lang="ru-RU" dirty="0"/>
              <a:t> </a:t>
            </a:r>
            <a:r>
              <a:rPr lang="ru-RU" dirty="0" err="1" smtClean="0"/>
              <a:t>Capital</a:t>
            </a:r>
            <a:r>
              <a:rPr lang="en-US" dirty="0" smtClean="0"/>
              <a:t>.</a:t>
            </a:r>
            <a:endParaRPr lang="ru-RU" dirty="0"/>
          </a:p>
        </p:txBody>
      </p:sp>
      <p:sp>
        <p:nvSpPr>
          <p:cNvPr id="3" name="Объект 2"/>
          <p:cNvSpPr>
            <a:spLocks noGrp="1"/>
          </p:cNvSpPr>
          <p:nvPr>
            <p:ph idx="1"/>
          </p:nvPr>
        </p:nvSpPr>
        <p:spPr/>
        <p:txBody>
          <a:bodyPr>
            <a:normAutofit fontScale="92500" lnSpcReduction="20000"/>
          </a:bodyPr>
          <a:lstStyle/>
          <a:p>
            <a:pPr marL="0" indent="0">
              <a:buNone/>
            </a:pPr>
            <a:r>
              <a:rPr lang="ru-RU" dirty="0" smtClean="0"/>
              <a:t> </a:t>
            </a:r>
            <a:r>
              <a:rPr lang="ru-RU" b="1" dirty="0" err="1"/>
              <a:t>In</a:t>
            </a:r>
            <a:r>
              <a:rPr lang="ru-RU" b="1" dirty="0"/>
              <a:t> </a:t>
            </a:r>
            <a:r>
              <a:rPr lang="ru-RU" b="1" dirty="0" err="1"/>
              <a:t>according</a:t>
            </a:r>
            <a:r>
              <a:rPr lang="ru-RU" b="1" dirty="0"/>
              <a:t> </a:t>
            </a:r>
            <a:r>
              <a:rPr lang="ru-RU" b="1" dirty="0" err="1"/>
              <a:t>to</a:t>
            </a:r>
            <a:r>
              <a:rPr lang="ru-RU" b="1" dirty="0"/>
              <a:t> </a:t>
            </a:r>
            <a:r>
              <a:rPr lang="ru-RU" b="1" dirty="0" err="1"/>
              <a:t>Fisher</a:t>
            </a:r>
            <a:r>
              <a:rPr lang="ru-RU" b="1" dirty="0"/>
              <a:t> G., </a:t>
            </a:r>
            <a:r>
              <a:rPr lang="ru-RU" b="1" dirty="0" err="1"/>
              <a:t>Human</a:t>
            </a:r>
            <a:r>
              <a:rPr lang="ru-RU" b="1" dirty="0"/>
              <a:t> </a:t>
            </a:r>
            <a:r>
              <a:rPr lang="ru-RU" b="1" dirty="0" err="1"/>
              <a:t>Capital</a:t>
            </a:r>
            <a:r>
              <a:rPr lang="ru-RU" b="1" dirty="0"/>
              <a:t> (HC) </a:t>
            </a:r>
            <a:r>
              <a:rPr lang="ru-RU" b="1" dirty="0" err="1"/>
              <a:t>is</a:t>
            </a:r>
            <a:r>
              <a:rPr lang="ru-RU" b="1" dirty="0"/>
              <a:t> a </a:t>
            </a:r>
            <a:r>
              <a:rPr lang="ru-RU" b="1" dirty="0" err="1"/>
              <a:t>measure</a:t>
            </a:r>
            <a:r>
              <a:rPr lang="ru-RU" b="1" dirty="0"/>
              <a:t> </a:t>
            </a:r>
            <a:r>
              <a:rPr lang="ru-RU" b="1" dirty="0" err="1"/>
              <a:t>in</a:t>
            </a:r>
            <a:r>
              <a:rPr lang="ru-RU" b="1" dirty="0"/>
              <a:t> </a:t>
            </a:r>
            <a:r>
              <a:rPr lang="ru-RU" b="1" dirty="0" err="1"/>
              <a:t>the</a:t>
            </a:r>
            <a:r>
              <a:rPr lang="ru-RU" b="1" dirty="0"/>
              <a:t> </a:t>
            </a:r>
            <a:r>
              <a:rPr lang="ru-RU" b="1" dirty="0" err="1"/>
              <a:t>person's</a:t>
            </a:r>
            <a:r>
              <a:rPr lang="ru-RU" b="1" dirty="0"/>
              <a:t> </a:t>
            </a:r>
            <a:r>
              <a:rPr lang="ru-RU" b="1" dirty="0" err="1"/>
              <a:t>ability</a:t>
            </a:r>
            <a:r>
              <a:rPr lang="ru-RU" b="1" dirty="0"/>
              <a:t> </a:t>
            </a:r>
            <a:r>
              <a:rPr lang="ru-RU" b="1" dirty="0" err="1"/>
              <a:t>to</a:t>
            </a:r>
            <a:r>
              <a:rPr lang="ru-RU" b="1" dirty="0"/>
              <a:t> </a:t>
            </a:r>
            <a:r>
              <a:rPr lang="ru-RU" b="1" dirty="0" err="1"/>
              <a:t>generate</a:t>
            </a:r>
            <a:r>
              <a:rPr lang="ru-RU" b="1" dirty="0"/>
              <a:t> </a:t>
            </a:r>
            <a:r>
              <a:rPr lang="ru-RU" b="1" dirty="0" err="1"/>
              <a:t>income</a:t>
            </a:r>
            <a:r>
              <a:rPr lang="ru-RU" b="1" dirty="0"/>
              <a:t>. HC </a:t>
            </a:r>
            <a:r>
              <a:rPr lang="ru-RU" b="1" dirty="0" err="1"/>
              <a:t>includes</a:t>
            </a:r>
            <a:r>
              <a:rPr lang="ru-RU" b="1" dirty="0"/>
              <a:t> </a:t>
            </a:r>
            <a:r>
              <a:rPr lang="ru-RU" b="1" dirty="0" err="1"/>
              <a:t>innate</a:t>
            </a:r>
            <a:r>
              <a:rPr lang="ru-RU" b="1" dirty="0"/>
              <a:t> </a:t>
            </a:r>
            <a:r>
              <a:rPr lang="ru-RU" b="1" dirty="0" err="1"/>
              <a:t>abilities</a:t>
            </a:r>
            <a:r>
              <a:rPr lang="ru-RU" b="1" dirty="0"/>
              <a:t> </a:t>
            </a:r>
            <a:r>
              <a:rPr lang="ru-RU" b="1" dirty="0" err="1"/>
              <a:t>and</a:t>
            </a:r>
            <a:r>
              <a:rPr lang="ru-RU" b="1" dirty="0"/>
              <a:t> </a:t>
            </a:r>
            <a:r>
              <a:rPr lang="ru-RU" b="1" dirty="0" err="1"/>
              <a:t>talents</a:t>
            </a:r>
            <a:r>
              <a:rPr lang="ru-RU" b="1" dirty="0"/>
              <a:t>, </a:t>
            </a:r>
            <a:r>
              <a:rPr lang="ru-RU" b="1" dirty="0" err="1"/>
              <a:t>as</a:t>
            </a:r>
            <a:r>
              <a:rPr lang="ru-RU" b="1" dirty="0"/>
              <a:t> </a:t>
            </a:r>
            <a:r>
              <a:rPr lang="ru-RU" b="1" dirty="0" err="1"/>
              <a:t>well</a:t>
            </a:r>
            <a:r>
              <a:rPr lang="ru-RU" b="1" dirty="0"/>
              <a:t> </a:t>
            </a:r>
            <a:r>
              <a:rPr lang="ru-RU" b="1" dirty="0" err="1"/>
              <a:t>as</a:t>
            </a:r>
            <a:r>
              <a:rPr lang="ru-RU" b="1" dirty="0"/>
              <a:t> </a:t>
            </a:r>
            <a:r>
              <a:rPr lang="ru-RU" b="1" dirty="0" err="1"/>
              <a:t>education</a:t>
            </a:r>
            <a:r>
              <a:rPr lang="ru-RU" b="1" dirty="0"/>
              <a:t> </a:t>
            </a:r>
            <a:r>
              <a:rPr lang="ru-RU" b="1" dirty="0" err="1"/>
              <a:t>and</a:t>
            </a:r>
            <a:r>
              <a:rPr lang="ru-RU" b="1" dirty="0"/>
              <a:t> </a:t>
            </a:r>
            <a:r>
              <a:rPr lang="ru-RU" b="1" dirty="0" err="1"/>
              <a:t>acquired</a:t>
            </a:r>
            <a:r>
              <a:rPr lang="ru-RU" b="1" dirty="0"/>
              <a:t> </a:t>
            </a:r>
            <a:r>
              <a:rPr lang="ru-RU" b="1" dirty="0" err="1"/>
              <a:t>skills</a:t>
            </a:r>
            <a:r>
              <a:rPr lang="ru-RU" b="1" dirty="0"/>
              <a:t>. </a:t>
            </a:r>
            <a:r>
              <a:rPr lang="ru-RU" b="1" dirty="0" err="1"/>
              <a:t>Human</a:t>
            </a:r>
            <a:r>
              <a:rPr lang="ru-RU" b="1" dirty="0"/>
              <a:t> </a:t>
            </a:r>
            <a:r>
              <a:rPr lang="ru-RU" b="1" dirty="0" err="1"/>
              <a:t>capital</a:t>
            </a:r>
            <a:r>
              <a:rPr lang="ru-RU" b="1" dirty="0"/>
              <a:t> </a:t>
            </a:r>
            <a:r>
              <a:rPr lang="ru-RU" b="1" dirty="0" err="1"/>
              <a:t>is</a:t>
            </a:r>
            <a:r>
              <a:rPr lang="ru-RU" b="1" dirty="0"/>
              <a:t> a </a:t>
            </a:r>
            <a:r>
              <a:rPr lang="ru-RU" b="1" dirty="0" err="1"/>
              <a:t>base</a:t>
            </a:r>
            <a:r>
              <a:rPr lang="ru-RU" b="1" dirty="0"/>
              <a:t> </a:t>
            </a:r>
            <a:r>
              <a:rPr lang="ru-RU" b="1" dirty="0" err="1"/>
              <a:t>to</a:t>
            </a:r>
            <a:r>
              <a:rPr lang="ru-RU" b="1" dirty="0"/>
              <a:t> </a:t>
            </a:r>
            <a:r>
              <a:rPr lang="ru-RU" b="1" dirty="0" err="1"/>
              <a:t>the</a:t>
            </a:r>
            <a:r>
              <a:rPr lang="ru-RU" b="1" dirty="0"/>
              <a:t> </a:t>
            </a:r>
            <a:r>
              <a:rPr lang="ru-RU" b="1" dirty="0" err="1"/>
              <a:t>Galor-Weil</a:t>
            </a:r>
            <a:r>
              <a:rPr lang="ru-RU" b="1" dirty="0"/>
              <a:t> </a:t>
            </a:r>
            <a:r>
              <a:rPr lang="ru-RU" b="1" dirty="0" err="1"/>
              <a:t>model</a:t>
            </a:r>
            <a:r>
              <a:rPr lang="ru-RU" b="1" dirty="0"/>
              <a:t>. </a:t>
            </a:r>
            <a:r>
              <a:rPr lang="ru-RU" b="1" dirty="0" err="1"/>
              <a:t>Technology</a:t>
            </a:r>
            <a:r>
              <a:rPr lang="ru-RU" b="1" dirty="0"/>
              <a:t> </a:t>
            </a:r>
            <a:r>
              <a:rPr lang="ru-RU" b="1" dirty="0" err="1"/>
              <a:t>could</a:t>
            </a:r>
            <a:r>
              <a:rPr lang="ru-RU" b="1" dirty="0"/>
              <a:t> </a:t>
            </a:r>
            <a:r>
              <a:rPr lang="ru-RU" b="1" dirty="0" err="1"/>
              <a:t>complement</a:t>
            </a:r>
            <a:r>
              <a:rPr lang="ru-RU" b="1" dirty="0"/>
              <a:t> </a:t>
            </a:r>
            <a:r>
              <a:rPr lang="ru-RU" b="1" dirty="0" err="1"/>
              <a:t>skill</a:t>
            </a:r>
            <a:r>
              <a:rPr lang="ru-RU" b="1" dirty="0"/>
              <a:t> </a:t>
            </a:r>
            <a:r>
              <a:rPr lang="ru-RU" b="1" dirty="0" err="1"/>
              <a:t>and</a:t>
            </a:r>
            <a:r>
              <a:rPr lang="ru-RU" b="1" dirty="0"/>
              <a:t> </a:t>
            </a:r>
            <a:r>
              <a:rPr lang="ru-RU" b="1" dirty="0" err="1"/>
              <a:t>increases</a:t>
            </a:r>
            <a:r>
              <a:rPr lang="ru-RU" b="1" dirty="0"/>
              <a:t> </a:t>
            </a:r>
            <a:r>
              <a:rPr lang="ru-RU" b="1" dirty="0" err="1"/>
              <a:t>the</a:t>
            </a:r>
            <a:r>
              <a:rPr lang="ru-RU" b="1" dirty="0"/>
              <a:t> </a:t>
            </a:r>
            <a:r>
              <a:rPr lang="ru-RU" b="1" dirty="0" err="1"/>
              <a:t>returns</a:t>
            </a:r>
            <a:r>
              <a:rPr lang="ru-RU" b="1" dirty="0"/>
              <a:t> </a:t>
            </a:r>
            <a:r>
              <a:rPr lang="ru-RU" b="1" dirty="0" err="1"/>
              <a:t>to</a:t>
            </a:r>
            <a:r>
              <a:rPr lang="ru-RU" b="1" dirty="0"/>
              <a:t> </a:t>
            </a:r>
            <a:r>
              <a:rPr lang="ru-RU" b="1" dirty="0" err="1"/>
              <a:t>investments</a:t>
            </a:r>
            <a:r>
              <a:rPr lang="ru-RU" b="1" dirty="0"/>
              <a:t> </a:t>
            </a:r>
            <a:r>
              <a:rPr lang="ru-RU" b="1" dirty="0" err="1"/>
              <a:t>in</a:t>
            </a:r>
            <a:r>
              <a:rPr lang="ru-RU" b="1" dirty="0"/>
              <a:t> </a:t>
            </a:r>
            <a:r>
              <a:rPr lang="ru-RU" b="1" dirty="0" err="1"/>
              <a:t>education</a:t>
            </a:r>
            <a:r>
              <a:rPr lang="ru-RU" b="1" dirty="0"/>
              <a:t>. </a:t>
            </a:r>
            <a:r>
              <a:rPr lang="ru-RU" b="1" dirty="0" err="1"/>
              <a:t>In</a:t>
            </a:r>
            <a:r>
              <a:rPr lang="ru-RU" b="1" dirty="0"/>
              <a:t> </a:t>
            </a:r>
            <a:r>
              <a:rPr lang="ru-RU" b="1" dirty="0" err="1"/>
              <a:t>the</a:t>
            </a:r>
            <a:r>
              <a:rPr lang="ru-RU" b="1" dirty="0"/>
              <a:t> </a:t>
            </a:r>
            <a:r>
              <a:rPr lang="ru-RU" b="1" dirty="0" err="1"/>
              <a:t>technological</a:t>
            </a:r>
            <a:r>
              <a:rPr lang="ru-RU" b="1" dirty="0"/>
              <a:t> </a:t>
            </a:r>
            <a:r>
              <a:rPr lang="ru-RU" b="1" dirty="0" err="1"/>
              <a:t>venture</a:t>
            </a:r>
            <a:r>
              <a:rPr lang="ru-RU" b="1" dirty="0"/>
              <a:t> </a:t>
            </a:r>
            <a:r>
              <a:rPr lang="ru-RU" b="1" dirty="0" err="1"/>
              <a:t>business</a:t>
            </a:r>
            <a:r>
              <a:rPr lang="ru-RU" b="1" dirty="0"/>
              <a:t>, </a:t>
            </a:r>
            <a:r>
              <a:rPr lang="ru-RU" b="1" dirty="0" err="1"/>
              <a:t>the</a:t>
            </a:r>
            <a:r>
              <a:rPr lang="ru-RU" b="1" dirty="0"/>
              <a:t> </a:t>
            </a:r>
            <a:r>
              <a:rPr lang="ru-RU" b="1" dirty="0" err="1"/>
              <a:t>concentration</a:t>
            </a:r>
            <a:r>
              <a:rPr lang="ru-RU" b="1" dirty="0"/>
              <a:t> </a:t>
            </a:r>
            <a:r>
              <a:rPr lang="ru-RU" b="1" dirty="0" err="1"/>
              <a:t>of</a:t>
            </a:r>
            <a:r>
              <a:rPr lang="ru-RU" b="1" dirty="0"/>
              <a:t> </a:t>
            </a:r>
            <a:r>
              <a:rPr lang="ru-RU" b="1" dirty="0" err="1"/>
              <a:t>highly</a:t>
            </a:r>
            <a:r>
              <a:rPr lang="ru-RU" b="1" dirty="0"/>
              <a:t> </a:t>
            </a:r>
            <a:r>
              <a:rPr lang="ru-RU" b="1" dirty="0" err="1"/>
              <a:t>qualified</a:t>
            </a:r>
            <a:r>
              <a:rPr lang="ru-RU" b="1" dirty="0"/>
              <a:t> </a:t>
            </a:r>
            <a:r>
              <a:rPr lang="ru-RU" b="1" dirty="0" err="1"/>
              <a:t>specialists</a:t>
            </a:r>
            <a:r>
              <a:rPr lang="ru-RU" b="1" dirty="0"/>
              <a:t> </a:t>
            </a:r>
            <a:r>
              <a:rPr lang="ru-RU" b="1" dirty="0" err="1"/>
              <a:t>leads</a:t>
            </a:r>
            <a:r>
              <a:rPr lang="ru-RU" b="1" dirty="0"/>
              <a:t> </a:t>
            </a:r>
            <a:r>
              <a:rPr lang="ru-RU" b="1" dirty="0" err="1"/>
              <a:t>to</a:t>
            </a:r>
            <a:r>
              <a:rPr lang="ru-RU" b="1" dirty="0"/>
              <a:t> </a:t>
            </a:r>
            <a:r>
              <a:rPr lang="ru-RU" b="1" dirty="0" err="1"/>
              <a:t>the</a:t>
            </a:r>
            <a:r>
              <a:rPr lang="ru-RU" b="1" dirty="0"/>
              <a:t> </a:t>
            </a:r>
            <a:r>
              <a:rPr lang="ru-RU" b="1" dirty="0" err="1"/>
              <a:t>higher</a:t>
            </a:r>
            <a:r>
              <a:rPr lang="ru-RU" b="1" dirty="0"/>
              <a:t> </a:t>
            </a:r>
            <a:r>
              <a:rPr lang="ru-RU" b="1" dirty="0" err="1"/>
              <a:t>efficiency</a:t>
            </a:r>
            <a:r>
              <a:rPr lang="ru-RU" b="1" dirty="0"/>
              <a:t> </a:t>
            </a:r>
            <a:r>
              <a:rPr lang="ru-RU" b="1" dirty="0" err="1"/>
              <a:t>of</a:t>
            </a:r>
            <a:r>
              <a:rPr lang="ru-RU" b="1" dirty="0"/>
              <a:t> </a:t>
            </a:r>
            <a:r>
              <a:rPr lang="ru-RU" b="1" dirty="0" err="1"/>
              <a:t>each</a:t>
            </a:r>
            <a:r>
              <a:rPr lang="ru-RU" b="1" dirty="0"/>
              <a:t> </a:t>
            </a:r>
            <a:r>
              <a:rPr lang="ru-RU" b="1" dirty="0" err="1"/>
              <a:t>of</a:t>
            </a:r>
            <a:r>
              <a:rPr lang="ru-RU" b="1" dirty="0"/>
              <a:t> </a:t>
            </a:r>
            <a:r>
              <a:rPr lang="ru-RU" b="1" dirty="0" err="1"/>
              <a:t>them</a:t>
            </a:r>
            <a:r>
              <a:rPr lang="ru-RU" b="1" dirty="0"/>
              <a:t> </a:t>
            </a:r>
            <a:r>
              <a:rPr lang="ru-RU" b="1" dirty="0" err="1"/>
              <a:t>and</a:t>
            </a:r>
            <a:r>
              <a:rPr lang="ru-RU" b="1" dirty="0"/>
              <a:t> </a:t>
            </a:r>
            <a:r>
              <a:rPr lang="ru-RU" b="1" dirty="0" err="1"/>
              <a:t>also</a:t>
            </a:r>
            <a:r>
              <a:rPr lang="ru-RU" b="1" dirty="0"/>
              <a:t> </a:t>
            </a:r>
            <a:r>
              <a:rPr lang="ru-RU" b="1" dirty="0" err="1"/>
              <a:t>it</a:t>
            </a:r>
            <a:r>
              <a:rPr lang="ru-RU" b="1" dirty="0"/>
              <a:t> </a:t>
            </a:r>
            <a:r>
              <a:rPr lang="ru-RU" b="1" dirty="0" err="1"/>
              <a:t>can</a:t>
            </a:r>
            <a:r>
              <a:rPr lang="ru-RU" b="1" dirty="0"/>
              <a:t> </a:t>
            </a:r>
            <a:r>
              <a:rPr lang="ru-RU" b="1" dirty="0" err="1"/>
              <a:t>cause</a:t>
            </a:r>
            <a:r>
              <a:rPr lang="ru-RU" b="1" dirty="0"/>
              <a:t>  </a:t>
            </a:r>
            <a:r>
              <a:rPr lang="ru-RU" b="1" dirty="0" err="1"/>
              <a:t>more</a:t>
            </a:r>
            <a:r>
              <a:rPr lang="ru-RU" b="1" dirty="0"/>
              <a:t> </a:t>
            </a:r>
            <a:r>
              <a:rPr lang="ru-RU" b="1" dirty="0" err="1"/>
              <a:t>significant</a:t>
            </a:r>
            <a:r>
              <a:rPr lang="ru-RU" b="1" dirty="0"/>
              <a:t> </a:t>
            </a:r>
            <a:r>
              <a:rPr lang="ru-RU" b="1" dirty="0" err="1"/>
              <a:t>synergies</a:t>
            </a:r>
            <a:r>
              <a:rPr lang="ru-RU" b="1" dirty="0"/>
              <a:t> </a:t>
            </a:r>
            <a:r>
              <a:rPr lang="ru-RU" b="1" dirty="0" err="1"/>
              <a:t>in</a:t>
            </a:r>
            <a:r>
              <a:rPr lang="ru-RU" b="1" dirty="0"/>
              <a:t> </a:t>
            </a:r>
            <a:r>
              <a:rPr lang="ru-RU" b="1" dirty="0" err="1"/>
              <a:t>scientific</a:t>
            </a:r>
            <a:r>
              <a:rPr lang="ru-RU" b="1" dirty="0"/>
              <a:t> </a:t>
            </a:r>
            <a:r>
              <a:rPr lang="ru-RU" b="1" dirty="0" err="1"/>
              <a:t>research</a:t>
            </a:r>
            <a:r>
              <a:rPr lang="ru-RU" b="1" dirty="0"/>
              <a:t>. </a:t>
            </a:r>
            <a:r>
              <a:rPr lang="ru-RU" b="1" dirty="0" err="1"/>
              <a:t>That</a:t>
            </a:r>
            <a:r>
              <a:rPr lang="ru-RU" b="1" dirty="0"/>
              <a:t> </a:t>
            </a:r>
            <a:r>
              <a:rPr lang="ru-RU" b="1" dirty="0" err="1"/>
              <a:t>is</a:t>
            </a:r>
            <a:r>
              <a:rPr lang="ru-RU" b="1" dirty="0"/>
              <a:t> </a:t>
            </a:r>
            <a:r>
              <a:rPr lang="ru-RU" b="1" dirty="0" err="1"/>
              <a:t>why</a:t>
            </a:r>
            <a:r>
              <a:rPr lang="ru-RU" b="1" dirty="0"/>
              <a:t> </a:t>
            </a:r>
            <a:r>
              <a:rPr lang="ru-RU" b="1" dirty="0" err="1"/>
              <a:t>it</a:t>
            </a:r>
            <a:r>
              <a:rPr lang="ru-RU" b="1" dirty="0"/>
              <a:t> </a:t>
            </a:r>
            <a:r>
              <a:rPr lang="ru-RU" b="1" dirty="0" err="1"/>
              <a:t>is</a:t>
            </a:r>
            <a:r>
              <a:rPr lang="ru-RU" b="1" dirty="0"/>
              <a:t> </a:t>
            </a:r>
            <a:r>
              <a:rPr lang="ru-RU" b="1" dirty="0" err="1"/>
              <a:t>necessary</a:t>
            </a:r>
            <a:r>
              <a:rPr lang="ru-RU" b="1" dirty="0"/>
              <a:t> </a:t>
            </a:r>
            <a:r>
              <a:rPr lang="ru-RU" b="1" dirty="0" err="1"/>
              <a:t>to</a:t>
            </a:r>
            <a:r>
              <a:rPr lang="ru-RU" b="1" dirty="0"/>
              <a:t> </a:t>
            </a:r>
            <a:r>
              <a:rPr lang="ru-RU" b="1" dirty="0" err="1"/>
              <a:t>concentrate</a:t>
            </a:r>
            <a:r>
              <a:rPr lang="ru-RU" b="1" dirty="0"/>
              <a:t> HC </a:t>
            </a:r>
            <a:r>
              <a:rPr lang="ru-RU" b="1" dirty="0" err="1"/>
              <a:t>not</a:t>
            </a:r>
            <a:r>
              <a:rPr lang="ru-RU" b="1" dirty="0"/>
              <a:t> </a:t>
            </a:r>
            <a:r>
              <a:rPr lang="ru-RU" b="1" dirty="0" err="1"/>
              <a:t>only</a:t>
            </a:r>
            <a:r>
              <a:rPr lang="ru-RU" b="1" dirty="0"/>
              <a:t> </a:t>
            </a:r>
            <a:r>
              <a:rPr lang="ru-RU" b="1" dirty="0" err="1"/>
              <a:t>at</a:t>
            </a:r>
            <a:r>
              <a:rPr lang="ru-RU" b="1" dirty="0"/>
              <a:t> </a:t>
            </a:r>
            <a:r>
              <a:rPr lang="ru-RU" b="1" dirty="0" err="1"/>
              <a:t>the</a:t>
            </a:r>
            <a:r>
              <a:rPr lang="ru-RU" b="1" dirty="0"/>
              <a:t> </a:t>
            </a:r>
            <a:r>
              <a:rPr lang="ru-RU" b="1" dirty="0" err="1"/>
              <a:t>Universities</a:t>
            </a:r>
            <a:r>
              <a:rPr lang="ru-RU" b="1" dirty="0"/>
              <a:t>.  </a:t>
            </a:r>
            <a:r>
              <a:rPr lang="ru-RU" b="1" dirty="0" err="1"/>
              <a:t>We</a:t>
            </a:r>
            <a:r>
              <a:rPr lang="ru-RU" b="1" dirty="0"/>
              <a:t> </a:t>
            </a:r>
            <a:r>
              <a:rPr lang="ru-RU" b="1" dirty="0" err="1"/>
              <a:t>should</a:t>
            </a:r>
            <a:r>
              <a:rPr lang="ru-RU" b="1" dirty="0"/>
              <a:t> </a:t>
            </a:r>
            <a:r>
              <a:rPr lang="ru-RU" b="1" dirty="0" err="1"/>
              <a:t>combine</a:t>
            </a:r>
            <a:r>
              <a:rPr lang="ru-RU" b="1" dirty="0"/>
              <a:t> </a:t>
            </a:r>
            <a:r>
              <a:rPr lang="ru-RU" b="1" dirty="0" err="1"/>
              <a:t>efforts</a:t>
            </a:r>
            <a:r>
              <a:rPr lang="ru-RU" b="1" dirty="0"/>
              <a:t> </a:t>
            </a:r>
            <a:r>
              <a:rPr lang="ru-RU" b="1" dirty="0" err="1"/>
              <a:t>with</a:t>
            </a:r>
            <a:r>
              <a:rPr lang="ru-RU" b="1" dirty="0"/>
              <a:t> </a:t>
            </a:r>
            <a:r>
              <a:rPr lang="ru-RU" b="1" dirty="0" err="1"/>
              <a:t>industrial</a:t>
            </a:r>
            <a:r>
              <a:rPr lang="ru-RU" b="1" dirty="0"/>
              <a:t> </a:t>
            </a:r>
            <a:r>
              <a:rPr lang="ru-RU" b="1" dirty="0" err="1"/>
              <a:t>science</a:t>
            </a:r>
            <a:r>
              <a:rPr lang="ru-RU" b="1" dirty="0"/>
              <a:t>, </a:t>
            </a:r>
            <a:r>
              <a:rPr lang="ru-RU" b="1" dirty="0" err="1"/>
              <a:t>private</a:t>
            </a:r>
            <a:r>
              <a:rPr lang="ru-RU" b="1" dirty="0"/>
              <a:t> </a:t>
            </a:r>
            <a:r>
              <a:rPr lang="ru-RU" b="1" dirty="0" err="1"/>
              <a:t>companies</a:t>
            </a:r>
            <a:r>
              <a:rPr lang="ru-RU" b="1" dirty="0"/>
              <a:t>.  </a:t>
            </a:r>
            <a:r>
              <a:rPr lang="ru-RU" b="1" dirty="0" err="1"/>
              <a:t>It</a:t>
            </a:r>
            <a:r>
              <a:rPr lang="ru-RU" b="1" dirty="0"/>
              <a:t> </a:t>
            </a:r>
            <a:r>
              <a:rPr lang="ru-RU" b="1" dirty="0" err="1"/>
              <a:t>could</a:t>
            </a:r>
            <a:r>
              <a:rPr lang="ru-RU" b="1" dirty="0"/>
              <a:t> </a:t>
            </a:r>
            <a:r>
              <a:rPr lang="ru-RU" b="1" dirty="0" err="1"/>
              <a:t>give</a:t>
            </a:r>
            <a:r>
              <a:rPr lang="ru-RU" b="1" dirty="0"/>
              <a:t> </a:t>
            </a:r>
            <a:r>
              <a:rPr lang="ru-RU" b="1" dirty="0" err="1"/>
              <a:t>potent</a:t>
            </a:r>
            <a:r>
              <a:rPr lang="ru-RU" b="1" dirty="0"/>
              <a:t> </a:t>
            </a:r>
            <a:r>
              <a:rPr lang="ru-RU" b="1" dirty="0" err="1"/>
              <a:t>innovation</a:t>
            </a:r>
            <a:r>
              <a:rPr lang="ru-RU" b="1" dirty="0"/>
              <a:t> </a:t>
            </a:r>
            <a:r>
              <a:rPr lang="ru-RU" b="1" dirty="0" err="1"/>
              <a:t>growth</a:t>
            </a:r>
            <a:r>
              <a:rPr lang="ru-RU" b="1" dirty="0"/>
              <a:t> </a:t>
            </a:r>
            <a:r>
              <a:rPr lang="ru-RU" b="1" dirty="0" err="1"/>
              <a:t>in</a:t>
            </a:r>
            <a:r>
              <a:rPr lang="ru-RU" b="1" dirty="0"/>
              <a:t> </a:t>
            </a:r>
            <a:r>
              <a:rPr lang="ru-RU" b="1" dirty="0" err="1"/>
              <a:t>development</a:t>
            </a:r>
            <a:r>
              <a:rPr lang="ru-RU" b="1" dirty="0"/>
              <a:t> </a:t>
            </a:r>
            <a:r>
              <a:rPr lang="ru-RU" b="1" dirty="0" err="1"/>
              <a:t>of</a:t>
            </a:r>
            <a:r>
              <a:rPr lang="ru-RU" b="1" dirty="0"/>
              <a:t> </a:t>
            </a:r>
            <a:r>
              <a:rPr lang="ru-RU" b="1" dirty="0" err="1"/>
              <a:t>vaccines</a:t>
            </a:r>
            <a:r>
              <a:rPr lang="ru-RU" b="1" dirty="0"/>
              <a:t> </a:t>
            </a:r>
            <a:r>
              <a:rPr lang="ru-RU" b="1" dirty="0" err="1"/>
              <a:t>in</a:t>
            </a:r>
            <a:r>
              <a:rPr lang="ru-RU" b="1" dirty="0"/>
              <a:t> </a:t>
            </a:r>
            <a:r>
              <a:rPr lang="ru-RU" b="1" dirty="0" err="1"/>
              <a:t>according</a:t>
            </a:r>
            <a:r>
              <a:rPr lang="ru-RU" b="1" dirty="0"/>
              <a:t> </a:t>
            </a:r>
            <a:r>
              <a:rPr lang="ru-RU" b="1" dirty="0" err="1"/>
              <a:t>with</a:t>
            </a:r>
            <a:r>
              <a:rPr lang="ru-RU" b="1" dirty="0"/>
              <a:t> </a:t>
            </a:r>
            <a:r>
              <a:rPr lang="ru-RU" b="1" dirty="0" err="1"/>
              <a:t>Galor-Weil</a:t>
            </a:r>
            <a:r>
              <a:rPr lang="ru-RU" b="1" dirty="0"/>
              <a:t> </a:t>
            </a:r>
            <a:r>
              <a:rPr lang="ru-RU" b="1" dirty="0" err="1"/>
              <a:t>model</a:t>
            </a:r>
            <a:r>
              <a:rPr lang="ru-RU" b="1" dirty="0"/>
              <a:t>.   </a:t>
            </a:r>
            <a:r>
              <a:rPr lang="ru-RU" b="1" dirty="0" err="1"/>
              <a:t>Claster</a:t>
            </a:r>
            <a:r>
              <a:rPr lang="ru-RU" b="1" dirty="0"/>
              <a:t> </a:t>
            </a:r>
            <a:r>
              <a:rPr lang="ru-RU" b="1" dirty="0" err="1"/>
              <a:t>model</a:t>
            </a:r>
            <a:r>
              <a:rPr lang="ru-RU" b="1" dirty="0"/>
              <a:t> </a:t>
            </a:r>
            <a:r>
              <a:rPr lang="ru-RU" b="1" dirty="0" err="1"/>
              <a:t>in</a:t>
            </a:r>
            <a:r>
              <a:rPr lang="ru-RU" b="1" dirty="0"/>
              <a:t> </a:t>
            </a:r>
            <a:r>
              <a:rPr lang="ru-RU" b="1" dirty="0" err="1"/>
              <a:t>development</a:t>
            </a:r>
            <a:r>
              <a:rPr lang="ru-RU" b="1" dirty="0"/>
              <a:t> </a:t>
            </a:r>
            <a:r>
              <a:rPr lang="ru-RU" b="1" dirty="0" err="1"/>
              <a:t>of</a:t>
            </a:r>
            <a:r>
              <a:rPr lang="ru-RU" b="1" dirty="0"/>
              <a:t> </a:t>
            </a:r>
            <a:r>
              <a:rPr lang="ru-RU" b="1" dirty="0" err="1"/>
              <a:t>vaccine</a:t>
            </a:r>
            <a:r>
              <a:rPr lang="ru-RU" b="1" dirty="0"/>
              <a:t> </a:t>
            </a:r>
            <a:r>
              <a:rPr lang="ru-RU" b="1" dirty="0" err="1"/>
              <a:t>business</a:t>
            </a:r>
            <a:r>
              <a:rPr lang="ru-RU" b="1" dirty="0"/>
              <a:t> </a:t>
            </a:r>
            <a:r>
              <a:rPr lang="ru-RU" b="1" dirty="0" err="1"/>
              <a:t>is</a:t>
            </a:r>
            <a:r>
              <a:rPr lang="ru-RU" b="1" dirty="0"/>
              <a:t> </a:t>
            </a:r>
            <a:r>
              <a:rPr lang="ru-RU" b="1" dirty="0" err="1"/>
              <a:t>used</a:t>
            </a:r>
            <a:r>
              <a:rPr lang="ru-RU" b="1" dirty="0"/>
              <a:t> </a:t>
            </a:r>
            <a:r>
              <a:rPr lang="ru-RU" b="1" dirty="0" err="1"/>
              <a:t>this</a:t>
            </a:r>
            <a:r>
              <a:rPr lang="ru-RU" b="1" dirty="0"/>
              <a:t> </a:t>
            </a:r>
            <a:r>
              <a:rPr lang="ru-RU" b="1" dirty="0" err="1"/>
              <a:t>theory</a:t>
            </a:r>
            <a:r>
              <a:rPr lang="ru-RU" b="1" dirty="0"/>
              <a:t> </a:t>
            </a:r>
            <a:r>
              <a:rPr lang="ru-RU" b="1" dirty="0" err="1"/>
              <a:t>also</a:t>
            </a:r>
            <a:r>
              <a:rPr lang="ru-RU" b="1" dirty="0"/>
              <a:t>.  </a:t>
            </a:r>
            <a:r>
              <a:rPr lang="ru-RU" b="1" dirty="0" err="1"/>
              <a:t>Human</a:t>
            </a:r>
            <a:r>
              <a:rPr lang="ru-RU" b="1" dirty="0"/>
              <a:t> </a:t>
            </a:r>
            <a:r>
              <a:rPr lang="ru-RU" b="1" dirty="0" err="1"/>
              <a:t>capital</a:t>
            </a:r>
            <a:r>
              <a:rPr lang="ru-RU" b="1" dirty="0"/>
              <a:t> </a:t>
            </a:r>
            <a:r>
              <a:rPr lang="ru-RU" b="1" dirty="0" err="1"/>
              <a:t>is</a:t>
            </a:r>
            <a:r>
              <a:rPr lang="ru-RU" b="1" dirty="0"/>
              <a:t> </a:t>
            </a:r>
            <a:r>
              <a:rPr lang="ru-RU" b="1" dirty="0" err="1"/>
              <a:t>an</a:t>
            </a:r>
            <a:r>
              <a:rPr lang="ru-RU" b="1" dirty="0"/>
              <a:t> </a:t>
            </a:r>
            <a:r>
              <a:rPr lang="ru-RU" b="1" dirty="0" err="1"/>
              <a:t>important</a:t>
            </a:r>
            <a:r>
              <a:rPr lang="ru-RU" b="1" dirty="0"/>
              <a:t> </a:t>
            </a:r>
            <a:r>
              <a:rPr lang="ru-RU" b="1" dirty="0" err="1"/>
              <a:t>part</a:t>
            </a:r>
            <a:r>
              <a:rPr lang="ru-RU" b="1" dirty="0"/>
              <a:t> </a:t>
            </a:r>
            <a:r>
              <a:rPr lang="ru-RU" b="1" dirty="0" err="1"/>
              <a:t>of</a:t>
            </a:r>
            <a:r>
              <a:rPr lang="ru-RU" b="1" dirty="0"/>
              <a:t> </a:t>
            </a:r>
            <a:r>
              <a:rPr lang="ru-RU" b="1" dirty="0" err="1"/>
              <a:t>micro</a:t>
            </a:r>
            <a:r>
              <a:rPr lang="ru-RU" b="1" dirty="0"/>
              <a:t> </a:t>
            </a:r>
            <a:r>
              <a:rPr lang="ru-RU" b="1" dirty="0" err="1"/>
              <a:t>and</a:t>
            </a:r>
            <a:r>
              <a:rPr lang="ru-RU" b="1" dirty="0"/>
              <a:t> </a:t>
            </a:r>
            <a:r>
              <a:rPr lang="ru-RU" b="1" dirty="0" err="1"/>
              <a:t>macroeconomics</a:t>
            </a:r>
            <a:r>
              <a:rPr lang="ru-RU" b="1" dirty="0"/>
              <a:t>. </a:t>
            </a:r>
            <a:r>
              <a:rPr lang="ru-RU" b="1" dirty="0" err="1"/>
              <a:t>The</a:t>
            </a:r>
            <a:r>
              <a:rPr lang="ru-RU" b="1" dirty="0"/>
              <a:t> </a:t>
            </a:r>
            <a:r>
              <a:rPr lang="ru-RU" b="1" dirty="0" err="1"/>
              <a:t>main</a:t>
            </a:r>
            <a:r>
              <a:rPr lang="ru-RU" b="1" dirty="0"/>
              <a:t> </a:t>
            </a:r>
            <a:r>
              <a:rPr lang="ru-RU" b="1" dirty="0" err="1"/>
              <a:t>purpose</a:t>
            </a:r>
            <a:r>
              <a:rPr lang="ru-RU" b="1" dirty="0"/>
              <a:t>  </a:t>
            </a:r>
            <a:r>
              <a:rPr lang="en-US" b="1" dirty="0" smtClean="0"/>
              <a:t>of</a:t>
            </a:r>
            <a:r>
              <a:rPr lang="ru-RU" b="1" dirty="0" smtClean="0"/>
              <a:t> </a:t>
            </a:r>
            <a:r>
              <a:rPr lang="ru-RU" b="1" dirty="0" err="1"/>
              <a:t>macroeconomics</a:t>
            </a:r>
            <a:r>
              <a:rPr lang="ru-RU" b="1" dirty="0"/>
              <a:t> </a:t>
            </a:r>
            <a:r>
              <a:rPr lang="ru-RU" b="1" dirty="0" err="1"/>
              <a:t>is</a:t>
            </a:r>
            <a:r>
              <a:rPr lang="ru-RU" b="1" dirty="0"/>
              <a:t> </a:t>
            </a:r>
            <a:r>
              <a:rPr lang="ru-RU" b="1" dirty="0" err="1"/>
              <a:t>economic</a:t>
            </a:r>
            <a:r>
              <a:rPr lang="ru-RU" b="1" dirty="0"/>
              <a:t> </a:t>
            </a:r>
            <a:r>
              <a:rPr lang="ru-RU" b="1" dirty="0" err="1"/>
              <a:t>growth</a:t>
            </a:r>
            <a:r>
              <a:rPr lang="ru-RU" b="1" dirty="0"/>
              <a:t>. </a:t>
            </a:r>
            <a:r>
              <a:rPr lang="ru-RU" b="1" dirty="0" err="1"/>
              <a:t>The</a:t>
            </a:r>
            <a:r>
              <a:rPr lang="ru-RU" b="1" dirty="0"/>
              <a:t> </a:t>
            </a:r>
            <a:r>
              <a:rPr lang="ru-RU" b="1" dirty="0" err="1"/>
              <a:t>factors</a:t>
            </a:r>
            <a:r>
              <a:rPr lang="ru-RU" b="1" dirty="0"/>
              <a:t> </a:t>
            </a:r>
            <a:r>
              <a:rPr lang="ru-RU" b="1" dirty="0" err="1"/>
              <a:t>include</a:t>
            </a:r>
            <a:r>
              <a:rPr lang="ru-RU" b="1" dirty="0"/>
              <a:t> </a:t>
            </a:r>
            <a:r>
              <a:rPr lang="ru-RU" b="1" dirty="0" err="1"/>
              <a:t>economic</a:t>
            </a:r>
            <a:r>
              <a:rPr lang="ru-RU" b="1" dirty="0"/>
              <a:t> </a:t>
            </a:r>
            <a:r>
              <a:rPr lang="ru-RU" b="1" dirty="0" err="1"/>
              <a:t>growth</a:t>
            </a:r>
            <a:r>
              <a:rPr lang="ru-RU" b="1" dirty="0"/>
              <a:t> </a:t>
            </a:r>
            <a:r>
              <a:rPr lang="ru-RU" b="1" dirty="0" err="1"/>
              <a:t>include</a:t>
            </a:r>
            <a:r>
              <a:rPr lang="ru-RU" b="1" dirty="0"/>
              <a:t> </a:t>
            </a:r>
            <a:r>
              <a:rPr lang="ru-RU" b="1" dirty="0" err="1"/>
              <a:t>the</a:t>
            </a:r>
            <a:r>
              <a:rPr lang="ru-RU" b="1" dirty="0"/>
              <a:t> </a:t>
            </a:r>
            <a:r>
              <a:rPr lang="ru-RU" b="1" dirty="0" err="1"/>
              <a:t>growth</a:t>
            </a:r>
            <a:r>
              <a:rPr lang="ru-RU" b="1" dirty="0"/>
              <a:t> </a:t>
            </a:r>
            <a:r>
              <a:rPr lang="ru-RU" b="1" dirty="0" err="1"/>
              <a:t>of</a:t>
            </a:r>
            <a:r>
              <a:rPr lang="ru-RU" b="1" dirty="0"/>
              <a:t> </a:t>
            </a:r>
            <a:r>
              <a:rPr lang="ru-RU" b="1" dirty="0" err="1"/>
              <a:t>education</a:t>
            </a:r>
            <a:r>
              <a:rPr lang="ru-RU" b="1" dirty="0"/>
              <a:t>, </a:t>
            </a:r>
            <a:r>
              <a:rPr lang="ru-RU" b="1" dirty="0" err="1"/>
              <a:t>natural</a:t>
            </a:r>
            <a:r>
              <a:rPr lang="ru-RU" b="1" dirty="0"/>
              <a:t> </a:t>
            </a:r>
            <a:r>
              <a:rPr lang="ru-RU" b="1" dirty="0" err="1"/>
              <a:t>resources</a:t>
            </a:r>
            <a:r>
              <a:rPr lang="ru-RU" b="1" dirty="0"/>
              <a:t>, </a:t>
            </a:r>
            <a:r>
              <a:rPr lang="ru-RU" b="1" dirty="0" err="1"/>
              <a:t>improving</a:t>
            </a:r>
            <a:r>
              <a:rPr lang="ru-RU" b="1" dirty="0"/>
              <a:t> </a:t>
            </a:r>
            <a:r>
              <a:rPr lang="ru-RU" b="1" dirty="0" err="1"/>
              <a:t>health</a:t>
            </a:r>
            <a:r>
              <a:rPr lang="ru-RU" b="1" dirty="0"/>
              <a:t>, </a:t>
            </a:r>
            <a:r>
              <a:rPr lang="ru-RU" b="1" dirty="0" err="1"/>
              <a:t>improving</a:t>
            </a:r>
            <a:r>
              <a:rPr lang="ru-RU" b="1" dirty="0"/>
              <a:t> </a:t>
            </a:r>
            <a:r>
              <a:rPr lang="ru-RU" b="1" dirty="0" err="1"/>
              <a:t>the</a:t>
            </a:r>
            <a:r>
              <a:rPr lang="ru-RU" b="1" dirty="0"/>
              <a:t> </a:t>
            </a:r>
            <a:r>
              <a:rPr lang="ru-RU" b="1" dirty="0" err="1"/>
              <a:t>organization</a:t>
            </a:r>
            <a:r>
              <a:rPr lang="ru-RU" b="1" dirty="0"/>
              <a:t> </a:t>
            </a:r>
            <a:r>
              <a:rPr lang="ru-RU" b="1" dirty="0" err="1"/>
              <a:t>of</a:t>
            </a:r>
            <a:r>
              <a:rPr lang="ru-RU" b="1" dirty="0"/>
              <a:t> </a:t>
            </a:r>
            <a:r>
              <a:rPr lang="ru-RU" b="1" dirty="0" err="1"/>
              <a:t>labor</a:t>
            </a:r>
            <a:r>
              <a:rPr lang="ru-RU" b="1" dirty="0"/>
              <a:t>, </a:t>
            </a:r>
            <a:r>
              <a:rPr lang="ru-RU" b="1" dirty="0" err="1"/>
              <a:t>scientific</a:t>
            </a:r>
            <a:r>
              <a:rPr lang="ru-RU" b="1" dirty="0"/>
              <a:t> </a:t>
            </a:r>
            <a:r>
              <a:rPr lang="ru-RU" b="1" dirty="0" err="1"/>
              <a:t>and</a:t>
            </a:r>
            <a:r>
              <a:rPr lang="ru-RU" b="1" dirty="0"/>
              <a:t> </a:t>
            </a:r>
            <a:r>
              <a:rPr lang="ru-RU" b="1" dirty="0" err="1"/>
              <a:t>technological</a:t>
            </a:r>
            <a:r>
              <a:rPr lang="ru-RU" b="1" dirty="0"/>
              <a:t> </a:t>
            </a:r>
            <a:r>
              <a:rPr lang="ru-RU" b="1" dirty="0" err="1"/>
              <a:t>progress</a:t>
            </a:r>
            <a:r>
              <a:rPr lang="ru-RU" b="1" dirty="0"/>
              <a:t> </a:t>
            </a:r>
            <a:r>
              <a:rPr lang="ru-RU" b="1" dirty="0" err="1"/>
              <a:t>fixed</a:t>
            </a:r>
            <a:r>
              <a:rPr lang="ru-RU" b="1" dirty="0"/>
              <a:t> </a:t>
            </a:r>
            <a:r>
              <a:rPr lang="ru-RU" b="1" dirty="0" err="1"/>
              <a:t>assets</a:t>
            </a:r>
            <a:r>
              <a:rPr lang="ru-RU" b="1" dirty="0"/>
              <a:t>. </a:t>
            </a:r>
            <a:r>
              <a:rPr lang="ru-RU" b="1" dirty="0" err="1"/>
              <a:t>So</a:t>
            </a:r>
            <a:r>
              <a:rPr lang="ru-RU" b="1" dirty="0"/>
              <a:t> </a:t>
            </a:r>
            <a:r>
              <a:rPr lang="ru-RU" b="1" dirty="0" err="1"/>
              <a:t>cluster</a:t>
            </a:r>
            <a:r>
              <a:rPr lang="ru-RU" b="1" dirty="0"/>
              <a:t> </a:t>
            </a:r>
            <a:r>
              <a:rPr lang="ru-RU" b="1" dirty="0" err="1"/>
              <a:t>can</a:t>
            </a:r>
            <a:r>
              <a:rPr lang="ru-RU" b="1" dirty="0"/>
              <a:t> </a:t>
            </a:r>
            <a:r>
              <a:rPr lang="ru-RU" b="1" dirty="0" err="1"/>
              <a:t>bring</a:t>
            </a:r>
            <a:r>
              <a:rPr lang="ru-RU" b="1" dirty="0"/>
              <a:t> </a:t>
            </a:r>
            <a:r>
              <a:rPr lang="ru-RU" b="1" dirty="0" err="1"/>
              <a:t>together</a:t>
            </a:r>
            <a:r>
              <a:rPr lang="ru-RU" b="1" dirty="0"/>
              <a:t> </a:t>
            </a:r>
            <a:r>
              <a:rPr lang="ru-RU" b="1" dirty="0" err="1"/>
              <a:t>the</a:t>
            </a:r>
            <a:r>
              <a:rPr lang="ru-RU" b="1" dirty="0"/>
              <a:t> </a:t>
            </a:r>
            <a:r>
              <a:rPr lang="ru-RU" b="1" dirty="0" err="1"/>
              <a:t>most</a:t>
            </a:r>
            <a:r>
              <a:rPr lang="ru-RU" b="1" dirty="0"/>
              <a:t> </a:t>
            </a:r>
            <a:r>
              <a:rPr lang="ru-RU" b="1" dirty="0" err="1"/>
              <a:t>important</a:t>
            </a:r>
            <a:r>
              <a:rPr lang="ru-RU" b="1" dirty="0"/>
              <a:t> </a:t>
            </a:r>
            <a:r>
              <a:rPr lang="ru-RU" b="1" dirty="0" err="1"/>
              <a:t>macroeconomic</a:t>
            </a:r>
            <a:r>
              <a:rPr lang="ru-RU" b="1" dirty="0"/>
              <a:t> </a:t>
            </a:r>
            <a:r>
              <a:rPr lang="ru-RU" b="1" dirty="0" err="1"/>
              <a:t>factors</a:t>
            </a:r>
            <a:r>
              <a:rPr lang="ru-RU" b="1" dirty="0"/>
              <a:t> </a:t>
            </a:r>
            <a:r>
              <a:rPr lang="ru-RU" b="1" dirty="0" err="1"/>
              <a:t>for</a:t>
            </a:r>
            <a:r>
              <a:rPr lang="ru-RU" b="1" dirty="0"/>
              <a:t> </a:t>
            </a:r>
            <a:r>
              <a:rPr lang="ru-RU" b="1" dirty="0" err="1"/>
              <a:t>the</a:t>
            </a:r>
            <a:r>
              <a:rPr lang="ru-RU" b="1" dirty="0"/>
              <a:t> </a:t>
            </a:r>
            <a:r>
              <a:rPr lang="ru-RU" b="1" dirty="0" err="1"/>
              <a:t>improvement</a:t>
            </a:r>
            <a:r>
              <a:rPr lang="ru-RU" b="1" dirty="0"/>
              <a:t> </a:t>
            </a:r>
            <a:r>
              <a:rPr lang="ru-RU" b="1" dirty="0" err="1"/>
              <a:t>of</a:t>
            </a:r>
            <a:r>
              <a:rPr lang="ru-RU" b="1" dirty="0"/>
              <a:t> </a:t>
            </a:r>
            <a:r>
              <a:rPr lang="ru-RU" b="1" dirty="0" err="1"/>
              <a:t>health</a:t>
            </a:r>
            <a:r>
              <a:rPr lang="ru-RU" b="1" dirty="0"/>
              <a:t> by </a:t>
            </a:r>
            <a:r>
              <a:rPr lang="ru-RU" b="1" dirty="0" err="1"/>
              <a:t>combining</a:t>
            </a:r>
            <a:r>
              <a:rPr lang="ru-RU" b="1" dirty="0"/>
              <a:t> </a:t>
            </a:r>
            <a:r>
              <a:rPr lang="ru-RU" b="1" dirty="0" err="1"/>
              <a:t>education</a:t>
            </a:r>
            <a:r>
              <a:rPr lang="ru-RU" b="1" dirty="0"/>
              <a:t>, </a:t>
            </a:r>
            <a:r>
              <a:rPr lang="ru-RU" b="1" dirty="0" err="1"/>
              <a:t>fixed</a:t>
            </a:r>
            <a:r>
              <a:rPr lang="ru-RU" b="1" dirty="0"/>
              <a:t> </a:t>
            </a:r>
            <a:r>
              <a:rPr lang="ru-RU" b="1" dirty="0" err="1"/>
              <a:t>assets</a:t>
            </a:r>
            <a:r>
              <a:rPr lang="ru-RU" b="1" dirty="0"/>
              <a:t>, </a:t>
            </a:r>
            <a:r>
              <a:rPr lang="ru-RU" b="1" dirty="0" err="1"/>
              <a:t>scientific</a:t>
            </a:r>
            <a:r>
              <a:rPr lang="ru-RU" b="1" dirty="0"/>
              <a:t> </a:t>
            </a:r>
            <a:r>
              <a:rPr lang="ru-RU" b="1" dirty="0" err="1"/>
              <a:t>structures</a:t>
            </a:r>
            <a:r>
              <a:rPr lang="ru-RU" b="1" dirty="0"/>
              <a:t>, </a:t>
            </a:r>
            <a:r>
              <a:rPr lang="ru-RU" b="1" dirty="0" err="1"/>
              <a:t>which</a:t>
            </a:r>
            <a:r>
              <a:rPr lang="ru-RU" b="1" dirty="0"/>
              <a:t> </a:t>
            </a:r>
            <a:r>
              <a:rPr lang="ru-RU" b="1" dirty="0" err="1"/>
              <a:t>dissevered</a:t>
            </a:r>
            <a:r>
              <a:rPr lang="ru-RU" b="1" dirty="0"/>
              <a:t> </a:t>
            </a:r>
            <a:r>
              <a:rPr lang="ru-RU" b="1" dirty="0" err="1"/>
              <a:t>at</a:t>
            </a:r>
            <a:r>
              <a:rPr lang="ru-RU" b="1" dirty="0"/>
              <a:t> </a:t>
            </a:r>
            <a:r>
              <a:rPr lang="ru-RU" b="1" dirty="0" err="1"/>
              <a:t>the</a:t>
            </a:r>
            <a:r>
              <a:rPr lang="ru-RU" b="1" dirty="0"/>
              <a:t> </a:t>
            </a:r>
            <a:r>
              <a:rPr lang="ru-RU" b="1" dirty="0" err="1"/>
              <a:t>present</a:t>
            </a:r>
            <a:r>
              <a:rPr lang="ru-RU" b="1" dirty="0"/>
              <a:t> </a:t>
            </a:r>
            <a:r>
              <a:rPr lang="ru-RU" b="1" dirty="0" err="1"/>
              <a:t>time</a:t>
            </a:r>
            <a:r>
              <a:rPr lang="ru-RU" b="1" dirty="0"/>
              <a:t>. </a:t>
            </a:r>
          </a:p>
        </p:txBody>
      </p:sp>
    </p:spTree>
    <p:extLst>
      <p:ext uri="{BB962C8B-B14F-4D97-AF65-F5344CB8AC3E}">
        <p14:creationId xmlns:p14="http://schemas.microsoft.com/office/powerpoint/2010/main" val="3492128487"/>
      </p:ext>
    </p:extLst>
  </p:cSld>
  <p:clrMapOvr>
    <a:masterClrMapping/>
  </p:clrMapOvr>
  <p:timing>
    <p:tnLst>
      <p:par>
        <p:cTn id="1" dur="indefinite" restart="never" nodeType="tmRoot"/>
      </p:par>
    </p:tnLst>
  </p:timing>
</p:sld>
</file>

<file path=ppt/theme/theme1.xml><?xml version="1.0" encoding="utf-8"?>
<a:theme xmlns:a="http://schemas.openxmlformats.org/drawingml/2006/main" name="Легкий дым">
  <a:themeElements>
    <a:clrScheme name="Легкий дым">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Легкий дым">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Легкий дым">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xmlns=""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877</TotalTime>
  <Words>2901</Words>
  <Application>Microsoft Office PowerPoint</Application>
  <PresentationFormat>Custom</PresentationFormat>
  <Paragraphs>167</Paragraphs>
  <Slides>42</Slides>
  <Notes>0</Notes>
  <HiddenSlides>0</HiddenSlides>
  <MMClips>0</MMClips>
  <ScaleCrop>false</ScaleCrop>
  <HeadingPairs>
    <vt:vector size="4" baseType="variant">
      <vt:variant>
        <vt:lpstr>Theme</vt:lpstr>
      </vt:variant>
      <vt:variant>
        <vt:i4>1</vt:i4>
      </vt:variant>
      <vt:variant>
        <vt:lpstr>Slide Titles</vt:lpstr>
      </vt:variant>
      <vt:variant>
        <vt:i4>42</vt:i4>
      </vt:variant>
    </vt:vector>
  </HeadingPairs>
  <TitlesOfParts>
    <vt:vector size="43" baseType="lpstr">
      <vt:lpstr>Легкий дым</vt:lpstr>
      <vt:lpstr>             The development of Research Universities as a new business model for production of innovative vaccines.     </vt:lpstr>
      <vt:lpstr>The influence of Globalization on System of Education</vt:lpstr>
      <vt:lpstr>Role of Western Universities in the World Ledership</vt:lpstr>
      <vt:lpstr>Prime Minister of the Russian Federation Dmitry Medvedev about educational priorities in Russia</vt:lpstr>
      <vt:lpstr> </vt:lpstr>
      <vt:lpstr>1. BACKGROUND </vt:lpstr>
      <vt:lpstr>The aim of our repors is to show advantages of public-private partnership between the pharmaceutical industry and State pharmaceutical and medical Research Universities to combine limited resources to implement new innovations to the vaccine market.  </vt:lpstr>
      <vt:lpstr>Role of Education in innovation process</vt:lpstr>
      <vt:lpstr>One of the task of Universities is producing of Human Capital.</vt:lpstr>
      <vt:lpstr>Impact of Educational interventions to business and income</vt:lpstr>
      <vt:lpstr>The strategy of development of science  defines the main directions of modernization of the higher education sector :</vt:lpstr>
      <vt:lpstr>The strategy of development of science  defines the main directions of modernization of the higher education sector :</vt:lpstr>
      <vt:lpstr>Main directions of cooperation between public universities and the business community</vt:lpstr>
      <vt:lpstr>Organisational aspect</vt:lpstr>
      <vt:lpstr>Why cooperation could be useful for business. Forecast of  Vaccine market</vt:lpstr>
      <vt:lpstr>SWOT analysis</vt:lpstr>
      <vt:lpstr>SWOT analysis: Weakness</vt:lpstr>
      <vt:lpstr>SWOT analysis:Opportunities</vt:lpstr>
      <vt:lpstr>SWOT analysis:Threats</vt:lpstr>
      <vt:lpstr>Competition</vt:lpstr>
      <vt:lpstr>Quality control and Clinical trials</vt:lpstr>
      <vt:lpstr>To manufacture the vaccines does not means to sell</vt:lpstr>
      <vt:lpstr>Quantitative analysis </vt:lpstr>
      <vt:lpstr>Quantitative analysis</vt:lpstr>
      <vt:lpstr>Quantitative analysis</vt:lpstr>
      <vt:lpstr>Qualitative analysis of factors explaining vaccine consumption  </vt:lpstr>
      <vt:lpstr>Qualitative analysis of vaccine use </vt:lpstr>
      <vt:lpstr>Public primary care organization </vt:lpstr>
      <vt:lpstr>Agents </vt:lpstr>
      <vt:lpstr>Science</vt:lpstr>
      <vt:lpstr>Legislation base</vt:lpstr>
      <vt:lpstr>Examples of implementation of Federal Laws to National system of innovation</vt:lpstr>
      <vt:lpstr>The role of the universities quite versatile and is as follows:</vt:lpstr>
      <vt:lpstr>Forms of cooperation </vt:lpstr>
      <vt:lpstr>Forms of cooperation</vt:lpstr>
      <vt:lpstr>Competitive Landscape </vt:lpstr>
      <vt:lpstr>Research-Based Industry </vt:lpstr>
      <vt:lpstr>Localization of manufacturing in RF is powerful source for developing innovation vaccines</vt:lpstr>
      <vt:lpstr>Dissemination of intellectual, financial and human resources between all participants of market is a big problem for Universities, Science and Business to develop and implement to a market new generations of vaccine.  </vt:lpstr>
      <vt:lpstr>Changes in system of education</vt:lpstr>
      <vt:lpstr>Conclusion</vt:lpstr>
      <vt:lpstr>PowerPoint Presentation</vt:lpstr>
    </vt:vector>
  </TitlesOfParts>
  <Company>diakov.net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development of Research Universities as a new business model for production of innovative vaccines.</dc:title>
  <dc:creator>nata tchoubareva</dc:creator>
  <cp:lastModifiedBy>Maria Issagouliantis</cp:lastModifiedBy>
  <cp:revision>63</cp:revision>
  <dcterms:created xsi:type="dcterms:W3CDTF">2016-11-17T07:55:20Z</dcterms:created>
  <dcterms:modified xsi:type="dcterms:W3CDTF">2016-11-24T15:06:23Z</dcterms:modified>
</cp:coreProperties>
</file>