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84" r:id="rId2"/>
  </p:sldMasterIdLst>
  <p:notesMasterIdLst>
    <p:notesMasterId r:id="rId30"/>
  </p:notesMasterIdLst>
  <p:sldIdLst>
    <p:sldId id="256" r:id="rId3"/>
    <p:sldId id="343" r:id="rId4"/>
    <p:sldId id="345" r:id="rId5"/>
    <p:sldId id="346" r:id="rId6"/>
    <p:sldId id="377" r:id="rId7"/>
    <p:sldId id="379" r:id="rId8"/>
    <p:sldId id="387" r:id="rId9"/>
    <p:sldId id="380" r:id="rId10"/>
    <p:sldId id="370" r:id="rId11"/>
    <p:sldId id="391" r:id="rId12"/>
    <p:sldId id="390" r:id="rId13"/>
    <p:sldId id="381" r:id="rId14"/>
    <p:sldId id="385" r:id="rId15"/>
    <p:sldId id="375" r:id="rId16"/>
    <p:sldId id="356" r:id="rId17"/>
    <p:sldId id="353" r:id="rId18"/>
    <p:sldId id="358" r:id="rId19"/>
    <p:sldId id="357" r:id="rId20"/>
    <p:sldId id="359" r:id="rId21"/>
    <p:sldId id="382" r:id="rId22"/>
    <p:sldId id="369" r:id="rId23"/>
    <p:sldId id="392" r:id="rId24"/>
    <p:sldId id="365" r:id="rId25"/>
    <p:sldId id="384" r:id="rId26"/>
    <p:sldId id="363" r:id="rId27"/>
    <p:sldId id="364" r:id="rId28"/>
    <p:sldId id="371" r:id="rId29"/>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Lucida Sans Unicode" pitchFamily="34" charset="0"/>
        <a:cs typeface="Lucida Sans Unicode" pitchFamily="34" charset="0"/>
      </a:defRPr>
    </a:lvl1pPr>
    <a:lvl2pPr marL="742950" indent="-285750" algn="l" defTabSz="449263" rtl="0" fontAlgn="base">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Lucida Sans Unicode" pitchFamily="34" charset="0"/>
        <a:cs typeface="Lucida Sans Unicode" pitchFamily="34" charset="0"/>
      </a:defRPr>
    </a:lvl2pPr>
    <a:lvl3pPr marL="1143000" indent="-228600" algn="l" defTabSz="449263" rtl="0" fontAlgn="base">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Lucida Sans Unicode" pitchFamily="34" charset="0"/>
        <a:cs typeface="Lucida Sans Unicode" pitchFamily="34" charset="0"/>
      </a:defRPr>
    </a:lvl3pPr>
    <a:lvl4pPr marL="1600200" indent="-228600" algn="l" defTabSz="449263" rtl="0" fontAlgn="base">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Lucida Sans Unicode" pitchFamily="34" charset="0"/>
        <a:cs typeface="Lucida Sans Unicode" pitchFamily="34" charset="0"/>
      </a:defRPr>
    </a:lvl4pPr>
    <a:lvl5pPr marL="2057400" indent="-228600" algn="l" defTabSz="449263" rtl="0" fontAlgn="base">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Lucida Sans Unicode" pitchFamily="34" charset="0"/>
        <a:cs typeface="Lucida Sans Unicode" pitchFamily="34" charset="0"/>
      </a:defRPr>
    </a:lvl5pPr>
    <a:lvl6pPr marL="2286000" algn="l" defTabSz="914400" rtl="0" eaLnBrk="1" latinLnBrk="0" hangingPunct="1">
      <a:defRPr sz="2400" kern="1200">
        <a:solidFill>
          <a:schemeClr val="bg1"/>
        </a:solidFill>
        <a:latin typeface="Times New Roman" pitchFamily="18" charset="0"/>
        <a:ea typeface="Lucida Sans Unicode" pitchFamily="34" charset="0"/>
        <a:cs typeface="Lucida Sans Unicode" pitchFamily="34" charset="0"/>
      </a:defRPr>
    </a:lvl6pPr>
    <a:lvl7pPr marL="2743200" algn="l" defTabSz="914400" rtl="0" eaLnBrk="1" latinLnBrk="0" hangingPunct="1">
      <a:defRPr sz="2400" kern="1200">
        <a:solidFill>
          <a:schemeClr val="bg1"/>
        </a:solidFill>
        <a:latin typeface="Times New Roman" pitchFamily="18" charset="0"/>
        <a:ea typeface="Lucida Sans Unicode" pitchFamily="34" charset="0"/>
        <a:cs typeface="Lucida Sans Unicode" pitchFamily="34" charset="0"/>
      </a:defRPr>
    </a:lvl7pPr>
    <a:lvl8pPr marL="3200400" algn="l" defTabSz="914400" rtl="0" eaLnBrk="1" latinLnBrk="0" hangingPunct="1">
      <a:defRPr sz="2400" kern="1200">
        <a:solidFill>
          <a:schemeClr val="bg1"/>
        </a:solidFill>
        <a:latin typeface="Times New Roman" pitchFamily="18" charset="0"/>
        <a:ea typeface="Lucida Sans Unicode" pitchFamily="34" charset="0"/>
        <a:cs typeface="Lucida Sans Unicode" pitchFamily="34" charset="0"/>
      </a:defRPr>
    </a:lvl8pPr>
    <a:lvl9pPr marL="3657600" algn="l" defTabSz="914400" rtl="0" eaLnBrk="1" latinLnBrk="0" hangingPunct="1">
      <a:defRPr sz="2400" kern="1200">
        <a:solidFill>
          <a:schemeClr val="bg1"/>
        </a:solidFill>
        <a:latin typeface="Times New Roman" pitchFamily="18" charset="0"/>
        <a:ea typeface="Lucida Sans Unicode" pitchFamily="34" charset="0"/>
        <a:cs typeface="Lucida Sans Unicode"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3333FF"/>
    <a:srgbClr val="FFFFCC"/>
    <a:srgbClr val="008000"/>
    <a:srgbClr val="FF00FF"/>
    <a:srgbClr val="66FF33"/>
    <a:srgbClr val="00FF00"/>
    <a:srgbClr val="00FFFF"/>
    <a:srgbClr val="FFFF00"/>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294" autoAdjust="0"/>
  </p:normalViewPr>
  <p:slideViewPr>
    <p:cSldViewPr>
      <p:cViewPr>
        <p:scale>
          <a:sx n="75" d="100"/>
          <a:sy n="75" d="100"/>
        </p:scale>
        <p:origin x="-540" y="234"/>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Rot="1" noChangeAspect="1" noChangeArrowheads="1"/>
          </p:cNvSpPr>
          <p:nvPr>
            <p:ph type="sldImg"/>
          </p:nvPr>
        </p:nvSpPr>
        <p:spPr bwMode="auto">
          <a:xfrm>
            <a:off x="1003300" y="695325"/>
            <a:ext cx="4846638" cy="3427413"/>
          </a:xfrm>
          <a:prstGeom prst="rect">
            <a:avLst/>
          </a:prstGeom>
          <a:noFill/>
          <a:ln w="9525">
            <a:noFill/>
            <a:round/>
            <a:headEnd/>
            <a:tailEnd/>
          </a:ln>
          <a:effectLst/>
        </p:spPr>
      </p:sp>
      <p:sp>
        <p:nvSpPr>
          <p:cNvPr id="3074" name="Rectangle 2"/>
          <p:cNvSpPr>
            <a:spLocks noGrp="1" noChangeArrowheads="1"/>
          </p:cNvSpPr>
          <p:nvPr>
            <p:ph type="body"/>
          </p:nvPr>
        </p:nvSpPr>
        <p:spPr bwMode="auto">
          <a:xfrm>
            <a:off x="685800" y="4343400"/>
            <a:ext cx="5484813" cy="41132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ru-RU" smtClean="0"/>
          </a:p>
        </p:txBody>
      </p:sp>
      <p:sp>
        <p:nvSpPr>
          <p:cNvPr id="3075" name="Rectangle 3"/>
          <p:cNvSpPr>
            <a:spLocks noGrp="1" noChangeArrowheads="1"/>
          </p:cNvSpPr>
          <p:nvPr>
            <p:ph type="hdr"/>
          </p:nvPr>
        </p:nvSpPr>
        <p:spPr bwMode="auto">
          <a:xfrm>
            <a:off x="0" y="0"/>
            <a:ext cx="2974975" cy="4556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nSpc>
                <a:spcPct val="95000"/>
              </a:lnSpc>
              <a:tabLst>
                <a:tab pos="723900" algn="l"/>
                <a:tab pos="1447800" algn="l"/>
                <a:tab pos="2171700" algn="l"/>
                <a:tab pos="2895600" algn="l"/>
              </a:tabLst>
              <a:defRPr sz="1400">
                <a:solidFill>
                  <a:srgbClr val="000000"/>
                </a:solidFill>
              </a:defRPr>
            </a:lvl1pPr>
          </a:lstStyle>
          <a:p>
            <a:endParaRPr lang="ru-RU"/>
          </a:p>
        </p:txBody>
      </p:sp>
      <p:sp>
        <p:nvSpPr>
          <p:cNvPr id="3076" name="Rectangle 4"/>
          <p:cNvSpPr>
            <a:spLocks noGrp="1" noChangeArrowheads="1"/>
          </p:cNvSpPr>
          <p:nvPr>
            <p:ph type="dt"/>
          </p:nvPr>
        </p:nvSpPr>
        <p:spPr bwMode="auto">
          <a:xfrm>
            <a:off x="3881438" y="0"/>
            <a:ext cx="2974975" cy="4556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lnSpc>
                <a:spcPct val="95000"/>
              </a:lnSpc>
              <a:tabLst>
                <a:tab pos="723900" algn="l"/>
                <a:tab pos="1447800" algn="l"/>
                <a:tab pos="2171700" algn="l"/>
                <a:tab pos="2895600" algn="l"/>
              </a:tabLst>
              <a:defRPr sz="1400">
                <a:solidFill>
                  <a:srgbClr val="000000"/>
                </a:solidFill>
              </a:defRPr>
            </a:lvl1pPr>
          </a:lstStyle>
          <a:p>
            <a:endParaRPr lang="ru-RU"/>
          </a:p>
        </p:txBody>
      </p:sp>
      <p:sp>
        <p:nvSpPr>
          <p:cNvPr id="3077" name="Rectangle 5"/>
          <p:cNvSpPr>
            <a:spLocks noGrp="1" noChangeArrowheads="1"/>
          </p:cNvSpPr>
          <p:nvPr>
            <p:ph type="ftr"/>
          </p:nvPr>
        </p:nvSpPr>
        <p:spPr bwMode="auto">
          <a:xfrm>
            <a:off x="0" y="8686800"/>
            <a:ext cx="2974975" cy="455613"/>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nSpc>
                <a:spcPct val="95000"/>
              </a:lnSpc>
              <a:tabLst>
                <a:tab pos="723900" algn="l"/>
                <a:tab pos="1447800" algn="l"/>
                <a:tab pos="2171700" algn="l"/>
                <a:tab pos="2895600" algn="l"/>
              </a:tabLst>
              <a:defRPr sz="1400">
                <a:solidFill>
                  <a:srgbClr val="000000"/>
                </a:solidFill>
              </a:defRPr>
            </a:lvl1pPr>
          </a:lstStyle>
          <a:p>
            <a:endParaRPr lang="ru-RU"/>
          </a:p>
        </p:txBody>
      </p:sp>
      <p:sp>
        <p:nvSpPr>
          <p:cNvPr id="3078" name="Rectangle 6"/>
          <p:cNvSpPr>
            <a:spLocks noGrp="1" noChangeArrowheads="1"/>
          </p:cNvSpPr>
          <p:nvPr>
            <p:ph type="sldNum"/>
          </p:nvPr>
        </p:nvSpPr>
        <p:spPr bwMode="auto">
          <a:xfrm>
            <a:off x="3881438" y="8686800"/>
            <a:ext cx="2974975" cy="455613"/>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lnSpc>
                <a:spcPct val="95000"/>
              </a:lnSpc>
              <a:tabLst>
                <a:tab pos="723900" algn="l"/>
                <a:tab pos="1447800" algn="l"/>
                <a:tab pos="2171700" algn="l"/>
                <a:tab pos="2895600" algn="l"/>
              </a:tabLst>
              <a:defRPr sz="1400">
                <a:solidFill>
                  <a:srgbClr val="000000"/>
                </a:solidFill>
              </a:defRPr>
            </a:lvl1pPr>
          </a:lstStyle>
          <a:p>
            <a:fld id="{2E68C73F-103C-446E-99ED-F5D813421D43}" type="slidenum">
              <a:rPr lang="ru-RU"/>
              <a:pPr/>
              <a:t>‹#›</a:t>
            </a:fld>
            <a:endParaRPr lang="ru-RU"/>
          </a:p>
        </p:txBody>
      </p:sp>
    </p:spTree>
    <p:extLst>
      <p:ext uri="{BB962C8B-B14F-4D97-AF65-F5344CB8AC3E}">
        <p14:creationId xmlns:p14="http://schemas.microsoft.com/office/powerpoint/2010/main" val="4115621046"/>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272D6BC-A119-44D1-9210-8997F63CDFC8}" type="slidenum">
              <a:rPr lang="ru-RU"/>
              <a:pPr/>
              <a:t>1</a:t>
            </a:fld>
            <a:endParaRPr lang="ru-RU"/>
          </a:p>
        </p:txBody>
      </p:sp>
      <p:sp>
        <p:nvSpPr>
          <p:cNvPr id="70657"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p:spPr>
      </p:sp>
      <p:sp>
        <p:nvSpPr>
          <p:cNvPr id="70658"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endParaRPr lang="ru-RU"/>
          </a:p>
        </p:txBody>
      </p:sp>
    </p:spTree>
    <p:extLst>
      <p:ext uri="{BB962C8B-B14F-4D97-AF65-F5344CB8AC3E}">
        <p14:creationId xmlns:p14="http://schemas.microsoft.com/office/powerpoint/2010/main" val="859933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1413" y="695325"/>
            <a:ext cx="4570412" cy="3427413"/>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idx="10"/>
          </p:nvPr>
        </p:nvSpPr>
        <p:spPr/>
        <p:txBody>
          <a:bodyPr/>
          <a:lstStyle/>
          <a:p>
            <a:fld id="{2E68C73F-103C-446E-99ED-F5D813421D43}" type="slidenum">
              <a:rPr lang="ru-RU" smtClean="0"/>
              <a:pPr/>
              <a:t>3</a:t>
            </a:fld>
            <a:endParaRPr lang="ru-RU"/>
          </a:p>
        </p:txBody>
      </p:sp>
    </p:spTree>
    <p:extLst>
      <p:ext uri="{BB962C8B-B14F-4D97-AF65-F5344CB8AC3E}">
        <p14:creationId xmlns:p14="http://schemas.microsoft.com/office/powerpoint/2010/main" val="4177134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695325"/>
            <a:ext cx="4570412" cy="34274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2E68C73F-103C-446E-99ED-F5D813421D43}" type="slidenum">
              <a:rPr lang="ru-RU" smtClean="0"/>
              <a:pPr/>
              <a:t>10</a:t>
            </a:fld>
            <a:endParaRPr lang="ru-RU"/>
          </a:p>
        </p:txBody>
      </p:sp>
    </p:spTree>
    <p:extLst>
      <p:ext uri="{BB962C8B-B14F-4D97-AF65-F5344CB8AC3E}">
        <p14:creationId xmlns:p14="http://schemas.microsoft.com/office/powerpoint/2010/main" val="560983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695325"/>
            <a:ext cx="4570412" cy="3427413"/>
          </a:xfrm>
        </p:spPr>
      </p:sp>
      <p:sp>
        <p:nvSpPr>
          <p:cNvPr id="3" name="Notes Placeholder 2"/>
          <p:cNvSpPr>
            <a:spLocks noGrp="1"/>
          </p:cNvSpPr>
          <p:nvPr>
            <p:ph type="body" idx="1"/>
          </p:nvPr>
        </p:nvSpPr>
        <p:spPr/>
        <p:txBody>
          <a:bodyPr/>
          <a:lstStyle/>
          <a:p>
            <a:r>
              <a:rPr lang="en-US" dirty="0" err="1" smtClean="0"/>
              <a:t>SuperFect</a:t>
            </a:r>
            <a:r>
              <a:rPr lang="en-US" baseline="0" dirty="0" smtClean="0"/>
              <a:t> is much more effective to transfect cells in the presence of serum and proteins. This parameter provides much closer to in vivo conditions compared to other mostly used transection kits. </a:t>
            </a:r>
          </a:p>
          <a:p>
            <a:r>
              <a:rPr lang="en-US" baseline="0" dirty="0" err="1" smtClean="0"/>
              <a:t>Dendriplex</a:t>
            </a:r>
            <a:r>
              <a:rPr lang="en-US" baseline="0" dirty="0" smtClean="0"/>
              <a:t> </a:t>
            </a:r>
            <a:r>
              <a:rPr lang="en-US" baseline="0" dirty="0" err="1" smtClean="0"/>
              <a:t>condence</a:t>
            </a:r>
            <a:r>
              <a:rPr lang="en-US" baseline="0" dirty="0" smtClean="0"/>
              <a:t> DNA into compact complex called </a:t>
            </a:r>
            <a:r>
              <a:rPr lang="en-US" baseline="0" dirty="0" err="1" smtClean="0"/>
              <a:t>dendriplex</a:t>
            </a:r>
            <a:endParaRPr lang="en-US" dirty="0"/>
          </a:p>
        </p:txBody>
      </p:sp>
      <p:sp>
        <p:nvSpPr>
          <p:cNvPr id="4" name="Slide Number Placeholder 3"/>
          <p:cNvSpPr>
            <a:spLocks noGrp="1"/>
          </p:cNvSpPr>
          <p:nvPr>
            <p:ph type="sldNum" idx="10"/>
          </p:nvPr>
        </p:nvSpPr>
        <p:spPr/>
        <p:txBody>
          <a:bodyPr/>
          <a:lstStyle/>
          <a:p>
            <a:fld id="{2E68C73F-103C-446E-99ED-F5D813421D43}" type="slidenum">
              <a:rPr lang="ru-RU" smtClean="0"/>
              <a:pPr/>
              <a:t>11</a:t>
            </a:fld>
            <a:endParaRPr lang="ru-RU"/>
          </a:p>
        </p:txBody>
      </p:sp>
    </p:spTree>
    <p:extLst>
      <p:ext uri="{BB962C8B-B14F-4D97-AF65-F5344CB8AC3E}">
        <p14:creationId xmlns:p14="http://schemas.microsoft.com/office/powerpoint/2010/main" val="1617650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idx="10"/>
          </p:nvPr>
        </p:nvSpPr>
        <p:spPr/>
        <p:txBody>
          <a:bodyPr/>
          <a:lstStyle>
            <a:lvl1pPr>
              <a:defRPr/>
            </a:lvl1pPr>
          </a:lstStyle>
          <a:p>
            <a:endParaRPr lang="pl-PL"/>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B8726F05-F970-4A17-96C9-AB3693F65E98}" type="slidenum">
              <a:rPr lang="ru-RU"/>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00200"/>
            <a:ext cx="8229600" cy="45259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pl-PL"/>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F6F51373-6D7F-4058-B1CE-60682E393134}" type="slidenum">
              <a:rPr lang="ru-RU"/>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1600200"/>
            <a:ext cx="2057400" cy="45259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00200"/>
            <a:ext cx="6019800" cy="45259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pl-PL"/>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FB7EF0B5-5760-425E-B532-915F26B02D81}" type="slidenum">
              <a:rPr lang="ru-RU"/>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C4119C6-2054-467C-9068-6213345C32EC}" type="slidenum">
              <a:rPr lang="ru-RU" smtClean="0"/>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C8733B7-5D25-4FB9-A6E6-4EAA1946A617}" type="slidenum">
              <a:rPr lang="ru-RU" smtClean="0"/>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897C2FE-B41A-4607-A8A8-48AC6289ADBD}" type="slidenum">
              <a:rPr lang="ru-RU" smtClean="0"/>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6AFECC9-8076-42C3-91F1-1EC4E1DACDCA}" type="slidenum">
              <a:rPr lang="ru-RU" smtClean="0"/>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E3259BE-6F7E-4DD6-9DFC-613CB44BB66B}" type="slidenum">
              <a:rPr lang="ru-RU" smtClean="0"/>
              <a:pPr/>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BE79569-ED09-44A4-B8A8-3AFB68030BDA}" type="slidenum">
              <a:rPr lang="ru-RU" smtClean="0"/>
              <a:pPr/>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4746A5A-6C78-4C69-B14E-5842236FAFD1}" type="slidenum">
              <a:rPr lang="ru-RU" smtClean="0"/>
              <a:pPr/>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EA969FB-0205-4B66-B6F5-C99F4C64215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pl-PL"/>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002C3832-CF56-4F03-8207-0573A9D0AAC4}" type="slidenum">
              <a:rPr lang="ru-RU"/>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3C3EBE1-E500-47D2-9C28-26038D4395A2}" type="slidenum">
              <a:rPr lang="ru-RU" smtClean="0"/>
              <a:pPr/>
              <a:t>‹#›</a:t>
            </a:fld>
            <a:endParaRPr lang="ru-R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32EEE82-DF82-41DA-BC8E-254A360A2A94}" type="slidenum">
              <a:rPr lang="ru-RU" smtClean="0"/>
              <a:pPr/>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8DA7C13-A96C-4ACB-B56E-23B57EA849B2}"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idx="10"/>
          </p:nvPr>
        </p:nvSpPr>
        <p:spPr/>
        <p:txBody>
          <a:bodyPr/>
          <a:lstStyle>
            <a:lvl1pPr>
              <a:defRPr/>
            </a:lvl1pPr>
          </a:lstStyle>
          <a:p>
            <a:endParaRPr lang="pl-PL"/>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DD553AAB-B289-41E7-9B32-D2749FE1688C}" type="slidenum">
              <a:rPr lang="ru-RU"/>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idx="10"/>
          </p:nvPr>
        </p:nvSpPr>
        <p:spPr/>
        <p:txBody>
          <a:bodyPr/>
          <a:lstStyle>
            <a:lvl1pPr>
              <a:defRPr/>
            </a:lvl1pPr>
          </a:lstStyle>
          <a:p>
            <a:endParaRPr lang="pl-PL"/>
          </a:p>
        </p:txBody>
      </p:sp>
      <p:sp>
        <p:nvSpPr>
          <p:cNvPr id="6" name="Нижний колонтитул 5"/>
          <p:cNvSpPr>
            <a:spLocks noGrp="1"/>
          </p:cNvSpPr>
          <p:nvPr>
            <p:ph type="ftr" idx="11"/>
          </p:nvPr>
        </p:nvSpPr>
        <p:spPr/>
        <p:txBody>
          <a:bodyPr/>
          <a:lstStyle>
            <a:lvl1pPr>
              <a:defRPr/>
            </a:lvl1pPr>
          </a:lstStyle>
          <a:p>
            <a:endParaRPr lang="ru-RU"/>
          </a:p>
        </p:txBody>
      </p:sp>
      <p:sp>
        <p:nvSpPr>
          <p:cNvPr id="7" name="Номер слайда 6"/>
          <p:cNvSpPr>
            <a:spLocks noGrp="1"/>
          </p:cNvSpPr>
          <p:nvPr>
            <p:ph type="sldNum" idx="12"/>
          </p:nvPr>
        </p:nvSpPr>
        <p:spPr/>
        <p:txBody>
          <a:bodyPr/>
          <a:lstStyle>
            <a:lvl1pPr>
              <a:defRPr/>
            </a:lvl1pPr>
          </a:lstStyle>
          <a:p>
            <a:fld id="{991770B5-51FB-4EE0-BF78-C4A52D442391}" type="slidenum">
              <a:rPr lang="ru-RU"/>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idx="10"/>
          </p:nvPr>
        </p:nvSpPr>
        <p:spPr/>
        <p:txBody>
          <a:bodyPr/>
          <a:lstStyle>
            <a:lvl1pPr>
              <a:defRPr/>
            </a:lvl1pPr>
          </a:lstStyle>
          <a:p>
            <a:endParaRPr lang="pl-PL"/>
          </a:p>
        </p:txBody>
      </p:sp>
      <p:sp>
        <p:nvSpPr>
          <p:cNvPr id="8" name="Нижний колонтитул 7"/>
          <p:cNvSpPr>
            <a:spLocks noGrp="1"/>
          </p:cNvSpPr>
          <p:nvPr>
            <p:ph type="ftr" idx="11"/>
          </p:nvPr>
        </p:nvSpPr>
        <p:spPr/>
        <p:txBody>
          <a:bodyPr/>
          <a:lstStyle>
            <a:lvl1pPr>
              <a:defRPr/>
            </a:lvl1pPr>
          </a:lstStyle>
          <a:p>
            <a:endParaRPr lang="ru-RU"/>
          </a:p>
        </p:txBody>
      </p:sp>
      <p:sp>
        <p:nvSpPr>
          <p:cNvPr id="9" name="Номер слайда 8"/>
          <p:cNvSpPr>
            <a:spLocks noGrp="1"/>
          </p:cNvSpPr>
          <p:nvPr>
            <p:ph type="sldNum" idx="12"/>
          </p:nvPr>
        </p:nvSpPr>
        <p:spPr/>
        <p:txBody>
          <a:bodyPr/>
          <a:lstStyle>
            <a:lvl1pPr>
              <a:defRPr/>
            </a:lvl1pPr>
          </a:lstStyle>
          <a:p>
            <a:fld id="{4315B2CF-0781-4F29-87EE-9E3EF717CD97}" type="slidenum">
              <a:rPr lang="ru-RU"/>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idx="10"/>
          </p:nvPr>
        </p:nvSpPr>
        <p:spPr/>
        <p:txBody>
          <a:bodyPr/>
          <a:lstStyle>
            <a:lvl1pPr>
              <a:defRPr/>
            </a:lvl1pPr>
          </a:lstStyle>
          <a:p>
            <a:endParaRPr lang="pl-PL"/>
          </a:p>
        </p:txBody>
      </p:sp>
      <p:sp>
        <p:nvSpPr>
          <p:cNvPr id="4" name="Нижний колонтитул 3"/>
          <p:cNvSpPr>
            <a:spLocks noGrp="1"/>
          </p:cNvSpPr>
          <p:nvPr>
            <p:ph type="ftr" idx="11"/>
          </p:nvPr>
        </p:nvSpPr>
        <p:spPr/>
        <p:txBody>
          <a:bodyPr/>
          <a:lstStyle>
            <a:lvl1pPr>
              <a:defRPr/>
            </a:lvl1pPr>
          </a:lstStyle>
          <a:p>
            <a:endParaRPr lang="ru-RU"/>
          </a:p>
        </p:txBody>
      </p:sp>
      <p:sp>
        <p:nvSpPr>
          <p:cNvPr id="5" name="Номер слайда 4"/>
          <p:cNvSpPr>
            <a:spLocks noGrp="1"/>
          </p:cNvSpPr>
          <p:nvPr>
            <p:ph type="sldNum" idx="12"/>
          </p:nvPr>
        </p:nvSpPr>
        <p:spPr/>
        <p:txBody>
          <a:bodyPr/>
          <a:lstStyle>
            <a:lvl1pPr>
              <a:defRPr/>
            </a:lvl1pPr>
          </a:lstStyle>
          <a:p>
            <a:fld id="{52813814-9A9F-4D30-9E29-6F1702CEABDF}" type="slidenum">
              <a:rPr lang="ru-RU"/>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idx="10"/>
          </p:nvPr>
        </p:nvSpPr>
        <p:spPr/>
        <p:txBody>
          <a:bodyPr/>
          <a:lstStyle>
            <a:lvl1pPr>
              <a:defRPr/>
            </a:lvl1pPr>
          </a:lstStyle>
          <a:p>
            <a:endParaRPr lang="pl-PL"/>
          </a:p>
        </p:txBody>
      </p:sp>
      <p:sp>
        <p:nvSpPr>
          <p:cNvPr id="3" name="Нижний колонтитул 2"/>
          <p:cNvSpPr>
            <a:spLocks noGrp="1"/>
          </p:cNvSpPr>
          <p:nvPr>
            <p:ph type="ftr" idx="11"/>
          </p:nvPr>
        </p:nvSpPr>
        <p:spPr/>
        <p:txBody>
          <a:bodyPr/>
          <a:lstStyle>
            <a:lvl1pPr>
              <a:defRPr/>
            </a:lvl1pPr>
          </a:lstStyle>
          <a:p>
            <a:endParaRPr lang="ru-RU"/>
          </a:p>
        </p:txBody>
      </p:sp>
      <p:sp>
        <p:nvSpPr>
          <p:cNvPr id="4" name="Номер слайда 3"/>
          <p:cNvSpPr>
            <a:spLocks noGrp="1"/>
          </p:cNvSpPr>
          <p:nvPr>
            <p:ph type="sldNum" idx="12"/>
          </p:nvPr>
        </p:nvSpPr>
        <p:spPr/>
        <p:txBody>
          <a:bodyPr/>
          <a:lstStyle>
            <a:lvl1pPr>
              <a:defRPr/>
            </a:lvl1pPr>
          </a:lstStyle>
          <a:p>
            <a:fld id="{06F6FDF9-DBEE-4B86-9EF5-2B052FC4A9BA}" type="slidenum">
              <a:rPr lang="ru-RU"/>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endParaRPr lang="pl-PL"/>
          </a:p>
        </p:txBody>
      </p:sp>
      <p:sp>
        <p:nvSpPr>
          <p:cNvPr id="6" name="Нижний колонтитул 5"/>
          <p:cNvSpPr>
            <a:spLocks noGrp="1"/>
          </p:cNvSpPr>
          <p:nvPr>
            <p:ph type="ftr" idx="11"/>
          </p:nvPr>
        </p:nvSpPr>
        <p:spPr/>
        <p:txBody>
          <a:bodyPr/>
          <a:lstStyle>
            <a:lvl1pPr>
              <a:defRPr/>
            </a:lvl1pPr>
          </a:lstStyle>
          <a:p>
            <a:endParaRPr lang="ru-RU"/>
          </a:p>
        </p:txBody>
      </p:sp>
      <p:sp>
        <p:nvSpPr>
          <p:cNvPr id="7" name="Номер слайда 6"/>
          <p:cNvSpPr>
            <a:spLocks noGrp="1"/>
          </p:cNvSpPr>
          <p:nvPr>
            <p:ph type="sldNum" idx="12"/>
          </p:nvPr>
        </p:nvSpPr>
        <p:spPr/>
        <p:txBody>
          <a:bodyPr/>
          <a:lstStyle>
            <a:lvl1pPr>
              <a:defRPr/>
            </a:lvl1pPr>
          </a:lstStyle>
          <a:p>
            <a:fld id="{3EABC852-9972-4A80-BC28-BCB666D92273}" type="slidenum">
              <a:rPr lang="ru-RU"/>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endParaRPr lang="pl-PL"/>
          </a:p>
        </p:txBody>
      </p:sp>
      <p:sp>
        <p:nvSpPr>
          <p:cNvPr id="6" name="Нижний колонтитул 5"/>
          <p:cNvSpPr>
            <a:spLocks noGrp="1"/>
          </p:cNvSpPr>
          <p:nvPr>
            <p:ph type="ftr" idx="11"/>
          </p:nvPr>
        </p:nvSpPr>
        <p:spPr/>
        <p:txBody>
          <a:bodyPr/>
          <a:lstStyle>
            <a:lvl1pPr>
              <a:defRPr/>
            </a:lvl1pPr>
          </a:lstStyle>
          <a:p>
            <a:endParaRPr lang="ru-RU"/>
          </a:p>
        </p:txBody>
      </p:sp>
      <p:sp>
        <p:nvSpPr>
          <p:cNvPr id="7" name="Номер слайда 6"/>
          <p:cNvSpPr>
            <a:spLocks noGrp="1"/>
          </p:cNvSpPr>
          <p:nvPr>
            <p:ph type="sldNum" idx="12"/>
          </p:nvPr>
        </p:nvSpPr>
        <p:spPr/>
        <p:txBody>
          <a:bodyPr/>
          <a:lstStyle>
            <a:lvl1pPr>
              <a:defRPr/>
            </a:lvl1pPr>
          </a:lstStyle>
          <a:p>
            <a:fld id="{45A053C9-2BDC-46CB-9435-18268CA4CC30}" type="slidenum">
              <a:rPr lang="ru-RU"/>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1314A"/>
            </a:gs>
            <a:gs pos="100000">
              <a:srgbClr val="666699"/>
            </a:gs>
          </a:gsLst>
          <a:lin ang="13500000" scaled="1"/>
        </a:gra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104775" y="1311275"/>
            <a:ext cx="9348788" cy="5630863"/>
            <a:chOff x="-66" y="826"/>
            <a:chExt cx="5889" cy="3547"/>
          </a:xfrm>
        </p:grpSpPr>
        <p:sp>
          <p:nvSpPr>
            <p:cNvPr id="1026" name="Rectangle 2"/>
            <p:cNvSpPr>
              <a:spLocks noChangeArrowheads="1"/>
            </p:cNvSpPr>
            <p:nvPr/>
          </p:nvSpPr>
          <p:spPr bwMode="auto">
            <a:xfrm rot="20820000" flipV="1">
              <a:off x="-15" y="1034"/>
              <a:ext cx="1744" cy="6"/>
            </a:xfrm>
            <a:prstGeom prst="rect">
              <a:avLst/>
            </a:prstGeom>
            <a:gradFill rotWithShape="0">
              <a:gsLst>
                <a:gs pos="0">
                  <a:srgbClr val="666699"/>
                </a:gs>
                <a:gs pos="100000">
                  <a:srgbClr val="5C5C8A"/>
                </a:gs>
              </a:gsLst>
              <a:lin ang="13500000" scaled="1"/>
            </a:gradFill>
            <a:ln w="9525">
              <a:noFill/>
              <a:round/>
              <a:headEnd/>
              <a:tailEnd/>
            </a:ln>
            <a:effectLst/>
          </p:spPr>
          <p:txBody>
            <a:bodyPr rot="10800000" wrap="none" anchor="ctr"/>
            <a:lstStyle/>
            <a:p>
              <a:endParaRPr lang="ru-RU"/>
            </a:p>
          </p:txBody>
        </p:sp>
        <p:sp>
          <p:nvSpPr>
            <p:cNvPr id="1027" name="Rectangle 3"/>
            <p:cNvSpPr>
              <a:spLocks noChangeArrowheads="1"/>
            </p:cNvSpPr>
            <p:nvPr/>
          </p:nvSpPr>
          <p:spPr bwMode="auto">
            <a:xfrm rot="20760000" flipV="1">
              <a:off x="-24" y="1128"/>
              <a:ext cx="2033" cy="6"/>
            </a:xfrm>
            <a:prstGeom prst="rect">
              <a:avLst/>
            </a:prstGeom>
            <a:gradFill rotWithShape="0">
              <a:gsLst>
                <a:gs pos="0">
                  <a:srgbClr val="666699"/>
                </a:gs>
                <a:gs pos="100000">
                  <a:srgbClr val="5C5C8A"/>
                </a:gs>
              </a:gsLst>
              <a:lin ang="13500000" scaled="1"/>
            </a:gradFill>
            <a:ln w="9525">
              <a:noFill/>
              <a:round/>
              <a:headEnd/>
              <a:tailEnd/>
            </a:ln>
            <a:effectLst/>
          </p:spPr>
          <p:txBody>
            <a:bodyPr rot="10800000" wrap="none" anchor="ctr"/>
            <a:lstStyle/>
            <a:p>
              <a:endParaRPr lang="ru-RU"/>
            </a:p>
          </p:txBody>
        </p:sp>
        <p:sp>
          <p:nvSpPr>
            <p:cNvPr id="1028" name="Rectangle 4"/>
            <p:cNvSpPr>
              <a:spLocks noChangeArrowheads="1"/>
            </p:cNvSpPr>
            <p:nvPr/>
          </p:nvSpPr>
          <p:spPr bwMode="auto">
            <a:xfrm rot="20760000" flipV="1">
              <a:off x="-28" y="1199"/>
              <a:ext cx="2246" cy="6"/>
            </a:xfrm>
            <a:prstGeom prst="rect">
              <a:avLst/>
            </a:prstGeom>
            <a:gradFill rotWithShape="0">
              <a:gsLst>
                <a:gs pos="0">
                  <a:srgbClr val="666699"/>
                </a:gs>
                <a:gs pos="100000">
                  <a:srgbClr val="5C5C8A"/>
                </a:gs>
              </a:gsLst>
              <a:lin ang="13500000" scaled="1"/>
            </a:gradFill>
            <a:ln w="9525">
              <a:noFill/>
              <a:round/>
              <a:headEnd/>
              <a:tailEnd/>
            </a:ln>
            <a:effectLst/>
          </p:spPr>
          <p:txBody>
            <a:bodyPr rot="10800000" wrap="none" anchor="ctr"/>
            <a:lstStyle/>
            <a:p>
              <a:endParaRPr lang="ru-RU"/>
            </a:p>
          </p:txBody>
        </p:sp>
        <p:sp>
          <p:nvSpPr>
            <p:cNvPr id="1029" name="Rectangle 5"/>
            <p:cNvSpPr>
              <a:spLocks noChangeArrowheads="1"/>
            </p:cNvSpPr>
            <p:nvPr/>
          </p:nvSpPr>
          <p:spPr bwMode="auto">
            <a:xfrm rot="20700000" flipV="1">
              <a:off x="-44" y="1284"/>
              <a:ext cx="2476" cy="6"/>
            </a:xfrm>
            <a:prstGeom prst="rect">
              <a:avLst/>
            </a:prstGeom>
            <a:gradFill rotWithShape="0">
              <a:gsLst>
                <a:gs pos="0">
                  <a:srgbClr val="666699"/>
                </a:gs>
                <a:gs pos="100000">
                  <a:srgbClr val="5C5C8A"/>
                </a:gs>
              </a:gsLst>
              <a:lin ang="13500000" scaled="1"/>
            </a:gradFill>
            <a:ln w="9525">
              <a:noFill/>
              <a:round/>
              <a:headEnd/>
              <a:tailEnd/>
            </a:ln>
            <a:effectLst/>
          </p:spPr>
          <p:txBody>
            <a:bodyPr rot="10800000" wrap="none" anchor="ctr"/>
            <a:lstStyle/>
            <a:p>
              <a:endParaRPr lang="ru-RU"/>
            </a:p>
          </p:txBody>
        </p:sp>
        <p:sp>
          <p:nvSpPr>
            <p:cNvPr id="1030" name="Rectangle 6"/>
            <p:cNvSpPr>
              <a:spLocks noChangeArrowheads="1"/>
            </p:cNvSpPr>
            <p:nvPr/>
          </p:nvSpPr>
          <p:spPr bwMode="auto">
            <a:xfrm rot="20640000" flipV="1">
              <a:off x="-52" y="1398"/>
              <a:ext cx="2770" cy="6"/>
            </a:xfrm>
            <a:prstGeom prst="rect">
              <a:avLst/>
            </a:prstGeom>
            <a:gradFill rotWithShape="0">
              <a:gsLst>
                <a:gs pos="0">
                  <a:srgbClr val="666699"/>
                </a:gs>
                <a:gs pos="100000">
                  <a:srgbClr val="5C5C8A"/>
                </a:gs>
              </a:gsLst>
              <a:lin ang="13500000" scaled="1"/>
            </a:gradFill>
            <a:ln w="9525">
              <a:noFill/>
              <a:round/>
              <a:headEnd/>
              <a:tailEnd/>
            </a:ln>
            <a:effectLst/>
          </p:spPr>
          <p:txBody>
            <a:bodyPr rot="10800000" wrap="none" anchor="ctr"/>
            <a:lstStyle/>
            <a:p>
              <a:endParaRPr lang="ru-RU"/>
            </a:p>
          </p:txBody>
        </p:sp>
        <p:sp>
          <p:nvSpPr>
            <p:cNvPr id="1031" name="Rectangle 7"/>
            <p:cNvSpPr>
              <a:spLocks noChangeArrowheads="1"/>
            </p:cNvSpPr>
            <p:nvPr/>
          </p:nvSpPr>
          <p:spPr bwMode="auto">
            <a:xfrm rot="20580000" flipV="1">
              <a:off x="-66" y="1524"/>
              <a:ext cx="3058" cy="6"/>
            </a:xfrm>
            <a:prstGeom prst="rect">
              <a:avLst/>
            </a:prstGeom>
            <a:gradFill rotWithShape="0">
              <a:gsLst>
                <a:gs pos="0">
                  <a:srgbClr val="666699"/>
                </a:gs>
                <a:gs pos="100000">
                  <a:srgbClr val="5C5C8A"/>
                </a:gs>
              </a:gsLst>
              <a:lin ang="13500000" scaled="1"/>
            </a:gradFill>
            <a:ln w="9525">
              <a:noFill/>
              <a:round/>
              <a:headEnd/>
              <a:tailEnd/>
            </a:ln>
            <a:effectLst/>
          </p:spPr>
          <p:txBody>
            <a:bodyPr rot="10800000" wrap="none" anchor="ctr"/>
            <a:lstStyle/>
            <a:p>
              <a:endParaRPr lang="ru-RU"/>
            </a:p>
          </p:txBody>
        </p:sp>
        <p:sp>
          <p:nvSpPr>
            <p:cNvPr id="1032" name="Rectangle 8"/>
            <p:cNvSpPr>
              <a:spLocks noChangeArrowheads="1"/>
            </p:cNvSpPr>
            <p:nvPr/>
          </p:nvSpPr>
          <p:spPr bwMode="auto">
            <a:xfrm rot="20460000" flipV="1">
              <a:off x="-94" y="1695"/>
              <a:ext cx="3403" cy="6"/>
            </a:xfrm>
            <a:prstGeom prst="rect">
              <a:avLst/>
            </a:prstGeom>
            <a:gradFill rotWithShape="0">
              <a:gsLst>
                <a:gs pos="0">
                  <a:srgbClr val="666699"/>
                </a:gs>
                <a:gs pos="100000">
                  <a:srgbClr val="5C5C8A"/>
                </a:gs>
              </a:gsLst>
              <a:lin ang="13500000" scaled="1"/>
            </a:gradFill>
            <a:ln w="9525">
              <a:noFill/>
              <a:round/>
              <a:headEnd/>
              <a:tailEnd/>
            </a:ln>
            <a:effectLst/>
          </p:spPr>
          <p:txBody>
            <a:bodyPr rot="10800000" wrap="none" anchor="ctr"/>
            <a:lstStyle/>
            <a:p>
              <a:endParaRPr lang="ru-RU"/>
            </a:p>
          </p:txBody>
        </p:sp>
        <p:sp>
          <p:nvSpPr>
            <p:cNvPr id="1033" name="Rectangle 9"/>
            <p:cNvSpPr>
              <a:spLocks noChangeArrowheads="1"/>
            </p:cNvSpPr>
            <p:nvPr/>
          </p:nvSpPr>
          <p:spPr bwMode="auto">
            <a:xfrm rot="20340000" flipV="1">
              <a:off x="-99" y="1864"/>
              <a:ext cx="3749" cy="6"/>
            </a:xfrm>
            <a:prstGeom prst="rect">
              <a:avLst/>
            </a:prstGeom>
            <a:gradFill rotWithShape="0">
              <a:gsLst>
                <a:gs pos="0">
                  <a:srgbClr val="565681"/>
                </a:gs>
                <a:gs pos="100000">
                  <a:srgbClr val="666699"/>
                </a:gs>
              </a:gsLst>
              <a:lin ang="13500000" scaled="1"/>
            </a:gradFill>
            <a:ln w="9525">
              <a:noFill/>
              <a:round/>
              <a:headEnd/>
              <a:tailEnd/>
            </a:ln>
            <a:effectLst/>
          </p:spPr>
          <p:txBody>
            <a:bodyPr rot="10800000" wrap="none" anchor="ctr"/>
            <a:lstStyle/>
            <a:p>
              <a:endParaRPr lang="ru-RU"/>
            </a:p>
          </p:txBody>
        </p:sp>
        <p:sp>
          <p:nvSpPr>
            <p:cNvPr id="1034" name="Rectangle 10"/>
            <p:cNvSpPr>
              <a:spLocks noChangeArrowheads="1"/>
            </p:cNvSpPr>
            <p:nvPr/>
          </p:nvSpPr>
          <p:spPr bwMode="auto">
            <a:xfrm rot="20220000" flipV="1">
              <a:off x="-166" y="2054"/>
              <a:ext cx="4209" cy="6"/>
            </a:xfrm>
            <a:prstGeom prst="rect">
              <a:avLst/>
            </a:prstGeom>
            <a:gradFill rotWithShape="0">
              <a:gsLst>
                <a:gs pos="0">
                  <a:srgbClr val="4C4C73"/>
                </a:gs>
                <a:gs pos="100000">
                  <a:srgbClr val="666699"/>
                </a:gs>
              </a:gsLst>
              <a:lin ang="13500000" scaled="1"/>
            </a:gradFill>
            <a:ln w="9525">
              <a:noFill/>
              <a:round/>
              <a:headEnd/>
              <a:tailEnd/>
            </a:ln>
            <a:effectLst/>
          </p:spPr>
          <p:txBody>
            <a:bodyPr rot="10800000" wrap="none" anchor="ctr"/>
            <a:lstStyle/>
            <a:p>
              <a:endParaRPr lang="ru-RU"/>
            </a:p>
          </p:txBody>
        </p:sp>
        <p:sp>
          <p:nvSpPr>
            <p:cNvPr id="1035" name="Rectangle 11"/>
            <p:cNvSpPr>
              <a:spLocks noChangeArrowheads="1"/>
            </p:cNvSpPr>
            <p:nvPr/>
          </p:nvSpPr>
          <p:spPr bwMode="auto">
            <a:xfrm rot="20100000" flipV="1">
              <a:off x="-215" y="2290"/>
              <a:ext cx="4612" cy="6"/>
            </a:xfrm>
            <a:prstGeom prst="rect">
              <a:avLst/>
            </a:prstGeom>
            <a:gradFill rotWithShape="0">
              <a:gsLst>
                <a:gs pos="0">
                  <a:srgbClr val="46466A"/>
                </a:gs>
                <a:gs pos="100000">
                  <a:srgbClr val="666699"/>
                </a:gs>
              </a:gsLst>
              <a:lin ang="13500000" scaled="1"/>
            </a:gradFill>
            <a:ln w="9525">
              <a:noFill/>
              <a:round/>
              <a:headEnd/>
              <a:tailEnd/>
            </a:ln>
            <a:effectLst/>
          </p:spPr>
          <p:txBody>
            <a:bodyPr rot="10800000" wrap="none" anchor="ctr"/>
            <a:lstStyle/>
            <a:p>
              <a:endParaRPr lang="ru-RU"/>
            </a:p>
          </p:txBody>
        </p:sp>
        <p:sp>
          <p:nvSpPr>
            <p:cNvPr id="1036" name="Rectangle 12"/>
            <p:cNvSpPr>
              <a:spLocks noChangeArrowheads="1"/>
            </p:cNvSpPr>
            <p:nvPr/>
          </p:nvSpPr>
          <p:spPr bwMode="auto">
            <a:xfrm rot="19920000" flipV="1">
              <a:off x="-314" y="2618"/>
              <a:ext cx="5200" cy="6"/>
            </a:xfrm>
            <a:prstGeom prst="rect">
              <a:avLst/>
            </a:prstGeom>
            <a:gradFill rotWithShape="0">
              <a:gsLst>
                <a:gs pos="0">
                  <a:srgbClr val="3D3D5C"/>
                </a:gs>
                <a:gs pos="100000">
                  <a:srgbClr val="666699"/>
                </a:gs>
              </a:gsLst>
              <a:lin ang="13500000" scaled="1"/>
            </a:gradFill>
            <a:ln w="9525">
              <a:noFill/>
              <a:round/>
              <a:headEnd/>
              <a:tailEnd/>
            </a:ln>
            <a:effectLst/>
          </p:spPr>
          <p:txBody>
            <a:bodyPr rot="10800000" wrap="none" anchor="ctr"/>
            <a:lstStyle/>
            <a:p>
              <a:endParaRPr lang="ru-RU"/>
            </a:p>
          </p:txBody>
        </p:sp>
        <p:sp>
          <p:nvSpPr>
            <p:cNvPr id="1037" name="Rectangle 13"/>
            <p:cNvSpPr>
              <a:spLocks noChangeArrowheads="1"/>
            </p:cNvSpPr>
            <p:nvPr/>
          </p:nvSpPr>
          <p:spPr bwMode="auto">
            <a:xfrm rot="19680000" flipV="1">
              <a:off x="8" y="2881"/>
              <a:ext cx="5401" cy="6"/>
            </a:xfrm>
            <a:prstGeom prst="rect">
              <a:avLst/>
            </a:prstGeom>
            <a:gradFill rotWithShape="0">
              <a:gsLst>
                <a:gs pos="0">
                  <a:srgbClr val="2F2F46"/>
                </a:gs>
                <a:gs pos="100000">
                  <a:srgbClr val="666699"/>
                </a:gs>
              </a:gsLst>
              <a:lin ang="13500000" scaled="1"/>
            </a:gradFill>
            <a:ln w="9525">
              <a:noFill/>
              <a:round/>
              <a:headEnd/>
              <a:tailEnd/>
            </a:ln>
            <a:effectLst/>
          </p:spPr>
          <p:txBody>
            <a:bodyPr rot="10800000" wrap="none" anchor="ctr"/>
            <a:lstStyle/>
            <a:p>
              <a:endParaRPr lang="ru-RU"/>
            </a:p>
          </p:txBody>
        </p:sp>
        <p:sp>
          <p:nvSpPr>
            <p:cNvPr id="1038" name="Rectangle 14"/>
            <p:cNvSpPr>
              <a:spLocks noChangeArrowheads="1"/>
            </p:cNvSpPr>
            <p:nvPr/>
          </p:nvSpPr>
          <p:spPr bwMode="auto">
            <a:xfrm rot="19380000" flipV="1">
              <a:off x="1318" y="2929"/>
              <a:ext cx="4612" cy="6"/>
            </a:xfrm>
            <a:prstGeom prst="rect">
              <a:avLst/>
            </a:prstGeom>
            <a:gradFill rotWithShape="0">
              <a:gsLst>
                <a:gs pos="0">
                  <a:srgbClr val="1E1E2E"/>
                </a:gs>
                <a:gs pos="100000">
                  <a:srgbClr val="666699"/>
                </a:gs>
              </a:gsLst>
              <a:lin ang="13500000" scaled="1"/>
            </a:gradFill>
            <a:ln w="9525">
              <a:noFill/>
              <a:round/>
              <a:headEnd/>
              <a:tailEnd/>
            </a:ln>
            <a:effectLst/>
          </p:spPr>
          <p:txBody>
            <a:bodyPr rot="10800000" wrap="none" anchor="ctr"/>
            <a:lstStyle/>
            <a:p>
              <a:endParaRPr lang="ru-RU"/>
            </a:p>
          </p:txBody>
        </p:sp>
        <p:sp>
          <p:nvSpPr>
            <p:cNvPr id="1039" name="Rectangle 15"/>
            <p:cNvSpPr>
              <a:spLocks noChangeArrowheads="1"/>
            </p:cNvSpPr>
            <p:nvPr/>
          </p:nvSpPr>
          <p:spPr bwMode="auto">
            <a:xfrm rot="19020000" flipV="1">
              <a:off x="2680" y="3072"/>
              <a:ext cx="3576" cy="6"/>
            </a:xfrm>
            <a:prstGeom prst="rect">
              <a:avLst/>
            </a:prstGeom>
            <a:gradFill rotWithShape="0">
              <a:gsLst>
                <a:gs pos="0">
                  <a:srgbClr val="030304"/>
                </a:gs>
                <a:gs pos="100000">
                  <a:srgbClr val="666699"/>
                </a:gs>
              </a:gsLst>
              <a:lin ang="13500000" scaled="1"/>
            </a:gradFill>
            <a:ln w="9525">
              <a:noFill/>
              <a:round/>
              <a:headEnd/>
              <a:tailEnd/>
            </a:ln>
            <a:effectLst/>
          </p:spPr>
          <p:txBody>
            <a:bodyPr rot="10800000" wrap="none" anchor="ctr"/>
            <a:lstStyle/>
            <a:p>
              <a:endParaRPr lang="ru-RU"/>
            </a:p>
          </p:txBody>
        </p:sp>
        <p:sp>
          <p:nvSpPr>
            <p:cNvPr id="1040" name="Rectangle 16"/>
            <p:cNvSpPr>
              <a:spLocks noChangeArrowheads="1"/>
            </p:cNvSpPr>
            <p:nvPr/>
          </p:nvSpPr>
          <p:spPr bwMode="auto">
            <a:xfrm rot="18600000" flipV="1">
              <a:off x="4051" y="3506"/>
              <a:ext cx="2079" cy="6"/>
            </a:xfrm>
            <a:prstGeom prst="rect">
              <a:avLst/>
            </a:prstGeom>
            <a:gradFill rotWithShape="0">
              <a:gsLst>
                <a:gs pos="0">
                  <a:srgbClr val="000000"/>
                </a:gs>
                <a:gs pos="100000">
                  <a:srgbClr val="666699"/>
                </a:gs>
              </a:gsLst>
              <a:lin ang="13500000" scaled="1"/>
            </a:gradFill>
            <a:ln w="9525">
              <a:noFill/>
              <a:round/>
              <a:headEnd/>
              <a:tailEnd/>
            </a:ln>
            <a:effectLst/>
          </p:spPr>
          <p:txBody>
            <a:bodyPr rot="10800000" wrap="none" anchor="ctr"/>
            <a:lstStyle/>
            <a:p>
              <a:endParaRPr lang="ru-RU"/>
            </a:p>
          </p:txBody>
        </p:sp>
        <p:sp>
          <p:nvSpPr>
            <p:cNvPr id="1041" name="Rectangle 17"/>
            <p:cNvSpPr>
              <a:spLocks noChangeArrowheads="1"/>
            </p:cNvSpPr>
            <p:nvPr/>
          </p:nvSpPr>
          <p:spPr bwMode="auto">
            <a:xfrm rot="18360000" flipH="1" flipV="1">
              <a:off x="5367" y="4170"/>
              <a:ext cx="501" cy="6"/>
            </a:xfrm>
            <a:prstGeom prst="rect">
              <a:avLst/>
            </a:prstGeom>
            <a:gradFill rotWithShape="0">
              <a:gsLst>
                <a:gs pos="0">
                  <a:srgbClr val="000000"/>
                </a:gs>
                <a:gs pos="100000">
                  <a:srgbClr val="666699"/>
                </a:gs>
              </a:gsLst>
              <a:lin ang="13500000" scaled="1"/>
            </a:gradFill>
            <a:ln w="9525">
              <a:noFill/>
              <a:round/>
              <a:headEnd/>
              <a:tailEnd/>
            </a:ln>
            <a:effectLst/>
          </p:spPr>
          <p:txBody>
            <a:bodyPr rot="10800000" wrap="none" anchor="ctr"/>
            <a:lstStyle/>
            <a:p>
              <a:endParaRPr lang="ru-RU"/>
            </a:p>
          </p:txBody>
        </p:sp>
        <p:sp>
          <p:nvSpPr>
            <p:cNvPr id="1042" name="Rectangle 18"/>
            <p:cNvSpPr>
              <a:spLocks noChangeArrowheads="1"/>
            </p:cNvSpPr>
            <p:nvPr/>
          </p:nvSpPr>
          <p:spPr bwMode="auto">
            <a:xfrm rot="1080000">
              <a:off x="-147" y="2361"/>
              <a:ext cx="6046" cy="6"/>
            </a:xfrm>
            <a:prstGeom prst="rect">
              <a:avLst/>
            </a:prstGeom>
            <a:gradFill rotWithShape="0">
              <a:gsLst>
                <a:gs pos="0">
                  <a:srgbClr val="373753"/>
                </a:gs>
                <a:gs pos="100000">
                  <a:srgbClr val="666699"/>
                </a:gs>
              </a:gsLst>
              <a:lin ang="13500000" scaled="1"/>
            </a:gradFill>
            <a:ln w="9525">
              <a:noFill/>
              <a:round/>
              <a:headEnd/>
              <a:tailEnd/>
            </a:ln>
            <a:effectLst/>
          </p:spPr>
          <p:txBody>
            <a:bodyPr wrap="none" anchor="ctr"/>
            <a:lstStyle/>
            <a:p>
              <a:endParaRPr lang="ru-RU"/>
            </a:p>
          </p:txBody>
        </p:sp>
        <p:sp>
          <p:nvSpPr>
            <p:cNvPr id="1043" name="Rectangle 19"/>
            <p:cNvSpPr>
              <a:spLocks noChangeArrowheads="1"/>
            </p:cNvSpPr>
            <p:nvPr/>
          </p:nvSpPr>
          <p:spPr bwMode="auto">
            <a:xfrm rot="1560000">
              <a:off x="-198" y="3397"/>
              <a:ext cx="4142" cy="6"/>
            </a:xfrm>
            <a:prstGeom prst="rect">
              <a:avLst/>
            </a:prstGeom>
            <a:gradFill rotWithShape="0">
              <a:gsLst>
                <a:gs pos="0">
                  <a:srgbClr val="404060"/>
                </a:gs>
                <a:gs pos="100000">
                  <a:srgbClr val="666699"/>
                </a:gs>
              </a:gsLst>
              <a:lin ang="13500000" scaled="1"/>
            </a:gradFill>
            <a:ln w="9525">
              <a:noFill/>
              <a:round/>
              <a:headEnd/>
              <a:tailEnd/>
            </a:ln>
            <a:effectLst/>
          </p:spPr>
          <p:txBody>
            <a:bodyPr wrap="none" anchor="ctr"/>
            <a:lstStyle/>
            <a:p>
              <a:endParaRPr lang="ru-RU"/>
            </a:p>
          </p:txBody>
        </p:sp>
        <p:sp>
          <p:nvSpPr>
            <p:cNvPr id="1044" name="Rectangle 20"/>
            <p:cNvSpPr>
              <a:spLocks noChangeArrowheads="1"/>
            </p:cNvSpPr>
            <p:nvPr/>
          </p:nvSpPr>
          <p:spPr bwMode="auto">
            <a:xfrm rot="1740000">
              <a:off x="-165" y="3625"/>
              <a:ext cx="2804" cy="6"/>
            </a:xfrm>
            <a:prstGeom prst="rect">
              <a:avLst/>
            </a:prstGeom>
            <a:gradFill rotWithShape="0">
              <a:gsLst>
                <a:gs pos="0">
                  <a:srgbClr val="404060"/>
                </a:gs>
                <a:gs pos="100000">
                  <a:srgbClr val="666699"/>
                </a:gs>
              </a:gsLst>
              <a:lin ang="13500000" scaled="1"/>
            </a:gradFill>
            <a:ln w="9525">
              <a:noFill/>
              <a:round/>
              <a:headEnd/>
              <a:tailEnd/>
            </a:ln>
            <a:effectLst/>
          </p:spPr>
          <p:txBody>
            <a:bodyPr wrap="none" anchor="ctr"/>
            <a:lstStyle/>
            <a:p>
              <a:endParaRPr lang="ru-RU"/>
            </a:p>
          </p:txBody>
        </p:sp>
        <p:sp>
          <p:nvSpPr>
            <p:cNvPr id="1045" name="Rectangle 21"/>
            <p:cNvSpPr>
              <a:spLocks noChangeArrowheads="1"/>
            </p:cNvSpPr>
            <p:nvPr/>
          </p:nvSpPr>
          <p:spPr bwMode="auto">
            <a:xfrm rot="1980000">
              <a:off x="-111" y="3923"/>
              <a:ext cx="1400" cy="6"/>
            </a:xfrm>
            <a:prstGeom prst="rect">
              <a:avLst/>
            </a:prstGeom>
            <a:gradFill rotWithShape="0">
              <a:gsLst>
                <a:gs pos="0">
                  <a:srgbClr val="46466A"/>
                </a:gs>
                <a:gs pos="100000">
                  <a:srgbClr val="666699"/>
                </a:gs>
              </a:gsLst>
              <a:lin ang="13500000" scaled="1"/>
            </a:gradFill>
            <a:ln w="9525">
              <a:noFill/>
              <a:round/>
              <a:headEnd/>
              <a:tailEnd/>
            </a:ln>
            <a:effectLst/>
          </p:spPr>
          <p:txBody>
            <a:bodyPr wrap="none" anchor="ctr"/>
            <a:lstStyle/>
            <a:p>
              <a:endParaRPr lang="ru-RU"/>
            </a:p>
          </p:txBody>
        </p:sp>
        <p:sp>
          <p:nvSpPr>
            <p:cNvPr id="1046" name="Rectangle 22"/>
            <p:cNvSpPr>
              <a:spLocks noChangeArrowheads="1"/>
            </p:cNvSpPr>
            <p:nvPr/>
          </p:nvSpPr>
          <p:spPr bwMode="auto">
            <a:xfrm rot="1380000">
              <a:off x="-217" y="3222"/>
              <a:ext cx="5477" cy="6"/>
            </a:xfrm>
            <a:prstGeom prst="rect">
              <a:avLst/>
            </a:prstGeom>
            <a:gradFill rotWithShape="0">
              <a:gsLst>
                <a:gs pos="0">
                  <a:srgbClr val="31314A"/>
                </a:gs>
                <a:gs pos="100000">
                  <a:srgbClr val="666699"/>
                </a:gs>
              </a:gsLst>
              <a:lin ang="13500000" scaled="1"/>
            </a:gradFill>
            <a:ln w="9525">
              <a:noFill/>
              <a:round/>
              <a:headEnd/>
              <a:tailEnd/>
            </a:ln>
            <a:effectLst/>
          </p:spPr>
          <p:txBody>
            <a:bodyPr wrap="none" anchor="ctr"/>
            <a:lstStyle/>
            <a:p>
              <a:endParaRPr lang="ru-RU"/>
            </a:p>
          </p:txBody>
        </p:sp>
        <p:sp>
          <p:nvSpPr>
            <p:cNvPr id="1047" name="Rectangle 23"/>
            <p:cNvSpPr>
              <a:spLocks noChangeArrowheads="1"/>
            </p:cNvSpPr>
            <p:nvPr/>
          </p:nvSpPr>
          <p:spPr bwMode="auto">
            <a:xfrm rot="960000">
              <a:off x="-116" y="2130"/>
              <a:ext cx="6016" cy="6"/>
            </a:xfrm>
            <a:prstGeom prst="rect">
              <a:avLst/>
            </a:prstGeom>
            <a:gradFill rotWithShape="0">
              <a:gsLst>
                <a:gs pos="0">
                  <a:srgbClr val="3A3A57"/>
                </a:gs>
                <a:gs pos="100000">
                  <a:srgbClr val="666699"/>
                </a:gs>
              </a:gsLst>
              <a:lin ang="10800000" scaled="1"/>
            </a:gradFill>
            <a:ln w="9525">
              <a:noFill/>
              <a:round/>
              <a:headEnd/>
              <a:tailEnd/>
            </a:ln>
            <a:effectLst/>
          </p:spPr>
          <p:txBody>
            <a:bodyPr wrap="none" anchor="ctr"/>
            <a:lstStyle/>
            <a:p>
              <a:endParaRPr lang="ru-RU"/>
            </a:p>
          </p:txBody>
        </p:sp>
        <p:sp>
          <p:nvSpPr>
            <p:cNvPr id="1048" name="Rectangle 24"/>
            <p:cNvSpPr>
              <a:spLocks noChangeArrowheads="1"/>
            </p:cNvSpPr>
            <p:nvPr/>
          </p:nvSpPr>
          <p:spPr bwMode="auto">
            <a:xfrm rot="960000" flipV="1">
              <a:off x="79" y="1948"/>
              <a:ext cx="5756" cy="6"/>
            </a:xfrm>
            <a:prstGeom prst="rect">
              <a:avLst/>
            </a:prstGeom>
            <a:gradFill rotWithShape="0">
              <a:gsLst>
                <a:gs pos="0">
                  <a:srgbClr val="3D3D5C"/>
                </a:gs>
                <a:gs pos="100000">
                  <a:srgbClr val="666699"/>
                </a:gs>
              </a:gsLst>
              <a:lin ang="13500000" scaled="1"/>
            </a:gradFill>
            <a:ln w="9525">
              <a:noFill/>
              <a:round/>
              <a:headEnd/>
              <a:tailEnd/>
            </a:ln>
            <a:effectLst/>
          </p:spPr>
          <p:txBody>
            <a:bodyPr rot="10800000" wrap="none" anchor="ctr"/>
            <a:lstStyle/>
            <a:p>
              <a:endParaRPr lang="ru-RU"/>
            </a:p>
          </p:txBody>
        </p:sp>
        <p:sp>
          <p:nvSpPr>
            <p:cNvPr id="1049" name="Rectangle 25"/>
            <p:cNvSpPr>
              <a:spLocks noChangeArrowheads="1"/>
            </p:cNvSpPr>
            <p:nvPr/>
          </p:nvSpPr>
          <p:spPr bwMode="auto">
            <a:xfrm rot="840000">
              <a:off x="373" y="1803"/>
              <a:ext cx="5475" cy="6"/>
            </a:xfrm>
            <a:prstGeom prst="rect">
              <a:avLst/>
            </a:prstGeom>
            <a:gradFill rotWithShape="0">
              <a:gsLst>
                <a:gs pos="0">
                  <a:srgbClr val="3D3D5C"/>
                </a:gs>
                <a:gs pos="100000">
                  <a:srgbClr val="666699"/>
                </a:gs>
              </a:gsLst>
              <a:lin ang="13500000" scaled="1"/>
            </a:gradFill>
            <a:ln w="9525">
              <a:noFill/>
              <a:round/>
              <a:headEnd/>
              <a:tailEnd/>
            </a:ln>
            <a:effectLst/>
          </p:spPr>
          <p:txBody>
            <a:bodyPr wrap="none" anchor="ctr"/>
            <a:lstStyle/>
            <a:p>
              <a:endParaRPr lang="ru-RU"/>
            </a:p>
          </p:txBody>
        </p:sp>
        <p:sp>
          <p:nvSpPr>
            <p:cNvPr id="1050" name="Rectangle 26"/>
            <p:cNvSpPr>
              <a:spLocks noChangeArrowheads="1"/>
            </p:cNvSpPr>
            <p:nvPr/>
          </p:nvSpPr>
          <p:spPr bwMode="auto">
            <a:xfrm rot="780000">
              <a:off x="847" y="1584"/>
              <a:ext cx="4976" cy="6"/>
            </a:xfrm>
            <a:prstGeom prst="rect">
              <a:avLst/>
            </a:prstGeom>
            <a:gradFill rotWithShape="0">
              <a:gsLst>
                <a:gs pos="0">
                  <a:srgbClr val="3D3D5C"/>
                </a:gs>
                <a:gs pos="100000">
                  <a:srgbClr val="666699"/>
                </a:gs>
              </a:gsLst>
              <a:lin ang="13500000" scaled="1"/>
            </a:gradFill>
            <a:ln w="9525">
              <a:noFill/>
              <a:round/>
              <a:headEnd/>
              <a:tailEnd/>
            </a:ln>
            <a:effectLst/>
          </p:spPr>
          <p:txBody>
            <a:bodyPr wrap="none" anchor="ctr"/>
            <a:lstStyle/>
            <a:p>
              <a:endParaRPr lang="ru-RU"/>
            </a:p>
          </p:txBody>
        </p:sp>
        <p:sp>
          <p:nvSpPr>
            <p:cNvPr id="1051" name="Rectangle 27"/>
            <p:cNvSpPr>
              <a:spLocks noChangeArrowheads="1"/>
            </p:cNvSpPr>
            <p:nvPr/>
          </p:nvSpPr>
          <p:spPr bwMode="auto">
            <a:xfrm rot="720000">
              <a:off x="1053" y="1477"/>
              <a:ext cx="4759" cy="6"/>
            </a:xfrm>
            <a:prstGeom prst="rect">
              <a:avLst/>
            </a:prstGeom>
            <a:gradFill rotWithShape="0">
              <a:gsLst>
                <a:gs pos="0">
                  <a:srgbClr val="3D3D5C"/>
                </a:gs>
                <a:gs pos="100000">
                  <a:srgbClr val="666699"/>
                </a:gs>
              </a:gsLst>
              <a:lin ang="13500000" scaled="1"/>
            </a:gradFill>
            <a:ln w="9525">
              <a:noFill/>
              <a:round/>
              <a:headEnd/>
              <a:tailEnd/>
            </a:ln>
            <a:effectLst/>
          </p:spPr>
          <p:txBody>
            <a:bodyPr wrap="none" anchor="ctr"/>
            <a:lstStyle/>
            <a:p>
              <a:endParaRPr lang="ru-RU"/>
            </a:p>
          </p:txBody>
        </p:sp>
        <p:sp>
          <p:nvSpPr>
            <p:cNvPr id="1052" name="Rectangle 28"/>
            <p:cNvSpPr>
              <a:spLocks noChangeArrowheads="1"/>
            </p:cNvSpPr>
            <p:nvPr/>
          </p:nvSpPr>
          <p:spPr bwMode="auto">
            <a:xfrm rot="720000">
              <a:off x="1244" y="1378"/>
              <a:ext cx="4557" cy="6"/>
            </a:xfrm>
            <a:prstGeom prst="rect">
              <a:avLst/>
            </a:prstGeom>
            <a:gradFill rotWithShape="0">
              <a:gsLst>
                <a:gs pos="0">
                  <a:srgbClr val="434365"/>
                </a:gs>
                <a:gs pos="100000">
                  <a:srgbClr val="666699"/>
                </a:gs>
              </a:gsLst>
              <a:lin ang="13500000" scaled="1"/>
            </a:gradFill>
            <a:ln w="9525">
              <a:noFill/>
              <a:round/>
              <a:headEnd/>
              <a:tailEnd/>
            </a:ln>
            <a:effectLst/>
          </p:spPr>
          <p:txBody>
            <a:bodyPr wrap="none" anchor="ctr"/>
            <a:lstStyle/>
            <a:p>
              <a:endParaRPr lang="ru-RU"/>
            </a:p>
          </p:txBody>
        </p:sp>
        <p:sp>
          <p:nvSpPr>
            <p:cNvPr id="1053" name="Rectangle 29"/>
            <p:cNvSpPr>
              <a:spLocks noChangeArrowheads="1"/>
            </p:cNvSpPr>
            <p:nvPr/>
          </p:nvSpPr>
          <p:spPr bwMode="auto">
            <a:xfrm rot="660000" flipV="1">
              <a:off x="1486" y="1307"/>
              <a:ext cx="4314" cy="6"/>
            </a:xfrm>
            <a:prstGeom prst="rect">
              <a:avLst/>
            </a:prstGeom>
            <a:gradFill rotWithShape="0">
              <a:gsLst>
                <a:gs pos="0">
                  <a:srgbClr val="434365"/>
                </a:gs>
                <a:gs pos="100000">
                  <a:srgbClr val="666699"/>
                </a:gs>
              </a:gsLst>
              <a:lin ang="13500000" scaled="1"/>
            </a:gradFill>
            <a:ln w="9525">
              <a:noFill/>
              <a:round/>
              <a:headEnd/>
              <a:tailEnd/>
            </a:ln>
            <a:effectLst/>
          </p:spPr>
          <p:txBody>
            <a:bodyPr rot="10800000" wrap="none" anchor="ctr"/>
            <a:lstStyle/>
            <a:p>
              <a:endParaRPr lang="ru-RU"/>
            </a:p>
          </p:txBody>
        </p:sp>
        <p:sp>
          <p:nvSpPr>
            <p:cNvPr id="1054" name="Rectangle 30"/>
            <p:cNvSpPr>
              <a:spLocks noChangeArrowheads="1"/>
            </p:cNvSpPr>
            <p:nvPr/>
          </p:nvSpPr>
          <p:spPr bwMode="auto">
            <a:xfrm rot="660000" flipV="1">
              <a:off x="1649" y="1221"/>
              <a:ext cx="4154" cy="6"/>
            </a:xfrm>
            <a:prstGeom prst="rect">
              <a:avLst/>
            </a:prstGeom>
            <a:gradFill rotWithShape="0">
              <a:gsLst>
                <a:gs pos="0">
                  <a:srgbClr val="434365"/>
                </a:gs>
                <a:gs pos="100000">
                  <a:srgbClr val="666699"/>
                </a:gs>
              </a:gsLst>
              <a:lin ang="13500000" scaled="1"/>
            </a:gradFill>
            <a:ln w="9525">
              <a:noFill/>
              <a:round/>
              <a:headEnd/>
              <a:tailEnd/>
            </a:ln>
            <a:effectLst/>
          </p:spPr>
          <p:txBody>
            <a:bodyPr rot="10800000" wrap="none" anchor="ctr"/>
            <a:lstStyle/>
            <a:p>
              <a:endParaRPr lang="ru-RU"/>
            </a:p>
          </p:txBody>
        </p:sp>
        <p:sp>
          <p:nvSpPr>
            <p:cNvPr id="1055" name="Rectangle 31"/>
            <p:cNvSpPr>
              <a:spLocks noChangeArrowheads="1"/>
            </p:cNvSpPr>
            <p:nvPr/>
          </p:nvSpPr>
          <p:spPr bwMode="auto">
            <a:xfrm rot="840000" flipV="1">
              <a:off x="610" y="1685"/>
              <a:ext cx="5204" cy="6"/>
            </a:xfrm>
            <a:prstGeom prst="rect">
              <a:avLst/>
            </a:prstGeom>
            <a:gradFill rotWithShape="0">
              <a:gsLst>
                <a:gs pos="0">
                  <a:srgbClr val="3D3D5C"/>
                </a:gs>
                <a:gs pos="100000">
                  <a:srgbClr val="666699"/>
                </a:gs>
              </a:gsLst>
              <a:lin ang="13500000" scaled="1"/>
            </a:gradFill>
            <a:ln w="9525">
              <a:noFill/>
              <a:round/>
              <a:headEnd/>
              <a:tailEnd/>
            </a:ln>
            <a:effectLst/>
          </p:spPr>
          <p:txBody>
            <a:bodyPr rot="10800000" wrap="none" anchor="ctr"/>
            <a:lstStyle/>
            <a:p>
              <a:endParaRPr lang="ru-RU"/>
            </a:p>
          </p:txBody>
        </p:sp>
        <p:sp>
          <p:nvSpPr>
            <p:cNvPr id="1056" name="Rectangle 32"/>
            <p:cNvSpPr>
              <a:spLocks noChangeArrowheads="1"/>
            </p:cNvSpPr>
            <p:nvPr/>
          </p:nvSpPr>
          <p:spPr bwMode="auto">
            <a:xfrm rot="1260000" flipV="1">
              <a:off x="-205" y="2978"/>
              <a:ext cx="6150" cy="6"/>
            </a:xfrm>
            <a:prstGeom prst="rect">
              <a:avLst/>
            </a:prstGeom>
            <a:gradFill rotWithShape="0">
              <a:gsLst>
                <a:gs pos="0">
                  <a:srgbClr val="373753"/>
                </a:gs>
                <a:gs pos="100000">
                  <a:srgbClr val="666699"/>
                </a:gs>
              </a:gsLst>
              <a:lin ang="13500000" scaled="1"/>
            </a:gradFill>
            <a:ln w="9525">
              <a:noFill/>
              <a:round/>
              <a:headEnd/>
              <a:tailEnd/>
            </a:ln>
            <a:effectLst/>
          </p:spPr>
          <p:txBody>
            <a:bodyPr rot="10800000" wrap="none" anchor="ctr"/>
            <a:lstStyle/>
            <a:p>
              <a:endParaRPr lang="ru-RU"/>
            </a:p>
          </p:txBody>
        </p:sp>
        <p:sp>
          <p:nvSpPr>
            <p:cNvPr id="1057" name="Rectangle 33"/>
            <p:cNvSpPr>
              <a:spLocks noChangeArrowheads="1"/>
            </p:cNvSpPr>
            <p:nvPr/>
          </p:nvSpPr>
          <p:spPr bwMode="auto">
            <a:xfrm rot="1200000" flipV="1">
              <a:off x="-175" y="2665"/>
              <a:ext cx="6104" cy="6"/>
            </a:xfrm>
            <a:prstGeom prst="rect">
              <a:avLst/>
            </a:prstGeom>
            <a:gradFill rotWithShape="0">
              <a:gsLst>
                <a:gs pos="0">
                  <a:srgbClr val="34344E"/>
                </a:gs>
                <a:gs pos="100000">
                  <a:srgbClr val="666699"/>
                </a:gs>
              </a:gsLst>
              <a:lin ang="13500000" scaled="1"/>
            </a:gradFill>
            <a:ln w="9525">
              <a:noFill/>
              <a:round/>
              <a:headEnd/>
              <a:tailEnd/>
            </a:ln>
            <a:effectLst/>
          </p:spPr>
          <p:txBody>
            <a:bodyPr rot="10800000" wrap="none" anchor="ctr"/>
            <a:lstStyle/>
            <a:p>
              <a:endParaRPr lang="ru-RU"/>
            </a:p>
          </p:txBody>
        </p:sp>
        <p:sp>
          <p:nvSpPr>
            <p:cNvPr id="1058" name="Oval 34"/>
            <p:cNvSpPr>
              <a:spLocks noChangeArrowheads="1"/>
            </p:cNvSpPr>
            <p:nvPr/>
          </p:nvSpPr>
          <p:spPr bwMode="auto">
            <a:xfrm>
              <a:off x="739" y="3361"/>
              <a:ext cx="168" cy="96"/>
            </a:xfrm>
            <a:prstGeom prst="ellipse">
              <a:avLst/>
            </a:prstGeom>
            <a:gradFill rotWithShape="0">
              <a:gsLst>
                <a:gs pos="0">
                  <a:srgbClr val="434365"/>
                </a:gs>
                <a:gs pos="100000">
                  <a:srgbClr val="666699"/>
                </a:gs>
              </a:gsLst>
              <a:lin ang="13500000" scaled="1"/>
            </a:gradFill>
            <a:ln w="9525">
              <a:noFill/>
              <a:round/>
              <a:headEnd/>
              <a:tailEnd/>
            </a:ln>
            <a:effectLst/>
          </p:spPr>
          <p:txBody>
            <a:bodyPr wrap="none" anchor="ctr"/>
            <a:lstStyle/>
            <a:p>
              <a:endParaRPr lang="ru-RU"/>
            </a:p>
          </p:txBody>
        </p:sp>
        <p:sp>
          <p:nvSpPr>
            <p:cNvPr id="1059" name="Oval 35"/>
            <p:cNvSpPr>
              <a:spLocks noChangeArrowheads="1"/>
            </p:cNvSpPr>
            <p:nvPr/>
          </p:nvSpPr>
          <p:spPr bwMode="auto">
            <a:xfrm>
              <a:off x="235" y="3076"/>
              <a:ext cx="168" cy="95"/>
            </a:xfrm>
            <a:prstGeom prst="ellipse">
              <a:avLst/>
            </a:prstGeom>
            <a:gradFill rotWithShape="0">
              <a:gsLst>
                <a:gs pos="0">
                  <a:srgbClr val="46466A"/>
                </a:gs>
                <a:gs pos="100000">
                  <a:srgbClr val="666699"/>
                </a:gs>
              </a:gsLst>
              <a:lin ang="13500000" scaled="1"/>
            </a:gradFill>
            <a:ln w="9525">
              <a:noFill/>
              <a:round/>
              <a:headEnd/>
              <a:tailEnd/>
            </a:ln>
            <a:effectLst/>
          </p:spPr>
          <p:txBody>
            <a:bodyPr wrap="none" anchor="ctr"/>
            <a:lstStyle/>
            <a:p>
              <a:endParaRPr lang="ru-RU"/>
            </a:p>
          </p:txBody>
        </p:sp>
        <p:sp>
          <p:nvSpPr>
            <p:cNvPr id="1060" name="Oval 36"/>
            <p:cNvSpPr>
              <a:spLocks noChangeArrowheads="1"/>
            </p:cNvSpPr>
            <p:nvPr/>
          </p:nvSpPr>
          <p:spPr bwMode="auto">
            <a:xfrm>
              <a:off x="158" y="3654"/>
              <a:ext cx="196" cy="106"/>
            </a:xfrm>
            <a:prstGeom prst="ellipse">
              <a:avLst/>
            </a:prstGeom>
            <a:gradFill rotWithShape="0">
              <a:gsLst>
                <a:gs pos="0">
                  <a:srgbClr val="434365"/>
                </a:gs>
                <a:gs pos="100000">
                  <a:srgbClr val="666699"/>
                </a:gs>
              </a:gsLst>
              <a:lin ang="13500000" scaled="1"/>
            </a:gradFill>
            <a:ln w="9525">
              <a:noFill/>
              <a:round/>
              <a:headEnd/>
              <a:tailEnd/>
            </a:ln>
            <a:effectLst/>
          </p:spPr>
          <p:txBody>
            <a:bodyPr wrap="none" anchor="ctr"/>
            <a:lstStyle/>
            <a:p>
              <a:endParaRPr lang="ru-RU"/>
            </a:p>
          </p:txBody>
        </p:sp>
        <p:sp>
          <p:nvSpPr>
            <p:cNvPr id="1061" name="Oval 37"/>
            <p:cNvSpPr>
              <a:spLocks noChangeArrowheads="1"/>
            </p:cNvSpPr>
            <p:nvPr/>
          </p:nvSpPr>
          <p:spPr bwMode="auto">
            <a:xfrm>
              <a:off x="2076" y="2663"/>
              <a:ext cx="156" cy="84"/>
            </a:xfrm>
            <a:prstGeom prst="ellipse">
              <a:avLst/>
            </a:prstGeom>
            <a:gradFill rotWithShape="0">
              <a:gsLst>
                <a:gs pos="0">
                  <a:srgbClr val="434365"/>
                </a:gs>
                <a:gs pos="100000">
                  <a:srgbClr val="666699"/>
                </a:gs>
              </a:gsLst>
              <a:lin ang="13500000" scaled="1"/>
            </a:gradFill>
            <a:ln w="9525">
              <a:noFill/>
              <a:round/>
              <a:headEnd/>
              <a:tailEnd/>
            </a:ln>
            <a:effectLst/>
          </p:spPr>
          <p:txBody>
            <a:bodyPr wrap="none" anchor="ctr"/>
            <a:lstStyle/>
            <a:p>
              <a:endParaRPr lang="ru-RU"/>
            </a:p>
          </p:txBody>
        </p:sp>
        <p:sp>
          <p:nvSpPr>
            <p:cNvPr id="1062" name="Oval 38"/>
            <p:cNvSpPr>
              <a:spLocks noChangeArrowheads="1"/>
            </p:cNvSpPr>
            <p:nvPr/>
          </p:nvSpPr>
          <p:spPr bwMode="auto">
            <a:xfrm>
              <a:off x="1222" y="3078"/>
              <a:ext cx="168" cy="95"/>
            </a:xfrm>
            <a:prstGeom prst="ellipse">
              <a:avLst/>
            </a:prstGeom>
            <a:gradFill rotWithShape="0">
              <a:gsLst>
                <a:gs pos="0">
                  <a:srgbClr val="434365"/>
                </a:gs>
                <a:gs pos="100000">
                  <a:srgbClr val="666699"/>
                </a:gs>
              </a:gsLst>
              <a:lin ang="13500000" scaled="1"/>
            </a:gradFill>
            <a:ln w="9525">
              <a:noFill/>
              <a:round/>
              <a:headEnd/>
              <a:tailEnd/>
            </a:ln>
            <a:effectLst/>
          </p:spPr>
          <p:txBody>
            <a:bodyPr wrap="none" anchor="ctr"/>
            <a:lstStyle/>
            <a:p>
              <a:endParaRPr lang="ru-RU"/>
            </a:p>
          </p:txBody>
        </p:sp>
        <p:sp>
          <p:nvSpPr>
            <p:cNvPr id="1063" name="Oval 39"/>
            <p:cNvSpPr>
              <a:spLocks noChangeArrowheads="1"/>
            </p:cNvSpPr>
            <p:nvPr/>
          </p:nvSpPr>
          <p:spPr bwMode="auto">
            <a:xfrm>
              <a:off x="1685" y="2859"/>
              <a:ext cx="156" cy="90"/>
            </a:xfrm>
            <a:prstGeom prst="ellipse">
              <a:avLst/>
            </a:prstGeom>
            <a:gradFill rotWithShape="0">
              <a:gsLst>
                <a:gs pos="0">
                  <a:srgbClr val="434365"/>
                </a:gs>
                <a:gs pos="100000">
                  <a:srgbClr val="666699"/>
                </a:gs>
              </a:gsLst>
              <a:lin ang="13500000" scaled="1"/>
            </a:gradFill>
            <a:ln w="9525">
              <a:noFill/>
              <a:round/>
              <a:headEnd/>
              <a:tailEnd/>
            </a:ln>
            <a:effectLst/>
          </p:spPr>
          <p:txBody>
            <a:bodyPr wrap="none" anchor="ctr"/>
            <a:lstStyle/>
            <a:p>
              <a:endParaRPr lang="ru-RU"/>
            </a:p>
          </p:txBody>
        </p:sp>
        <p:sp>
          <p:nvSpPr>
            <p:cNvPr id="1064" name="Oval 40"/>
            <p:cNvSpPr>
              <a:spLocks noChangeArrowheads="1"/>
            </p:cNvSpPr>
            <p:nvPr/>
          </p:nvSpPr>
          <p:spPr bwMode="auto">
            <a:xfrm>
              <a:off x="749" y="2841"/>
              <a:ext cx="151" cy="89"/>
            </a:xfrm>
            <a:prstGeom prst="ellipse">
              <a:avLst/>
            </a:prstGeom>
            <a:gradFill rotWithShape="0">
              <a:gsLst>
                <a:gs pos="0">
                  <a:srgbClr val="46466A"/>
                </a:gs>
                <a:gs pos="100000">
                  <a:srgbClr val="666699"/>
                </a:gs>
              </a:gsLst>
              <a:lin ang="13500000" scaled="1"/>
            </a:gradFill>
            <a:ln w="9525">
              <a:noFill/>
              <a:round/>
              <a:headEnd/>
              <a:tailEnd/>
            </a:ln>
            <a:effectLst/>
          </p:spPr>
          <p:txBody>
            <a:bodyPr wrap="none" anchor="ctr"/>
            <a:lstStyle/>
            <a:p>
              <a:endParaRPr lang="ru-RU"/>
            </a:p>
          </p:txBody>
        </p:sp>
        <p:sp>
          <p:nvSpPr>
            <p:cNvPr id="1065" name="Oval 41"/>
            <p:cNvSpPr>
              <a:spLocks noChangeArrowheads="1"/>
            </p:cNvSpPr>
            <p:nvPr/>
          </p:nvSpPr>
          <p:spPr bwMode="auto">
            <a:xfrm>
              <a:off x="366" y="2658"/>
              <a:ext cx="150" cy="84"/>
            </a:xfrm>
            <a:prstGeom prst="ellipse">
              <a:avLst/>
            </a:prstGeom>
            <a:gradFill rotWithShape="0">
              <a:gsLst>
                <a:gs pos="0">
                  <a:srgbClr val="4C4C73"/>
                </a:gs>
                <a:gs pos="100000">
                  <a:srgbClr val="666699"/>
                </a:gs>
              </a:gsLst>
              <a:lin ang="13500000" scaled="1"/>
            </a:gradFill>
            <a:ln w="9525">
              <a:noFill/>
              <a:round/>
              <a:headEnd/>
              <a:tailEnd/>
            </a:ln>
            <a:effectLst/>
          </p:spPr>
          <p:txBody>
            <a:bodyPr wrap="none" anchor="ctr"/>
            <a:lstStyle/>
            <a:p>
              <a:endParaRPr lang="ru-RU"/>
            </a:p>
          </p:txBody>
        </p:sp>
        <p:sp>
          <p:nvSpPr>
            <p:cNvPr id="1066" name="Oval 42"/>
            <p:cNvSpPr>
              <a:spLocks noChangeArrowheads="1"/>
            </p:cNvSpPr>
            <p:nvPr/>
          </p:nvSpPr>
          <p:spPr bwMode="auto">
            <a:xfrm>
              <a:off x="1171" y="2644"/>
              <a:ext cx="156" cy="83"/>
            </a:xfrm>
            <a:prstGeom prst="ellipse">
              <a:avLst/>
            </a:prstGeom>
            <a:gradFill rotWithShape="0">
              <a:gsLst>
                <a:gs pos="0">
                  <a:srgbClr val="46466A"/>
                </a:gs>
                <a:gs pos="100000">
                  <a:srgbClr val="666699"/>
                </a:gs>
              </a:gsLst>
              <a:lin ang="13500000" scaled="1"/>
            </a:gradFill>
            <a:ln w="9525">
              <a:noFill/>
              <a:round/>
              <a:headEnd/>
              <a:tailEnd/>
            </a:ln>
            <a:effectLst/>
          </p:spPr>
          <p:txBody>
            <a:bodyPr wrap="none" anchor="ctr"/>
            <a:lstStyle/>
            <a:p>
              <a:endParaRPr lang="ru-RU"/>
            </a:p>
          </p:txBody>
        </p:sp>
        <p:sp>
          <p:nvSpPr>
            <p:cNvPr id="1067" name="Oval 43"/>
            <p:cNvSpPr>
              <a:spLocks noChangeArrowheads="1"/>
            </p:cNvSpPr>
            <p:nvPr/>
          </p:nvSpPr>
          <p:spPr bwMode="auto">
            <a:xfrm>
              <a:off x="2400" y="2487"/>
              <a:ext cx="156" cy="83"/>
            </a:xfrm>
            <a:prstGeom prst="ellipse">
              <a:avLst/>
            </a:prstGeom>
            <a:gradFill rotWithShape="0">
              <a:gsLst>
                <a:gs pos="0">
                  <a:srgbClr val="434365"/>
                </a:gs>
                <a:gs pos="100000">
                  <a:srgbClr val="666699"/>
                </a:gs>
              </a:gsLst>
              <a:lin ang="13500000" scaled="1"/>
            </a:gradFill>
            <a:ln w="9525">
              <a:noFill/>
              <a:round/>
              <a:headEnd/>
              <a:tailEnd/>
            </a:ln>
            <a:effectLst/>
          </p:spPr>
          <p:txBody>
            <a:bodyPr wrap="none" anchor="ctr"/>
            <a:lstStyle/>
            <a:p>
              <a:endParaRPr lang="ru-RU"/>
            </a:p>
          </p:txBody>
        </p:sp>
        <p:sp>
          <p:nvSpPr>
            <p:cNvPr id="1068" name="Oval 44"/>
            <p:cNvSpPr>
              <a:spLocks noChangeArrowheads="1"/>
            </p:cNvSpPr>
            <p:nvPr/>
          </p:nvSpPr>
          <p:spPr bwMode="auto">
            <a:xfrm>
              <a:off x="1909" y="2316"/>
              <a:ext cx="134" cy="73"/>
            </a:xfrm>
            <a:prstGeom prst="ellipse">
              <a:avLst/>
            </a:prstGeom>
            <a:gradFill rotWithShape="0">
              <a:gsLst>
                <a:gs pos="0">
                  <a:srgbClr val="46466A"/>
                </a:gs>
                <a:gs pos="100000">
                  <a:srgbClr val="666699"/>
                </a:gs>
              </a:gsLst>
              <a:lin ang="13500000" scaled="1"/>
            </a:gradFill>
            <a:ln w="9525">
              <a:noFill/>
              <a:round/>
              <a:headEnd/>
              <a:tailEnd/>
            </a:ln>
            <a:effectLst/>
          </p:spPr>
          <p:txBody>
            <a:bodyPr wrap="none" anchor="ctr"/>
            <a:lstStyle/>
            <a:p>
              <a:endParaRPr lang="ru-RU"/>
            </a:p>
          </p:txBody>
        </p:sp>
        <p:sp>
          <p:nvSpPr>
            <p:cNvPr id="1069" name="Oval 45"/>
            <p:cNvSpPr>
              <a:spLocks noChangeArrowheads="1"/>
            </p:cNvSpPr>
            <p:nvPr/>
          </p:nvSpPr>
          <p:spPr bwMode="auto">
            <a:xfrm>
              <a:off x="2253" y="2156"/>
              <a:ext cx="134" cy="61"/>
            </a:xfrm>
            <a:prstGeom prst="ellipse">
              <a:avLst/>
            </a:prstGeom>
            <a:gradFill rotWithShape="0">
              <a:gsLst>
                <a:gs pos="0">
                  <a:srgbClr val="46466A"/>
                </a:gs>
                <a:gs pos="100000">
                  <a:srgbClr val="666699"/>
                </a:gs>
              </a:gsLst>
              <a:lin ang="13500000" scaled="1"/>
            </a:gradFill>
            <a:ln w="9525">
              <a:noFill/>
              <a:round/>
              <a:headEnd/>
              <a:tailEnd/>
            </a:ln>
            <a:effectLst/>
          </p:spPr>
          <p:txBody>
            <a:bodyPr wrap="none" anchor="ctr"/>
            <a:lstStyle/>
            <a:p>
              <a:endParaRPr lang="ru-RU"/>
            </a:p>
          </p:txBody>
        </p:sp>
        <p:sp>
          <p:nvSpPr>
            <p:cNvPr id="1070" name="Oval 46"/>
            <p:cNvSpPr>
              <a:spLocks noChangeArrowheads="1"/>
            </p:cNvSpPr>
            <p:nvPr/>
          </p:nvSpPr>
          <p:spPr bwMode="auto">
            <a:xfrm>
              <a:off x="2741" y="2307"/>
              <a:ext cx="140" cy="72"/>
            </a:xfrm>
            <a:prstGeom prst="ellipse">
              <a:avLst/>
            </a:prstGeom>
            <a:gradFill rotWithShape="0">
              <a:gsLst>
                <a:gs pos="0">
                  <a:srgbClr val="434365"/>
                </a:gs>
                <a:gs pos="100000">
                  <a:srgbClr val="666699"/>
                </a:gs>
              </a:gsLst>
              <a:lin ang="13500000" scaled="1"/>
            </a:gradFill>
            <a:ln w="9525">
              <a:noFill/>
              <a:round/>
              <a:headEnd/>
              <a:tailEnd/>
            </a:ln>
            <a:effectLst/>
          </p:spPr>
          <p:txBody>
            <a:bodyPr wrap="none" anchor="ctr"/>
            <a:lstStyle/>
            <a:p>
              <a:endParaRPr lang="ru-RU"/>
            </a:p>
          </p:txBody>
        </p:sp>
        <p:sp>
          <p:nvSpPr>
            <p:cNvPr id="1071" name="Oval 47"/>
            <p:cNvSpPr>
              <a:spLocks noChangeArrowheads="1"/>
            </p:cNvSpPr>
            <p:nvPr/>
          </p:nvSpPr>
          <p:spPr bwMode="auto">
            <a:xfrm>
              <a:off x="2811" y="1900"/>
              <a:ext cx="129" cy="61"/>
            </a:xfrm>
            <a:prstGeom prst="ellipse">
              <a:avLst/>
            </a:prstGeom>
            <a:gradFill rotWithShape="0">
              <a:gsLst>
                <a:gs pos="0">
                  <a:srgbClr val="46466A"/>
                </a:gs>
                <a:gs pos="100000">
                  <a:srgbClr val="666699"/>
                </a:gs>
              </a:gsLst>
              <a:lin ang="13500000" scaled="1"/>
            </a:gradFill>
            <a:ln w="9525">
              <a:noFill/>
              <a:round/>
              <a:headEnd/>
              <a:tailEnd/>
            </a:ln>
            <a:effectLst/>
          </p:spPr>
          <p:txBody>
            <a:bodyPr wrap="none" anchor="ctr"/>
            <a:lstStyle/>
            <a:p>
              <a:endParaRPr lang="ru-RU"/>
            </a:p>
          </p:txBody>
        </p:sp>
        <p:sp>
          <p:nvSpPr>
            <p:cNvPr id="1072" name="Oval 48"/>
            <p:cNvSpPr>
              <a:spLocks noChangeArrowheads="1"/>
            </p:cNvSpPr>
            <p:nvPr/>
          </p:nvSpPr>
          <p:spPr bwMode="auto">
            <a:xfrm>
              <a:off x="3720" y="1794"/>
              <a:ext cx="128" cy="61"/>
            </a:xfrm>
            <a:prstGeom prst="ellipse">
              <a:avLst/>
            </a:prstGeom>
            <a:gradFill rotWithShape="0">
              <a:gsLst>
                <a:gs pos="0">
                  <a:srgbClr val="46466A"/>
                </a:gs>
                <a:gs pos="100000">
                  <a:srgbClr val="666699"/>
                </a:gs>
              </a:gsLst>
              <a:lin ang="13500000" scaled="1"/>
            </a:gradFill>
            <a:ln w="9525">
              <a:noFill/>
              <a:round/>
              <a:headEnd/>
              <a:tailEnd/>
            </a:ln>
            <a:effectLst/>
          </p:spPr>
          <p:txBody>
            <a:bodyPr wrap="none" anchor="ctr"/>
            <a:lstStyle/>
            <a:p>
              <a:endParaRPr lang="ru-RU"/>
            </a:p>
          </p:txBody>
        </p:sp>
        <p:sp>
          <p:nvSpPr>
            <p:cNvPr id="1073" name="Oval 49"/>
            <p:cNvSpPr>
              <a:spLocks noChangeArrowheads="1"/>
            </p:cNvSpPr>
            <p:nvPr/>
          </p:nvSpPr>
          <p:spPr bwMode="auto">
            <a:xfrm>
              <a:off x="3527" y="1898"/>
              <a:ext cx="128" cy="61"/>
            </a:xfrm>
            <a:prstGeom prst="ellipse">
              <a:avLst/>
            </a:prstGeom>
            <a:gradFill rotWithShape="0">
              <a:gsLst>
                <a:gs pos="0">
                  <a:srgbClr val="46466A"/>
                </a:gs>
                <a:gs pos="100000">
                  <a:srgbClr val="666699"/>
                </a:gs>
              </a:gsLst>
              <a:lin ang="13500000" scaled="1"/>
            </a:gradFill>
            <a:ln w="9525">
              <a:noFill/>
              <a:round/>
              <a:headEnd/>
              <a:tailEnd/>
            </a:ln>
            <a:effectLst/>
          </p:spPr>
          <p:txBody>
            <a:bodyPr wrap="none" anchor="ctr"/>
            <a:lstStyle/>
            <a:p>
              <a:endParaRPr lang="ru-RU"/>
            </a:p>
          </p:txBody>
        </p:sp>
        <p:sp>
          <p:nvSpPr>
            <p:cNvPr id="1074" name="Oval 50"/>
            <p:cNvSpPr>
              <a:spLocks noChangeArrowheads="1"/>
            </p:cNvSpPr>
            <p:nvPr/>
          </p:nvSpPr>
          <p:spPr bwMode="auto">
            <a:xfrm>
              <a:off x="3063" y="1780"/>
              <a:ext cx="128" cy="62"/>
            </a:xfrm>
            <a:prstGeom prst="ellipse">
              <a:avLst/>
            </a:prstGeom>
            <a:gradFill rotWithShape="0">
              <a:gsLst>
                <a:gs pos="0">
                  <a:srgbClr val="46466A"/>
                </a:gs>
                <a:gs pos="100000">
                  <a:srgbClr val="666699"/>
                </a:gs>
              </a:gsLst>
              <a:lin ang="13500000" scaled="1"/>
            </a:gradFill>
            <a:ln w="9525">
              <a:noFill/>
              <a:round/>
              <a:headEnd/>
              <a:tailEnd/>
            </a:ln>
            <a:effectLst/>
          </p:spPr>
          <p:txBody>
            <a:bodyPr wrap="none" anchor="ctr"/>
            <a:lstStyle/>
            <a:p>
              <a:endParaRPr lang="ru-RU"/>
            </a:p>
          </p:txBody>
        </p:sp>
        <p:sp>
          <p:nvSpPr>
            <p:cNvPr id="1075" name="Oval 51"/>
            <p:cNvSpPr>
              <a:spLocks noChangeArrowheads="1"/>
            </p:cNvSpPr>
            <p:nvPr/>
          </p:nvSpPr>
          <p:spPr bwMode="auto">
            <a:xfrm>
              <a:off x="3276" y="2026"/>
              <a:ext cx="134" cy="73"/>
            </a:xfrm>
            <a:prstGeom prst="ellipse">
              <a:avLst/>
            </a:prstGeom>
            <a:gradFill rotWithShape="0">
              <a:gsLst>
                <a:gs pos="0">
                  <a:srgbClr val="3D3D5C"/>
                </a:gs>
                <a:gs pos="100000">
                  <a:srgbClr val="666699"/>
                </a:gs>
              </a:gsLst>
              <a:lin ang="13500000" scaled="1"/>
            </a:gradFill>
            <a:ln w="9525">
              <a:noFill/>
              <a:round/>
              <a:headEnd/>
              <a:tailEnd/>
            </a:ln>
            <a:effectLst/>
          </p:spPr>
          <p:txBody>
            <a:bodyPr wrap="none" anchor="ctr"/>
            <a:lstStyle/>
            <a:p>
              <a:endParaRPr lang="ru-RU"/>
            </a:p>
          </p:txBody>
        </p:sp>
        <p:sp>
          <p:nvSpPr>
            <p:cNvPr id="1076" name="Oval 52"/>
            <p:cNvSpPr>
              <a:spLocks noChangeArrowheads="1"/>
            </p:cNvSpPr>
            <p:nvPr/>
          </p:nvSpPr>
          <p:spPr bwMode="auto">
            <a:xfrm>
              <a:off x="3026" y="2162"/>
              <a:ext cx="133" cy="61"/>
            </a:xfrm>
            <a:prstGeom prst="ellipse">
              <a:avLst/>
            </a:prstGeom>
            <a:gradFill rotWithShape="0">
              <a:gsLst>
                <a:gs pos="0">
                  <a:srgbClr val="3D3D5C"/>
                </a:gs>
                <a:gs pos="100000">
                  <a:srgbClr val="666699"/>
                </a:gs>
              </a:gsLst>
              <a:lin ang="13500000" scaled="1"/>
            </a:gradFill>
            <a:ln w="9525">
              <a:noFill/>
              <a:round/>
              <a:headEnd/>
              <a:tailEnd/>
            </a:ln>
            <a:effectLst/>
          </p:spPr>
          <p:txBody>
            <a:bodyPr wrap="none" anchor="ctr"/>
            <a:lstStyle/>
            <a:p>
              <a:endParaRPr lang="ru-RU"/>
            </a:p>
          </p:txBody>
        </p:sp>
        <p:sp>
          <p:nvSpPr>
            <p:cNvPr id="1077" name="Oval 53"/>
            <p:cNvSpPr>
              <a:spLocks noChangeArrowheads="1"/>
            </p:cNvSpPr>
            <p:nvPr/>
          </p:nvSpPr>
          <p:spPr bwMode="auto">
            <a:xfrm>
              <a:off x="1568" y="2455"/>
              <a:ext cx="150" cy="90"/>
            </a:xfrm>
            <a:prstGeom prst="ellipse">
              <a:avLst/>
            </a:prstGeom>
            <a:gradFill rotWithShape="0">
              <a:gsLst>
                <a:gs pos="0">
                  <a:srgbClr val="46466A"/>
                </a:gs>
                <a:gs pos="100000">
                  <a:srgbClr val="666699"/>
                </a:gs>
              </a:gsLst>
              <a:lin ang="13500000" scaled="1"/>
            </a:gradFill>
            <a:ln w="9525">
              <a:noFill/>
              <a:round/>
              <a:headEnd/>
              <a:tailEnd/>
            </a:ln>
            <a:effectLst/>
          </p:spPr>
          <p:txBody>
            <a:bodyPr wrap="none" anchor="ctr"/>
            <a:lstStyle/>
            <a:p>
              <a:endParaRPr lang="ru-RU"/>
            </a:p>
          </p:txBody>
        </p:sp>
        <p:sp>
          <p:nvSpPr>
            <p:cNvPr id="1078" name="Oval 54"/>
            <p:cNvSpPr>
              <a:spLocks noChangeArrowheads="1"/>
            </p:cNvSpPr>
            <p:nvPr/>
          </p:nvSpPr>
          <p:spPr bwMode="auto">
            <a:xfrm>
              <a:off x="1862" y="2030"/>
              <a:ext cx="139" cy="61"/>
            </a:xfrm>
            <a:prstGeom prst="ellipse">
              <a:avLst/>
            </a:prstGeom>
            <a:gradFill rotWithShape="0">
              <a:gsLst>
                <a:gs pos="0">
                  <a:srgbClr val="4C4C73"/>
                </a:gs>
                <a:gs pos="100000">
                  <a:srgbClr val="666699"/>
                </a:gs>
              </a:gsLst>
              <a:lin ang="13500000" scaled="1"/>
            </a:gradFill>
            <a:ln w="9525">
              <a:noFill/>
              <a:round/>
              <a:headEnd/>
              <a:tailEnd/>
            </a:ln>
            <a:effectLst/>
          </p:spPr>
          <p:txBody>
            <a:bodyPr wrap="none" anchor="ctr"/>
            <a:lstStyle/>
            <a:p>
              <a:endParaRPr lang="ru-RU"/>
            </a:p>
          </p:txBody>
        </p:sp>
        <p:sp>
          <p:nvSpPr>
            <p:cNvPr id="1079" name="Oval 55"/>
            <p:cNvSpPr>
              <a:spLocks noChangeArrowheads="1"/>
            </p:cNvSpPr>
            <p:nvPr/>
          </p:nvSpPr>
          <p:spPr bwMode="auto">
            <a:xfrm>
              <a:off x="1512" y="2177"/>
              <a:ext cx="139" cy="61"/>
            </a:xfrm>
            <a:prstGeom prst="ellipse">
              <a:avLst/>
            </a:prstGeom>
            <a:gradFill rotWithShape="0">
              <a:gsLst>
                <a:gs pos="0">
                  <a:srgbClr val="4C4C73"/>
                </a:gs>
                <a:gs pos="100000">
                  <a:srgbClr val="666699"/>
                </a:gs>
              </a:gsLst>
              <a:lin ang="13500000" scaled="1"/>
            </a:gradFill>
            <a:ln w="9525">
              <a:noFill/>
              <a:round/>
              <a:headEnd/>
              <a:tailEnd/>
            </a:ln>
            <a:effectLst/>
          </p:spPr>
          <p:txBody>
            <a:bodyPr wrap="none" anchor="ctr"/>
            <a:lstStyle/>
            <a:p>
              <a:endParaRPr lang="ru-RU"/>
            </a:p>
          </p:txBody>
        </p:sp>
        <p:sp>
          <p:nvSpPr>
            <p:cNvPr id="1080" name="Oval 56"/>
            <p:cNvSpPr>
              <a:spLocks noChangeArrowheads="1"/>
            </p:cNvSpPr>
            <p:nvPr/>
          </p:nvSpPr>
          <p:spPr bwMode="auto">
            <a:xfrm>
              <a:off x="1190" y="2313"/>
              <a:ext cx="134" cy="72"/>
            </a:xfrm>
            <a:prstGeom prst="ellipse">
              <a:avLst/>
            </a:prstGeom>
            <a:gradFill rotWithShape="0">
              <a:gsLst>
                <a:gs pos="0">
                  <a:srgbClr val="4C4C73"/>
                </a:gs>
                <a:gs pos="100000">
                  <a:srgbClr val="666699"/>
                </a:gs>
              </a:gsLst>
              <a:lin ang="13500000" scaled="1"/>
            </a:gradFill>
            <a:ln w="9525">
              <a:noFill/>
              <a:round/>
              <a:headEnd/>
              <a:tailEnd/>
            </a:ln>
            <a:effectLst/>
          </p:spPr>
          <p:txBody>
            <a:bodyPr wrap="none" anchor="ctr"/>
            <a:lstStyle/>
            <a:p>
              <a:endParaRPr lang="ru-RU"/>
            </a:p>
          </p:txBody>
        </p:sp>
        <p:sp>
          <p:nvSpPr>
            <p:cNvPr id="1081" name="Oval 57"/>
            <p:cNvSpPr>
              <a:spLocks noChangeArrowheads="1"/>
            </p:cNvSpPr>
            <p:nvPr/>
          </p:nvSpPr>
          <p:spPr bwMode="auto">
            <a:xfrm>
              <a:off x="1153" y="2049"/>
              <a:ext cx="134" cy="61"/>
            </a:xfrm>
            <a:prstGeom prst="ellipse">
              <a:avLst/>
            </a:prstGeom>
            <a:gradFill rotWithShape="0">
              <a:gsLst>
                <a:gs pos="0">
                  <a:srgbClr val="505078"/>
                </a:gs>
                <a:gs pos="100000">
                  <a:srgbClr val="666699"/>
                </a:gs>
              </a:gsLst>
              <a:lin ang="13500000" scaled="1"/>
            </a:gradFill>
            <a:ln w="9525">
              <a:noFill/>
              <a:round/>
              <a:headEnd/>
              <a:tailEnd/>
            </a:ln>
            <a:effectLst/>
          </p:spPr>
          <p:txBody>
            <a:bodyPr wrap="none" anchor="ctr"/>
            <a:lstStyle/>
            <a:p>
              <a:endParaRPr lang="ru-RU"/>
            </a:p>
          </p:txBody>
        </p:sp>
        <p:sp>
          <p:nvSpPr>
            <p:cNvPr id="1082" name="Oval 58"/>
            <p:cNvSpPr>
              <a:spLocks noChangeArrowheads="1"/>
            </p:cNvSpPr>
            <p:nvPr/>
          </p:nvSpPr>
          <p:spPr bwMode="auto">
            <a:xfrm>
              <a:off x="1141" y="1805"/>
              <a:ext cx="128" cy="61"/>
            </a:xfrm>
            <a:prstGeom prst="ellipse">
              <a:avLst/>
            </a:prstGeom>
            <a:gradFill rotWithShape="0">
              <a:gsLst>
                <a:gs pos="0">
                  <a:srgbClr val="505078"/>
                </a:gs>
                <a:gs pos="100000">
                  <a:srgbClr val="666699"/>
                </a:gs>
              </a:gsLst>
              <a:lin ang="13500000" scaled="1"/>
            </a:gradFill>
            <a:ln w="9525">
              <a:noFill/>
              <a:round/>
              <a:headEnd/>
              <a:tailEnd/>
            </a:ln>
            <a:effectLst/>
          </p:spPr>
          <p:txBody>
            <a:bodyPr wrap="none" anchor="ctr"/>
            <a:lstStyle/>
            <a:p>
              <a:endParaRPr lang="ru-RU"/>
            </a:p>
          </p:txBody>
        </p:sp>
        <p:sp>
          <p:nvSpPr>
            <p:cNvPr id="1083" name="Oval 59"/>
            <p:cNvSpPr>
              <a:spLocks noChangeArrowheads="1"/>
            </p:cNvSpPr>
            <p:nvPr/>
          </p:nvSpPr>
          <p:spPr bwMode="auto">
            <a:xfrm>
              <a:off x="1499" y="1914"/>
              <a:ext cx="128" cy="61"/>
            </a:xfrm>
            <a:prstGeom prst="ellipse">
              <a:avLst/>
            </a:prstGeom>
            <a:gradFill rotWithShape="0">
              <a:gsLst>
                <a:gs pos="0">
                  <a:srgbClr val="505078"/>
                </a:gs>
                <a:gs pos="100000">
                  <a:srgbClr val="666699"/>
                </a:gs>
              </a:gsLst>
              <a:lin ang="13500000" scaled="1"/>
            </a:gradFill>
            <a:ln w="9525">
              <a:noFill/>
              <a:round/>
              <a:headEnd/>
              <a:tailEnd/>
            </a:ln>
            <a:effectLst/>
          </p:spPr>
          <p:txBody>
            <a:bodyPr wrap="none" anchor="ctr"/>
            <a:lstStyle/>
            <a:p>
              <a:endParaRPr lang="ru-RU"/>
            </a:p>
          </p:txBody>
        </p:sp>
        <p:sp>
          <p:nvSpPr>
            <p:cNvPr id="1084" name="Oval 60"/>
            <p:cNvSpPr>
              <a:spLocks noChangeArrowheads="1"/>
            </p:cNvSpPr>
            <p:nvPr/>
          </p:nvSpPr>
          <p:spPr bwMode="auto">
            <a:xfrm>
              <a:off x="1803" y="1803"/>
              <a:ext cx="128" cy="61"/>
            </a:xfrm>
            <a:prstGeom prst="ellipse">
              <a:avLst/>
            </a:prstGeom>
            <a:gradFill rotWithShape="0">
              <a:gsLst>
                <a:gs pos="0">
                  <a:srgbClr val="505078"/>
                </a:gs>
                <a:gs pos="100000">
                  <a:srgbClr val="666699"/>
                </a:gs>
              </a:gsLst>
              <a:lin ang="13500000" scaled="1"/>
            </a:gradFill>
            <a:ln w="9525">
              <a:noFill/>
              <a:round/>
              <a:headEnd/>
              <a:tailEnd/>
            </a:ln>
            <a:effectLst/>
          </p:spPr>
          <p:txBody>
            <a:bodyPr wrap="none" anchor="ctr"/>
            <a:lstStyle/>
            <a:p>
              <a:endParaRPr lang="ru-RU"/>
            </a:p>
          </p:txBody>
        </p:sp>
        <p:sp>
          <p:nvSpPr>
            <p:cNvPr id="1085" name="Oval 61"/>
            <p:cNvSpPr>
              <a:spLocks noChangeArrowheads="1"/>
            </p:cNvSpPr>
            <p:nvPr/>
          </p:nvSpPr>
          <p:spPr bwMode="auto">
            <a:xfrm>
              <a:off x="2158" y="1907"/>
              <a:ext cx="128" cy="61"/>
            </a:xfrm>
            <a:prstGeom prst="ellipse">
              <a:avLst/>
            </a:prstGeom>
            <a:gradFill rotWithShape="0">
              <a:gsLst>
                <a:gs pos="0">
                  <a:srgbClr val="505078"/>
                </a:gs>
                <a:gs pos="100000">
                  <a:srgbClr val="666699"/>
                </a:gs>
              </a:gsLst>
              <a:lin ang="13500000" scaled="1"/>
            </a:gradFill>
            <a:ln w="9525">
              <a:noFill/>
              <a:round/>
              <a:headEnd/>
              <a:tailEnd/>
            </a:ln>
            <a:effectLst/>
          </p:spPr>
          <p:txBody>
            <a:bodyPr wrap="none" anchor="ctr"/>
            <a:lstStyle/>
            <a:p>
              <a:endParaRPr lang="ru-RU"/>
            </a:p>
          </p:txBody>
        </p:sp>
        <p:sp>
          <p:nvSpPr>
            <p:cNvPr id="1086" name="Oval 62"/>
            <p:cNvSpPr>
              <a:spLocks noChangeArrowheads="1"/>
            </p:cNvSpPr>
            <p:nvPr/>
          </p:nvSpPr>
          <p:spPr bwMode="auto">
            <a:xfrm>
              <a:off x="2431" y="1789"/>
              <a:ext cx="128" cy="61"/>
            </a:xfrm>
            <a:prstGeom prst="ellipse">
              <a:avLst/>
            </a:prstGeom>
            <a:gradFill rotWithShape="0">
              <a:gsLst>
                <a:gs pos="0">
                  <a:srgbClr val="505078"/>
                </a:gs>
                <a:gs pos="100000">
                  <a:srgbClr val="666699"/>
                </a:gs>
              </a:gsLst>
              <a:lin ang="13500000" scaled="1"/>
            </a:gradFill>
            <a:ln w="9525">
              <a:noFill/>
              <a:round/>
              <a:headEnd/>
              <a:tailEnd/>
            </a:ln>
            <a:effectLst/>
          </p:spPr>
          <p:txBody>
            <a:bodyPr wrap="none" anchor="ctr"/>
            <a:lstStyle/>
            <a:p>
              <a:endParaRPr lang="ru-RU"/>
            </a:p>
          </p:txBody>
        </p:sp>
        <p:sp>
          <p:nvSpPr>
            <p:cNvPr id="1087" name="Oval 63"/>
            <p:cNvSpPr>
              <a:spLocks noChangeArrowheads="1"/>
            </p:cNvSpPr>
            <p:nvPr/>
          </p:nvSpPr>
          <p:spPr bwMode="auto">
            <a:xfrm>
              <a:off x="469" y="2034"/>
              <a:ext cx="134" cy="73"/>
            </a:xfrm>
            <a:prstGeom prst="ellipse">
              <a:avLst/>
            </a:prstGeom>
            <a:gradFill rotWithShape="0">
              <a:gsLst>
                <a:gs pos="0">
                  <a:srgbClr val="53537C"/>
                </a:gs>
                <a:gs pos="100000">
                  <a:srgbClr val="666699"/>
                </a:gs>
              </a:gsLst>
              <a:lin ang="13500000" scaled="1"/>
            </a:gradFill>
            <a:ln w="9525">
              <a:noFill/>
              <a:round/>
              <a:headEnd/>
              <a:tailEnd/>
            </a:ln>
            <a:effectLst/>
          </p:spPr>
          <p:txBody>
            <a:bodyPr wrap="none" anchor="ctr"/>
            <a:lstStyle/>
            <a:p>
              <a:endParaRPr lang="ru-RU"/>
            </a:p>
          </p:txBody>
        </p:sp>
        <p:sp>
          <p:nvSpPr>
            <p:cNvPr id="1088" name="Oval 64"/>
            <p:cNvSpPr>
              <a:spLocks noChangeArrowheads="1"/>
            </p:cNvSpPr>
            <p:nvPr/>
          </p:nvSpPr>
          <p:spPr bwMode="auto">
            <a:xfrm>
              <a:off x="67" y="2168"/>
              <a:ext cx="134" cy="73"/>
            </a:xfrm>
            <a:prstGeom prst="ellipse">
              <a:avLst/>
            </a:prstGeom>
            <a:gradFill rotWithShape="0">
              <a:gsLst>
                <a:gs pos="0">
                  <a:srgbClr val="53537C"/>
                </a:gs>
                <a:gs pos="100000">
                  <a:srgbClr val="666699"/>
                </a:gs>
              </a:gsLst>
              <a:lin ang="13500000" scaled="1"/>
            </a:gradFill>
            <a:ln w="9525">
              <a:noFill/>
              <a:round/>
              <a:headEnd/>
              <a:tailEnd/>
            </a:ln>
            <a:effectLst/>
          </p:spPr>
          <p:txBody>
            <a:bodyPr wrap="none" anchor="ctr"/>
            <a:lstStyle/>
            <a:p>
              <a:endParaRPr lang="ru-RU"/>
            </a:p>
          </p:txBody>
        </p:sp>
        <p:sp>
          <p:nvSpPr>
            <p:cNvPr id="1089" name="Oval 65"/>
            <p:cNvSpPr>
              <a:spLocks noChangeArrowheads="1"/>
            </p:cNvSpPr>
            <p:nvPr/>
          </p:nvSpPr>
          <p:spPr bwMode="auto">
            <a:xfrm>
              <a:off x="797" y="1918"/>
              <a:ext cx="128" cy="61"/>
            </a:xfrm>
            <a:prstGeom prst="ellipse">
              <a:avLst/>
            </a:prstGeom>
            <a:gradFill rotWithShape="0">
              <a:gsLst>
                <a:gs pos="0">
                  <a:srgbClr val="53537C"/>
                </a:gs>
                <a:gs pos="100000">
                  <a:srgbClr val="666699"/>
                </a:gs>
              </a:gsLst>
              <a:lin ang="13500000" scaled="1"/>
            </a:gradFill>
            <a:ln w="9525">
              <a:noFill/>
              <a:round/>
              <a:headEnd/>
              <a:tailEnd/>
            </a:ln>
            <a:effectLst/>
          </p:spPr>
          <p:txBody>
            <a:bodyPr wrap="none" anchor="ctr"/>
            <a:lstStyle/>
            <a:p>
              <a:endParaRPr lang="ru-RU"/>
            </a:p>
          </p:txBody>
        </p:sp>
        <p:sp>
          <p:nvSpPr>
            <p:cNvPr id="1090" name="Oval 66"/>
            <p:cNvSpPr>
              <a:spLocks noChangeArrowheads="1"/>
            </p:cNvSpPr>
            <p:nvPr/>
          </p:nvSpPr>
          <p:spPr bwMode="auto">
            <a:xfrm>
              <a:off x="454" y="1799"/>
              <a:ext cx="128" cy="61"/>
            </a:xfrm>
            <a:prstGeom prst="ellipse">
              <a:avLst/>
            </a:prstGeom>
            <a:gradFill rotWithShape="0">
              <a:gsLst>
                <a:gs pos="0">
                  <a:srgbClr val="565681"/>
                </a:gs>
                <a:gs pos="100000">
                  <a:srgbClr val="666699"/>
                </a:gs>
              </a:gsLst>
              <a:lin ang="13500000" scaled="1"/>
            </a:gradFill>
            <a:ln w="9525">
              <a:noFill/>
              <a:round/>
              <a:headEnd/>
              <a:tailEnd/>
            </a:ln>
            <a:effectLst/>
          </p:spPr>
          <p:txBody>
            <a:bodyPr wrap="none" anchor="ctr"/>
            <a:lstStyle/>
            <a:p>
              <a:endParaRPr lang="ru-RU"/>
            </a:p>
          </p:txBody>
        </p:sp>
        <p:sp>
          <p:nvSpPr>
            <p:cNvPr id="1091" name="Oval 67"/>
            <p:cNvSpPr>
              <a:spLocks noChangeArrowheads="1"/>
            </p:cNvSpPr>
            <p:nvPr/>
          </p:nvSpPr>
          <p:spPr bwMode="auto">
            <a:xfrm>
              <a:off x="112" y="1903"/>
              <a:ext cx="128" cy="61"/>
            </a:xfrm>
            <a:prstGeom prst="ellipse">
              <a:avLst/>
            </a:prstGeom>
            <a:gradFill rotWithShape="0">
              <a:gsLst>
                <a:gs pos="0">
                  <a:srgbClr val="565681"/>
                </a:gs>
                <a:gs pos="100000">
                  <a:srgbClr val="666699"/>
                </a:gs>
              </a:gsLst>
              <a:lin ang="13500000" scaled="1"/>
            </a:gradFill>
            <a:ln w="9525">
              <a:noFill/>
              <a:round/>
              <a:headEnd/>
              <a:tailEnd/>
            </a:ln>
            <a:effectLst/>
          </p:spPr>
          <p:txBody>
            <a:bodyPr wrap="none" anchor="ctr"/>
            <a:lstStyle/>
            <a:p>
              <a:endParaRPr lang="ru-RU"/>
            </a:p>
          </p:txBody>
        </p:sp>
        <p:sp>
          <p:nvSpPr>
            <p:cNvPr id="1092" name="Oval 68"/>
            <p:cNvSpPr>
              <a:spLocks noChangeArrowheads="1"/>
            </p:cNvSpPr>
            <p:nvPr/>
          </p:nvSpPr>
          <p:spPr bwMode="auto">
            <a:xfrm>
              <a:off x="431" y="2325"/>
              <a:ext cx="139" cy="61"/>
            </a:xfrm>
            <a:prstGeom prst="ellipse">
              <a:avLst/>
            </a:prstGeom>
            <a:gradFill rotWithShape="0">
              <a:gsLst>
                <a:gs pos="0">
                  <a:srgbClr val="505078"/>
                </a:gs>
                <a:gs pos="100000">
                  <a:srgbClr val="666699"/>
                </a:gs>
              </a:gsLst>
              <a:lin ang="13500000" scaled="1"/>
            </a:gradFill>
            <a:ln w="9525">
              <a:noFill/>
              <a:round/>
              <a:headEnd/>
              <a:tailEnd/>
            </a:ln>
            <a:effectLst/>
          </p:spPr>
          <p:txBody>
            <a:bodyPr wrap="none" anchor="ctr"/>
            <a:lstStyle/>
            <a:p>
              <a:endParaRPr lang="ru-RU"/>
            </a:p>
          </p:txBody>
        </p:sp>
        <p:sp>
          <p:nvSpPr>
            <p:cNvPr id="1093" name="Oval 69"/>
            <p:cNvSpPr>
              <a:spLocks noChangeArrowheads="1"/>
            </p:cNvSpPr>
            <p:nvPr/>
          </p:nvSpPr>
          <p:spPr bwMode="auto">
            <a:xfrm>
              <a:off x="813" y="2180"/>
              <a:ext cx="134" cy="61"/>
            </a:xfrm>
            <a:prstGeom prst="ellipse">
              <a:avLst/>
            </a:prstGeom>
            <a:gradFill rotWithShape="0">
              <a:gsLst>
                <a:gs pos="0">
                  <a:srgbClr val="505078"/>
                </a:gs>
                <a:gs pos="100000">
                  <a:srgbClr val="666699"/>
                </a:gs>
              </a:gsLst>
              <a:lin ang="13500000" scaled="1"/>
            </a:gradFill>
            <a:ln w="9525">
              <a:noFill/>
              <a:round/>
              <a:headEnd/>
              <a:tailEnd/>
            </a:ln>
            <a:effectLst/>
          </p:spPr>
          <p:txBody>
            <a:bodyPr wrap="none" anchor="ctr"/>
            <a:lstStyle/>
            <a:p>
              <a:endParaRPr lang="ru-RU"/>
            </a:p>
          </p:txBody>
        </p:sp>
        <p:sp>
          <p:nvSpPr>
            <p:cNvPr id="1094" name="Oval 70"/>
            <p:cNvSpPr>
              <a:spLocks noChangeArrowheads="1"/>
            </p:cNvSpPr>
            <p:nvPr/>
          </p:nvSpPr>
          <p:spPr bwMode="auto">
            <a:xfrm>
              <a:off x="788" y="2474"/>
              <a:ext cx="156" cy="89"/>
            </a:xfrm>
            <a:prstGeom prst="ellipse">
              <a:avLst/>
            </a:prstGeom>
            <a:gradFill rotWithShape="0">
              <a:gsLst>
                <a:gs pos="0">
                  <a:srgbClr val="4C4C73"/>
                </a:gs>
                <a:gs pos="100000">
                  <a:srgbClr val="666699"/>
                </a:gs>
              </a:gsLst>
              <a:lin ang="13500000" scaled="1"/>
            </a:gradFill>
            <a:ln w="9525">
              <a:noFill/>
              <a:round/>
              <a:headEnd/>
              <a:tailEnd/>
            </a:ln>
            <a:effectLst/>
          </p:spPr>
          <p:txBody>
            <a:bodyPr wrap="none" anchor="ctr"/>
            <a:lstStyle/>
            <a:p>
              <a:endParaRPr lang="ru-RU"/>
            </a:p>
          </p:txBody>
        </p:sp>
        <p:sp>
          <p:nvSpPr>
            <p:cNvPr id="1095" name="Oval 71"/>
            <p:cNvSpPr>
              <a:spLocks noChangeArrowheads="1"/>
            </p:cNvSpPr>
            <p:nvPr/>
          </p:nvSpPr>
          <p:spPr bwMode="auto">
            <a:xfrm>
              <a:off x="2543" y="2017"/>
              <a:ext cx="140" cy="72"/>
            </a:xfrm>
            <a:prstGeom prst="ellipse">
              <a:avLst/>
            </a:prstGeom>
            <a:gradFill rotWithShape="0">
              <a:gsLst>
                <a:gs pos="0">
                  <a:srgbClr val="46466A"/>
                </a:gs>
                <a:gs pos="100000">
                  <a:srgbClr val="666699"/>
                </a:gs>
              </a:gsLst>
              <a:lin ang="13500000" scaled="1"/>
            </a:gradFill>
            <a:ln w="9525">
              <a:noFill/>
              <a:round/>
              <a:headEnd/>
              <a:tailEnd/>
            </a:ln>
            <a:effectLst/>
          </p:spPr>
          <p:txBody>
            <a:bodyPr wrap="none" anchor="ctr"/>
            <a:lstStyle/>
            <a:p>
              <a:endParaRPr lang="ru-RU"/>
            </a:p>
          </p:txBody>
        </p:sp>
        <p:sp>
          <p:nvSpPr>
            <p:cNvPr id="1096" name="Oval 72"/>
            <p:cNvSpPr>
              <a:spLocks noChangeArrowheads="1"/>
            </p:cNvSpPr>
            <p:nvPr/>
          </p:nvSpPr>
          <p:spPr bwMode="auto">
            <a:xfrm>
              <a:off x="1456" y="1702"/>
              <a:ext cx="123" cy="51"/>
            </a:xfrm>
            <a:prstGeom prst="ellipse">
              <a:avLst/>
            </a:prstGeom>
            <a:gradFill rotWithShape="0">
              <a:gsLst>
                <a:gs pos="0">
                  <a:srgbClr val="53537C"/>
                </a:gs>
                <a:gs pos="100000">
                  <a:srgbClr val="666699"/>
                </a:gs>
              </a:gsLst>
              <a:lin ang="13500000" scaled="1"/>
            </a:gradFill>
            <a:ln w="9525">
              <a:noFill/>
              <a:round/>
              <a:headEnd/>
              <a:tailEnd/>
            </a:ln>
            <a:effectLst/>
          </p:spPr>
          <p:txBody>
            <a:bodyPr wrap="none" anchor="ctr"/>
            <a:lstStyle/>
            <a:p>
              <a:endParaRPr lang="ru-RU"/>
            </a:p>
          </p:txBody>
        </p:sp>
        <p:sp>
          <p:nvSpPr>
            <p:cNvPr id="1097" name="Oval 73"/>
            <p:cNvSpPr>
              <a:spLocks noChangeArrowheads="1"/>
            </p:cNvSpPr>
            <p:nvPr/>
          </p:nvSpPr>
          <p:spPr bwMode="auto">
            <a:xfrm>
              <a:off x="1746" y="1601"/>
              <a:ext cx="123" cy="50"/>
            </a:xfrm>
            <a:prstGeom prst="ellipse">
              <a:avLst/>
            </a:prstGeom>
            <a:gradFill rotWithShape="0">
              <a:gsLst>
                <a:gs pos="0">
                  <a:srgbClr val="53537C"/>
                </a:gs>
                <a:gs pos="100000">
                  <a:srgbClr val="666699"/>
                </a:gs>
              </a:gsLst>
              <a:lin ang="13500000" scaled="1"/>
            </a:gradFill>
            <a:ln w="9525">
              <a:noFill/>
              <a:round/>
              <a:headEnd/>
              <a:tailEnd/>
            </a:ln>
            <a:effectLst/>
          </p:spPr>
          <p:txBody>
            <a:bodyPr wrap="none" anchor="ctr"/>
            <a:lstStyle/>
            <a:p>
              <a:endParaRPr lang="ru-RU"/>
            </a:p>
          </p:txBody>
        </p:sp>
        <p:sp>
          <p:nvSpPr>
            <p:cNvPr id="1098" name="Oval 74"/>
            <p:cNvSpPr>
              <a:spLocks noChangeArrowheads="1"/>
            </p:cNvSpPr>
            <p:nvPr/>
          </p:nvSpPr>
          <p:spPr bwMode="auto">
            <a:xfrm>
              <a:off x="1384" y="1508"/>
              <a:ext cx="123" cy="50"/>
            </a:xfrm>
            <a:prstGeom prst="ellipse">
              <a:avLst/>
            </a:prstGeom>
            <a:gradFill rotWithShape="0">
              <a:gsLst>
                <a:gs pos="0">
                  <a:srgbClr val="53537C"/>
                </a:gs>
                <a:gs pos="100000">
                  <a:srgbClr val="666699"/>
                </a:gs>
              </a:gsLst>
              <a:lin ang="13500000" scaled="1"/>
            </a:gradFill>
            <a:ln w="9525">
              <a:noFill/>
              <a:round/>
              <a:headEnd/>
              <a:tailEnd/>
            </a:ln>
            <a:effectLst/>
          </p:spPr>
          <p:txBody>
            <a:bodyPr wrap="none" anchor="ctr"/>
            <a:lstStyle/>
            <a:p>
              <a:endParaRPr lang="ru-RU"/>
            </a:p>
          </p:txBody>
        </p:sp>
        <p:sp>
          <p:nvSpPr>
            <p:cNvPr id="1099" name="Oval 75"/>
            <p:cNvSpPr>
              <a:spLocks noChangeArrowheads="1"/>
            </p:cNvSpPr>
            <p:nvPr/>
          </p:nvSpPr>
          <p:spPr bwMode="auto">
            <a:xfrm>
              <a:off x="1092" y="1597"/>
              <a:ext cx="123" cy="51"/>
            </a:xfrm>
            <a:prstGeom prst="ellipse">
              <a:avLst/>
            </a:prstGeom>
            <a:gradFill rotWithShape="0">
              <a:gsLst>
                <a:gs pos="0">
                  <a:srgbClr val="53537C"/>
                </a:gs>
                <a:gs pos="100000">
                  <a:srgbClr val="666699"/>
                </a:gs>
              </a:gsLst>
              <a:lin ang="13500000" scaled="1"/>
            </a:gradFill>
            <a:ln w="9525">
              <a:noFill/>
              <a:round/>
              <a:headEnd/>
              <a:tailEnd/>
            </a:ln>
            <a:effectLst/>
          </p:spPr>
          <p:txBody>
            <a:bodyPr wrap="none" anchor="ctr"/>
            <a:lstStyle/>
            <a:p>
              <a:endParaRPr lang="ru-RU"/>
            </a:p>
          </p:txBody>
        </p:sp>
        <p:sp>
          <p:nvSpPr>
            <p:cNvPr id="1100" name="Oval 76"/>
            <p:cNvSpPr>
              <a:spLocks noChangeArrowheads="1"/>
            </p:cNvSpPr>
            <p:nvPr/>
          </p:nvSpPr>
          <p:spPr bwMode="auto">
            <a:xfrm>
              <a:off x="791" y="1692"/>
              <a:ext cx="124" cy="51"/>
            </a:xfrm>
            <a:prstGeom prst="ellipse">
              <a:avLst/>
            </a:prstGeom>
            <a:gradFill rotWithShape="0">
              <a:gsLst>
                <a:gs pos="0">
                  <a:srgbClr val="565681"/>
                </a:gs>
                <a:gs pos="100000">
                  <a:srgbClr val="666699"/>
                </a:gs>
              </a:gsLst>
              <a:lin ang="13500000" scaled="1"/>
            </a:gradFill>
            <a:ln w="9525">
              <a:noFill/>
              <a:round/>
              <a:headEnd/>
              <a:tailEnd/>
            </a:ln>
            <a:effectLst/>
          </p:spPr>
          <p:txBody>
            <a:bodyPr wrap="none" anchor="ctr"/>
            <a:lstStyle/>
            <a:p>
              <a:endParaRPr lang="ru-RU"/>
            </a:p>
          </p:txBody>
        </p:sp>
        <p:sp>
          <p:nvSpPr>
            <p:cNvPr id="1101" name="Oval 77"/>
            <p:cNvSpPr>
              <a:spLocks noChangeArrowheads="1"/>
            </p:cNvSpPr>
            <p:nvPr/>
          </p:nvSpPr>
          <p:spPr bwMode="auto">
            <a:xfrm>
              <a:off x="2010" y="1514"/>
              <a:ext cx="123" cy="50"/>
            </a:xfrm>
            <a:prstGeom prst="ellipse">
              <a:avLst/>
            </a:prstGeom>
            <a:gradFill rotWithShape="0">
              <a:gsLst>
                <a:gs pos="0">
                  <a:srgbClr val="53537C"/>
                </a:gs>
                <a:gs pos="100000">
                  <a:srgbClr val="666699"/>
                </a:gs>
              </a:gsLst>
              <a:lin ang="13500000" scaled="1"/>
            </a:gradFill>
            <a:ln w="9525">
              <a:noFill/>
              <a:round/>
              <a:headEnd/>
              <a:tailEnd/>
            </a:ln>
            <a:effectLst/>
          </p:spPr>
          <p:txBody>
            <a:bodyPr wrap="none" anchor="ctr"/>
            <a:lstStyle/>
            <a:p>
              <a:endParaRPr lang="ru-RU"/>
            </a:p>
          </p:txBody>
        </p:sp>
        <p:sp>
          <p:nvSpPr>
            <p:cNvPr id="1102" name="Oval 78"/>
            <p:cNvSpPr>
              <a:spLocks noChangeArrowheads="1"/>
            </p:cNvSpPr>
            <p:nvPr/>
          </p:nvSpPr>
          <p:spPr bwMode="auto">
            <a:xfrm>
              <a:off x="2086" y="1698"/>
              <a:ext cx="123" cy="50"/>
            </a:xfrm>
            <a:prstGeom prst="ellipse">
              <a:avLst/>
            </a:prstGeom>
            <a:gradFill rotWithShape="0">
              <a:gsLst>
                <a:gs pos="0">
                  <a:srgbClr val="53537C"/>
                </a:gs>
                <a:gs pos="100000">
                  <a:srgbClr val="666699"/>
                </a:gs>
              </a:gsLst>
              <a:lin ang="13500000" scaled="1"/>
            </a:gradFill>
            <a:ln w="9525">
              <a:noFill/>
              <a:round/>
              <a:headEnd/>
              <a:tailEnd/>
            </a:ln>
            <a:effectLst/>
          </p:spPr>
          <p:txBody>
            <a:bodyPr wrap="none" anchor="ctr"/>
            <a:lstStyle/>
            <a:p>
              <a:endParaRPr lang="ru-RU"/>
            </a:p>
          </p:txBody>
        </p:sp>
        <p:sp>
          <p:nvSpPr>
            <p:cNvPr id="1103" name="Oval 79"/>
            <p:cNvSpPr>
              <a:spLocks noChangeArrowheads="1"/>
            </p:cNvSpPr>
            <p:nvPr/>
          </p:nvSpPr>
          <p:spPr bwMode="auto">
            <a:xfrm>
              <a:off x="2344" y="1603"/>
              <a:ext cx="123" cy="50"/>
            </a:xfrm>
            <a:prstGeom prst="ellipse">
              <a:avLst/>
            </a:prstGeom>
            <a:gradFill rotWithShape="0">
              <a:gsLst>
                <a:gs pos="0">
                  <a:srgbClr val="53537C"/>
                </a:gs>
                <a:gs pos="100000">
                  <a:srgbClr val="666699"/>
                </a:gs>
              </a:gsLst>
              <a:lin ang="13500000" scaled="1"/>
            </a:gradFill>
            <a:ln w="9525">
              <a:noFill/>
              <a:round/>
              <a:headEnd/>
              <a:tailEnd/>
            </a:ln>
            <a:effectLst/>
          </p:spPr>
          <p:txBody>
            <a:bodyPr wrap="none" anchor="ctr"/>
            <a:lstStyle/>
            <a:p>
              <a:endParaRPr lang="ru-RU"/>
            </a:p>
          </p:txBody>
        </p:sp>
        <p:sp>
          <p:nvSpPr>
            <p:cNvPr id="1104" name="Oval 80"/>
            <p:cNvSpPr>
              <a:spLocks noChangeArrowheads="1"/>
            </p:cNvSpPr>
            <p:nvPr/>
          </p:nvSpPr>
          <p:spPr bwMode="auto">
            <a:xfrm>
              <a:off x="2683" y="1688"/>
              <a:ext cx="123" cy="51"/>
            </a:xfrm>
            <a:prstGeom prst="ellipse">
              <a:avLst/>
            </a:prstGeom>
            <a:gradFill rotWithShape="0">
              <a:gsLst>
                <a:gs pos="0">
                  <a:srgbClr val="53537C"/>
                </a:gs>
                <a:gs pos="100000">
                  <a:srgbClr val="666699"/>
                </a:gs>
              </a:gsLst>
              <a:lin ang="13500000" scaled="1"/>
            </a:gradFill>
            <a:ln w="9525">
              <a:noFill/>
              <a:round/>
              <a:headEnd/>
              <a:tailEnd/>
            </a:ln>
            <a:effectLst/>
          </p:spPr>
          <p:txBody>
            <a:bodyPr wrap="none" anchor="ctr"/>
            <a:lstStyle/>
            <a:p>
              <a:endParaRPr lang="ru-RU"/>
            </a:p>
          </p:txBody>
        </p:sp>
        <p:sp>
          <p:nvSpPr>
            <p:cNvPr id="1105" name="Oval 81"/>
            <p:cNvSpPr>
              <a:spLocks noChangeArrowheads="1"/>
            </p:cNvSpPr>
            <p:nvPr/>
          </p:nvSpPr>
          <p:spPr bwMode="auto">
            <a:xfrm>
              <a:off x="805" y="1514"/>
              <a:ext cx="123" cy="50"/>
            </a:xfrm>
            <a:prstGeom prst="ellipse">
              <a:avLst/>
            </a:prstGeom>
            <a:gradFill rotWithShape="0">
              <a:gsLst>
                <a:gs pos="0">
                  <a:srgbClr val="595985"/>
                </a:gs>
                <a:gs pos="100000">
                  <a:srgbClr val="666699"/>
                </a:gs>
              </a:gsLst>
              <a:lin ang="13500000" scaled="1"/>
            </a:gradFill>
            <a:ln w="9525">
              <a:noFill/>
              <a:round/>
              <a:headEnd/>
              <a:tailEnd/>
            </a:ln>
            <a:effectLst/>
          </p:spPr>
          <p:txBody>
            <a:bodyPr wrap="none" anchor="ctr"/>
            <a:lstStyle/>
            <a:p>
              <a:endParaRPr lang="ru-RU"/>
            </a:p>
          </p:txBody>
        </p:sp>
        <p:sp>
          <p:nvSpPr>
            <p:cNvPr id="1106" name="Oval 82"/>
            <p:cNvSpPr>
              <a:spLocks noChangeArrowheads="1"/>
            </p:cNvSpPr>
            <p:nvPr/>
          </p:nvSpPr>
          <p:spPr bwMode="auto">
            <a:xfrm>
              <a:off x="494" y="1599"/>
              <a:ext cx="123" cy="50"/>
            </a:xfrm>
            <a:prstGeom prst="ellipse">
              <a:avLst/>
            </a:prstGeom>
            <a:gradFill rotWithShape="0">
              <a:gsLst>
                <a:gs pos="0">
                  <a:srgbClr val="595985"/>
                </a:gs>
                <a:gs pos="100000">
                  <a:srgbClr val="666699"/>
                </a:gs>
              </a:gsLst>
              <a:lin ang="13500000" scaled="1"/>
            </a:gradFill>
            <a:ln w="9525">
              <a:noFill/>
              <a:round/>
              <a:headEnd/>
              <a:tailEnd/>
            </a:ln>
            <a:effectLst/>
          </p:spPr>
          <p:txBody>
            <a:bodyPr wrap="none" anchor="ctr"/>
            <a:lstStyle/>
            <a:p>
              <a:endParaRPr lang="ru-RU"/>
            </a:p>
          </p:txBody>
        </p:sp>
        <p:sp>
          <p:nvSpPr>
            <p:cNvPr id="1107" name="Oval 83"/>
            <p:cNvSpPr>
              <a:spLocks noChangeArrowheads="1"/>
            </p:cNvSpPr>
            <p:nvPr/>
          </p:nvSpPr>
          <p:spPr bwMode="auto">
            <a:xfrm>
              <a:off x="227" y="1510"/>
              <a:ext cx="123" cy="50"/>
            </a:xfrm>
            <a:prstGeom prst="ellipse">
              <a:avLst/>
            </a:prstGeom>
            <a:gradFill rotWithShape="0">
              <a:gsLst>
                <a:gs pos="0">
                  <a:srgbClr val="5C5C8A"/>
                </a:gs>
                <a:gs pos="100000">
                  <a:srgbClr val="666699"/>
                </a:gs>
              </a:gsLst>
              <a:lin ang="13500000" scaled="1"/>
            </a:gradFill>
            <a:ln w="9525">
              <a:noFill/>
              <a:round/>
              <a:headEnd/>
              <a:tailEnd/>
            </a:ln>
            <a:effectLst/>
          </p:spPr>
          <p:txBody>
            <a:bodyPr wrap="none" anchor="ctr"/>
            <a:lstStyle/>
            <a:p>
              <a:endParaRPr lang="ru-RU"/>
            </a:p>
          </p:txBody>
        </p:sp>
        <p:sp>
          <p:nvSpPr>
            <p:cNvPr id="1108" name="Oval 84"/>
            <p:cNvSpPr>
              <a:spLocks noChangeArrowheads="1"/>
            </p:cNvSpPr>
            <p:nvPr/>
          </p:nvSpPr>
          <p:spPr bwMode="auto">
            <a:xfrm>
              <a:off x="156" y="1700"/>
              <a:ext cx="123" cy="50"/>
            </a:xfrm>
            <a:prstGeom prst="ellipse">
              <a:avLst/>
            </a:prstGeom>
            <a:gradFill rotWithShape="0">
              <a:gsLst>
                <a:gs pos="0">
                  <a:srgbClr val="595985"/>
                </a:gs>
                <a:gs pos="100000">
                  <a:srgbClr val="666699"/>
                </a:gs>
              </a:gsLst>
              <a:lin ang="13500000" scaled="1"/>
            </a:gradFill>
            <a:ln w="9525">
              <a:noFill/>
              <a:round/>
              <a:headEnd/>
              <a:tailEnd/>
            </a:ln>
            <a:effectLst/>
          </p:spPr>
          <p:txBody>
            <a:bodyPr wrap="none" anchor="ctr"/>
            <a:lstStyle/>
            <a:p>
              <a:endParaRPr lang="ru-RU"/>
            </a:p>
          </p:txBody>
        </p:sp>
        <p:sp>
          <p:nvSpPr>
            <p:cNvPr id="1109" name="Oval 85"/>
            <p:cNvSpPr>
              <a:spLocks noChangeArrowheads="1"/>
            </p:cNvSpPr>
            <p:nvPr/>
          </p:nvSpPr>
          <p:spPr bwMode="auto">
            <a:xfrm>
              <a:off x="2886" y="1597"/>
              <a:ext cx="124" cy="50"/>
            </a:xfrm>
            <a:prstGeom prst="ellipse">
              <a:avLst/>
            </a:prstGeom>
            <a:gradFill rotWithShape="0">
              <a:gsLst>
                <a:gs pos="0">
                  <a:srgbClr val="4C4C73"/>
                </a:gs>
                <a:gs pos="100000">
                  <a:srgbClr val="666699"/>
                </a:gs>
              </a:gsLst>
              <a:lin ang="13500000" scaled="1"/>
            </a:gradFill>
            <a:ln w="9525">
              <a:noFill/>
              <a:round/>
              <a:headEnd/>
              <a:tailEnd/>
            </a:ln>
            <a:effectLst/>
          </p:spPr>
          <p:txBody>
            <a:bodyPr wrap="none" anchor="ctr"/>
            <a:lstStyle/>
            <a:p>
              <a:endParaRPr lang="ru-RU"/>
            </a:p>
          </p:txBody>
        </p:sp>
        <p:sp>
          <p:nvSpPr>
            <p:cNvPr id="1110" name="Oval 86"/>
            <p:cNvSpPr>
              <a:spLocks noChangeArrowheads="1"/>
            </p:cNvSpPr>
            <p:nvPr/>
          </p:nvSpPr>
          <p:spPr bwMode="auto">
            <a:xfrm>
              <a:off x="3078" y="1513"/>
              <a:ext cx="124" cy="51"/>
            </a:xfrm>
            <a:prstGeom prst="ellipse">
              <a:avLst/>
            </a:prstGeom>
            <a:gradFill rotWithShape="0">
              <a:gsLst>
                <a:gs pos="0">
                  <a:srgbClr val="4C4C73"/>
                </a:gs>
                <a:gs pos="100000">
                  <a:srgbClr val="666699"/>
                </a:gs>
              </a:gsLst>
              <a:lin ang="13500000" scaled="1"/>
            </a:gradFill>
            <a:ln w="9525">
              <a:noFill/>
              <a:round/>
              <a:headEnd/>
              <a:tailEnd/>
            </a:ln>
            <a:effectLst/>
          </p:spPr>
          <p:txBody>
            <a:bodyPr wrap="none" anchor="ctr"/>
            <a:lstStyle/>
            <a:p>
              <a:endParaRPr lang="ru-RU"/>
            </a:p>
          </p:txBody>
        </p:sp>
        <p:sp>
          <p:nvSpPr>
            <p:cNvPr id="1111" name="Oval 87"/>
            <p:cNvSpPr>
              <a:spLocks noChangeArrowheads="1"/>
            </p:cNvSpPr>
            <p:nvPr/>
          </p:nvSpPr>
          <p:spPr bwMode="auto">
            <a:xfrm>
              <a:off x="3269" y="1690"/>
              <a:ext cx="124" cy="51"/>
            </a:xfrm>
            <a:prstGeom prst="ellipse">
              <a:avLst/>
            </a:prstGeom>
            <a:gradFill rotWithShape="0">
              <a:gsLst>
                <a:gs pos="0">
                  <a:srgbClr val="53537C"/>
                </a:gs>
                <a:gs pos="100000">
                  <a:srgbClr val="666699"/>
                </a:gs>
              </a:gsLst>
              <a:lin ang="13500000" scaled="1"/>
            </a:gradFill>
            <a:ln w="9525">
              <a:noFill/>
              <a:round/>
              <a:headEnd/>
              <a:tailEnd/>
            </a:ln>
            <a:effectLst/>
          </p:spPr>
          <p:txBody>
            <a:bodyPr wrap="none" anchor="ctr"/>
            <a:lstStyle/>
            <a:p>
              <a:endParaRPr lang="ru-RU"/>
            </a:p>
          </p:txBody>
        </p:sp>
        <p:sp>
          <p:nvSpPr>
            <p:cNvPr id="1112" name="Oval 88"/>
            <p:cNvSpPr>
              <a:spLocks noChangeArrowheads="1"/>
            </p:cNvSpPr>
            <p:nvPr/>
          </p:nvSpPr>
          <p:spPr bwMode="auto">
            <a:xfrm>
              <a:off x="3452" y="1601"/>
              <a:ext cx="123" cy="50"/>
            </a:xfrm>
            <a:prstGeom prst="ellipse">
              <a:avLst/>
            </a:prstGeom>
            <a:gradFill rotWithShape="0">
              <a:gsLst>
                <a:gs pos="0">
                  <a:srgbClr val="53537C"/>
                </a:gs>
                <a:gs pos="100000">
                  <a:srgbClr val="666699"/>
                </a:gs>
              </a:gsLst>
              <a:lin ang="13500000" scaled="1"/>
            </a:gradFill>
            <a:ln w="9525">
              <a:noFill/>
              <a:round/>
              <a:headEnd/>
              <a:tailEnd/>
            </a:ln>
            <a:effectLst/>
          </p:spPr>
          <p:txBody>
            <a:bodyPr wrap="none" anchor="ctr"/>
            <a:lstStyle/>
            <a:p>
              <a:endParaRPr lang="ru-RU"/>
            </a:p>
          </p:txBody>
        </p:sp>
        <p:sp>
          <p:nvSpPr>
            <p:cNvPr id="1113" name="Oval 89"/>
            <p:cNvSpPr>
              <a:spLocks noChangeArrowheads="1"/>
            </p:cNvSpPr>
            <p:nvPr/>
          </p:nvSpPr>
          <p:spPr bwMode="auto">
            <a:xfrm>
              <a:off x="3650" y="1508"/>
              <a:ext cx="123" cy="50"/>
            </a:xfrm>
            <a:prstGeom prst="ellipse">
              <a:avLst/>
            </a:prstGeom>
            <a:gradFill rotWithShape="0">
              <a:gsLst>
                <a:gs pos="0">
                  <a:srgbClr val="53537C"/>
                </a:gs>
                <a:gs pos="100000">
                  <a:srgbClr val="666699"/>
                </a:gs>
              </a:gsLst>
              <a:lin ang="13500000" scaled="1"/>
            </a:gradFill>
            <a:ln w="9525">
              <a:noFill/>
              <a:round/>
              <a:headEnd/>
              <a:tailEnd/>
            </a:ln>
            <a:effectLst/>
          </p:spPr>
          <p:txBody>
            <a:bodyPr wrap="none" anchor="ctr"/>
            <a:lstStyle/>
            <a:p>
              <a:endParaRPr lang="ru-RU"/>
            </a:p>
          </p:txBody>
        </p:sp>
        <p:sp>
          <p:nvSpPr>
            <p:cNvPr id="1114" name="Oval 90"/>
            <p:cNvSpPr>
              <a:spLocks noChangeArrowheads="1"/>
            </p:cNvSpPr>
            <p:nvPr/>
          </p:nvSpPr>
          <p:spPr bwMode="auto">
            <a:xfrm>
              <a:off x="4250" y="1515"/>
              <a:ext cx="124" cy="51"/>
            </a:xfrm>
            <a:prstGeom prst="ellipse">
              <a:avLst/>
            </a:prstGeom>
            <a:gradFill rotWithShape="0">
              <a:gsLst>
                <a:gs pos="0">
                  <a:srgbClr val="53537C"/>
                </a:gs>
                <a:gs pos="100000">
                  <a:srgbClr val="666699"/>
                </a:gs>
              </a:gsLst>
              <a:lin ang="13500000" scaled="1"/>
            </a:gradFill>
            <a:ln w="9525">
              <a:noFill/>
              <a:round/>
              <a:headEnd/>
              <a:tailEnd/>
            </a:ln>
            <a:effectLst/>
          </p:spPr>
          <p:txBody>
            <a:bodyPr wrap="none" anchor="ctr"/>
            <a:lstStyle/>
            <a:p>
              <a:endParaRPr lang="ru-RU"/>
            </a:p>
          </p:txBody>
        </p:sp>
        <p:sp>
          <p:nvSpPr>
            <p:cNvPr id="1115" name="Oval 91"/>
            <p:cNvSpPr>
              <a:spLocks noChangeArrowheads="1"/>
            </p:cNvSpPr>
            <p:nvPr/>
          </p:nvSpPr>
          <p:spPr bwMode="auto">
            <a:xfrm>
              <a:off x="3900" y="1703"/>
              <a:ext cx="128" cy="50"/>
            </a:xfrm>
            <a:prstGeom prst="ellipse">
              <a:avLst/>
            </a:prstGeom>
            <a:gradFill rotWithShape="0">
              <a:gsLst>
                <a:gs pos="0">
                  <a:srgbClr val="434365"/>
                </a:gs>
                <a:gs pos="100000">
                  <a:srgbClr val="666699"/>
                </a:gs>
              </a:gsLst>
              <a:lin ang="13500000" scaled="1"/>
            </a:gradFill>
            <a:ln w="9525">
              <a:noFill/>
              <a:round/>
              <a:headEnd/>
              <a:tailEnd/>
            </a:ln>
            <a:effectLst/>
          </p:spPr>
          <p:txBody>
            <a:bodyPr wrap="none" anchor="ctr"/>
            <a:lstStyle/>
            <a:p>
              <a:endParaRPr lang="ru-RU"/>
            </a:p>
          </p:txBody>
        </p:sp>
        <p:sp>
          <p:nvSpPr>
            <p:cNvPr id="1116" name="Oval 92"/>
            <p:cNvSpPr>
              <a:spLocks noChangeArrowheads="1"/>
            </p:cNvSpPr>
            <p:nvPr/>
          </p:nvSpPr>
          <p:spPr bwMode="auto">
            <a:xfrm>
              <a:off x="4085" y="1610"/>
              <a:ext cx="128" cy="50"/>
            </a:xfrm>
            <a:prstGeom prst="ellipse">
              <a:avLst/>
            </a:prstGeom>
            <a:gradFill rotWithShape="0">
              <a:gsLst>
                <a:gs pos="0">
                  <a:srgbClr val="434365"/>
                </a:gs>
                <a:gs pos="100000">
                  <a:srgbClr val="666699"/>
                </a:gs>
              </a:gsLst>
              <a:lin ang="13500000" scaled="1"/>
            </a:gradFill>
            <a:ln w="9525">
              <a:noFill/>
              <a:round/>
              <a:headEnd/>
              <a:tailEnd/>
            </a:ln>
            <a:effectLst/>
          </p:spPr>
          <p:txBody>
            <a:bodyPr wrap="none" anchor="ctr"/>
            <a:lstStyle/>
            <a:p>
              <a:endParaRPr lang="ru-RU"/>
            </a:p>
          </p:txBody>
        </p:sp>
        <p:sp>
          <p:nvSpPr>
            <p:cNvPr id="1117" name="Oval 93"/>
            <p:cNvSpPr>
              <a:spLocks noChangeArrowheads="1"/>
            </p:cNvSpPr>
            <p:nvPr/>
          </p:nvSpPr>
          <p:spPr bwMode="auto">
            <a:xfrm>
              <a:off x="1281" y="3655"/>
              <a:ext cx="196" cy="111"/>
            </a:xfrm>
            <a:prstGeom prst="ellipse">
              <a:avLst/>
            </a:prstGeom>
            <a:gradFill rotWithShape="0">
              <a:gsLst>
                <a:gs pos="0">
                  <a:srgbClr val="373752"/>
                </a:gs>
                <a:gs pos="100000">
                  <a:srgbClr val="5B5B89"/>
                </a:gs>
              </a:gsLst>
              <a:lin ang="13500000" scaled="1"/>
            </a:gradFill>
            <a:ln w="9525">
              <a:noFill/>
              <a:round/>
              <a:headEnd/>
              <a:tailEnd/>
            </a:ln>
            <a:effectLst/>
          </p:spPr>
          <p:txBody>
            <a:bodyPr wrap="none" anchor="ctr"/>
            <a:lstStyle/>
            <a:p>
              <a:endParaRPr lang="ru-RU"/>
            </a:p>
          </p:txBody>
        </p:sp>
        <p:sp>
          <p:nvSpPr>
            <p:cNvPr id="1118" name="Oval 94"/>
            <p:cNvSpPr>
              <a:spLocks noChangeArrowheads="1"/>
            </p:cNvSpPr>
            <p:nvPr/>
          </p:nvSpPr>
          <p:spPr bwMode="auto">
            <a:xfrm>
              <a:off x="706" y="4016"/>
              <a:ext cx="191" cy="112"/>
            </a:xfrm>
            <a:prstGeom prst="ellipse">
              <a:avLst/>
            </a:prstGeom>
            <a:gradFill rotWithShape="0">
              <a:gsLst>
                <a:gs pos="0">
                  <a:srgbClr val="373752"/>
                </a:gs>
                <a:gs pos="100000">
                  <a:srgbClr val="5B5B89"/>
                </a:gs>
              </a:gsLst>
              <a:lin ang="13500000" scaled="1"/>
            </a:gradFill>
            <a:ln w="9525">
              <a:noFill/>
              <a:round/>
              <a:headEnd/>
              <a:tailEnd/>
            </a:ln>
            <a:effectLst/>
          </p:spPr>
          <p:txBody>
            <a:bodyPr wrap="none" anchor="ctr"/>
            <a:lstStyle/>
            <a:p>
              <a:endParaRPr lang="ru-RU"/>
            </a:p>
          </p:txBody>
        </p:sp>
        <p:sp>
          <p:nvSpPr>
            <p:cNvPr id="1119" name="Oval 95"/>
            <p:cNvSpPr>
              <a:spLocks noChangeArrowheads="1"/>
            </p:cNvSpPr>
            <p:nvPr/>
          </p:nvSpPr>
          <p:spPr bwMode="auto">
            <a:xfrm>
              <a:off x="2228" y="3092"/>
              <a:ext cx="168" cy="95"/>
            </a:xfrm>
            <a:prstGeom prst="ellipse">
              <a:avLst/>
            </a:prstGeom>
            <a:gradFill rotWithShape="0">
              <a:gsLst>
                <a:gs pos="0">
                  <a:srgbClr val="373752"/>
                </a:gs>
                <a:gs pos="100000">
                  <a:srgbClr val="5B5B89"/>
                </a:gs>
              </a:gsLst>
              <a:lin ang="13500000" scaled="1"/>
            </a:gradFill>
            <a:ln w="9525">
              <a:noFill/>
              <a:round/>
              <a:headEnd/>
              <a:tailEnd/>
            </a:ln>
            <a:effectLst/>
          </p:spPr>
          <p:txBody>
            <a:bodyPr wrap="none" anchor="ctr"/>
            <a:lstStyle/>
            <a:p>
              <a:endParaRPr lang="ru-RU"/>
            </a:p>
          </p:txBody>
        </p:sp>
        <p:sp>
          <p:nvSpPr>
            <p:cNvPr id="1120" name="Oval 96"/>
            <p:cNvSpPr>
              <a:spLocks noChangeArrowheads="1"/>
            </p:cNvSpPr>
            <p:nvPr/>
          </p:nvSpPr>
          <p:spPr bwMode="auto">
            <a:xfrm>
              <a:off x="2603" y="2869"/>
              <a:ext cx="156" cy="89"/>
            </a:xfrm>
            <a:prstGeom prst="ellipse">
              <a:avLst/>
            </a:prstGeom>
            <a:gradFill rotWithShape="0">
              <a:gsLst>
                <a:gs pos="0">
                  <a:srgbClr val="373752"/>
                </a:gs>
                <a:gs pos="100000">
                  <a:srgbClr val="5B5B89"/>
                </a:gs>
              </a:gsLst>
              <a:lin ang="13500000" scaled="1"/>
            </a:gradFill>
            <a:ln w="9525">
              <a:noFill/>
              <a:round/>
              <a:headEnd/>
              <a:tailEnd/>
            </a:ln>
            <a:effectLst/>
          </p:spPr>
          <p:txBody>
            <a:bodyPr wrap="none" anchor="ctr"/>
            <a:lstStyle/>
            <a:p>
              <a:endParaRPr lang="ru-RU"/>
            </a:p>
          </p:txBody>
        </p:sp>
        <p:sp>
          <p:nvSpPr>
            <p:cNvPr id="1121" name="Oval 97"/>
            <p:cNvSpPr>
              <a:spLocks noChangeArrowheads="1"/>
            </p:cNvSpPr>
            <p:nvPr/>
          </p:nvSpPr>
          <p:spPr bwMode="auto">
            <a:xfrm>
              <a:off x="2906" y="2670"/>
              <a:ext cx="156" cy="84"/>
            </a:xfrm>
            <a:prstGeom prst="ellipse">
              <a:avLst/>
            </a:prstGeom>
            <a:gradFill rotWithShape="0">
              <a:gsLst>
                <a:gs pos="0">
                  <a:srgbClr val="373752"/>
                </a:gs>
                <a:gs pos="100000">
                  <a:srgbClr val="5B5B89"/>
                </a:gs>
              </a:gsLst>
              <a:lin ang="13500000" scaled="1"/>
            </a:gradFill>
            <a:ln w="9525">
              <a:noFill/>
              <a:round/>
              <a:headEnd/>
              <a:tailEnd/>
            </a:ln>
            <a:effectLst/>
          </p:spPr>
          <p:txBody>
            <a:bodyPr wrap="none" anchor="ctr"/>
            <a:lstStyle/>
            <a:p>
              <a:endParaRPr lang="ru-RU"/>
            </a:p>
          </p:txBody>
        </p:sp>
        <p:sp>
          <p:nvSpPr>
            <p:cNvPr id="1122" name="Oval 98"/>
            <p:cNvSpPr>
              <a:spLocks noChangeArrowheads="1"/>
            </p:cNvSpPr>
            <p:nvPr/>
          </p:nvSpPr>
          <p:spPr bwMode="auto">
            <a:xfrm>
              <a:off x="3247" y="2456"/>
              <a:ext cx="150" cy="90"/>
            </a:xfrm>
            <a:prstGeom prst="ellipse">
              <a:avLst/>
            </a:prstGeom>
            <a:gradFill rotWithShape="0">
              <a:gsLst>
                <a:gs pos="0">
                  <a:srgbClr val="373752"/>
                </a:gs>
                <a:gs pos="100000">
                  <a:srgbClr val="5B5B89"/>
                </a:gs>
              </a:gsLst>
              <a:lin ang="13500000" scaled="1"/>
            </a:gradFill>
            <a:ln w="9525">
              <a:noFill/>
              <a:round/>
              <a:headEnd/>
              <a:tailEnd/>
            </a:ln>
            <a:effectLst/>
          </p:spPr>
          <p:txBody>
            <a:bodyPr wrap="none" anchor="ctr"/>
            <a:lstStyle/>
            <a:p>
              <a:endParaRPr lang="ru-RU"/>
            </a:p>
          </p:txBody>
        </p:sp>
        <p:sp>
          <p:nvSpPr>
            <p:cNvPr id="1123" name="Oval 99"/>
            <p:cNvSpPr>
              <a:spLocks noChangeArrowheads="1"/>
            </p:cNvSpPr>
            <p:nvPr/>
          </p:nvSpPr>
          <p:spPr bwMode="auto">
            <a:xfrm>
              <a:off x="1800" y="3362"/>
              <a:ext cx="168" cy="95"/>
            </a:xfrm>
            <a:prstGeom prst="ellipse">
              <a:avLst/>
            </a:prstGeom>
            <a:gradFill rotWithShape="0">
              <a:gsLst>
                <a:gs pos="0">
                  <a:srgbClr val="373752"/>
                </a:gs>
                <a:gs pos="100000">
                  <a:srgbClr val="5B5B89"/>
                </a:gs>
              </a:gsLst>
              <a:lin ang="13500000" scaled="1"/>
            </a:gradFill>
            <a:ln w="9525">
              <a:noFill/>
              <a:round/>
              <a:headEnd/>
              <a:tailEnd/>
            </a:ln>
            <a:effectLst/>
          </p:spPr>
          <p:txBody>
            <a:bodyPr wrap="none" anchor="ctr"/>
            <a:lstStyle/>
            <a:p>
              <a:endParaRPr lang="ru-RU"/>
            </a:p>
          </p:txBody>
        </p:sp>
        <p:sp>
          <p:nvSpPr>
            <p:cNvPr id="1124" name="Oval 100"/>
            <p:cNvSpPr>
              <a:spLocks noChangeArrowheads="1"/>
            </p:cNvSpPr>
            <p:nvPr/>
          </p:nvSpPr>
          <p:spPr bwMode="auto">
            <a:xfrm>
              <a:off x="3511" y="2304"/>
              <a:ext cx="134" cy="73"/>
            </a:xfrm>
            <a:prstGeom prst="ellipse">
              <a:avLst/>
            </a:prstGeom>
            <a:gradFill rotWithShape="0">
              <a:gsLst>
                <a:gs pos="0">
                  <a:srgbClr val="373752"/>
                </a:gs>
                <a:gs pos="100000">
                  <a:srgbClr val="5B5B89"/>
                </a:gs>
              </a:gsLst>
              <a:lin ang="13500000" scaled="1"/>
            </a:gradFill>
            <a:ln w="9525">
              <a:noFill/>
              <a:round/>
              <a:headEnd/>
              <a:tailEnd/>
            </a:ln>
            <a:effectLst/>
          </p:spPr>
          <p:txBody>
            <a:bodyPr wrap="none" anchor="ctr"/>
            <a:lstStyle/>
            <a:p>
              <a:endParaRPr lang="ru-RU"/>
            </a:p>
          </p:txBody>
        </p:sp>
        <p:sp>
          <p:nvSpPr>
            <p:cNvPr id="1125" name="Oval 101"/>
            <p:cNvSpPr>
              <a:spLocks noChangeArrowheads="1"/>
            </p:cNvSpPr>
            <p:nvPr/>
          </p:nvSpPr>
          <p:spPr bwMode="auto">
            <a:xfrm>
              <a:off x="3979" y="2016"/>
              <a:ext cx="134" cy="72"/>
            </a:xfrm>
            <a:prstGeom prst="ellipse">
              <a:avLst/>
            </a:prstGeom>
            <a:gradFill rotWithShape="0">
              <a:gsLst>
                <a:gs pos="0">
                  <a:srgbClr val="373752"/>
                </a:gs>
                <a:gs pos="100000">
                  <a:srgbClr val="5B5B89"/>
                </a:gs>
              </a:gsLst>
              <a:lin ang="13500000" scaled="1"/>
            </a:gradFill>
            <a:ln w="9525">
              <a:noFill/>
              <a:round/>
              <a:headEnd/>
              <a:tailEnd/>
            </a:ln>
            <a:effectLst/>
          </p:spPr>
          <p:txBody>
            <a:bodyPr wrap="none" anchor="ctr"/>
            <a:lstStyle/>
            <a:p>
              <a:endParaRPr lang="ru-RU"/>
            </a:p>
          </p:txBody>
        </p:sp>
        <p:sp>
          <p:nvSpPr>
            <p:cNvPr id="1126" name="Oval 102"/>
            <p:cNvSpPr>
              <a:spLocks noChangeArrowheads="1"/>
            </p:cNvSpPr>
            <p:nvPr/>
          </p:nvSpPr>
          <p:spPr bwMode="auto">
            <a:xfrm>
              <a:off x="3752" y="2160"/>
              <a:ext cx="134" cy="61"/>
            </a:xfrm>
            <a:prstGeom prst="ellipse">
              <a:avLst/>
            </a:prstGeom>
            <a:gradFill rotWithShape="0">
              <a:gsLst>
                <a:gs pos="0">
                  <a:srgbClr val="373752"/>
                </a:gs>
                <a:gs pos="100000">
                  <a:srgbClr val="5B5B89"/>
                </a:gs>
              </a:gsLst>
              <a:lin ang="13500000" scaled="1"/>
            </a:gradFill>
            <a:ln w="9525">
              <a:noFill/>
              <a:round/>
              <a:headEnd/>
              <a:tailEnd/>
            </a:ln>
            <a:effectLst/>
          </p:spPr>
          <p:txBody>
            <a:bodyPr wrap="none" anchor="ctr"/>
            <a:lstStyle/>
            <a:p>
              <a:endParaRPr lang="ru-RU"/>
            </a:p>
          </p:txBody>
        </p:sp>
        <p:sp>
          <p:nvSpPr>
            <p:cNvPr id="1127" name="Oval 103"/>
            <p:cNvSpPr>
              <a:spLocks noChangeArrowheads="1"/>
            </p:cNvSpPr>
            <p:nvPr/>
          </p:nvSpPr>
          <p:spPr bwMode="auto">
            <a:xfrm>
              <a:off x="4175" y="1900"/>
              <a:ext cx="128" cy="61"/>
            </a:xfrm>
            <a:prstGeom prst="ellipse">
              <a:avLst/>
            </a:prstGeom>
            <a:gradFill rotWithShape="0">
              <a:gsLst>
                <a:gs pos="0">
                  <a:srgbClr val="34344E"/>
                </a:gs>
                <a:gs pos="100000">
                  <a:srgbClr val="5B5B89"/>
                </a:gs>
              </a:gsLst>
              <a:lin ang="13500000" scaled="1"/>
            </a:gradFill>
            <a:ln w="9525">
              <a:noFill/>
              <a:round/>
              <a:headEnd/>
              <a:tailEnd/>
            </a:ln>
            <a:effectLst/>
          </p:spPr>
          <p:txBody>
            <a:bodyPr wrap="none" anchor="ctr"/>
            <a:lstStyle/>
            <a:p>
              <a:endParaRPr lang="ru-RU"/>
            </a:p>
          </p:txBody>
        </p:sp>
        <p:sp>
          <p:nvSpPr>
            <p:cNvPr id="1128" name="Oval 104"/>
            <p:cNvSpPr>
              <a:spLocks noChangeArrowheads="1"/>
            </p:cNvSpPr>
            <p:nvPr/>
          </p:nvSpPr>
          <p:spPr bwMode="auto">
            <a:xfrm>
              <a:off x="4337" y="1799"/>
              <a:ext cx="129" cy="61"/>
            </a:xfrm>
            <a:prstGeom prst="ellipse">
              <a:avLst/>
            </a:prstGeom>
            <a:gradFill rotWithShape="0">
              <a:gsLst>
                <a:gs pos="0">
                  <a:srgbClr val="34344E"/>
                </a:gs>
                <a:gs pos="100000">
                  <a:srgbClr val="5B5B89"/>
                </a:gs>
              </a:gsLst>
              <a:lin ang="13500000" scaled="1"/>
            </a:gradFill>
            <a:ln w="9525">
              <a:noFill/>
              <a:round/>
              <a:headEnd/>
              <a:tailEnd/>
            </a:ln>
            <a:effectLst/>
          </p:spPr>
          <p:txBody>
            <a:bodyPr wrap="none" anchor="ctr"/>
            <a:lstStyle/>
            <a:p>
              <a:endParaRPr lang="ru-RU"/>
            </a:p>
          </p:txBody>
        </p:sp>
        <p:sp>
          <p:nvSpPr>
            <p:cNvPr id="1129" name="Oval 105"/>
            <p:cNvSpPr>
              <a:spLocks noChangeArrowheads="1"/>
            </p:cNvSpPr>
            <p:nvPr/>
          </p:nvSpPr>
          <p:spPr bwMode="auto">
            <a:xfrm>
              <a:off x="4504" y="1702"/>
              <a:ext cx="124" cy="51"/>
            </a:xfrm>
            <a:prstGeom prst="ellipse">
              <a:avLst/>
            </a:prstGeom>
            <a:gradFill rotWithShape="0">
              <a:gsLst>
                <a:gs pos="0">
                  <a:srgbClr val="4A4A6F"/>
                </a:gs>
                <a:gs pos="100000">
                  <a:srgbClr val="5B5B89"/>
                </a:gs>
              </a:gsLst>
              <a:lin ang="13500000" scaled="1"/>
            </a:gradFill>
            <a:ln w="9525">
              <a:noFill/>
              <a:round/>
              <a:headEnd/>
              <a:tailEnd/>
            </a:ln>
            <a:effectLst/>
          </p:spPr>
          <p:txBody>
            <a:bodyPr wrap="none" anchor="ctr"/>
            <a:lstStyle/>
            <a:p>
              <a:endParaRPr lang="ru-RU"/>
            </a:p>
          </p:txBody>
        </p:sp>
        <p:sp>
          <p:nvSpPr>
            <p:cNvPr id="1130" name="Oval 106"/>
            <p:cNvSpPr>
              <a:spLocks noChangeArrowheads="1"/>
            </p:cNvSpPr>
            <p:nvPr/>
          </p:nvSpPr>
          <p:spPr bwMode="auto">
            <a:xfrm>
              <a:off x="4660" y="1605"/>
              <a:ext cx="123" cy="50"/>
            </a:xfrm>
            <a:prstGeom prst="ellipse">
              <a:avLst/>
            </a:prstGeom>
            <a:gradFill rotWithShape="0">
              <a:gsLst>
                <a:gs pos="0">
                  <a:srgbClr val="4A4A6F"/>
                </a:gs>
                <a:gs pos="100000">
                  <a:srgbClr val="5B5B89"/>
                </a:gs>
              </a:gsLst>
              <a:lin ang="13500000" scaled="1"/>
            </a:gradFill>
            <a:ln w="9525">
              <a:noFill/>
              <a:round/>
              <a:headEnd/>
              <a:tailEnd/>
            </a:ln>
            <a:effectLst/>
          </p:spPr>
          <p:txBody>
            <a:bodyPr wrap="none" anchor="ctr"/>
            <a:lstStyle/>
            <a:p>
              <a:endParaRPr lang="ru-RU"/>
            </a:p>
          </p:txBody>
        </p:sp>
        <p:sp>
          <p:nvSpPr>
            <p:cNvPr id="1131" name="Oval 107"/>
            <p:cNvSpPr>
              <a:spLocks noChangeArrowheads="1"/>
            </p:cNvSpPr>
            <p:nvPr/>
          </p:nvSpPr>
          <p:spPr bwMode="auto">
            <a:xfrm>
              <a:off x="4802" y="1514"/>
              <a:ext cx="128" cy="51"/>
            </a:xfrm>
            <a:prstGeom prst="ellipse">
              <a:avLst/>
            </a:prstGeom>
            <a:gradFill rotWithShape="0">
              <a:gsLst>
                <a:gs pos="0">
                  <a:srgbClr val="373752"/>
                </a:gs>
                <a:gs pos="100000">
                  <a:srgbClr val="5B5B89"/>
                </a:gs>
              </a:gsLst>
              <a:lin ang="13500000" scaled="1"/>
            </a:gradFill>
            <a:ln w="9525">
              <a:noFill/>
              <a:round/>
              <a:headEnd/>
              <a:tailEnd/>
            </a:ln>
            <a:effectLst/>
          </p:spPr>
          <p:txBody>
            <a:bodyPr wrap="none" anchor="ctr"/>
            <a:lstStyle/>
            <a:p>
              <a:endParaRPr lang="ru-RU"/>
            </a:p>
          </p:txBody>
        </p:sp>
        <p:sp>
          <p:nvSpPr>
            <p:cNvPr id="1132" name="Oval 108"/>
            <p:cNvSpPr>
              <a:spLocks noChangeArrowheads="1"/>
            </p:cNvSpPr>
            <p:nvPr/>
          </p:nvSpPr>
          <p:spPr bwMode="auto">
            <a:xfrm>
              <a:off x="4929" y="1433"/>
              <a:ext cx="111" cy="50"/>
            </a:xfrm>
            <a:prstGeom prst="ellipse">
              <a:avLst/>
            </a:prstGeom>
            <a:gradFill rotWithShape="0">
              <a:gsLst>
                <a:gs pos="0">
                  <a:srgbClr val="373752"/>
                </a:gs>
                <a:gs pos="100000">
                  <a:srgbClr val="5B5B89"/>
                </a:gs>
              </a:gsLst>
              <a:lin ang="13500000" scaled="1"/>
            </a:gradFill>
            <a:ln w="9525">
              <a:noFill/>
              <a:round/>
              <a:headEnd/>
              <a:tailEnd/>
            </a:ln>
            <a:effectLst/>
          </p:spPr>
          <p:txBody>
            <a:bodyPr wrap="none" anchor="ctr"/>
            <a:lstStyle/>
            <a:p>
              <a:endParaRPr lang="ru-RU"/>
            </a:p>
          </p:txBody>
        </p:sp>
        <p:sp>
          <p:nvSpPr>
            <p:cNvPr id="1133" name="Oval 109"/>
            <p:cNvSpPr>
              <a:spLocks noChangeArrowheads="1"/>
            </p:cNvSpPr>
            <p:nvPr/>
          </p:nvSpPr>
          <p:spPr bwMode="auto">
            <a:xfrm>
              <a:off x="3834" y="1432"/>
              <a:ext cx="112" cy="50"/>
            </a:xfrm>
            <a:prstGeom prst="ellipse">
              <a:avLst/>
            </a:prstGeom>
            <a:gradFill rotWithShape="0">
              <a:gsLst>
                <a:gs pos="0">
                  <a:srgbClr val="46466A"/>
                </a:gs>
                <a:gs pos="100000">
                  <a:srgbClr val="666699"/>
                </a:gs>
              </a:gsLst>
              <a:lin ang="13500000" scaled="1"/>
            </a:gradFill>
            <a:ln w="9525">
              <a:noFill/>
              <a:round/>
              <a:headEnd/>
              <a:tailEnd/>
            </a:ln>
            <a:effectLst/>
          </p:spPr>
          <p:txBody>
            <a:bodyPr wrap="none" anchor="ctr"/>
            <a:lstStyle/>
            <a:p>
              <a:endParaRPr lang="ru-RU"/>
            </a:p>
          </p:txBody>
        </p:sp>
        <p:sp>
          <p:nvSpPr>
            <p:cNvPr id="1134" name="Oval 110"/>
            <p:cNvSpPr>
              <a:spLocks noChangeArrowheads="1"/>
            </p:cNvSpPr>
            <p:nvPr/>
          </p:nvSpPr>
          <p:spPr bwMode="auto">
            <a:xfrm>
              <a:off x="3285" y="1432"/>
              <a:ext cx="112" cy="50"/>
            </a:xfrm>
            <a:prstGeom prst="ellipse">
              <a:avLst/>
            </a:prstGeom>
            <a:gradFill rotWithShape="0">
              <a:gsLst>
                <a:gs pos="0">
                  <a:srgbClr val="4C4C73"/>
                </a:gs>
                <a:gs pos="100000">
                  <a:srgbClr val="666699"/>
                </a:gs>
              </a:gsLst>
              <a:lin ang="13500000" scaled="1"/>
            </a:gradFill>
            <a:ln w="9525">
              <a:noFill/>
              <a:round/>
              <a:headEnd/>
              <a:tailEnd/>
            </a:ln>
            <a:effectLst/>
          </p:spPr>
          <p:txBody>
            <a:bodyPr wrap="none" anchor="ctr"/>
            <a:lstStyle/>
            <a:p>
              <a:endParaRPr lang="ru-RU"/>
            </a:p>
          </p:txBody>
        </p:sp>
        <p:sp>
          <p:nvSpPr>
            <p:cNvPr id="1135" name="Oval 111"/>
            <p:cNvSpPr>
              <a:spLocks noChangeArrowheads="1"/>
            </p:cNvSpPr>
            <p:nvPr/>
          </p:nvSpPr>
          <p:spPr bwMode="auto">
            <a:xfrm>
              <a:off x="2971" y="1368"/>
              <a:ext cx="111" cy="51"/>
            </a:xfrm>
            <a:prstGeom prst="ellipse">
              <a:avLst/>
            </a:prstGeom>
            <a:gradFill rotWithShape="0">
              <a:gsLst>
                <a:gs pos="0">
                  <a:srgbClr val="505078"/>
                </a:gs>
                <a:gs pos="100000">
                  <a:srgbClr val="666699"/>
                </a:gs>
              </a:gsLst>
              <a:lin ang="13500000" scaled="1"/>
            </a:gradFill>
            <a:ln w="9525">
              <a:noFill/>
              <a:round/>
              <a:headEnd/>
              <a:tailEnd/>
            </a:ln>
            <a:effectLst/>
          </p:spPr>
          <p:txBody>
            <a:bodyPr wrap="none" anchor="ctr"/>
            <a:lstStyle/>
            <a:p>
              <a:endParaRPr lang="ru-RU"/>
            </a:p>
          </p:txBody>
        </p:sp>
        <p:sp>
          <p:nvSpPr>
            <p:cNvPr id="1136" name="Oval 112"/>
            <p:cNvSpPr>
              <a:spLocks noChangeArrowheads="1"/>
            </p:cNvSpPr>
            <p:nvPr/>
          </p:nvSpPr>
          <p:spPr bwMode="auto">
            <a:xfrm>
              <a:off x="3151" y="1294"/>
              <a:ext cx="112" cy="50"/>
            </a:xfrm>
            <a:prstGeom prst="ellipse">
              <a:avLst/>
            </a:prstGeom>
            <a:gradFill rotWithShape="0">
              <a:gsLst>
                <a:gs pos="0">
                  <a:srgbClr val="505078"/>
                </a:gs>
                <a:gs pos="100000">
                  <a:srgbClr val="666699"/>
                </a:gs>
              </a:gsLst>
              <a:lin ang="13500000" scaled="1"/>
            </a:gradFill>
            <a:ln w="9525">
              <a:noFill/>
              <a:round/>
              <a:headEnd/>
              <a:tailEnd/>
            </a:ln>
            <a:effectLst/>
          </p:spPr>
          <p:txBody>
            <a:bodyPr wrap="none" anchor="ctr"/>
            <a:lstStyle/>
            <a:p>
              <a:endParaRPr lang="ru-RU"/>
            </a:p>
          </p:txBody>
        </p:sp>
        <p:sp>
          <p:nvSpPr>
            <p:cNvPr id="1137" name="Oval 113"/>
            <p:cNvSpPr>
              <a:spLocks noChangeArrowheads="1"/>
            </p:cNvSpPr>
            <p:nvPr/>
          </p:nvSpPr>
          <p:spPr bwMode="auto">
            <a:xfrm>
              <a:off x="3019" y="1172"/>
              <a:ext cx="112" cy="50"/>
            </a:xfrm>
            <a:prstGeom prst="ellipse">
              <a:avLst/>
            </a:prstGeom>
            <a:gradFill rotWithShape="0">
              <a:gsLst>
                <a:gs pos="0">
                  <a:srgbClr val="53537C"/>
                </a:gs>
                <a:gs pos="100000">
                  <a:srgbClr val="666699"/>
                </a:gs>
              </a:gsLst>
              <a:lin ang="13500000" scaled="1"/>
            </a:gradFill>
            <a:ln w="9525">
              <a:noFill/>
              <a:round/>
              <a:headEnd/>
              <a:tailEnd/>
            </a:ln>
            <a:effectLst/>
          </p:spPr>
          <p:txBody>
            <a:bodyPr wrap="none" anchor="ctr"/>
            <a:lstStyle/>
            <a:p>
              <a:endParaRPr lang="ru-RU"/>
            </a:p>
          </p:txBody>
        </p:sp>
        <p:sp>
          <p:nvSpPr>
            <p:cNvPr id="1138" name="Oval 114"/>
            <p:cNvSpPr>
              <a:spLocks noChangeArrowheads="1"/>
            </p:cNvSpPr>
            <p:nvPr/>
          </p:nvSpPr>
          <p:spPr bwMode="auto">
            <a:xfrm>
              <a:off x="2442" y="1370"/>
              <a:ext cx="112" cy="51"/>
            </a:xfrm>
            <a:prstGeom prst="ellipse">
              <a:avLst/>
            </a:prstGeom>
            <a:gradFill rotWithShape="0">
              <a:gsLst>
                <a:gs pos="0">
                  <a:srgbClr val="53537C"/>
                </a:gs>
                <a:gs pos="100000">
                  <a:srgbClr val="666699"/>
                </a:gs>
              </a:gsLst>
              <a:lin ang="13500000" scaled="1"/>
            </a:gradFill>
            <a:ln w="9525">
              <a:noFill/>
              <a:round/>
              <a:headEnd/>
              <a:tailEnd/>
            </a:ln>
            <a:effectLst/>
          </p:spPr>
          <p:txBody>
            <a:bodyPr wrap="none" anchor="ctr"/>
            <a:lstStyle/>
            <a:p>
              <a:endParaRPr lang="ru-RU"/>
            </a:p>
          </p:txBody>
        </p:sp>
        <p:sp>
          <p:nvSpPr>
            <p:cNvPr id="1139" name="Oval 115"/>
            <p:cNvSpPr>
              <a:spLocks noChangeArrowheads="1"/>
            </p:cNvSpPr>
            <p:nvPr/>
          </p:nvSpPr>
          <p:spPr bwMode="auto">
            <a:xfrm>
              <a:off x="2300" y="1222"/>
              <a:ext cx="112" cy="51"/>
            </a:xfrm>
            <a:prstGeom prst="ellipse">
              <a:avLst/>
            </a:prstGeom>
            <a:gradFill rotWithShape="0">
              <a:gsLst>
                <a:gs pos="0">
                  <a:srgbClr val="565681"/>
                </a:gs>
                <a:gs pos="100000">
                  <a:srgbClr val="666699"/>
                </a:gs>
              </a:gsLst>
              <a:lin ang="13500000" scaled="1"/>
            </a:gradFill>
            <a:ln w="9525">
              <a:noFill/>
              <a:round/>
              <a:headEnd/>
              <a:tailEnd/>
            </a:ln>
            <a:effectLst/>
          </p:spPr>
          <p:txBody>
            <a:bodyPr wrap="none" anchor="ctr"/>
            <a:lstStyle/>
            <a:p>
              <a:endParaRPr lang="ru-RU"/>
            </a:p>
          </p:txBody>
        </p:sp>
        <p:sp>
          <p:nvSpPr>
            <p:cNvPr id="1140" name="Oval 116"/>
            <p:cNvSpPr>
              <a:spLocks noChangeArrowheads="1"/>
            </p:cNvSpPr>
            <p:nvPr/>
          </p:nvSpPr>
          <p:spPr bwMode="auto">
            <a:xfrm>
              <a:off x="2094" y="1286"/>
              <a:ext cx="112" cy="51"/>
            </a:xfrm>
            <a:prstGeom prst="ellipse">
              <a:avLst/>
            </a:prstGeom>
            <a:gradFill rotWithShape="0">
              <a:gsLst>
                <a:gs pos="0">
                  <a:srgbClr val="565681"/>
                </a:gs>
                <a:gs pos="100000">
                  <a:srgbClr val="666699"/>
                </a:gs>
              </a:gsLst>
              <a:lin ang="13500000" scaled="1"/>
            </a:gradFill>
            <a:ln w="9525">
              <a:noFill/>
              <a:round/>
              <a:headEnd/>
              <a:tailEnd/>
            </a:ln>
            <a:effectLst/>
          </p:spPr>
          <p:txBody>
            <a:bodyPr wrap="none" anchor="ctr"/>
            <a:lstStyle/>
            <a:p>
              <a:endParaRPr lang="ru-RU"/>
            </a:p>
          </p:txBody>
        </p:sp>
        <p:sp>
          <p:nvSpPr>
            <p:cNvPr id="1141" name="Oval 117"/>
            <p:cNvSpPr>
              <a:spLocks noChangeArrowheads="1"/>
            </p:cNvSpPr>
            <p:nvPr/>
          </p:nvSpPr>
          <p:spPr bwMode="auto">
            <a:xfrm>
              <a:off x="2227" y="1444"/>
              <a:ext cx="111" cy="50"/>
            </a:xfrm>
            <a:prstGeom prst="ellipse">
              <a:avLst/>
            </a:prstGeom>
            <a:gradFill rotWithShape="0">
              <a:gsLst>
                <a:gs pos="0">
                  <a:srgbClr val="53537C"/>
                </a:gs>
                <a:gs pos="100000">
                  <a:srgbClr val="666699"/>
                </a:gs>
              </a:gsLst>
              <a:lin ang="13500000" scaled="1"/>
            </a:gradFill>
            <a:ln w="9525">
              <a:noFill/>
              <a:round/>
              <a:headEnd/>
              <a:tailEnd/>
            </a:ln>
            <a:effectLst/>
          </p:spPr>
          <p:txBody>
            <a:bodyPr wrap="none" anchor="ctr"/>
            <a:lstStyle/>
            <a:p>
              <a:endParaRPr lang="ru-RU"/>
            </a:p>
          </p:txBody>
        </p:sp>
        <p:sp>
          <p:nvSpPr>
            <p:cNvPr id="1142" name="Oval 118"/>
            <p:cNvSpPr>
              <a:spLocks noChangeArrowheads="1"/>
            </p:cNvSpPr>
            <p:nvPr/>
          </p:nvSpPr>
          <p:spPr bwMode="auto">
            <a:xfrm>
              <a:off x="1108" y="1426"/>
              <a:ext cx="112" cy="50"/>
            </a:xfrm>
            <a:prstGeom prst="ellipse">
              <a:avLst/>
            </a:prstGeom>
            <a:gradFill rotWithShape="0">
              <a:gsLst>
                <a:gs pos="0">
                  <a:srgbClr val="595985"/>
                </a:gs>
                <a:gs pos="100000">
                  <a:srgbClr val="666699"/>
                </a:gs>
              </a:gsLst>
              <a:lin ang="13500000" scaled="1"/>
            </a:gradFill>
            <a:ln w="9525">
              <a:noFill/>
              <a:round/>
              <a:headEnd/>
              <a:tailEnd/>
            </a:ln>
            <a:effectLst/>
          </p:spPr>
          <p:txBody>
            <a:bodyPr wrap="none" anchor="ctr"/>
            <a:lstStyle/>
            <a:p>
              <a:endParaRPr lang="ru-RU"/>
            </a:p>
          </p:txBody>
        </p:sp>
        <p:sp>
          <p:nvSpPr>
            <p:cNvPr id="1143" name="Oval 119"/>
            <p:cNvSpPr>
              <a:spLocks noChangeArrowheads="1"/>
            </p:cNvSpPr>
            <p:nvPr/>
          </p:nvSpPr>
          <p:spPr bwMode="auto">
            <a:xfrm>
              <a:off x="610" y="1286"/>
              <a:ext cx="111" cy="51"/>
            </a:xfrm>
            <a:prstGeom prst="ellipse">
              <a:avLst/>
            </a:prstGeom>
            <a:gradFill rotWithShape="0">
              <a:gsLst>
                <a:gs pos="0">
                  <a:srgbClr val="5C5C8A"/>
                </a:gs>
                <a:gs pos="100000">
                  <a:srgbClr val="666699"/>
                </a:gs>
              </a:gsLst>
              <a:lin ang="13500000" scaled="1"/>
            </a:gradFill>
            <a:ln w="9525">
              <a:noFill/>
              <a:round/>
              <a:headEnd/>
              <a:tailEnd/>
            </a:ln>
            <a:effectLst/>
          </p:spPr>
          <p:txBody>
            <a:bodyPr wrap="none" anchor="ctr"/>
            <a:lstStyle/>
            <a:p>
              <a:endParaRPr lang="ru-RU"/>
            </a:p>
          </p:txBody>
        </p:sp>
        <p:sp>
          <p:nvSpPr>
            <p:cNvPr id="1144" name="Oval 120"/>
            <p:cNvSpPr>
              <a:spLocks noChangeArrowheads="1"/>
            </p:cNvSpPr>
            <p:nvPr/>
          </p:nvSpPr>
          <p:spPr bwMode="auto">
            <a:xfrm>
              <a:off x="304" y="1360"/>
              <a:ext cx="111" cy="51"/>
            </a:xfrm>
            <a:prstGeom prst="ellipse">
              <a:avLst/>
            </a:prstGeom>
            <a:gradFill rotWithShape="0">
              <a:gsLst>
                <a:gs pos="0">
                  <a:srgbClr val="5C5C8A"/>
                </a:gs>
                <a:gs pos="100000">
                  <a:srgbClr val="666699"/>
                </a:gs>
              </a:gsLst>
              <a:lin ang="13500000" scaled="1"/>
            </a:gradFill>
            <a:ln w="9525">
              <a:noFill/>
              <a:round/>
              <a:headEnd/>
              <a:tailEnd/>
            </a:ln>
            <a:effectLst/>
          </p:spPr>
          <p:txBody>
            <a:bodyPr wrap="none" anchor="ctr"/>
            <a:lstStyle/>
            <a:p>
              <a:endParaRPr lang="ru-RU"/>
            </a:p>
          </p:txBody>
        </p:sp>
        <p:sp>
          <p:nvSpPr>
            <p:cNvPr id="1145" name="Oval 121"/>
            <p:cNvSpPr>
              <a:spLocks noChangeArrowheads="1"/>
            </p:cNvSpPr>
            <p:nvPr/>
          </p:nvSpPr>
          <p:spPr bwMode="auto">
            <a:xfrm>
              <a:off x="155" y="1156"/>
              <a:ext cx="112" cy="50"/>
            </a:xfrm>
            <a:prstGeom prst="ellipse">
              <a:avLst/>
            </a:prstGeom>
            <a:gradFill rotWithShape="0">
              <a:gsLst>
                <a:gs pos="0">
                  <a:srgbClr val="5C5C8A"/>
                </a:gs>
                <a:gs pos="100000">
                  <a:srgbClr val="666699"/>
                </a:gs>
              </a:gsLst>
              <a:lin ang="13500000" scaled="1"/>
            </a:gradFill>
            <a:ln w="9525">
              <a:noFill/>
              <a:round/>
              <a:headEnd/>
              <a:tailEnd/>
            </a:ln>
            <a:effectLst/>
          </p:spPr>
          <p:txBody>
            <a:bodyPr wrap="none" anchor="ctr"/>
            <a:lstStyle/>
            <a:p>
              <a:endParaRPr lang="ru-RU"/>
            </a:p>
          </p:txBody>
        </p:sp>
        <p:sp>
          <p:nvSpPr>
            <p:cNvPr id="1146" name="Oval 122"/>
            <p:cNvSpPr>
              <a:spLocks noChangeArrowheads="1"/>
            </p:cNvSpPr>
            <p:nvPr/>
          </p:nvSpPr>
          <p:spPr bwMode="auto">
            <a:xfrm>
              <a:off x="4537" y="1367"/>
              <a:ext cx="106" cy="45"/>
            </a:xfrm>
            <a:prstGeom prst="ellipse">
              <a:avLst/>
            </a:prstGeom>
            <a:gradFill rotWithShape="0">
              <a:gsLst>
                <a:gs pos="0">
                  <a:srgbClr val="434365"/>
                </a:gs>
                <a:gs pos="100000">
                  <a:srgbClr val="666699"/>
                </a:gs>
              </a:gsLst>
              <a:lin ang="13500000" scaled="1"/>
            </a:gradFill>
            <a:ln w="9525">
              <a:noFill/>
              <a:round/>
              <a:headEnd/>
              <a:tailEnd/>
            </a:ln>
            <a:effectLst/>
          </p:spPr>
          <p:txBody>
            <a:bodyPr wrap="none" anchor="ctr"/>
            <a:lstStyle/>
            <a:p>
              <a:endParaRPr lang="ru-RU"/>
            </a:p>
          </p:txBody>
        </p:sp>
        <p:sp>
          <p:nvSpPr>
            <p:cNvPr id="1147" name="Oval 123"/>
            <p:cNvSpPr>
              <a:spLocks noChangeArrowheads="1"/>
            </p:cNvSpPr>
            <p:nvPr/>
          </p:nvSpPr>
          <p:spPr bwMode="auto">
            <a:xfrm>
              <a:off x="4406" y="1442"/>
              <a:ext cx="105" cy="44"/>
            </a:xfrm>
            <a:prstGeom prst="ellipse">
              <a:avLst/>
            </a:prstGeom>
            <a:gradFill rotWithShape="0">
              <a:gsLst>
                <a:gs pos="0">
                  <a:srgbClr val="434365"/>
                </a:gs>
                <a:gs pos="100000">
                  <a:srgbClr val="666699"/>
                </a:gs>
              </a:gsLst>
              <a:lin ang="13500000" scaled="1"/>
            </a:gradFill>
            <a:ln w="9525">
              <a:noFill/>
              <a:round/>
              <a:headEnd/>
              <a:tailEnd/>
            </a:ln>
            <a:effectLst/>
          </p:spPr>
          <p:txBody>
            <a:bodyPr wrap="none" anchor="ctr"/>
            <a:lstStyle/>
            <a:p>
              <a:endParaRPr lang="ru-RU"/>
            </a:p>
          </p:txBody>
        </p:sp>
        <p:sp>
          <p:nvSpPr>
            <p:cNvPr id="1148" name="Oval 124"/>
            <p:cNvSpPr>
              <a:spLocks noChangeArrowheads="1"/>
            </p:cNvSpPr>
            <p:nvPr/>
          </p:nvSpPr>
          <p:spPr bwMode="auto">
            <a:xfrm>
              <a:off x="3991" y="1358"/>
              <a:ext cx="106" cy="45"/>
            </a:xfrm>
            <a:prstGeom prst="ellipse">
              <a:avLst/>
            </a:prstGeom>
            <a:gradFill rotWithShape="0">
              <a:gsLst>
                <a:gs pos="0">
                  <a:srgbClr val="434365"/>
                </a:gs>
                <a:gs pos="100000">
                  <a:srgbClr val="666699"/>
                </a:gs>
              </a:gsLst>
              <a:lin ang="13500000" scaled="1"/>
            </a:gradFill>
            <a:ln w="9525">
              <a:noFill/>
              <a:round/>
              <a:headEnd/>
              <a:tailEnd/>
            </a:ln>
            <a:effectLst/>
          </p:spPr>
          <p:txBody>
            <a:bodyPr wrap="none" anchor="ctr"/>
            <a:lstStyle/>
            <a:p>
              <a:endParaRPr lang="ru-RU"/>
            </a:p>
          </p:txBody>
        </p:sp>
        <p:sp>
          <p:nvSpPr>
            <p:cNvPr id="1149" name="Oval 125"/>
            <p:cNvSpPr>
              <a:spLocks noChangeArrowheads="1"/>
            </p:cNvSpPr>
            <p:nvPr/>
          </p:nvSpPr>
          <p:spPr bwMode="auto">
            <a:xfrm>
              <a:off x="3465" y="1358"/>
              <a:ext cx="106" cy="45"/>
            </a:xfrm>
            <a:prstGeom prst="ellipse">
              <a:avLst/>
            </a:prstGeom>
            <a:gradFill rotWithShape="0">
              <a:gsLst>
                <a:gs pos="0">
                  <a:srgbClr val="4C4C73"/>
                </a:gs>
                <a:gs pos="100000">
                  <a:srgbClr val="666699"/>
                </a:gs>
              </a:gsLst>
              <a:lin ang="13500000" scaled="1"/>
            </a:gradFill>
            <a:ln w="9525">
              <a:noFill/>
              <a:round/>
              <a:headEnd/>
              <a:tailEnd/>
            </a:ln>
            <a:effectLst/>
          </p:spPr>
          <p:txBody>
            <a:bodyPr wrap="none" anchor="ctr"/>
            <a:lstStyle/>
            <a:p>
              <a:endParaRPr lang="ru-RU"/>
            </a:p>
          </p:txBody>
        </p:sp>
        <p:sp>
          <p:nvSpPr>
            <p:cNvPr id="1150" name="Oval 126"/>
            <p:cNvSpPr>
              <a:spLocks noChangeArrowheads="1"/>
            </p:cNvSpPr>
            <p:nvPr/>
          </p:nvSpPr>
          <p:spPr bwMode="auto">
            <a:xfrm>
              <a:off x="2851" y="1230"/>
              <a:ext cx="106" cy="44"/>
            </a:xfrm>
            <a:prstGeom prst="ellipse">
              <a:avLst/>
            </a:prstGeom>
            <a:gradFill rotWithShape="0">
              <a:gsLst>
                <a:gs pos="0">
                  <a:srgbClr val="53537C"/>
                </a:gs>
                <a:gs pos="100000">
                  <a:srgbClr val="666699"/>
                </a:gs>
              </a:gsLst>
              <a:lin ang="13500000" scaled="1"/>
            </a:gradFill>
            <a:ln w="9525">
              <a:noFill/>
              <a:round/>
              <a:headEnd/>
              <a:tailEnd/>
            </a:ln>
            <a:effectLst/>
          </p:spPr>
          <p:txBody>
            <a:bodyPr wrap="none" anchor="ctr"/>
            <a:lstStyle/>
            <a:p>
              <a:endParaRPr lang="ru-RU"/>
            </a:p>
          </p:txBody>
        </p:sp>
        <p:sp>
          <p:nvSpPr>
            <p:cNvPr id="1151" name="Oval 127"/>
            <p:cNvSpPr>
              <a:spLocks noChangeArrowheads="1"/>
            </p:cNvSpPr>
            <p:nvPr/>
          </p:nvSpPr>
          <p:spPr bwMode="auto">
            <a:xfrm>
              <a:off x="2677" y="1111"/>
              <a:ext cx="106" cy="44"/>
            </a:xfrm>
            <a:prstGeom prst="ellipse">
              <a:avLst/>
            </a:prstGeom>
            <a:gradFill rotWithShape="0">
              <a:gsLst>
                <a:gs pos="0">
                  <a:srgbClr val="565681"/>
                </a:gs>
                <a:gs pos="100000">
                  <a:srgbClr val="666699"/>
                </a:gs>
              </a:gsLst>
              <a:lin ang="13500000" scaled="1"/>
            </a:gradFill>
            <a:ln w="9525">
              <a:noFill/>
              <a:round/>
              <a:headEnd/>
              <a:tailEnd/>
            </a:ln>
            <a:effectLst/>
          </p:spPr>
          <p:txBody>
            <a:bodyPr wrap="none" anchor="ctr"/>
            <a:lstStyle/>
            <a:p>
              <a:endParaRPr lang="ru-RU"/>
            </a:p>
          </p:txBody>
        </p:sp>
        <p:sp>
          <p:nvSpPr>
            <p:cNvPr id="1152" name="Oval 128"/>
            <p:cNvSpPr>
              <a:spLocks noChangeArrowheads="1"/>
            </p:cNvSpPr>
            <p:nvPr/>
          </p:nvSpPr>
          <p:spPr bwMode="auto">
            <a:xfrm>
              <a:off x="2858" y="1047"/>
              <a:ext cx="106" cy="45"/>
            </a:xfrm>
            <a:prstGeom prst="ellipse">
              <a:avLst/>
            </a:prstGeom>
            <a:gradFill rotWithShape="0">
              <a:gsLst>
                <a:gs pos="0">
                  <a:srgbClr val="565681"/>
                </a:gs>
                <a:gs pos="100000">
                  <a:srgbClr val="666699"/>
                </a:gs>
              </a:gsLst>
              <a:lin ang="13500000" scaled="1"/>
            </a:gradFill>
            <a:ln w="9525">
              <a:noFill/>
              <a:round/>
              <a:headEnd/>
              <a:tailEnd/>
            </a:ln>
            <a:effectLst/>
          </p:spPr>
          <p:txBody>
            <a:bodyPr wrap="none" anchor="ctr"/>
            <a:lstStyle/>
            <a:p>
              <a:endParaRPr lang="ru-RU"/>
            </a:p>
          </p:txBody>
        </p:sp>
        <p:sp>
          <p:nvSpPr>
            <p:cNvPr id="1153" name="Oval 129"/>
            <p:cNvSpPr>
              <a:spLocks noChangeArrowheads="1"/>
            </p:cNvSpPr>
            <p:nvPr/>
          </p:nvSpPr>
          <p:spPr bwMode="auto">
            <a:xfrm>
              <a:off x="1941" y="1042"/>
              <a:ext cx="106" cy="45"/>
            </a:xfrm>
            <a:prstGeom prst="ellipse">
              <a:avLst/>
            </a:prstGeom>
            <a:gradFill rotWithShape="0">
              <a:gsLst>
                <a:gs pos="0">
                  <a:srgbClr val="5C5C8A"/>
                </a:gs>
                <a:gs pos="100000">
                  <a:srgbClr val="666699"/>
                </a:gs>
              </a:gsLst>
              <a:lin ang="13500000" scaled="1"/>
            </a:gradFill>
            <a:ln w="9525">
              <a:noFill/>
              <a:round/>
              <a:headEnd/>
              <a:tailEnd/>
            </a:ln>
            <a:effectLst/>
          </p:spPr>
          <p:txBody>
            <a:bodyPr wrap="none" anchor="ctr"/>
            <a:lstStyle/>
            <a:p>
              <a:endParaRPr lang="ru-RU"/>
            </a:p>
          </p:txBody>
        </p:sp>
        <p:sp>
          <p:nvSpPr>
            <p:cNvPr id="1154" name="Oval 130"/>
            <p:cNvSpPr>
              <a:spLocks noChangeArrowheads="1"/>
            </p:cNvSpPr>
            <p:nvPr/>
          </p:nvSpPr>
          <p:spPr bwMode="auto">
            <a:xfrm>
              <a:off x="1087" y="1279"/>
              <a:ext cx="106" cy="44"/>
            </a:xfrm>
            <a:prstGeom prst="ellipse">
              <a:avLst/>
            </a:prstGeom>
            <a:gradFill rotWithShape="0">
              <a:gsLst>
                <a:gs pos="0">
                  <a:srgbClr val="5C5C8A"/>
                </a:gs>
                <a:gs pos="100000">
                  <a:srgbClr val="666699"/>
                </a:gs>
              </a:gsLst>
              <a:lin ang="13500000" scaled="1"/>
            </a:gradFill>
            <a:ln w="9525">
              <a:noFill/>
              <a:round/>
              <a:headEnd/>
              <a:tailEnd/>
            </a:ln>
            <a:effectLst/>
          </p:spPr>
          <p:txBody>
            <a:bodyPr wrap="none" anchor="ctr"/>
            <a:lstStyle/>
            <a:p>
              <a:endParaRPr lang="ru-RU"/>
            </a:p>
          </p:txBody>
        </p:sp>
        <p:sp>
          <p:nvSpPr>
            <p:cNvPr id="1155" name="Oval 131"/>
            <p:cNvSpPr>
              <a:spLocks noChangeArrowheads="1"/>
            </p:cNvSpPr>
            <p:nvPr/>
          </p:nvSpPr>
          <p:spPr bwMode="auto">
            <a:xfrm>
              <a:off x="826" y="1352"/>
              <a:ext cx="106" cy="45"/>
            </a:xfrm>
            <a:prstGeom prst="ellipse">
              <a:avLst/>
            </a:prstGeom>
            <a:gradFill rotWithShape="0">
              <a:gsLst>
                <a:gs pos="0">
                  <a:srgbClr val="5C5C8A"/>
                </a:gs>
                <a:gs pos="100000">
                  <a:srgbClr val="666699"/>
                </a:gs>
              </a:gsLst>
              <a:lin ang="13500000" scaled="1"/>
            </a:gradFill>
            <a:ln w="9525">
              <a:noFill/>
              <a:round/>
              <a:headEnd/>
              <a:tailEnd/>
            </a:ln>
            <a:effectLst/>
          </p:spPr>
          <p:txBody>
            <a:bodyPr wrap="none" anchor="ctr"/>
            <a:lstStyle/>
            <a:p>
              <a:endParaRPr lang="ru-RU"/>
            </a:p>
          </p:txBody>
        </p:sp>
        <p:sp>
          <p:nvSpPr>
            <p:cNvPr id="1156" name="Oval 132"/>
            <p:cNvSpPr>
              <a:spLocks noChangeArrowheads="1"/>
            </p:cNvSpPr>
            <p:nvPr/>
          </p:nvSpPr>
          <p:spPr bwMode="auto">
            <a:xfrm>
              <a:off x="536" y="1430"/>
              <a:ext cx="106" cy="45"/>
            </a:xfrm>
            <a:prstGeom prst="ellipse">
              <a:avLst/>
            </a:prstGeom>
            <a:gradFill rotWithShape="0">
              <a:gsLst>
                <a:gs pos="0">
                  <a:srgbClr val="5C5C8A"/>
                </a:gs>
                <a:gs pos="100000">
                  <a:srgbClr val="666699"/>
                </a:gs>
              </a:gsLst>
              <a:lin ang="13500000" scaled="1"/>
            </a:gradFill>
            <a:ln w="9525">
              <a:noFill/>
              <a:round/>
              <a:headEnd/>
              <a:tailEnd/>
            </a:ln>
            <a:effectLst/>
          </p:spPr>
          <p:txBody>
            <a:bodyPr wrap="none" anchor="ctr"/>
            <a:lstStyle/>
            <a:p>
              <a:endParaRPr lang="ru-RU"/>
            </a:p>
          </p:txBody>
        </p:sp>
        <p:sp>
          <p:nvSpPr>
            <p:cNvPr id="1157" name="Oval 133"/>
            <p:cNvSpPr>
              <a:spLocks noChangeArrowheads="1"/>
            </p:cNvSpPr>
            <p:nvPr/>
          </p:nvSpPr>
          <p:spPr bwMode="auto">
            <a:xfrm>
              <a:off x="634" y="1062"/>
              <a:ext cx="106" cy="45"/>
            </a:xfrm>
            <a:prstGeom prst="ellipse">
              <a:avLst/>
            </a:prstGeom>
            <a:gradFill rotWithShape="0">
              <a:gsLst>
                <a:gs pos="0">
                  <a:srgbClr val="5C5C8A"/>
                </a:gs>
                <a:gs pos="100000">
                  <a:srgbClr val="666699"/>
                </a:gs>
              </a:gsLst>
              <a:lin ang="13500000" scaled="1"/>
            </a:gradFill>
            <a:ln w="9525">
              <a:noFill/>
              <a:round/>
              <a:headEnd/>
              <a:tailEnd/>
            </a:ln>
            <a:effectLst/>
          </p:spPr>
          <p:txBody>
            <a:bodyPr wrap="none" anchor="ctr"/>
            <a:lstStyle/>
            <a:p>
              <a:endParaRPr lang="ru-RU"/>
            </a:p>
          </p:txBody>
        </p:sp>
        <p:sp>
          <p:nvSpPr>
            <p:cNvPr id="1158" name="Oval 134"/>
            <p:cNvSpPr>
              <a:spLocks noChangeArrowheads="1"/>
            </p:cNvSpPr>
            <p:nvPr/>
          </p:nvSpPr>
          <p:spPr bwMode="auto">
            <a:xfrm>
              <a:off x="1539" y="1052"/>
              <a:ext cx="106" cy="45"/>
            </a:xfrm>
            <a:prstGeom prst="ellipse">
              <a:avLst/>
            </a:prstGeom>
            <a:gradFill rotWithShape="0">
              <a:gsLst>
                <a:gs pos="0">
                  <a:srgbClr val="5C5C8A"/>
                </a:gs>
                <a:gs pos="100000">
                  <a:srgbClr val="666699"/>
                </a:gs>
              </a:gsLst>
              <a:lin ang="13500000" scaled="1"/>
            </a:gradFill>
            <a:ln w="9525">
              <a:noFill/>
              <a:round/>
              <a:headEnd/>
              <a:tailEnd/>
            </a:ln>
            <a:effectLst/>
          </p:spPr>
          <p:txBody>
            <a:bodyPr wrap="none" anchor="ctr"/>
            <a:lstStyle/>
            <a:p>
              <a:endParaRPr lang="ru-RU"/>
            </a:p>
          </p:txBody>
        </p:sp>
        <p:sp>
          <p:nvSpPr>
            <p:cNvPr id="1159" name="Oval 135"/>
            <p:cNvSpPr>
              <a:spLocks noChangeArrowheads="1"/>
            </p:cNvSpPr>
            <p:nvPr/>
          </p:nvSpPr>
          <p:spPr bwMode="auto">
            <a:xfrm>
              <a:off x="1119" y="1065"/>
              <a:ext cx="105" cy="45"/>
            </a:xfrm>
            <a:prstGeom prst="ellipse">
              <a:avLst/>
            </a:prstGeom>
            <a:gradFill rotWithShape="0">
              <a:gsLst>
                <a:gs pos="0">
                  <a:srgbClr val="5C5C8A"/>
                </a:gs>
                <a:gs pos="100000">
                  <a:srgbClr val="666699"/>
                </a:gs>
              </a:gsLst>
              <a:lin ang="13500000" scaled="1"/>
            </a:gradFill>
            <a:ln w="9525">
              <a:noFill/>
              <a:round/>
              <a:headEnd/>
              <a:tailEnd/>
            </a:ln>
            <a:effectLst/>
          </p:spPr>
          <p:txBody>
            <a:bodyPr wrap="none" anchor="ctr"/>
            <a:lstStyle/>
            <a:p>
              <a:endParaRPr lang="ru-RU"/>
            </a:p>
          </p:txBody>
        </p:sp>
        <p:sp>
          <p:nvSpPr>
            <p:cNvPr id="1160" name="Oval 136"/>
            <p:cNvSpPr>
              <a:spLocks noChangeArrowheads="1"/>
            </p:cNvSpPr>
            <p:nvPr/>
          </p:nvSpPr>
          <p:spPr bwMode="auto">
            <a:xfrm>
              <a:off x="4130" y="1286"/>
              <a:ext cx="111" cy="45"/>
            </a:xfrm>
            <a:prstGeom prst="ellipse">
              <a:avLst/>
            </a:prstGeom>
            <a:gradFill rotWithShape="0">
              <a:gsLst>
                <a:gs pos="0">
                  <a:srgbClr val="46466A"/>
                </a:gs>
                <a:gs pos="100000">
                  <a:srgbClr val="666699"/>
                </a:gs>
              </a:gsLst>
              <a:lin ang="13500000" scaled="1"/>
            </a:gradFill>
            <a:ln w="9525">
              <a:noFill/>
              <a:round/>
              <a:headEnd/>
              <a:tailEnd/>
            </a:ln>
            <a:effectLst/>
          </p:spPr>
          <p:txBody>
            <a:bodyPr wrap="none" anchor="ctr"/>
            <a:lstStyle/>
            <a:p>
              <a:endParaRPr lang="ru-RU"/>
            </a:p>
          </p:txBody>
        </p:sp>
        <p:sp>
          <p:nvSpPr>
            <p:cNvPr id="1161" name="Oval 137"/>
            <p:cNvSpPr>
              <a:spLocks noChangeArrowheads="1"/>
            </p:cNvSpPr>
            <p:nvPr/>
          </p:nvSpPr>
          <p:spPr bwMode="auto">
            <a:xfrm>
              <a:off x="3476" y="1165"/>
              <a:ext cx="112" cy="45"/>
            </a:xfrm>
            <a:prstGeom prst="ellipse">
              <a:avLst/>
            </a:prstGeom>
            <a:gradFill rotWithShape="0">
              <a:gsLst>
                <a:gs pos="0">
                  <a:srgbClr val="505078"/>
                </a:gs>
                <a:gs pos="100000">
                  <a:srgbClr val="666699"/>
                </a:gs>
              </a:gsLst>
              <a:lin ang="13500000" scaled="1"/>
            </a:gradFill>
            <a:ln w="9525">
              <a:noFill/>
              <a:round/>
              <a:headEnd/>
              <a:tailEnd/>
            </a:ln>
            <a:effectLst/>
          </p:spPr>
          <p:txBody>
            <a:bodyPr wrap="none" anchor="ctr"/>
            <a:lstStyle/>
            <a:p>
              <a:endParaRPr lang="ru-RU"/>
            </a:p>
          </p:txBody>
        </p:sp>
        <p:sp>
          <p:nvSpPr>
            <p:cNvPr id="1162" name="Oval 138"/>
            <p:cNvSpPr>
              <a:spLocks noChangeArrowheads="1"/>
            </p:cNvSpPr>
            <p:nvPr/>
          </p:nvSpPr>
          <p:spPr bwMode="auto">
            <a:xfrm>
              <a:off x="3314" y="1231"/>
              <a:ext cx="112" cy="45"/>
            </a:xfrm>
            <a:prstGeom prst="ellipse">
              <a:avLst/>
            </a:prstGeom>
            <a:gradFill rotWithShape="0">
              <a:gsLst>
                <a:gs pos="0">
                  <a:srgbClr val="505078"/>
                </a:gs>
                <a:gs pos="100000">
                  <a:srgbClr val="666699"/>
                </a:gs>
              </a:gsLst>
              <a:lin ang="13500000" scaled="1"/>
            </a:gradFill>
            <a:ln w="9525">
              <a:noFill/>
              <a:round/>
              <a:headEnd/>
              <a:tailEnd/>
            </a:ln>
            <a:effectLst/>
          </p:spPr>
          <p:txBody>
            <a:bodyPr wrap="none" anchor="ctr"/>
            <a:lstStyle/>
            <a:p>
              <a:endParaRPr lang="ru-RU"/>
            </a:p>
          </p:txBody>
        </p:sp>
        <p:sp>
          <p:nvSpPr>
            <p:cNvPr id="1163" name="Oval 139"/>
            <p:cNvSpPr>
              <a:spLocks noChangeArrowheads="1"/>
            </p:cNvSpPr>
            <p:nvPr/>
          </p:nvSpPr>
          <p:spPr bwMode="auto">
            <a:xfrm>
              <a:off x="3173" y="1114"/>
              <a:ext cx="112" cy="44"/>
            </a:xfrm>
            <a:prstGeom prst="ellipse">
              <a:avLst/>
            </a:prstGeom>
            <a:gradFill rotWithShape="0">
              <a:gsLst>
                <a:gs pos="0">
                  <a:srgbClr val="53537C"/>
                </a:gs>
                <a:gs pos="100000">
                  <a:srgbClr val="666699"/>
                </a:gs>
              </a:gsLst>
              <a:lin ang="13500000" scaled="1"/>
            </a:gradFill>
            <a:ln w="9525">
              <a:noFill/>
              <a:round/>
              <a:headEnd/>
              <a:tailEnd/>
            </a:ln>
            <a:effectLst/>
          </p:spPr>
          <p:txBody>
            <a:bodyPr wrap="none" anchor="ctr"/>
            <a:lstStyle/>
            <a:p>
              <a:endParaRPr lang="ru-RU"/>
            </a:p>
          </p:txBody>
        </p:sp>
        <p:sp>
          <p:nvSpPr>
            <p:cNvPr id="1164" name="Oval 140"/>
            <p:cNvSpPr>
              <a:spLocks noChangeArrowheads="1"/>
            </p:cNvSpPr>
            <p:nvPr/>
          </p:nvSpPr>
          <p:spPr bwMode="auto">
            <a:xfrm>
              <a:off x="2395" y="1053"/>
              <a:ext cx="112" cy="45"/>
            </a:xfrm>
            <a:prstGeom prst="ellipse">
              <a:avLst/>
            </a:prstGeom>
            <a:gradFill rotWithShape="0">
              <a:gsLst>
                <a:gs pos="0">
                  <a:srgbClr val="595985"/>
                </a:gs>
                <a:gs pos="100000">
                  <a:srgbClr val="666699"/>
                </a:gs>
              </a:gsLst>
              <a:lin ang="13500000" scaled="1"/>
            </a:gradFill>
            <a:ln w="9525">
              <a:noFill/>
              <a:round/>
              <a:headEnd/>
              <a:tailEnd/>
            </a:ln>
            <a:effectLst/>
          </p:spPr>
          <p:txBody>
            <a:bodyPr wrap="none" anchor="ctr"/>
            <a:lstStyle/>
            <a:p>
              <a:endParaRPr lang="ru-RU"/>
            </a:p>
          </p:txBody>
        </p:sp>
        <p:sp>
          <p:nvSpPr>
            <p:cNvPr id="1165" name="Oval 141"/>
            <p:cNvSpPr>
              <a:spLocks noChangeArrowheads="1"/>
            </p:cNvSpPr>
            <p:nvPr/>
          </p:nvSpPr>
          <p:spPr bwMode="auto">
            <a:xfrm>
              <a:off x="2768" y="1448"/>
              <a:ext cx="111" cy="44"/>
            </a:xfrm>
            <a:prstGeom prst="ellipse">
              <a:avLst/>
            </a:prstGeom>
            <a:gradFill rotWithShape="0">
              <a:gsLst>
                <a:gs pos="0">
                  <a:srgbClr val="505078"/>
                </a:gs>
                <a:gs pos="100000">
                  <a:srgbClr val="666699"/>
                </a:gs>
              </a:gsLst>
              <a:lin ang="13500000" scaled="1"/>
            </a:gradFill>
            <a:ln w="9525">
              <a:noFill/>
              <a:round/>
              <a:headEnd/>
              <a:tailEnd/>
            </a:ln>
            <a:effectLst/>
          </p:spPr>
          <p:txBody>
            <a:bodyPr wrap="none" anchor="ctr"/>
            <a:lstStyle/>
            <a:p>
              <a:endParaRPr lang="ru-RU"/>
            </a:p>
          </p:txBody>
        </p:sp>
        <p:sp>
          <p:nvSpPr>
            <p:cNvPr id="1166" name="Oval 142"/>
            <p:cNvSpPr>
              <a:spLocks noChangeArrowheads="1"/>
            </p:cNvSpPr>
            <p:nvPr/>
          </p:nvSpPr>
          <p:spPr bwMode="auto">
            <a:xfrm>
              <a:off x="2655" y="1296"/>
              <a:ext cx="112" cy="45"/>
            </a:xfrm>
            <a:prstGeom prst="ellipse">
              <a:avLst/>
            </a:prstGeom>
            <a:gradFill rotWithShape="0">
              <a:gsLst>
                <a:gs pos="0">
                  <a:srgbClr val="53537C"/>
                </a:gs>
                <a:gs pos="100000">
                  <a:srgbClr val="666699"/>
                </a:gs>
              </a:gsLst>
              <a:lin ang="13500000" scaled="1"/>
            </a:gradFill>
            <a:ln w="9525">
              <a:noFill/>
              <a:round/>
              <a:headEnd/>
              <a:tailEnd/>
            </a:ln>
            <a:effectLst/>
          </p:spPr>
          <p:txBody>
            <a:bodyPr wrap="none" anchor="ctr"/>
            <a:lstStyle/>
            <a:p>
              <a:endParaRPr lang="ru-RU"/>
            </a:p>
          </p:txBody>
        </p:sp>
        <p:sp>
          <p:nvSpPr>
            <p:cNvPr id="1167" name="Oval 143"/>
            <p:cNvSpPr>
              <a:spLocks noChangeArrowheads="1"/>
            </p:cNvSpPr>
            <p:nvPr/>
          </p:nvSpPr>
          <p:spPr bwMode="auto">
            <a:xfrm>
              <a:off x="2500" y="1161"/>
              <a:ext cx="111" cy="45"/>
            </a:xfrm>
            <a:prstGeom prst="ellipse">
              <a:avLst/>
            </a:prstGeom>
            <a:gradFill rotWithShape="0">
              <a:gsLst>
                <a:gs pos="0">
                  <a:srgbClr val="565681"/>
                </a:gs>
                <a:gs pos="100000">
                  <a:srgbClr val="666699"/>
                </a:gs>
              </a:gsLst>
              <a:lin ang="13500000" scaled="1"/>
            </a:gradFill>
            <a:ln w="9525">
              <a:noFill/>
              <a:round/>
              <a:headEnd/>
              <a:tailEnd/>
            </a:ln>
            <a:effectLst/>
          </p:spPr>
          <p:txBody>
            <a:bodyPr wrap="none" anchor="ctr"/>
            <a:lstStyle/>
            <a:p>
              <a:endParaRPr lang="ru-RU"/>
            </a:p>
          </p:txBody>
        </p:sp>
        <p:sp>
          <p:nvSpPr>
            <p:cNvPr id="1168" name="Oval 144"/>
            <p:cNvSpPr>
              <a:spLocks noChangeArrowheads="1"/>
            </p:cNvSpPr>
            <p:nvPr/>
          </p:nvSpPr>
          <p:spPr bwMode="auto">
            <a:xfrm>
              <a:off x="2221" y="1103"/>
              <a:ext cx="112" cy="44"/>
            </a:xfrm>
            <a:prstGeom prst="ellipse">
              <a:avLst/>
            </a:prstGeom>
            <a:gradFill rotWithShape="0">
              <a:gsLst>
                <a:gs pos="0">
                  <a:srgbClr val="595985"/>
                </a:gs>
                <a:gs pos="100000">
                  <a:srgbClr val="666699"/>
                </a:gs>
              </a:gsLst>
              <a:lin ang="13500000" scaled="1"/>
            </a:gradFill>
            <a:ln w="9525">
              <a:noFill/>
              <a:round/>
              <a:headEnd/>
              <a:tailEnd/>
            </a:ln>
            <a:effectLst/>
          </p:spPr>
          <p:txBody>
            <a:bodyPr wrap="none" anchor="ctr"/>
            <a:lstStyle/>
            <a:p>
              <a:endParaRPr lang="ru-RU"/>
            </a:p>
          </p:txBody>
        </p:sp>
        <p:sp>
          <p:nvSpPr>
            <p:cNvPr id="1169" name="Oval 145"/>
            <p:cNvSpPr>
              <a:spLocks noChangeArrowheads="1"/>
            </p:cNvSpPr>
            <p:nvPr/>
          </p:nvSpPr>
          <p:spPr bwMode="auto">
            <a:xfrm>
              <a:off x="2028" y="1164"/>
              <a:ext cx="111" cy="45"/>
            </a:xfrm>
            <a:prstGeom prst="ellipse">
              <a:avLst/>
            </a:prstGeom>
            <a:gradFill rotWithShape="0">
              <a:gsLst>
                <a:gs pos="0">
                  <a:srgbClr val="595985"/>
                </a:gs>
                <a:gs pos="100000">
                  <a:srgbClr val="666699"/>
                </a:gs>
              </a:gsLst>
              <a:lin ang="13500000" scaled="1"/>
            </a:gradFill>
            <a:ln w="9525">
              <a:noFill/>
              <a:round/>
              <a:headEnd/>
              <a:tailEnd/>
            </a:ln>
            <a:effectLst/>
          </p:spPr>
          <p:txBody>
            <a:bodyPr wrap="none" anchor="ctr"/>
            <a:lstStyle/>
            <a:p>
              <a:endParaRPr lang="ru-RU"/>
            </a:p>
          </p:txBody>
        </p:sp>
        <p:sp>
          <p:nvSpPr>
            <p:cNvPr id="1170" name="Oval 146"/>
            <p:cNvSpPr>
              <a:spLocks noChangeArrowheads="1"/>
            </p:cNvSpPr>
            <p:nvPr/>
          </p:nvSpPr>
          <p:spPr bwMode="auto">
            <a:xfrm>
              <a:off x="1874" y="1358"/>
              <a:ext cx="112" cy="45"/>
            </a:xfrm>
            <a:prstGeom prst="ellipse">
              <a:avLst/>
            </a:prstGeom>
            <a:gradFill rotWithShape="0">
              <a:gsLst>
                <a:gs pos="0">
                  <a:srgbClr val="565681"/>
                </a:gs>
                <a:gs pos="100000">
                  <a:srgbClr val="666699"/>
                </a:gs>
              </a:gsLst>
              <a:lin ang="13500000" scaled="1"/>
            </a:gradFill>
            <a:ln w="9525">
              <a:noFill/>
              <a:round/>
              <a:headEnd/>
              <a:tailEnd/>
            </a:ln>
            <a:effectLst/>
          </p:spPr>
          <p:txBody>
            <a:bodyPr wrap="none" anchor="ctr"/>
            <a:lstStyle/>
            <a:p>
              <a:endParaRPr lang="ru-RU"/>
            </a:p>
          </p:txBody>
        </p:sp>
        <p:sp>
          <p:nvSpPr>
            <p:cNvPr id="1171" name="Oval 147"/>
            <p:cNvSpPr>
              <a:spLocks noChangeArrowheads="1"/>
            </p:cNvSpPr>
            <p:nvPr/>
          </p:nvSpPr>
          <p:spPr bwMode="auto">
            <a:xfrm>
              <a:off x="1808" y="1225"/>
              <a:ext cx="111" cy="45"/>
            </a:xfrm>
            <a:prstGeom prst="ellipse">
              <a:avLst/>
            </a:prstGeom>
            <a:gradFill rotWithShape="0">
              <a:gsLst>
                <a:gs pos="0">
                  <a:srgbClr val="595985"/>
                </a:gs>
                <a:gs pos="100000">
                  <a:srgbClr val="666699"/>
                </a:gs>
              </a:gsLst>
              <a:lin ang="13500000" scaled="1"/>
            </a:gradFill>
            <a:ln w="9525">
              <a:noFill/>
              <a:round/>
              <a:headEnd/>
              <a:tailEnd/>
            </a:ln>
            <a:effectLst/>
          </p:spPr>
          <p:txBody>
            <a:bodyPr wrap="none" anchor="ctr"/>
            <a:lstStyle/>
            <a:p>
              <a:endParaRPr lang="ru-RU"/>
            </a:p>
          </p:txBody>
        </p:sp>
        <p:sp>
          <p:nvSpPr>
            <p:cNvPr id="1172" name="Oval 148"/>
            <p:cNvSpPr>
              <a:spLocks noChangeArrowheads="1"/>
            </p:cNvSpPr>
            <p:nvPr/>
          </p:nvSpPr>
          <p:spPr bwMode="auto">
            <a:xfrm>
              <a:off x="1737" y="1100"/>
              <a:ext cx="112" cy="45"/>
            </a:xfrm>
            <a:prstGeom prst="ellipse">
              <a:avLst/>
            </a:prstGeom>
            <a:gradFill rotWithShape="0">
              <a:gsLst>
                <a:gs pos="0">
                  <a:srgbClr val="5C5C8A"/>
                </a:gs>
                <a:gs pos="100000">
                  <a:srgbClr val="666699"/>
                </a:gs>
              </a:gsLst>
              <a:lin ang="13500000" scaled="1"/>
            </a:gradFill>
            <a:ln w="9525">
              <a:noFill/>
              <a:round/>
              <a:headEnd/>
              <a:tailEnd/>
            </a:ln>
            <a:effectLst/>
          </p:spPr>
          <p:txBody>
            <a:bodyPr wrap="none" anchor="ctr"/>
            <a:lstStyle/>
            <a:p>
              <a:endParaRPr lang="ru-RU"/>
            </a:p>
          </p:txBody>
        </p:sp>
        <p:sp>
          <p:nvSpPr>
            <p:cNvPr id="1173" name="Oval 149"/>
            <p:cNvSpPr>
              <a:spLocks noChangeArrowheads="1"/>
            </p:cNvSpPr>
            <p:nvPr/>
          </p:nvSpPr>
          <p:spPr bwMode="auto">
            <a:xfrm>
              <a:off x="1582" y="1291"/>
              <a:ext cx="112" cy="45"/>
            </a:xfrm>
            <a:prstGeom prst="ellipse">
              <a:avLst/>
            </a:prstGeom>
            <a:gradFill rotWithShape="0">
              <a:gsLst>
                <a:gs pos="0">
                  <a:srgbClr val="595985"/>
                </a:gs>
                <a:gs pos="100000">
                  <a:srgbClr val="666699"/>
                </a:gs>
              </a:gsLst>
              <a:lin ang="13500000" scaled="1"/>
            </a:gradFill>
            <a:ln w="9525">
              <a:noFill/>
              <a:round/>
              <a:headEnd/>
              <a:tailEnd/>
            </a:ln>
            <a:effectLst/>
          </p:spPr>
          <p:txBody>
            <a:bodyPr wrap="none" anchor="ctr"/>
            <a:lstStyle/>
            <a:p>
              <a:endParaRPr lang="ru-RU"/>
            </a:p>
          </p:txBody>
        </p:sp>
        <p:sp>
          <p:nvSpPr>
            <p:cNvPr id="1174" name="Oval 150"/>
            <p:cNvSpPr>
              <a:spLocks noChangeArrowheads="1"/>
            </p:cNvSpPr>
            <p:nvPr/>
          </p:nvSpPr>
          <p:spPr bwMode="auto">
            <a:xfrm>
              <a:off x="1378" y="1345"/>
              <a:ext cx="112" cy="45"/>
            </a:xfrm>
            <a:prstGeom prst="ellipse">
              <a:avLst/>
            </a:prstGeom>
            <a:gradFill rotWithShape="0">
              <a:gsLst>
                <a:gs pos="0">
                  <a:srgbClr val="595985"/>
                </a:gs>
                <a:gs pos="100000">
                  <a:srgbClr val="666699"/>
                </a:gs>
              </a:gsLst>
              <a:lin ang="13500000" scaled="1"/>
            </a:gradFill>
            <a:ln w="9525">
              <a:noFill/>
              <a:round/>
              <a:headEnd/>
              <a:tailEnd/>
            </a:ln>
            <a:effectLst/>
          </p:spPr>
          <p:txBody>
            <a:bodyPr wrap="none" anchor="ctr"/>
            <a:lstStyle/>
            <a:p>
              <a:endParaRPr lang="ru-RU"/>
            </a:p>
          </p:txBody>
        </p:sp>
        <p:sp>
          <p:nvSpPr>
            <p:cNvPr id="1175" name="Oval 151"/>
            <p:cNvSpPr>
              <a:spLocks noChangeArrowheads="1"/>
            </p:cNvSpPr>
            <p:nvPr/>
          </p:nvSpPr>
          <p:spPr bwMode="auto">
            <a:xfrm>
              <a:off x="1528" y="1158"/>
              <a:ext cx="112" cy="45"/>
            </a:xfrm>
            <a:prstGeom prst="ellipse">
              <a:avLst/>
            </a:prstGeom>
            <a:gradFill rotWithShape="0">
              <a:gsLst>
                <a:gs pos="0">
                  <a:srgbClr val="5C5C8A"/>
                </a:gs>
                <a:gs pos="100000">
                  <a:srgbClr val="666699"/>
                </a:gs>
              </a:gsLst>
              <a:lin ang="13500000" scaled="1"/>
            </a:gradFill>
            <a:ln w="9525">
              <a:noFill/>
              <a:round/>
              <a:headEnd/>
              <a:tailEnd/>
            </a:ln>
            <a:effectLst/>
          </p:spPr>
          <p:txBody>
            <a:bodyPr wrap="none" anchor="ctr"/>
            <a:lstStyle/>
            <a:p>
              <a:endParaRPr lang="ru-RU"/>
            </a:p>
          </p:txBody>
        </p:sp>
        <p:sp>
          <p:nvSpPr>
            <p:cNvPr id="1176" name="Oval 152"/>
            <p:cNvSpPr>
              <a:spLocks noChangeArrowheads="1"/>
            </p:cNvSpPr>
            <p:nvPr/>
          </p:nvSpPr>
          <p:spPr bwMode="auto">
            <a:xfrm>
              <a:off x="1293" y="1224"/>
              <a:ext cx="112" cy="45"/>
            </a:xfrm>
            <a:prstGeom prst="ellipse">
              <a:avLst/>
            </a:prstGeom>
            <a:gradFill rotWithShape="0">
              <a:gsLst>
                <a:gs pos="0">
                  <a:srgbClr val="5C5C8A"/>
                </a:gs>
                <a:gs pos="100000">
                  <a:srgbClr val="666699"/>
                </a:gs>
              </a:gsLst>
              <a:lin ang="13500000" scaled="1"/>
            </a:gradFill>
            <a:ln w="9525">
              <a:noFill/>
              <a:round/>
              <a:headEnd/>
              <a:tailEnd/>
            </a:ln>
            <a:effectLst/>
          </p:spPr>
          <p:txBody>
            <a:bodyPr wrap="none" anchor="ctr"/>
            <a:lstStyle/>
            <a:p>
              <a:endParaRPr lang="ru-RU"/>
            </a:p>
          </p:txBody>
        </p:sp>
        <p:sp>
          <p:nvSpPr>
            <p:cNvPr id="1177" name="Oval 153"/>
            <p:cNvSpPr>
              <a:spLocks noChangeArrowheads="1"/>
            </p:cNvSpPr>
            <p:nvPr/>
          </p:nvSpPr>
          <p:spPr bwMode="auto">
            <a:xfrm>
              <a:off x="1313" y="1114"/>
              <a:ext cx="112" cy="44"/>
            </a:xfrm>
            <a:prstGeom prst="ellipse">
              <a:avLst/>
            </a:prstGeom>
            <a:gradFill rotWithShape="0">
              <a:gsLst>
                <a:gs pos="0">
                  <a:srgbClr val="5C5C8A"/>
                </a:gs>
                <a:gs pos="100000">
                  <a:srgbClr val="666699"/>
                </a:gs>
              </a:gsLst>
              <a:lin ang="13500000" scaled="1"/>
            </a:gradFill>
            <a:ln w="9525">
              <a:noFill/>
              <a:round/>
              <a:headEnd/>
              <a:tailEnd/>
            </a:ln>
            <a:effectLst/>
          </p:spPr>
          <p:txBody>
            <a:bodyPr wrap="none" anchor="ctr"/>
            <a:lstStyle/>
            <a:p>
              <a:endParaRPr lang="ru-RU"/>
            </a:p>
          </p:txBody>
        </p:sp>
        <p:sp>
          <p:nvSpPr>
            <p:cNvPr id="1178" name="Oval 154"/>
            <p:cNvSpPr>
              <a:spLocks noChangeArrowheads="1"/>
            </p:cNvSpPr>
            <p:nvPr/>
          </p:nvSpPr>
          <p:spPr bwMode="auto">
            <a:xfrm>
              <a:off x="1081" y="1168"/>
              <a:ext cx="111" cy="45"/>
            </a:xfrm>
            <a:prstGeom prst="ellipse">
              <a:avLst/>
            </a:prstGeom>
            <a:gradFill rotWithShape="0">
              <a:gsLst>
                <a:gs pos="0">
                  <a:srgbClr val="5C5C8A"/>
                </a:gs>
                <a:gs pos="100000">
                  <a:srgbClr val="666699"/>
                </a:gs>
              </a:gsLst>
              <a:lin ang="13500000" scaled="1"/>
            </a:gradFill>
            <a:ln w="9525">
              <a:noFill/>
              <a:round/>
              <a:headEnd/>
              <a:tailEnd/>
            </a:ln>
            <a:effectLst/>
          </p:spPr>
          <p:txBody>
            <a:bodyPr wrap="none" anchor="ctr"/>
            <a:lstStyle/>
            <a:p>
              <a:endParaRPr lang="ru-RU"/>
            </a:p>
          </p:txBody>
        </p:sp>
        <p:sp>
          <p:nvSpPr>
            <p:cNvPr id="1179" name="Oval 155"/>
            <p:cNvSpPr>
              <a:spLocks noChangeArrowheads="1"/>
            </p:cNvSpPr>
            <p:nvPr/>
          </p:nvSpPr>
          <p:spPr bwMode="auto">
            <a:xfrm>
              <a:off x="876" y="1123"/>
              <a:ext cx="112" cy="45"/>
            </a:xfrm>
            <a:prstGeom prst="ellipse">
              <a:avLst/>
            </a:prstGeom>
            <a:gradFill rotWithShape="0">
              <a:gsLst>
                <a:gs pos="0">
                  <a:srgbClr val="5C5C8A"/>
                </a:gs>
                <a:gs pos="100000">
                  <a:srgbClr val="666699"/>
                </a:gs>
              </a:gsLst>
              <a:lin ang="13500000" scaled="1"/>
            </a:gradFill>
            <a:ln w="9525">
              <a:noFill/>
              <a:round/>
              <a:headEnd/>
              <a:tailEnd/>
            </a:ln>
            <a:effectLst/>
          </p:spPr>
          <p:txBody>
            <a:bodyPr wrap="none" anchor="ctr"/>
            <a:lstStyle/>
            <a:p>
              <a:endParaRPr lang="ru-RU"/>
            </a:p>
          </p:txBody>
        </p:sp>
        <p:sp>
          <p:nvSpPr>
            <p:cNvPr id="1180" name="Oval 156"/>
            <p:cNvSpPr>
              <a:spLocks noChangeArrowheads="1"/>
            </p:cNvSpPr>
            <p:nvPr/>
          </p:nvSpPr>
          <p:spPr bwMode="auto">
            <a:xfrm>
              <a:off x="874" y="1218"/>
              <a:ext cx="111" cy="45"/>
            </a:xfrm>
            <a:prstGeom prst="ellipse">
              <a:avLst/>
            </a:prstGeom>
            <a:gradFill rotWithShape="0">
              <a:gsLst>
                <a:gs pos="0">
                  <a:srgbClr val="5C5C8A"/>
                </a:gs>
                <a:gs pos="100000">
                  <a:srgbClr val="666699"/>
                </a:gs>
              </a:gsLst>
              <a:lin ang="13500000" scaled="1"/>
            </a:gradFill>
            <a:ln w="9525">
              <a:noFill/>
              <a:round/>
              <a:headEnd/>
              <a:tailEnd/>
            </a:ln>
            <a:effectLst/>
          </p:spPr>
          <p:txBody>
            <a:bodyPr wrap="none" anchor="ctr"/>
            <a:lstStyle/>
            <a:p>
              <a:endParaRPr lang="ru-RU"/>
            </a:p>
          </p:txBody>
        </p:sp>
        <p:sp>
          <p:nvSpPr>
            <p:cNvPr id="1181" name="Oval 157"/>
            <p:cNvSpPr>
              <a:spLocks noChangeArrowheads="1"/>
            </p:cNvSpPr>
            <p:nvPr/>
          </p:nvSpPr>
          <p:spPr bwMode="auto">
            <a:xfrm>
              <a:off x="679" y="1172"/>
              <a:ext cx="112" cy="44"/>
            </a:xfrm>
            <a:prstGeom prst="ellipse">
              <a:avLst/>
            </a:prstGeom>
            <a:gradFill rotWithShape="0">
              <a:gsLst>
                <a:gs pos="0">
                  <a:srgbClr val="5C5C8A"/>
                </a:gs>
                <a:gs pos="100000">
                  <a:srgbClr val="666699"/>
                </a:gs>
              </a:gsLst>
              <a:lin ang="13500000" scaled="1"/>
            </a:gradFill>
            <a:ln w="9525">
              <a:noFill/>
              <a:round/>
              <a:headEnd/>
              <a:tailEnd/>
            </a:ln>
            <a:effectLst/>
          </p:spPr>
          <p:txBody>
            <a:bodyPr wrap="none" anchor="ctr"/>
            <a:lstStyle/>
            <a:p>
              <a:endParaRPr lang="ru-RU"/>
            </a:p>
          </p:txBody>
        </p:sp>
        <p:sp>
          <p:nvSpPr>
            <p:cNvPr id="1182" name="Oval 158"/>
            <p:cNvSpPr>
              <a:spLocks noChangeArrowheads="1"/>
            </p:cNvSpPr>
            <p:nvPr/>
          </p:nvSpPr>
          <p:spPr bwMode="auto">
            <a:xfrm>
              <a:off x="410" y="1234"/>
              <a:ext cx="111" cy="44"/>
            </a:xfrm>
            <a:prstGeom prst="ellipse">
              <a:avLst/>
            </a:prstGeom>
            <a:gradFill rotWithShape="0">
              <a:gsLst>
                <a:gs pos="0">
                  <a:srgbClr val="5C5C8A"/>
                </a:gs>
                <a:gs pos="100000">
                  <a:srgbClr val="666699"/>
                </a:gs>
              </a:gsLst>
              <a:lin ang="13500000" scaled="1"/>
            </a:gradFill>
            <a:ln w="9525">
              <a:noFill/>
              <a:round/>
              <a:headEnd/>
              <a:tailEnd/>
            </a:ln>
            <a:effectLst/>
          </p:spPr>
          <p:txBody>
            <a:bodyPr wrap="none" anchor="ctr"/>
            <a:lstStyle/>
            <a:p>
              <a:endParaRPr lang="ru-RU"/>
            </a:p>
          </p:txBody>
        </p:sp>
        <p:sp>
          <p:nvSpPr>
            <p:cNvPr id="1183" name="Oval 159"/>
            <p:cNvSpPr>
              <a:spLocks noChangeArrowheads="1"/>
            </p:cNvSpPr>
            <p:nvPr/>
          </p:nvSpPr>
          <p:spPr bwMode="auto">
            <a:xfrm>
              <a:off x="433" y="1102"/>
              <a:ext cx="112" cy="44"/>
            </a:xfrm>
            <a:prstGeom prst="ellipse">
              <a:avLst/>
            </a:prstGeom>
            <a:gradFill rotWithShape="0">
              <a:gsLst>
                <a:gs pos="0">
                  <a:srgbClr val="5C5C8A"/>
                </a:gs>
                <a:gs pos="100000">
                  <a:srgbClr val="666699"/>
                </a:gs>
              </a:gsLst>
              <a:lin ang="13500000" scaled="1"/>
            </a:gradFill>
            <a:ln w="9525">
              <a:noFill/>
              <a:round/>
              <a:headEnd/>
              <a:tailEnd/>
            </a:ln>
            <a:effectLst/>
          </p:spPr>
          <p:txBody>
            <a:bodyPr wrap="none" anchor="ctr"/>
            <a:lstStyle/>
            <a:p>
              <a:endParaRPr lang="ru-RU"/>
            </a:p>
          </p:txBody>
        </p:sp>
        <p:sp>
          <p:nvSpPr>
            <p:cNvPr id="1184" name="Oval 160"/>
            <p:cNvSpPr>
              <a:spLocks noChangeArrowheads="1"/>
            </p:cNvSpPr>
            <p:nvPr/>
          </p:nvSpPr>
          <p:spPr bwMode="auto">
            <a:xfrm>
              <a:off x="118" y="1314"/>
              <a:ext cx="111" cy="44"/>
            </a:xfrm>
            <a:prstGeom prst="ellipse">
              <a:avLst/>
            </a:prstGeom>
            <a:gradFill rotWithShape="0">
              <a:gsLst>
                <a:gs pos="0">
                  <a:srgbClr val="5C5C8A"/>
                </a:gs>
                <a:gs pos="100000">
                  <a:srgbClr val="666699"/>
                </a:gs>
              </a:gsLst>
              <a:lin ang="13500000" scaled="1"/>
            </a:gradFill>
            <a:ln w="9525">
              <a:noFill/>
              <a:round/>
              <a:headEnd/>
              <a:tailEnd/>
            </a:ln>
            <a:effectLst/>
          </p:spPr>
          <p:txBody>
            <a:bodyPr wrap="none" anchor="ctr"/>
            <a:lstStyle/>
            <a:p>
              <a:endParaRPr lang="ru-RU"/>
            </a:p>
          </p:txBody>
        </p:sp>
        <p:sp>
          <p:nvSpPr>
            <p:cNvPr id="1185" name="Oval 161"/>
            <p:cNvSpPr>
              <a:spLocks noChangeArrowheads="1"/>
            </p:cNvSpPr>
            <p:nvPr/>
          </p:nvSpPr>
          <p:spPr bwMode="auto">
            <a:xfrm>
              <a:off x="857" y="1003"/>
              <a:ext cx="101" cy="38"/>
            </a:xfrm>
            <a:prstGeom prst="ellipse">
              <a:avLst/>
            </a:prstGeom>
            <a:gradFill rotWithShape="0">
              <a:gsLst>
                <a:gs pos="0">
                  <a:srgbClr val="5C5C8A"/>
                </a:gs>
                <a:gs pos="100000">
                  <a:srgbClr val="666699"/>
                </a:gs>
              </a:gsLst>
              <a:lin ang="13500000" scaled="1"/>
            </a:gradFill>
            <a:ln w="9525">
              <a:noFill/>
              <a:round/>
              <a:headEnd/>
              <a:tailEnd/>
            </a:ln>
            <a:effectLst/>
          </p:spPr>
          <p:txBody>
            <a:bodyPr wrap="none" anchor="ctr"/>
            <a:lstStyle/>
            <a:p>
              <a:endParaRPr lang="ru-RU"/>
            </a:p>
          </p:txBody>
        </p:sp>
        <p:sp>
          <p:nvSpPr>
            <p:cNvPr id="1186" name="Oval 162"/>
            <p:cNvSpPr>
              <a:spLocks noChangeArrowheads="1"/>
            </p:cNvSpPr>
            <p:nvPr/>
          </p:nvSpPr>
          <p:spPr bwMode="auto">
            <a:xfrm>
              <a:off x="1340" y="1015"/>
              <a:ext cx="101" cy="39"/>
            </a:xfrm>
            <a:prstGeom prst="ellipse">
              <a:avLst/>
            </a:prstGeom>
            <a:gradFill rotWithShape="0">
              <a:gsLst>
                <a:gs pos="0">
                  <a:srgbClr val="5C5C8A"/>
                </a:gs>
                <a:gs pos="100000">
                  <a:srgbClr val="666699"/>
                </a:gs>
              </a:gsLst>
              <a:lin ang="13500000" scaled="1"/>
            </a:gradFill>
            <a:ln w="9525">
              <a:noFill/>
              <a:round/>
              <a:headEnd/>
              <a:tailEnd/>
            </a:ln>
            <a:effectLst/>
          </p:spPr>
          <p:txBody>
            <a:bodyPr wrap="none" anchor="ctr"/>
            <a:lstStyle/>
            <a:p>
              <a:endParaRPr lang="ru-RU"/>
            </a:p>
          </p:txBody>
        </p:sp>
        <p:sp>
          <p:nvSpPr>
            <p:cNvPr id="1187" name="Oval 163"/>
            <p:cNvSpPr>
              <a:spLocks noChangeArrowheads="1"/>
            </p:cNvSpPr>
            <p:nvPr/>
          </p:nvSpPr>
          <p:spPr bwMode="auto">
            <a:xfrm>
              <a:off x="1738" y="1010"/>
              <a:ext cx="101" cy="38"/>
            </a:xfrm>
            <a:prstGeom prst="ellipse">
              <a:avLst/>
            </a:prstGeom>
            <a:gradFill rotWithShape="0">
              <a:gsLst>
                <a:gs pos="0">
                  <a:srgbClr val="5C5C8A"/>
                </a:gs>
                <a:gs pos="100000">
                  <a:srgbClr val="666699"/>
                </a:gs>
              </a:gsLst>
              <a:lin ang="13500000" scaled="1"/>
            </a:gradFill>
            <a:ln w="9525">
              <a:noFill/>
              <a:round/>
              <a:headEnd/>
              <a:tailEnd/>
            </a:ln>
            <a:effectLst/>
          </p:spPr>
          <p:txBody>
            <a:bodyPr wrap="none" anchor="ctr"/>
            <a:lstStyle/>
            <a:p>
              <a:endParaRPr lang="ru-RU"/>
            </a:p>
          </p:txBody>
        </p:sp>
        <p:sp>
          <p:nvSpPr>
            <p:cNvPr id="1188" name="Oval 164"/>
            <p:cNvSpPr>
              <a:spLocks noChangeArrowheads="1"/>
            </p:cNvSpPr>
            <p:nvPr/>
          </p:nvSpPr>
          <p:spPr bwMode="auto">
            <a:xfrm>
              <a:off x="2115" y="1003"/>
              <a:ext cx="100" cy="39"/>
            </a:xfrm>
            <a:prstGeom prst="ellipse">
              <a:avLst/>
            </a:prstGeom>
            <a:gradFill rotWithShape="0">
              <a:gsLst>
                <a:gs pos="0">
                  <a:srgbClr val="5C5C8A"/>
                </a:gs>
                <a:gs pos="100000">
                  <a:srgbClr val="666699"/>
                </a:gs>
              </a:gsLst>
              <a:lin ang="13500000" scaled="1"/>
            </a:gradFill>
            <a:ln w="9525">
              <a:noFill/>
              <a:round/>
              <a:headEnd/>
              <a:tailEnd/>
            </a:ln>
            <a:effectLst/>
          </p:spPr>
          <p:txBody>
            <a:bodyPr wrap="none" anchor="ctr"/>
            <a:lstStyle/>
            <a:p>
              <a:endParaRPr lang="ru-RU"/>
            </a:p>
          </p:txBody>
        </p:sp>
        <p:sp>
          <p:nvSpPr>
            <p:cNvPr id="1189" name="Oval 165"/>
            <p:cNvSpPr>
              <a:spLocks noChangeArrowheads="1"/>
            </p:cNvSpPr>
            <p:nvPr/>
          </p:nvSpPr>
          <p:spPr bwMode="auto">
            <a:xfrm>
              <a:off x="2319" y="943"/>
              <a:ext cx="101" cy="39"/>
            </a:xfrm>
            <a:prstGeom prst="ellipse">
              <a:avLst/>
            </a:prstGeom>
            <a:gradFill rotWithShape="0">
              <a:gsLst>
                <a:gs pos="0">
                  <a:srgbClr val="5C5C8A"/>
                </a:gs>
                <a:gs pos="100000">
                  <a:srgbClr val="666699"/>
                </a:gs>
              </a:gsLst>
              <a:lin ang="13500000" scaled="1"/>
            </a:gradFill>
            <a:ln w="9525">
              <a:noFill/>
              <a:round/>
              <a:headEnd/>
              <a:tailEnd/>
            </a:ln>
            <a:effectLst/>
          </p:spPr>
          <p:txBody>
            <a:bodyPr wrap="none" anchor="ctr"/>
            <a:lstStyle/>
            <a:p>
              <a:endParaRPr lang="ru-RU"/>
            </a:p>
          </p:txBody>
        </p:sp>
        <p:sp>
          <p:nvSpPr>
            <p:cNvPr id="1190" name="Oval 166"/>
            <p:cNvSpPr>
              <a:spLocks noChangeArrowheads="1"/>
            </p:cNvSpPr>
            <p:nvPr/>
          </p:nvSpPr>
          <p:spPr bwMode="auto">
            <a:xfrm>
              <a:off x="2600" y="997"/>
              <a:ext cx="101" cy="39"/>
            </a:xfrm>
            <a:prstGeom prst="ellipse">
              <a:avLst/>
            </a:prstGeom>
            <a:gradFill rotWithShape="0">
              <a:gsLst>
                <a:gs pos="0">
                  <a:srgbClr val="5C5C8A"/>
                </a:gs>
                <a:gs pos="100000">
                  <a:srgbClr val="666699"/>
                </a:gs>
              </a:gsLst>
              <a:lin ang="13500000" scaled="1"/>
            </a:gradFill>
            <a:ln w="9525">
              <a:noFill/>
              <a:round/>
              <a:headEnd/>
              <a:tailEnd/>
            </a:ln>
            <a:effectLst/>
          </p:spPr>
          <p:txBody>
            <a:bodyPr wrap="none" anchor="ctr"/>
            <a:lstStyle/>
            <a:p>
              <a:endParaRPr lang="ru-RU"/>
            </a:p>
          </p:txBody>
        </p:sp>
        <p:sp>
          <p:nvSpPr>
            <p:cNvPr id="1191" name="Oval 167"/>
            <p:cNvSpPr>
              <a:spLocks noChangeArrowheads="1"/>
            </p:cNvSpPr>
            <p:nvPr/>
          </p:nvSpPr>
          <p:spPr bwMode="auto">
            <a:xfrm>
              <a:off x="1666" y="1422"/>
              <a:ext cx="106" cy="51"/>
            </a:xfrm>
            <a:prstGeom prst="ellipse">
              <a:avLst/>
            </a:prstGeom>
            <a:gradFill rotWithShape="0">
              <a:gsLst>
                <a:gs pos="0">
                  <a:srgbClr val="565681"/>
                </a:gs>
                <a:gs pos="100000">
                  <a:srgbClr val="666699"/>
                </a:gs>
              </a:gsLst>
              <a:lin ang="13500000" scaled="1"/>
            </a:gradFill>
            <a:ln w="9525">
              <a:noFill/>
              <a:round/>
              <a:headEnd/>
              <a:tailEnd/>
            </a:ln>
            <a:effectLst/>
          </p:spPr>
          <p:txBody>
            <a:bodyPr wrap="none" anchor="ctr"/>
            <a:lstStyle/>
            <a:p>
              <a:endParaRPr lang="ru-RU"/>
            </a:p>
          </p:txBody>
        </p:sp>
        <p:sp>
          <p:nvSpPr>
            <p:cNvPr id="1192" name="Oval 168"/>
            <p:cNvSpPr>
              <a:spLocks noChangeArrowheads="1"/>
            </p:cNvSpPr>
            <p:nvPr/>
          </p:nvSpPr>
          <p:spPr bwMode="auto">
            <a:xfrm>
              <a:off x="2556" y="1518"/>
              <a:ext cx="123" cy="51"/>
            </a:xfrm>
            <a:prstGeom prst="ellipse">
              <a:avLst/>
            </a:prstGeom>
            <a:gradFill rotWithShape="0">
              <a:gsLst>
                <a:gs pos="0">
                  <a:srgbClr val="505078"/>
                </a:gs>
                <a:gs pos="100000">
                  <a:srgbClr val="666699"/>
                </a:gs>
              </a:gsLst>
              <a:lin ang="13500000" scaled="1"/>
            </a:gradFill>
            <a:ln w="9525">
              <a:noFill/>
              <a:round/>
              <a:headEnd/>
              <a:tailEnd/>
            </a:ln>
            <a:effectLst/>
          </p:spPr>
          <p:txBody>
            <a:bodyPr wrap="none" anchor="ctr"/>
            <a:lstStyle/>
            <a:p>
              <a:endParaRPr lang="ru-RU"/>
            </a:p>
          </p:txBody>
        </p:sp>
        <p:sp>
          <p:nvSpPr>
            <p:cNvPr id="1193" name="Oval 169"/>
            <p:cNvSpPr>
              <a:spLocks noChangeArrowheads="1"/>
            </p:cNvSpPr>
            <p:nvPr/>
          </p:nvSpPr>
          <p:spPr bwMode="auto">
            <a:xfrm>
              <a:off x="3618" y="1289"/>
              <a:ext cx="112" cy="51"/>
            </a:xfrm>
            <a:prstGeom prst="ellipse">
              <a:avLst/>
            </a:prstGeom>
            <a:gradFill rotWithShape="0">
              <a:gsLst>
                <a:gs pos="0">
                  <a:srgbClr val="4C4C73"/>
                </a:gs>
                <a:gs pos="100000">
                  <a:srgbClr val="666699"/>
                </a:gs>
              </a:gsLst>
              <a:lin ang="13500000" scaled="1"/>
            </a:gradFill>
            <a:ln w="9525">
              <a:noFill/>
              <a:round/>
              <a:headEnd/>
              <a:tailEnd/>
            </a:ln>
            <a:effectLst/>
          </p:spPr>
          <p:txBody>
            <a:bodyPr wrap="none" anchor="ctr"/>
            <a:lstStyle/>
            <a:p>
              <a:endParaRPr lang="ru-RU"/>
            </a:p>
          </p:txBody>
        </p:sp>
        <p:sp>
          <p:nvSpPr>
            <p:cNvPr id="1194" name="Oval 170"/>
            <p:cNvSpPr>
              <a:spLocks noChangeArrowheads="1"/>
            </p:cNvSpPr>
            <p:nvPr/>
          </p:nvSpPr>
          <p:spPr bwMode="auto">
            <a:xfrm>
              <a:off x="3790" y="1214"/>
              <a:ext cx="111" cy="51"/>
            </a:xfrm>
            <a:prstGeom prst="ellipse">
              <a:avLst/>
            </a:prstGeom>
            <a:gradFill rotWithShape="0">
              <a:gsLst>
                <a:gs pos="0">
                  <a:srgbClr val="4C4C73"/>
                </a:gs>
                <a:gs pos="100000">
                  <a:srgbClr val="666699"/>
                </a:gs>
              </a:gsLst>
              <a:lin ang="13500000" scaled="1"/>
            </a:gradFill>
            <a:ln w="9525">
              <a:noFill/>
              <a:round/>
              <a:headEnd/>
              <a:tailEnd/>
            </a:ln>
            <a:effectLst/>
          </p:spPr>
          <p:txBody>
            <a:bodyPr wrap="none" anchor="ctr"/>
            <a:lstStyle/>
            <a:p>
              <a:endParaRPr lang="ru-RU"/>
            </a:p>
          </p:txBody>
        </p:sp>
        <p:sp>
          <p:nvSpPr>
            <p:cNvPr id="1195" name="Oval 171"/>
            <p:cNvSpPr>
              <a:spLocks noChangeArrowheads="1"/>
            </p:cNvSpPr>
            <p:nvPr/>
          </p:nvSpPr>
          <p:spPr bwMode="auto">
            <a:xfrm>
              <a:off x="2133" y="910"/>
              <a:ext cx="79" cy="34"/>
            </a:xfrm>
            <a:prstGeom prst="ellipse">
              <a:avLst/>
            </a:prstGeom>
            <a:gradFill rotWithShape="0">
              <a:gsLst>
                <a:gs pos="0">
                  <a:srgbClr val="5C5C8A"/>
                </a:gs>
                <a:gs pos="100000">
                  <a:srgbClr val="666699"/>
                </a:gs>
              </a:gsLst>
              <a:lin ang="13500000" scaled="1"/>
            </a:gradFill>
            <a:ln w="9525">
              <a:noFill/>
              <a:round/>
              <a:headEnd/>
              <a:tailEnd/>
            </a:ln>
            <a:effectLst/>
          </p:spPr>
          <p:txBody>
            <a:bodyPr wrap="none" anchor="ctr"/>
            <a:lstStyle/>
            <a:p>
              <a:endParaRPr lang="ru-RU"/>
            </a:p>
          </p:txBody>
        </p:sp>
        <p:sp>
          <p:nvSpPr>
            <p:cNvPr id="1196" name="Oval 172"/>
            <p:cNvSpPr>
              <a:spLocks noChangeArrowheads="1"/>
            </p:cNvSpPr>
            <p:nvPr/>
          </p:nvSpPr>
          <p:spPr bwMode="auto">
            <a:xfrm>
              <a:off x="1263" y="910"/>
              <a:ext cx="79" cy="34"/>
            </a:xfrm>
            <a:prstGeom prst="ellipse">
              <a:avLst/>
            </a:prstGeom>
            <a:gradFill rotWithShape="0">
              <a:gsLst>
                <a:gs pos="0">
                  <a:srgbClr val="5C5C8A"/>
                </a:gs>
                <a:gs pos="100000">
                  <a:srgbClr val="666699"/>
                </a:gs>
              </a:gsLst>
              <a:lin ang="13500000" scaled="1"/>
            </a:gradFill>
            <a:ln w="9525">
              <a:noFill/>
              <a:round/>
              <a:headEnd/>
              <a:tailEnd/>
            </a:ln>
            <a:effectLst/>
          </p:spPr>
          <p:txBody>
            <a:bodyPr wrap="none" anchor="ctr"/>
            <a:lstStyle/>
            <a:p>
              <a:endParaRPr lang="ru-RU"/>
            </a:p>
          </p:txBody>
        </p:sp>
        <p:sp>
          <p:nvSpPr>
            <p:cNvPr id="1197" name="Oval 173"/>
            <p:cNvSpPr>
              <a:spLocks noChangeArrowheads="1"/>
            </p:cNvSpPr>
            <p:nvPr/>
          </p:nvSpPr>
          <p:spPr bwMode="auto">
            <a:xfrm>
              <a:off x="1470" y="871"/>
              <a:ext cx="79" cy="34"/>
            </a:xfrm>
            <a:prstGeom prst="ellipse">
              <a:avLst/>
            </a:prstGeom>
            <a:gradFill rotWithShape="0">
              <a:gsLst>
                <a:gs pos="0">
                  <a:srgbClr val="5C5C8A"/>
                </a:gs>
                <a:gs pos="100000">
                  <a:srgbClr val="666699"/>
                </a:gs>
              </a:gsLst>
              <a:lin ang="13500000" scaled="1"/>
            </a:gradFill>
            <a:ln w="9525">
              <a:noFill/>
              <a:round/>
              <a:headEnd/>
              <a:tailEnd/>
            </a:ln>
            <a:effectLst/>
          </p:spPr>
          <p:txBody>
            <a:bodyPr wrap="none" anchor="ctr"/>
            <a:lstStyle/>
            <a:p>
              <a:endParaRPr lang="ru-RU"/>
            </a:p>
          </p:txBody>
        </p:sp>
        <p:sp>
          <p:nvSpPr>
            <p:cNvPr id="1198" name="Oval 174"/>
            <p:cNvSpPr>
              <a:spLocks noChangeArrowheads="1"/>
            </p:cNvSpPr>
            <p:nvPr/>
          </p:nvSpPr>
          <p:spPr bwMode="auto">
            <a:xfrm>
              <a:off x="1649" y="826"/>
              <a:ext cx="83" cy="34"/>
            </a:xfrm>
            <a:prstGeom prst="ellipse">
              <a:avLst/>
            </a:prstGeom>
            <a:gradFill rotWithShape="0">
              <a:gsLst>
                <a:gs pos="0">
                  <a:srgbClr val="5C5C8A"/>
                </a:gs>
                <a:gs pos="100000">
                  <a:srgbClr val="666699"/>
                </a:gs>
              </a:gsLst>
              <a:lin ang="13500000" scaled="1"/>
            </a:gradFill>
            <a:ln w="9525">
              <a:noFill/>
              <a:round/>
              <a:headEnd/>
              <a:tailEnd/>
            </a:ln>
            <a:effectLst/>
          </p:spPr>
          <p:txBody>
            <a:bodyPr wrap="none" anchor="ctr"/>
            <a:lstStyle/>
            <a:p>
              <a:endParaRPr lang="ru-RU"/>
            </a:p>
          </p:txBody>
        </p:sp>
        <p:sp>
          <p:nvSpPr>
            <p:cNvPr id="1199" name="Oval 175"/>
            <p:cNvSpPr>
              <a:spLocks noChangeArrowheads="1"/>
            </p:cNvSpPr>
            <p:nvPr/>
          </p:nvSpPr>
          <p:spPr bwMode="auto">
            <a:xfrm>
              <a:off x="1917" y="871"/>
              <a:ext cx="84" cy="34"/>
            </a:xfrm>
            <a:prstGeom prst="ellipse">
              <a:avLst/>
            </a:prstGeom>
            <a:gradFill rotWithShape="0">
              <a:gsLst>
                <a:gs pos="0">
                  <a:srgbClr val="5C5C8A"/>
                </a:gs>
                <a:gs pos="100000">
                  <a:srgbClr val="666699"/>
                </a:gs>
              </a:gsLst>
              <a:lin ang="13500000" scaled="1"/>
            </a:gradFill>
            <a:ln w="9525">
              <a:noFill/>
              <a:round/>
              <a:headEnd/>
              <a:tailEnd/>
            </a:ln>
            <a:effectLst/>
          </p:spPr>
          <p:txBody>
            <a:bodyPr wrap="none" anchor="ctr"/>
            <a:lstStyle/>
            <a:p>
              <a:endParaRPr lang="ru-RU"/>
            </a:p>
          </p:txBody>
        </p:sp>
        <p:sp>
          <p:nvSpPr>
            <p:cNvPr id="1200" name="Oval 176"/>
            <p:cNvSpPr>
              <a:spLocks noChangeArrowheads="1"/>
            </p:cNvSpPr>
            <p:nvPr/>
          </p:nvSpPr>
          <p:spPr bwMode="auto">
            <a:xfrm>
              <a:off x="1719" y="925"/>
              <a:ext cx="83" cy="34"/>
            </a:xfrm>
            <a:prstGeom prst="ellipse">
              <a:avLst/>
            </a:prstGeom>
            <a:gradFill rotWithShape="0">
              <a:gsLst>
                <a:gs pos="0">
                  <a:srgbClr val="5C5C8A"/>
                </a:gs>
                <a:gs pos="100000">
                  <a:srgbClr val="666699"/>
                </a:gs>
              </a:gsLst>
              <a:lin ang="13500000" scaled="1"/>
            </a:gradFill>
            <a:ln w="9525">
              <a:noFill/>
              <a:round/>
              <a:headEnd/>
              <a:tailEnd/>
            </a:ln>
            <a:effectLst/>
          </p:spPr>
          <p:txBody>
            <a:bodyPr wrap="none" anchor="ctr"/>
            <a:lstStyle/>
            <a:p>
              <a:endParaRPr lang="ru-RU"/>
            </a:p>
          </p:txBody>
        </p:sp>
        <p:sp>
          <p:nvSpPr>
            <p:cNvPr id="1201" name="Oval 177"/>
            <p:cNvSpPr>
              <a:spLocks noChangeArrowheads="1"/>
            </p:cNvSpPr>
            <p:nvPr/>
          </p:nvSpPr>
          <p:spPr bwMode="auto">
            <a:xfrm>
              <a:off x="1912" y="959"/>
              <a:ext cx="95" cy="45"/>
            </a:xfrm>
            <a:prstGeom prst="ellipse">
              <a:avLst/>
            </a:prstGeom>
            <a:gradFill rotWithShape="0">
              <a:gsLst>
                <a:gs pos="0">
                  <a:srgbClr val="5C5C8A"/>
                </a:gs>
                <a:gs pos="100000">
                  <a:srgbClr val="666699"/>
                </a:gs>
              </a:gsLst>
              <a:lin ang="13500000" scaled="1"/>
            </a:gradFill>
            <a:ln w="9525">
              <a:noFill/>
              <a:round/>
              <a:headEnd/>
              <a:tailEnd/>
            </a:ln>
            <a:effectLst/>
          </p:spPr>
          <p:txBody>
            <a:bodyPr wrap="none" anchor="ctr"/>
            <a:lstStyle/>
            <a:p>
              <a:endParaRPr lang="ru-RU"/>
            </a:p>
          </p:txBody>
        </p:sp>
        <p:sp>
          <p:nvSpPr>
            <p:cNvPr id="1202" name="Oval 178"/>
            <p:cNvSpPr>
              <a:spLocks noChangeArrowheads="1"/>
            </p:cNvSpPr>
            <p:nvPr/>
          </p:nvSpPr>
          <p:spPr bwMode="auto">
            <a:xfrm>
              <a:off x="1540" y="964"/>
              <a:ext cx="89" cy="45"/>
            </a:xfrm>
            <a:prstGeom prst="ellipse">
              <a:avLst/>
            </a:prstGeom>
            <a:gradFill rotWithShape="0">
              <a:gsLst>
                <a:gs pos="0">
                  <a:srgbClr val="5C5C8A"/>
                </a:gs>
                <a:gs pos="100000">
                  <a:srgbClr val="666699"/>
                </a:gs>
              </a:gsLst>
              <a:lin ang="13500000" scaled="1"/>
            </a:gradFill>
            <a:ln w="9525">
              <a:noFill/>
              <a:round/>
              <a:headEnd/>
              <a:tailEnd/>
            </a:ln>
            <a:effectLst/>
          </p:spPr>
          <p:txBody>
            <a:bodyPr wrap="none" anchor="ctr"/>
            <a:lstStyle/>
            <a:p>
              <a:endParaRPr lang="ru-RU"/>
            </a:p>
          </p:txBody>
        </p:sp>
        <p:sp>
          <p:nvSpPr>
            <p:cNvPr id="1203" name="Oval 179"/>
            <p:cNvSpPr>
              <a:spLocks noChangeArrowheads="1"/>
            </p:cNvSpPr>
            <p:nvPr/>
          </p:nvSpPr>
          <p:spPr bwMode="auto">
            <a:xfrm>
              <a:off x="1075" y="955"/>
              <a:ext cx="101" cy="45"/>
            </a:xfrm>
            <a:prstGeom prst="ellipse">
              <a:avLst/>
            </a:prstGeom>
            <a:gradFill rotWithShape="0">
              <a:gsLst>
                <a:gs pos="0">
                  <a:srgbClr val="5C5C8A"/>
                </a:gs>
                <a:gs pos="100000">
                  <a:srgbClr val="666699"/>
                </a:gs>
              </a:gsLst>
              <a:lin ang="13500000" scaled="1"/>
            </a:gradFill>
            <a:ln w="9525">
              <a:noFill/>
              <a:round/>
              <a:headEnd/>
              <a:tailEnd/>
            </a:ln>
            <a:effectLst/>
          </p:spPr>
          <p:txBody>
            <a:bodyPr wrap="none" anchor="ctr"/>
            <a:lstStyle/>
            <a:p>
              <a:endParaRPr lang="ru-RU"/>
            </a:p>
          </p:txBody>
        </p:sp>
        <p:sp>
          <p:nvSpPr>
            <p:cNvPr id="1204" name="Oval 180"/>
            <p:cNvSpPr>
              <a:spLocks noChangeArrowheads="1"/>
            </p:cNvSpPr>
            <p:nvPr/>
          </p:nvSpPr>
          <p:spPr bwMode="auto">
            <a:xfrm>
              <a:off x="1982" y="4029"/>
              <a:ext cx="195" cy="105"/>
            </a:xfrm>
            <a:prstGeom prst="ellipse">
              <a:avLst/>
            </a:prstGeom>
            <a:gradFill rotWithShape="0">
              <a:gsLst>
                <a:gs pos="0">
                  <a:srgbClr val="34344E"/>
                </a:gs>
                <a:gs pos="100000">
                  <a:srgbClr val="5B5B89"/>
                </a:gs>
              </a:gsLst>
              <a:lin ang="13500000" scaled="1"/>
            </a:gradFill>
            <a:ln w="9525">
              <a:noFill/>
              <a:round/>
              <a:headEnd/>
              <a:tailEnd/>
            </a:ln>
            <a:effectLst/>
          </p:spPr>
          <p:txBody>
            <a:bodyPr wrap="none" anchor="ctr"/>
            <a:lstStyle/>
            <a:p>
              <a:endParaRPr lang="ru-RU"/>
            </a:p>
          </p:txBody>
        </p:sp>
        <p:sp>
          <p:nvSpPr>
            <p:cNvPr id="1205" name="Oval 181"/>
            <p:cNvSpPr>
              <a:spLocks noChangeArrowheads="1"/>
            </p:cNvSpPr>
            <p:nvPr/>
          </p:nvSpPr>
          <p:spPr bwMode="auto">
            <a:xfrm>
              <a:off x="2459" y="3673"/>
              <a:ext cx="196" cy="112"/>
            </a:xfrm>
            <a:prstGeom prst="ellipse">
              <a:avLst/>
            </a:prstGeom>
            <a:gradFill rotWithShape="0">
              <a:gsLst>
                <a:gs pos="0">
                  <a:srgbClr val="34344E"/>
                </a:gs>
                <a:gs pos="100000">
                  <a:srgbClr val="5B5B89"/>
                </a:gs>
              </a:gsLst>
              <a:lin ang="13500000" scaled="1"/>
            </a:gradFill>
            <a:ln w="9525">
              <a:noFill/>
              <a:round/>
              <a:headEnd/>
              <a:tailEnd/>
            </a:ln>
            <a:effectLst/>
          </p:spPr>
          <p:txBody>
            <a:bodyPr wrap="none" anchor="ctr"/>
            <a:lstStyle/>
            <a:p>
              <a:endParaRPr lang="ru-RU"/>
            </a:p>
          </p:txBody>
        </p:sp>
        <p:sp>
          <p:nvSpPr>
            <p:cNvPr id="1206" name="Oval 182"/>
            <p:cNvSpPr>
              <a:spLocks noChangeArrowheads="1"/>
            </p:cNvSpPr>
            <p:nvPr/>
          </p:nvSpPr>
          <p:spPr bwMode="auto">
            <a:xfrm>
              <a:off x="3237" y="3123"/>
              <a:ext cx="168" cy="95"/>
            </a:xfrm>
            <a:prstGeom prst="ellipse">
              <a:avLst/>
            </a:prstGeom>
            <a:gradFill rotWithShape="0">
              <a:gsLst>
                <a:gs pos="0">
                  <a:srgbClr val="34344E"/>
                </a:gs>
                <a:gs pos="100000">
                  <a:srgbClr val="5B5B89"/>
                </a:gs>
              </a:gsLst>
              <a:lin ang="13500000" scaled="1"/>
            </a:gradFill>
            <a:ln w="9525">
              <a:noFill/>
              <a:round/>
              <a:headEnd/>
              <a:tailEnd/>
            </a:ln>
            <a:effectLst/>
          </p:spPr>
          <p:txBody>
            <a:bodyPr wrap="none" anchor="ctr"/>
            <a:lstStyle/>
            <a:p>
              <a:endParaRPr lang="ru-RU"/>
            </a:p>
          </p:txBody>
        </p:sp>
        <p:sp>
          <p:nvSpPr>
            <p:cNvPr id="1207" name="Oval 183"/>
            <p:cNvSpPr>
              <a:spLocks noChangeArrowheads="1"/>
            </p:cNvSpPr>
            <p:nvPr/>
          </p:nvSpPr>
          <p:spPr bwMode="auto">
            <a:xfrm>
              <a:off x="3549" y="2882"/>
              <a:ext cx="157" cy="89"/>
            </a:xfrm>
            <a:prstGeom prst="ellipse">
              <a:avLst/>
            </a:prstGeom>
            <a:gradFill rotWithShape="0">
              <a:gsLst>
                <a:gs pos="0">
                  <a:srgbClr val="34344E"/>
                </a:gs>
                <a:gs pos="100000">
                  <a:srgbClr val="5B5B89"/>
                </a:gs>
              </a:gsLst>
              <a:lin ang="13500000" scaled="1"/>
            </a:gradFill>
            <a:ln w="9525">
              <a:noFill/>
              <a:round/>
              <a:headEnd/>
              <a:tailEnd/>
            </a:ln>
            <a:effectLst/>
          </p:spPr>
          <p:txBody>
            <a:bodyPr wrap="none" anchor="ctr"/>
            <a:lstStyle/>
            <a:p>
              <a:endParaRPr lang="ru-RU"/>
            </a:p>
          </p:txBody>
        </p:sp>
        <p:sp>
          <p:nvSpPr>
            <p:cNvPr id="1208" name="Oval 184"/>
            <p:cNvSpPr>
              <a:spLocks noChangeArrowheads="1"/>
            </p:cNvSpPr>
            <p:nvPr/>
          </p:nvSpPr>
          <p:spPr bwMode="auto">
            <a:xfrm>
              <a:off x="2891" y="3379"/>
              <a:ext cx="168" cy="95"/>
            </a:xfrm>
            <a:prstGeom prst="ellipse">
              <a:avLst/>
            </a:prstGeom>
            <a:gradFill rotWithShape="0">
              <a:gsLst>
                <a:gs pos="0">
                  <a:srgbClr val="34344E"/>
                </a:gs>
                <a:gs pos="100000">
                  <a:srgbClr val="5B5B89"/>
                </a:gs>
              </a:gsLst>
              <a:lin ang="13500000" scaled="1"/>
            </a:gradFill>
            <a:ln w="9525">
              <a:noFill/>
              <a:round/>
              <a:headEnd/>
              <a:tailEnd/>
            </a:ln>
            <a:effectLst/>
          </p:spPr>
          <p:txBody>
            <a:bodyPr wrap="none" anchor="ctr"/>
            <a:lstStyle/>
            <a:p>
              <a:endParaRPr lang="ru-RU"/>
            </a:p>
          </p:txBody>
        </p:sp>
        <p:sp>
          <p:nvSpPr>
            <p:cNvPr id="1209" name="Oval 185"/>
            <p:cNvSpPr>
              <a:spLocks noChangeArrowheads="1"/>
            </p:cNvSpPr>
            <p:nvPr/>
          </p:nvSpPr>
          <p:spPr bwMode="auto">
            <a:xfrm>
              <a:off x="3868" y="2659"/>
              <a:ext cx="151" cy="84"/>
            </a:xfrm>
            <a:prstGeom prst="ellipse">
              <a:avLst/>
            </a:prstGeom>
            <a:gradFill rotWithShape="0">
              <a:gsLst>
                <a:gs pos="0">
                  <a:srgbClr val="34344E"/>
                </a:gs>
                <a:gs pos="100000">
                  <a:srgbClr val="5B5B89"/>
                </a:gs>
              </a:gsLst>
              <a:lin ang="13500000" scaled="1"/>
            </a:gradFill>
            <a:ln w="9525">
              <a:noFill/>
              <a:round/>
              <a:headEnd/>
              <a:tailEnd/>
            </a:ln>
            <a:effectLst/>
          </p:spPr>
          <p:txBody>
            <a:bodyPr wrap="none" anchor="ctr"/>
            <a:lstStyle/>
            <a:p>
              <a:endParaRPr lang="ru-RU"/>
            </a:p>
          </p:txBody>
        </p:sp>
        <p:sp>
          <p:nvSpPr>
            <p:cNvPr id="1210" name="Oval 186"/>
            <p:cNvSpPr>
              <a:spLocks noChangeArrowheads="1"/>
            </p:cNvSpPr>
            <p:nvPr/>
          </p:nvSpPr>
          <p:spPr bwMode="auto">
            <a:xfrm>
              <a:off x="4089" y="2477"/>
              <a:ext cx="156" cy="89"/>
            </a:xfrm>
            <a:prstGeom prst="ellipse">
              <a:avLst/>
            </a:prstGeom>
            <a:gradFill rotWithShape="0">
              <a:gsLst>
                <a:gs pos="0">
                  <a:srgbClr val="34344E"/>
                </a:gs>
                <a:gs pos="100000">
                  <a:srgbClr val="5B5B89"/>
                </a:gs>
              </a:gsLst>
              <a:lin ang="13500000" scaled="1"/>
            </a:gradFill>
            <a:ln w="9525">
              <a:noFill/>
              <a:round/>
              <a:headEnd/>
              <a:tailEnd/>
            </a:ln>
            <a:effectLst/>
          </p:spPr>
          <p:txBody>
            <a:bodyPr wrap="none" anchor="ctr"/>
            <a:lstStyle/>
            <a:p>
              <a:endParaRPr lang="ru-RU"/>
            </a:p>
          </p:txBody>
        </p:sp>
        <p:sp>
          <p:nvSpPr>
            <p:cNvPr id="1211" name="Oval 187"/>
            <p:cNvSpPr>
              <a:spLocks noChangeArrowheads="1"/>
            </p:cNvSpPr>
            <p:nvPr/>
          </p:nvSpPr>
          <p:spPr bwMode="auto">
            <a:xfrm>
              <a:off x="4326" y="2316"/>
              <a:ext cx="134" cy="72"/>
            </a:xfrm>
            <a:prstGeom prst="ellipse">
              <a:avLst/>
            </a:prstGeom>
            <a:gradFill rotWithShape="0">
              <a:gsLst>
                <a:gs pos="0">
                  <a:srgbClr val="34344E"/>
                </a:gs>
                <a:gs pos="100000">
                  <a:srgbClr val="5B5B89"/>
                </a:gs>
              </a:gsLst>
              <a:lin ang="13500000" scaled="1"/>
            </a:gradFill>
            <a:ln w="9525">
              <a:noFill/>
              <a:round/>
              <a:headEnd/>
              <a:tailEnd/>
            </a:ln>
            <a:effectLst/>
          </p:spPr>
          <p:txBody>
            <a:bodyPr wrap="none" anchor="ctr"/>
            <a:lstStyle/>
            <a:p>
              <a:endParaRPr lang="ru-RU"/>
            </a:p>
          </p:txBody>
        </p:sp>
        <p:sp>
          <p:nvSpPr>
            <p:cNvPr id="1212" name="Oval 188"/>
            <p:cNvSpPr>
              <a:spLocks noChangeArrowheads="1"/>
            </p:cNvSpPr>
            <p:nvPr/>
          </p:nvSpPr>
          <p:spPr bwMode="auto">
            <a:xfrm>
              <a:off x="4711" y="2024"/>
              <a:ext cx="134" cy="73"/>
            </a:xfrm>
            <a:prstGeom prst="ellipse">
              <a:avLst/>
            </a:prstGeom>
            <a:gradFill rotWithShape="0">
              <a:gsLst>
                <a:gs pos="0">
                  <a:srgbClr val="31314A"/>
                </a:gs>
                <a:gs pos="100000">
                  <a:srgbClr val="5B5B89"/>
                </a:gs>
              </a:gsLst>
              <a:lin ang="13500000" scaled="1"/>
            </a:gradFill>
            <a:ln w="9525">
              <a:noFill/>
              <a:round/>
              <a:headEnd/>
              <a:tailEnd/>
            </a:ln>
            <a:effectLst/>
          </p:spPr>
          <p:txBody>
            <a:bodyPr wrap="none" anchor="ctr"/>
            <a:lstStyle/>
            <a:p>
              <a:endParaRPr lang="ru-RU"/>
            </a:p>
          </p:txBody>
        </p:sp>
        <p:sp>
          <p:nvSpPr>
            <p:cNvPr id="1213" name="Oval 189"/>
            <p:cNvSpPr>
              <a:spLocks noChangeArrowheads="1"/>
            </p:cNvSpPr>
            <p:nvPr/>
          </p:nvSpPr>
          <p:spPr bwMode="auto">
            <a:xfrm>
              <a:off x="4532" y="2164"/>
              <a:ext cx="139" cy="61"/>
            </a:xfrm>
            <a:prstGeom prst="ellipse">
              <a:avLst/>
            </a:prstGeom>
            <a:gradFill rotWithShape="0">
              <a:gsLst>
                <a:gs pos="0">
                  <a:srgbClr val="34344E"/>
                </a:gs>
                <a:gs pos="100000">
                  <a:srgbClr val="5B5B89"/>
                </a:gs>
              </a:gsLst>
              <a:lin ang="13500000" scaled="1"/>
            </a:gradFill>
            <a:ln w="9525">
              <a:noFill/>
              <a:round/>
              <a:headEnd/>
              <a:tailEnd/>
            </a:ln>
            <a:effectLst/>
          </p:spPr>
          <p:txBody>
            <a:bodyPr wrap="none" anchor="ctr"/>
            <a:lstStyle/>
            <a:p>
              <a:endParaRPr lang="ru-RU"/>
            </a:p>
          </p:txBody>
        </p:sp>
        <p:sp>
          <p:nvSpPr>
            <p:cNvPr id="1214" name="Oval 190"/>
            <p:cNvSpPr>
              <a:spLocks noChangeArrowheads="1"/>
            </p:cNvSpPr>
            <p:nvPr/>
          </p:nvSpPr>
          <p:spPr bwMode="auto">
            <a:xfrm>
              <a:off x="4862" y="1922"/>
              <a:ext cx="128" cy="61"/>
            </a:xfrm>
            <a:prstGeom prst="ellipse">
              <a:avLst/>
            </a:prstGeom>
            <a:gradFill rotWithShape="0">
              <a:gsLst>
                <a:gs pos="0">
                  <a:srgbClr val="34344E"/>
                </a:gs>
                <a:gs pos="100000">
                  <a:srgbClr val="5B5B89"/>
                </a:gs>
              </a:gsLst>
              <a:lin ang="13500000" scaled="1"/>
            </a:gradFill>
            <a:ln w="9525">
              <a:noFill/>
              <a:round/>
              <a:headEnd/>
              <a:tailEnd/>
            </a:ln>
            <a:effectLst/>
          </p:spPr>
          <p:txBody>
            <a:bodyPr wrap="none" anchor="ctr"/>
            <a:lstStyle/>
            <a:p>
              <a:endParaRPr lang="ru-RU"/>
            </a:p>
          </p:txBody>
        </p:sp>
        <p:sp>
          <p:nvSpPr>
            <p:cNvPr id="1215" name="Oval 191"/>
            <p:cNvSpPr>
              <a:spLocks noChangeArrowheads="1"/>
            </p:cNvSpPr>
            <p:nvPr/>
          </p:nvSpPr>
          <p:spPr bwMode="auto">
            <a:xfrm>
              <a:off x="5008" y="1809"/>
              <a:ext cx="128" cy="61"/>
            </a:xfrm>
            <a:prstGeom prst="ellipse">
              <a:avLst/>
            </a:prstGeom>
            <a:gradFill rotWithShape="0">
              <a:gsLst>
                <a:gs pos="0">
                  <a:srgbClr val="34344E"/>
                </a:gs>
                <a:gs pos="100000">
                  <a:srgbClr val="5B5B89"/>
                </a:gs>
              </a:gsLst>
              <a:lin ang="13500000" scaled="1"/>
            </a:gradFill>
            <a:ln w="9525">
              <a:noFill/>
              <a:round/>
              <a:headEnd/>
              <a:tailEnd/>
            </a:ln>
            <a:effectLst/>
          </p:spPr>
          <p:txBody>
            <a:bodyPr wrap="none" anchor="ctr"/>
            <a:lstStyle/>
            <a:p>
              <a:endParaRPr lang="ru-RU"/>
            </a:p>
          </p:txBody>
        </p:sp>
        <p:sp>
          <p:nvSpPr>
            <p:cNvPr id="1216" name="Oval 192"/>
            <p:cNvSpPr>
              <a:spLocks noChangeArrowheads="1"/>
            </p:cNvSpPr>
            <p:nvPr/>
          </p:nvSpPr>
          <p:spPr bwMode="auto">
            <a:xfrm>
              <a:off x="5160" y="1704"/>
              <a:ext cx="123" cy="50"/>
            </a:xfrm>
            <a:prstGeom prst="ellipse">
              <a:avLst/>
            </a:prstGeom>
            <a:gradFill rotWithShape="0">
              <a:gsLst>
                <a:gs pos="0">
                  <a:srgbClr val="4A4A6F"/>
                </a:gs>
                <a:gs pos="100000">
                  <a:srgbClr val="5B5B89"/>
                </a:gs>
              </a:gsLst>
              <a:lin ang="13500000" scaled="1"/>
            </a:gradFill>
            <a:ln w="9525">
              <a:noFill/>
              <a:round/>
              <a:headEnd/>
              <a:tailEnd/>
            </a:ln>
            <a:effectLst/>
          </p:spPr>
          <p:txBody>
            <a:bodyPr wrap="none" anchor="ctr"/>
            <a:lstStyle/>
            <a:p>
              <a:endParaRPr lang="ru-RU"/>
            </a:p>
          </p:txBody>
        </p:sp>
        <p:sp>
          <p:nvSpPr>
            <p:cNvPr id="1217" name="Oval 193"/>
            <p:cNvSpPr>
              <a:spLocks noChangeArrowheads="1"/>
            </p:cNvSpPr>
            <p:nvPr/>
          </p:nvSpPr>
          <p:spPr bwMode="auto">
            <a:xfrm>
              <a:off x="5276" y="1616"/>
              <a:ext cx="124" cy="51"/>
            </a:xfrm>
            <a:prstGeom prst="ellipse">
              <a:avLst/>
            </a:prstGeom>
            <a:gradFill rotWithShape="0">
              <a:gsLst>
                <a:gs pos="0">
                  <a:srgbClr val="4A4A6F"/>
                </a:gs>
                <a:gs pos="100000">
                  <a:srgbClr val="5B5B89"/>
                </a:gs>
              </a:gsLst>
              <a:lin ang="13500000" scaled="1"/>
            </a:gradFill>
            <a:ln w="9525">
              <a:noFill/>
              <a:round/>
              <a:headEnd/>
              <a:tailEnd/>
            </a:ln>
            <a:effectLst/>
          </p:spPr>
          <p:txBody>
            <a:bodyPr wrap="none" anchor="ctr"/>
            <a:lstStyle/>
            <a:p>
              <a:endParaRPr lang="ru-RU"/>
            </a:p>
          </p:txBody>
        </p:sp>
        <p:sp>
          <p:nvSpPr>
            <p:cNvPr id="1218" name="Oval 194"/>
            <p:cNvSpPr>
              <a:spLocks noChangeArrowheads="1"/>
            </p:cNvSpPr>
            <p:nvPr/>
          </p:nvSpPr>
          <p:spPr bwMode="auto">
            <a:xfrm>
              <a:off x="5397" y="1523"/>
              <a:ext cx="123" cy="51"/>
            </a:xfrm>
            <a:prstGeom prst="ellipse">
              <a:avLst/>
            </a:prstGeom>
            <a:gradFill rotWithShape="0">
              <a:gsLst>
                <a:gs pos="0">
                  <a:srgbClr val="4A4A6F"/>
                </a:gs>
                <a:gs pos="100000">
                  <a:srgbClr val="5B5B89"/>
                </a:gs>
              </a:gsLst>
              <a:lin ang="13500000" scaled="1"/>
            </a:gradFill>
            <a:ln w="9525">
              <a:noFill/>
              <a:round/>
              <a:headEnd/>
              <a:tailEnd/>
            </a:ln>
            <a:effectLst/>
          </p:spPr>
          <p:txBody>
            <a:bodyPr wrap="none" anchor="ctr"/>
            <a:lstStyle/>
            <a:p>
              <a:endParaRPr lang="ru-RU"/>
            </a:p>
          </p:txBody>
        </p:sp>
        <p:sp>
          <p:nvSpPr>
            <p:cNvPr id="1219" name="Oval 195"/>
            <p:cNvSpPr>
              <a:spLocks noChangeArrowheads="1"/>
            </p:cNvSpPr>
            <p:nvPr/>
          </p:nvSpPr>
          <p:spPr bwMode="auto">
            <a:xfrm>
              <a:off x="3254" y="4073"/>
              <a:ext cx="196" cy="106"/>
            </a:xfrm>
            <a:prstGeom prst="ellipse">
              <a:avLst/>
            </a:prstGeom>
            <a:gradFill rotWithShape="0">
              <a:gsLst>
                <a:gs pos="0">
                  <a:srgbClr val="373753"/>
                </a:gs>
                <a:gs pos="100000">
                  <a:srgbClr val="666699"/>
                </a:gs>
              </a:gsLst>
              <a:lin ang="13500000" scaled="1"/>
            </a:gradFill>
            <a:ln w="9525">
              <a:noFill/>
              <a:round/>
              <a:headEnd/>
              <a:tailEnd/>
            </a:ln>
            <a:effectLst/>
          </p:spPr>
          <p:txBody>
            <a:bodyPr wrap="none" anchor="ctr"/>
            <a:lstStyle/>
            <a:p>
              <a:endParaRPr lang="ru-RU"/>
            </a:p>
          </p:txBody>
        </p:sp>
        <p:sp>
          <p:nvSpPr>
            <p:cNvPr id="1220" name="Oval 196"/>
            <p:cNvSpPr>
              <a:spLocks noChangeArrowheads="1"/>
            </p:cNvSpPr>
            <p:nvPr/>
          </p:nvSpPr>
          <p:spPr bwMode="auto">
            <a:xfrm>
              <a:off x="3650" y="3695"/>
              <a:ext cx="196" cy="111"/>
            </a:xfrm>
            <a:prstGeom prst="ellipse">
              <a:avLst/>
            </a:prstGeom>
            <a:gradFill rotWithShape="0">
              <a:gsLst>
                <a:gs pos="0">
                  <a:srgbClr val="373753"/>
                </a:gs>
                <a:gs pos="100000">
                  <a:srgbClr val="666699"/>
                </a:gs>
              </a:gsLst>
              <a:lin ang="13500000" scaled="1"/>
            </a:gradFill>
            <a:ln w="9525">
              <a:noFill/>
              <a:round/>
              <a:headEnd/>
              <a:tailEnd/>
            </a:ln>
            <a:effectLst/>
          </p:spPr>
          <p:txBody>
            <a:bodyPr wrap="none" anchor="ctr"/>
            <a:lstStyle/>
            <a:p>
              <a:endParaRPr lang="ru-RU"/>
            </a:p>
          </p:txBody>
        </p:sp>
        <p:sp>
          <p:nvSpPr>
            <p:cNvPr id="1221" name="Oval 197"/>
            <p:cNvSpPr>
              <a:spLocks noChangeArrowheads="1"/>
            </p:cNvSpPr>
            <p:nvPr/>
          </p:nvSpPr>
          <p:spPr bwMode="auto">
            <a:xfrm>
              <a:off x="4772" y="3707"/>
              <a:ext cx="201" cy="106"/>
            </a:xfrm>
            <a:prstGeom prst="ellipse">
              <a:avLst/>
            </a:prstGeom>
            <a:gradFill rotWithShape="0">
              <a:gsLst>
                <a:gs pos="0">
                  <a:srgbClr val="27273B"/>
                </a:gs>
                <a:gs pos="100000">
                  <a:srgbClr val="666699"/>
                </a:gs>
              </a:gsLst>
              <a:lin ang="13500000" scaled="1"/>
            </a:gradFill>
            <a:ln w="9525">
              <a:noFill/>
              <a:round/>
              <a:headEnd/>
              <a:tailEnd/>
            </a:ln>
            <a:effectLst/>
          </p:spPr>
          <p:txBody>
            <a:bodyPr wrap="none" anchor="ctr"/>
            <a:lstStyle/>
            <a:p>
              <a:endParaRPr lang="ru-RU"/>
            </a:p>
          </p:txBody>
        </p:sp>
        <p:sp>
          <p:nvSpPr>
            <p:cNvPr id="1222" name="Oval 198"/>
            <p:cNvSpPr>
              <a:spLocks noChangeArrowheads="1"/>
            </p:cNvSpPr>
            <p:nvPr/>
          </p:nvSpPr>
          <p:spPr bwMode="auto">
            <a:xfrm>
              <a:off x="4490" y="4051"/>
              <a:ext cx="196" cy="105"/>
            </a:xfrm>
            <a:prstGeom prst="ellipse">
              <a:avLst/>
            </a:prstGeom>
            <a:gradFill rotWithShape="0">
              <a:gsLst>
                <a:gs pos="0">
                  <a:srgbClr val="27273B"/>
                </a:gs>
                <a:gs pos="100000">
                  <a:srgbClr val="666699"/>
                </a:gs>
              </a:gsLst>
              <a:lin ang="13500000" scaled="1"/>
            </a:gradFill>
            <a:ln w="9525">
              <a:noFill/>
              <a:round/>
              <a:headEnd/>
              <a:tailEnd/>
            </a:ln>
            <a:effectLst/>
          </p:spPr>
          <p:txBody>
            <a:bodyPr wrap="none" anchor="ctr"/>
            <a:lstStyle/>
            <a:p>
              <a:endParaRPr lang="ru-RU"/>
            </a:p>
          </p:txBody>
        </p:sp>
        <p:sp>
          <p:nvSpPr>
            <p:cNvPr id="1223" name="Oval 199"/>
            <p:cNvSpPr>
              <a:spLocks noChangeArrowheads="1"/>
            </p:cNvSpPr>
            <p:nvPr/>
          </p:nvSpPr>
          <p:spPr bwMode="auto">
            <a:xfrm>
              <a:off x="3988" y="3398"/>
              <a:ext cx="168" cy="96"/>
            </a:xfrm>
            <a:prstGeom prst="ellipse">
              <a:avLst/>
            </a:prstGeom>
            <a:gradFill rotWithShape="0">
              <a:gsLst>
                <a:gs pos="0">
                  <a:srgbClr val="373753"/>
                </a:gs>
                <a:gs pos="100000">
                  <a:srgbClr val="666699"/>
                </a:gs>
              </a:gsLst>
              <a:lin ang="13500000" scaled="1"/>
            </a:gradFill>
            <a:ln w="9525">
              <a:noFill/>
              <a:round/>
              <a:headEnd/>
              <a:tailEnd/>
            </a:ln>
            <a:effectLst/>
          </p:spPr>
          <p:txBody>
            <a:bodyPr wrap="none" anchor="ctr"/>
            <a:lstStyle/>
            <a:p>
              <a:endParaRPr lang="ru-RU"/>
            </a:p>
          </p:txBody>
        </p:sp>
        <p:sp>
          <p:nvSpPr>
            <p:cNvPr id="1224" name="Oval 200"/>
            <p:cNvSpPr>
              <a:spLocks noChangeArrowheads="1"/>
            </p:cNvSpPr>
            <p:nvPr/>
          </p:nvSpPr>
          <p:spPr bwMode="auto">
            <a:xfrm>
              <a:off x="4262" y="3143"/>
              <a:ext cx="167" cy="95"/>
            </a:xfrm>
            <a:prstGeom prst="ellipse">
              <a:avLst/>
            </a:prstGeom>
            <a:gradFill rotWithShape="0">
              <a:gsLst>
                <a:gs pos="0">
                  <a:srgbClr val="373753"/>
                </a:gs>
                <a:gs pos="100000">
                  <a:srgbClr val="666699"/>
                </a:gs>
              </a:gsLst>
              <a:lin ang="13500000" scaled="1"/>
            </a:gradFill>
            <a:ln w="9525">
              <a:noFill/>
              <a:round/>
              <a:headEnd/>
              <a:tailEnd/>
            </a:ln>
            <a:effectLst/>
          </p:spPr>
          <p:txBody>
            <a:bodyPr wrap="none" anchor="ctr"/>
            <a:lstStyle/>
            <a:p>
              <a:endParaRPr lang="ru-RU"/>
            </a:p>
          </p:txBody>
        </p:sp>
        <p:sp>
          <p:nvSpPr>
            <p:cNvPr id="1225" name="Oval 201"/>
            <p:cNvSpPr>
              <a:spLocks noChangeArrowheads="1"/>
            </p:cNvSpPr>
            <p:nvPr/>
          </p:nvSpPr>
          <p:spPr bwMode="auto">
            <a:xfrm>
              <a:off x="5043" y="3420"/>
              <a:ext cx="167" cy="95"/>
            </a:xfrm>
            <a:prstGeom prst="ellipse">
              <a:avLst/>
            </a:prstGeom>
            <a:gradFill rotWithShape="0">
              <a:gsLst>
                <a:gs pos="0">
                  <a:srgbClr val="27273B"/>
                </a:gs>
                <a:gs pos="100000">
                  <a:srgbClr val="666699"/>
                </a:gs>
              </a:gsLst>
              <a:lin ang="13500000" scaled="1"/>
            </a:gradFill>
            <a:ln w="9525">
              <a:noFill/>
              <a:round/>
              <a:headEnd/>
              <a:tailEnd/>
            </a:ln>
            <a:effectLst/>
          </p:spPr>
          <p:txBody>
            <a:bodyPr wrap="none" anchor="ctr"/>
            <a:lstStyle/>
            <a:p>
              <a:endParaRPr lang="ru-RU"/>
            </a:p>
          </p:txBody>
        </p:sp>
        <p:sp>
          <p:nvSpPr>
            <p:cNvPr id="1226" name="Oval 202"/>
            <p:cNvSpPr>
              <a:spLocks noChangeArrowheads="1"/>
            </p:cNvSpPr>
            <p:nvPr/>
          </p:nvSpPr>
          <p:spPr bwMode="auto">
            <a:xfrm>
              <a:off x="4552" y="2875"/>
              <a:ext cx="156" cy="83"/>
            </a:xfrm>
            <a:prstGeom prst="ellipse">
              <a:avLst/>
            </a:prstGeom>
            <a:gradFill rotWithShape="0">
              <a:gsLst>
                <a:gs pos="0">
                  <a:srgbClr val="373753"/>
                </a:gs>
                <a:gs pos="100000">
                  <a:srgbClr val="666699"/>
                </a:gs>
              </a:gsLst>
              <a:lin ang="13500000" scaled="1"/>
            </a:gradFill>
            <a:ln w="9525">
              <a:noFill/>
              <a:round/>
              <a:headEnd/>
              <a:tailEnd/>
            </a:ln>
            <a:effectLst/>
          </p:spPr>
          <p:txBody>
            <a:bodyPr wrap="none" anchor="ctr"/>
            <a:lstStyle/>
            <a:p>
              <a:endParaRPr lang="ru-RU"/>
            </a:p>
          </p:txBody>
        </p:sp>
        <p:sp>
          <p:nvSpPr>
            <p:cNvPr id="1227" name="Oval 203"/>
            <p:cNvSpPr>
              <a:spLocks noChangeArrowheads="1"/>
            </p:cNvSpPr>
            <p:nvPr/>
          </p:nvSpPr>
          <p:spPr bwMode="auto">
            <a:xfrm>
              <a:off x="5292" y="3118"/>
              <a:ext cx="168" cy="95"/>
            </a:xfrm>
            <a:prstGeom prst="ellipse">
              <a:avLst/>
            </a:prstGeom>
            <a:gradFill rotWithShape="0">
              <a:gsLst>
                <a:gs pos="0">
                  <a:srgbClr val="373753"/>
                </a:gs>
                <a:gs pos="100000">
                  <a:srgbClr val="666699"/>
                </a:gs>
              </a:gsLst>
              <a:lin ang="13500000" scaled="1"/>
            </a:gradFill>
            <a:ln w="9525">
              <a:noFill/>
              <a:round/>
              <a:headEnd/>
              <a:tailEnd/>
            </a:ln>
            <a:effectLst/>
          </p:spPr>
          <p:txBody>
            <a:bodyPr wrap="none" anchor="ctr"/>
            <a:lstStyle/>
            <a:p>
              <a:endParaRPr lang="ru-RU"/>
            </a:p>
          </p:txBody>
        </p:sp>
        <p:sp>
          <p:nvSpPr>
            <p:cNvPr id="1228" name="Oval 204"/>
            <p:cNvSpPr>
              <a:spLocks noChangeArrowheads="1"/>
            </p:cNvSpPr>
            <p:nvPr/>
          </p:nvSpPr>
          <p:spPr bwMode="auto">
            <a:xfrm>
              <a:off x="5496" y="2881"/>
              <a:ext cx="156" cy="89"/>
            </a:xfrm>
            <a:prstGeom prst="ellipse">
              <a:avLst/>
            </a:prstGeom>
            <a:gradFill rotWithShape="0">
              <a:gsLst>
                <a:gs pos="0">
                  <a:srgbClr val="27273B"/>
                </a:gs>
                <a:gs pos="100000">
                  <a:srgbClr val="666699"/>
                </a:gs>
              </a:gsLst>
              <a:lin ang="13500000" scaled="1"/>
            </a:gradFill>
            <a:ln w="9525">
              <a:noFill/>
              <a:round/>
              <a:headEnd/>
              <a:tailEnd/>
            </a:ln>
            <a:effectLst/>
          </p:spPr>
          <p:txBody>
            <a:bodyPr wrap="none" anchor="ctr"/>
            <a:lstStyle/>
            <a:p>
              <a:endParaRPr lang="ru-RU"/>
            </a:p>
          </p:txBody>
        </p:sp>
        <p:sp>
          <p:nvSpPr>
            <p:cNvPr id="1229" name="Oval 205"/>
            <p:cNvSpPr>
              <a:spLocks noChangeArrowheads="1"/>
            </p:cNvSpPr>
            <p:nvPr/>
          </p:nvSpPr>
          <p:spPr bwMode="auto">
            <a:xfrm>
              <a:off x="4771" y="2675"/>
              <a:ext cx="156" cy="83"/>
            </a:xfrm>
            <a:prstGeom prst="ellipse">
              <a:avLst/>
            </a:prstGeom>
            <a:gradFill rotWithShape="0">
              <a:gsLst>
                <a:gs pos="0">
                  <a:srgbClr val="373753"/>
                </a:gs>
                <a:gs pos="100000">
                  <a:srgbClr val="666699"/>
                </a:gs>
              </a:gsLst>
              <a:lin ang="13500000" scaled="1"/>
            </a:gradFill>
            <a:ln w="9525">
              <a:noFill/>
              <a:round/>
              <a:headEnd/>
              <a:tailEnd/>
            </a:ln>
            <a:effectLst/>
          </p:spPr>
          <p:txBody>
            <a:bodyPr wrap="none" anchor="ctr"/>
            <a:lstStyle/>
            <a:p>
              <a:endParaRPr lang="ru-RU"/>
            </a:p>
          </p:txBody>
        </p:sp>
        <p:sp>
          <p:nvSpPr>
            <p:cNvPr id="1230" name="Oval 206"/>
            <p:cNvSpPr>
              <a:spLocks noChangeArrowheads="1"/>
            </p:cNvSpPr>
            <p:nvPr/>
          </p:nvSpPr>
          <p:spPr bwMode="auto">
            <a:xfrm>
              <a:off x="4965" y="2490"/>
              <a:ext cx="156" cy="84"/>
            </a:xfrm>
            <a:prstGeom prst="ellipse">
              <a:avLst/>
            </a:prstGeom>
            <a:gradFill rotWithShape="0">
              <a:gsLst>
                <a:gs pos="0">
                  <a:srgbClr val="373753"/>
                </a:gs>
                <a:gs pos="100000">
                  <a:srgbClr val="666699"/>
                </a:gs>
              </a:gsLst>
              <a:lin ang="13500000" scaled="1"/>
            </a:gradFill>
            <a:ln w="9525">
              <a:noFill/>
              <a:round/>
              <a:headEnd/>
              <a:tailEnd/>
            </a:ln>
            <a:effectLst/>
          </p:spPr>
          <p:txBody>
            <a:bodyPr wrap="none" anchor="ctr"/>
            <a:lstStyle/>
            <a:p>
              <a:endParaRPr lang="ru-RU"/>
            </a:p>
          </p:txBody>
        </p:sp>
        <p:sp>
          <p:nvSpPr>
            <p:cNvPr id="1231" name="Oval 207"/>
            <p:cNvSpPr>
              <a:spLocks noChangeArrowheads="1"/>
            </p:cNvSpPr>
            <p:nvPr/>
          </p:nvSpPr>
          <p:spPr bwMode="auto">
            <a:xfrm>
              <a:off x="5443" y="2054"/>
              <a:ext cx="134" cy="73"/>
            </a:xfrm>
            <a:prstGeom prst="ellipse">
              <a:avLst/>
            </a:prstGeom>
            <a:gradFill rotWithShape="0">
              <a:gsLst>
                <a:gs pos="0">
                  <a:srgbClr val="373753"/>
                </a:gs>
                <a:gs pos="100000">
                  <a:srgbClr val="666699"/>
                </a:gs>
              </a:gsLst>
              <a:lin ang="13500000" scaled="1"/>
            </a:gradFill>
            <a:ln w="9525">
              <a:noFill/>
              <a:round/>
              <a:headEnd/>
              <a:tailEnd/>
            </a:ln>
            <a:effectLst/>
          </p:spPr>
          <p:txBody>
            <a:bodyPr wrap="none" anchor="ctr"/>
            <a:lstStyle/>
            <a:p>
              <a:endParaRPr lang="ru-RU"/>
            </a:p>
          </p:txBody>
        </p:sp>
        <p:sp>
          <p:nvSpPr>
            <p:cNvPr id="1232" name="Oval 208"/>
            <p:cNvSpPr>
              <a:spLocks noChangeArrowheads="1"/>
            </p:cNvSpPr>
            <p:nvPr/>
          </p:nvSpPr>
          <p:spPr bwMode="auto">
            <a:xfrm>
              <a:off x="5160" y="2316"/>
              <a:ext cx="140" cy="73"/>
            </a:xfrm>
            <a:prstGeom prst="ellipse">
              <a:avLst/>
            </a:prstGeom>
            <a:gradFill rotWithShape="0">
              <a:gsLst>
                <a:gs pos="0">
                  <a:srgbClr val="373753"/>
                </a:gs>
                <a:gs pos="100000">
                  <a:srgbClr val="666699"/>
                </a:gs>
              </a:gsLst>
              <a:lin ang="13500000" scaled="1"/>
            </a:gradFill>
            <a:ln w="9525">
              <a:noFill/>
              <a:round/>
              <a:headEnd/>
              <a:tailEnd/>
            </a:ln>
            <a:effectLst/>
          </p:spPr>
          <p:txBody>
            <a:bodyPr wrap="none" anchor="ctr"/>
            <a:lstStyle/>
            <a:p>
              <a:endParaRPr lang="ru-RU"/>
            </a:p>
          </p:txBody>
        </p:sp>
        <p:sp>
          <p:nvSpPr>
            <p:cNvPr id="1233" name="Oval 209"/>
            <p:cNvSpPr>
              <a:spLocks noChangeArrowheads="1"/>
            </p:cNvSpPr>
            <p:nvPr/>
          </p:nvSpPr>
          <p:spPr bwMode="auto">
            <a:xfrm>
              <a:off x="5317" y="2178"/>
              <a:ext cx="134" cy="61"/>
            </a:xfrm>
            <a:prstGeom prst="ellipse">
              <a:avLst/>
            </a:prstGeom>
            <a:gradFill rotWithShape="0">
              <a:gsLst>
                <a:gs pos="0">
                  <a:srgbClr val="373753"/>
                </a:gs>
                <a:gs pos="100000">
                  <a:srgbClr val="666699"/>
                </a:gs>
              </a:gsLst>
              <a:lin ang="13500000" scaled="1"/>
            </a:gradFill>
            <a:ln w="9525">
              <a:noFill/>
              <a:round/>
              <a:headEnd/>
              <a:tailEnd/>
            </a:ln>
            <a:effectLst/>
          </p:spPr>
          <p:txBody>
            <a:bodyPr wrap="none" anchor="ctr"/>
            <a:lstStyle/>
            <a:p>
              <a:endParaRPr lang="ru-RU"/>
            </a:p>
          </p:txBody>
        </p:sp>
        <p:sp>
          <p:nvSpPr>
            <p:cNvPr id="1234" name="Oval 210"/>
            <p:cNvSpPr>
              <a:spLocks noChangeArrowheads="1"/>
            </p:cNvSpPr>
            <p:nvPr/>
          </p:nvSpPr>
          <p:spPr bwMode="auto">
            <a:xfrm>
              <a:off x="5580" y="1935"/>
              <a:ext cx="128" cy="61"/>
            </a:xfrm>
            <a:prstGeom prst="ellipse">
              <a:avLst/>
            </a:prstGeom>
            <a:gradFill rotWithShape="0">
              <a:gsLst>
                <a:gs pos="0">
                  <a:srgbClr val="3A3A57"/>
                </a:gs>
                <a:gs pos="100000">
                  <a:srgbClr val="666699"/>
                </a:gs>
              </a:gsLst>
              <a:lin ang="13500000" scaled="1"/>
            </a:gradFill>
            <a:ln w="9525">
              <a:noFill/>
              <a:round/>
              <a:headEnd/>
              <a:tailEnd/>
            </a:ln>
            <a:effectLst/>
          </p:spPr>
          <p:txBody>
            <a:bodyPr wrap="none" anchor="ctr"/>
            <a:lstStyle/>
            <a:p>
              <a:endParaRPr lang="ru-RU"/>
            </a:p>
          </p:txBody>
        </p:sp>
        <p:sp>
          <p:nvSpPr>
            <p:cNvPr id="1235" name="Oval 211"/>
            <p:cNvSpPr>
              <a:spLocks noChangeArrowheads="1"/>
            </p:cNvSpPr>
            <p:nvPr/>
          </p:nvSpPr>
          <p:spPr bwMode="auto">
            <a:xfrm>
              <a:off x="5688" y="1813"/>
              <a:ext cx="128" cy="61"/>
            </a:xfrm>
            <a:prstGeom prst="ellipse">
              <a:avLst/>
            </a:prstGeom>
            <a:gradFill rotWithShape="0">
              <a:gsLst>
                <a:gs pos="0">
                  <a:srgbClr val="3A3A57"/>
                </a:gs>
                <a:gs pos="100000">
                  <a:srgbClr val="666699"/>
                </a:gs>
              </a:gsLst>
              <a:lin ang="13500000" scaled="1"/>
            </a:gradFill>
            <a:ln w="9525">
              <a:noFill/>
              <a:round/>
              <a:headEnd/>
              <a:tailEnd/>
            </a:ln>
            <a:effectLst/>
          </p:spPr>
          <p:txBody>
            <a:bodyPr wrap="none" anchor="ctr"/>
            <a:lstStyle/>
            <a:p>
              <a:endParaRPr lang="ru-RU"/>
            </a:p>
          </p:txBody>
        </p:sp>
        <p:sp>
          <p:nvSpPr>
            <p:cNvPr id="1236" name="Oval 212"/>
            <p:cNvSpPr>
              <a:spLocks noChangeArrowheads="1"/>
            </p:cNvSpPr>
            <p:nvPr/>
          </p:nvSpPr>
          <p:spPr bwMode="auto">
            <a:xfrm>
              <a:off x="5662" y="2682"/>
              <a:ext cx="156" cy="83"/>
            </a:xfrm>
            <a:prstGeom prst="ellipse">
              <a:avLst/>
            </a:prstGeom>
            <a:gradFill rotWithShape="0">
              <a:gsLst>
                <a:gs pos="0">
                  <a:srgbClr val="373753"/>
                </a:gs>
                <a:gs pos="100000">
                  <a:srgbClr val="666699"/>
                </a:gs>
              </a:gsLst>
              <a:lin ang="13500000" scaled="1"/>
            </a:gradFill>
            <a:ln w="9525">
              <a:noFill/>
              <a:round/>
              <a:headEnd/>
              <a:tailEnd/>
            </a:ln>
            <a:effectLst/>
          </p:spPr>
          <p:txBody>
            <a:bodyPr wrap="none" anchor="ctr"/>
            <a:lstStyle/>
            <a:p>
              <a:endParaRPr lang="ru-RU"/>
            </a:p>
          </p:txBody>
        </p:sp>
        <p:sp>
          <p:nvSpPr>
            <p:cNvPr id="1237" name="Oval 213"/>
            <p:cNvSpPr>
              <a:spLocks noChangeArrowheads="1"/>
            </p:cNvSpPr>
            <p:nvPr/>
          </p:nvSpPr>
          <p:spPr bwMode="auto">
            <a:xfrm>
              <a:off x="-66" y="2867"/>
              <a:ext cx="150" cy="89"/>
            </a:xfrm>
            <a:prstGeom prst="ellipse">
              <a:avLst/>
            </a:prstGeom>
            <a:gradFill rotWithShape="0">
              <a:gsLst>
                <a:gs pos="0">
                  <a:srgbClr val="46466A"/>
                </a:gs>
                <a:gs pos="100000">
                  <a:srgbClr val="666699"/>
                </a:gs>
              </a:gsLst>
              <a:lin ang="13500000" scaled="1"/>
            </a:gradFill>
            <a:ln w="9525">
              <a:noFill/>
              <a:round/>
              <a:headEnd/>
              <a:tailEnd/>
            </a:ln>
            <a:effectLst/>
          </p:spPr>
          <p:txBody>
            <a:bodyPr wrap="none" anchor="ctr"/>
            <a:lstStyle/>
            <a:p>
              <a:endParaRPr lang="ru-RU"/>
            </a:p>
          </p:txBody>
        </p:sp>
        <p:sp>
          <p:nvSpPr>
            <p:cNvPr id="1238" name="Oval 214"/>
            <p:cNvSpPr>
              <a:spLocks noChangeArrowheads="1"/>
            </p:cNvSpPr>
            <p:nvPr/>
          </p:nvSpPr>
          <p:spPr bwMode="auto">
            <a:xfrm>
              <a:off x="1" y="2479"/>
              <a:ext cx="156" cy="89"/>
            </a:xfrm>
            <a:prstGeom prst="ellipse">
              <a:avLst/>
            </a:prstGeom>
            <a:gradFill rotWithShape="0">
              <a:gsLst>
                <a:gs pos="0">
                  <a:srgbClr val="4C4C73"/>
                </a:gs>
                <a:gs pos="100000">
                  <a:srgbClr val="666699"/>
                </a:gs>
              </a:gsLst>
              <a:lin ang="13500000" scaled="1"/>
            </a:gradFill>
            <a:ln w="9525">
              <a:noFill/>
              <a:round/>
              <a:headEnd/>
              <a:tailEnd/>
            </a:ln>
            <a:effectLst/>
          </p:spPr>
          <p:txBody>
            <a:bodyPr wrap="none" anchor="ctr"/>
            <a:lstStyle/>
            <a:p>
              <a:endParaRPr lang="ru-RU"/>
            </a:p>
          </p:txBody>
        </p:sp>
        <p:sp>
          <p:nvSpPr>
            <p:cNvPr id="1239" name="Oval 215"/>
            <p:cNvSpPr>
              <a:spLocks noChangeArrowheads="1"/>
            </p:cNvSpPr>
            <p:nvPr/>
          </p:nvSpPr>
          <p:spPr bwMode="auto">
            <a:xfrm>
              <a:off x="-10" y="1438"/>
              <a:ext cx="106" cy="44"/>
            </a:xfrm>
            <a:prstGeom prst="ellipse">
              <a:avLst/>
            </a:prstGeom>
            <a:gradFill rotWithShape="0">
              <a:gsLst>
                <a:gs pos="0">
                  <a:srgbClr val="5C5C8A"/>
                </a:gs>
                <a:gs pos="100000">
                  <a:srgbClr val="666699"/>
                </a:gs>
              </a:gsLst>
              <a:lin ang="13500000" scaled="1"/>
            </a:gradFill>
            <a:ln w="9525">
              <a:noFill/>
              <a:round/>
              <a:headEnd/>
              <a:tailEnd/>
            </a:ln>
            <a:effectLst/>
          </p:spPr>
          <p:txBody>
            <a:bodyPr wrap="none" anchor="ctr"/>
            <a:lstStyle/>
            <a:p>
              <a:endParaRPr lang="ru-RU"/>
            </a:p>
          </p:txBody>
        </p:sp>
        <p:sp>
          <p:nvSpPr>
            <p:cNvPr id="1240" name="Oval 216"/>
            <p:cNvSpPr>
              <a:spLocks noChangeArrowheads="1"/>
            </p:cNvSpPr>
            <p:nvPr/>
          </p:nvSpPr>
          <p:spPr bwMode="auto">
            <a:xfrm>
              <a:off x="5623" y="4012"/>
              <a:ext cx="201" cy="106"/>
            </a:xfrm>
            <a:prstGeom prst="ellipse">
              <a:avLst/>
            </a:prstGeom>
            <a:gradFill rotWithShape="0">
              <a:gsLst>
                <a:gs pos="0">
                  <a:srgbClr val="27273B"/>
                </a:gs>
                <a:gs pos="100000">
                  <a:srgbClr val="666699"/>
                </a:gs>
              </a:gsLst>
              <a:lin ang="13500000" scaled="1"/>
            </a:gradFill>
            <a:ln w="9525">
              <a:noFill/>
              <a:round/>
              <a:headEnd/>
              <a:tailEnd/>
            </a:ln>
            <a:effectLst/>
          </p:spPr>
          <p:txBody>
            <a:bodyPr wrap="none" anchor="ctr"/>
            <a:lstStyle/>
            <a:p>
              <a:endParaRPr lang="ru-RU"/>
            </a:p>
          </p:txBody>
        </p:sp>
      </p:grpSp>
      <p:sp>
        <p:nvSpPr>
          <p:cNvPr id="1241" name="Rectangle 217"/>
          <p:cNvSpPr>
            <a:spLocks noGrp="1" noChangeArrowheads="1"/>
          </p:cNvSpPr>
          <p:nvPr>
            <p:ph type="title"/>
          </p:nvPr>
        </p:nvSpPr>
        <p:spPr bwMode="auto">
          <a:xfrm>
            <a:off x="685800" y="1844675"/>
            <a:ext cx="7770813" cy="1735138"/>
          </a:xfrm>
          <a:prstGeom prst="rect">
            <a:avLst/>
          </a:prstGeom>
          <a:noFill/>
          <a:ln w="9525">
            <a:noFill/>
            <a:round/>
            <a:headEnd/>
            <a:tailEnd/>
          </a:ln>
          <a:effectLst/>
        </p:spPr>
        <p:txBody>
          <a:bodyPr vert="horz" wrap="square" lIns="90000" tIns="46800" rIns="90000" bIns="46800" numCol="1" anchor="b" anchorCtr="1" compatLnSpc="1">
            <a:prstTxWarp prst="textNoShape">
              <a:avLst/>
            </a:prstTxWarp>
          </a:bodyPr>
          <a:lstStyle/>
          <a:p>
            <a:pPr lvl="0"/>
            <a:r>
              <a:rPr lang="en-GB" smtClean="0"/>
              <a:t>Для правки текста заголовка щелкните мышью</a:t>
            </a:r>
          </a:p>
        </p:txBody>
      </p:sp>
      <p:sp>
        <p:nvSpPr>
          <p:cNvPr id="1242" name="Rectangle 218"/>
          <p:cNvSpPr>
            <a:spLocks noGrp="1" noChangeArrowheads="1"/>
          </p:cNvSpPr>
          <p:nvPr>
            <p:ph type="dt"/>
          </p:nvPr>
        </p:nvSpPr>
        <p:spPr bwMode="auto">
          <a:xfrm>
            <a:off x="457200" y="6243638"/>
            <a:ext cx="2132013" cy="455612"/>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tabLst>
                <a:tab pos="723900" algn="l"/>
                <a:tab pos="1447800" algn="l"/>
              </a:tabLst>
              <a:defRPr sz="1200">
                <a:solidFill>
                  <a:srgbClr val="FFFFFF"/>
                </a:solidFill>
                <a:effectLst>
                  <a:outerShdw blurRad="38100" dist="38100" dir="2700000" algn="tl">
                    <a:srgbClr val="000000"/>
                  </a:outerShdw>
                </a:effectLst>
                <a:latin typeface="+mn-lt"/>
              </a:defRPr>
            </a:lvl1pPr>
          </a:lstStyle>
          <a:p>
            <a:endParaRPr lang="pl-PL"/>
          </a:p>
        </p:txBody>
      </p:sp>
      <p:sp>
        <p:nvSpPr>
          <p:cNvPr id="1243" name="Rectangle 219"/>
          <p:cNvSpPr>
            <a:spLocks noGrp="1" noChangeArrowheads="1"/>
          </p:cNvSpPr>
          <p:nvPr>
            <p:ph type="ftr"/>
          </p:nvPr>
        </p:nvSpPr>
        <p:spPr bwMode="auto">
          <a:xfrm>
            <a:off x="3124200" y="6248400"/>
            <a:ext cx="2894013" cy="45561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ctr">
              <a:tabLst>
                <a:tab pos="723900" algn="l"/>
                <a:tab pos="1447800" algn="l"/>
                <a:tab pos="2171700" algn="l"/>
                <a:tab pos="2895600" algn="l"/>
              </a:tabLst>
              <a:defRPr sz="1200">
                <a:solidFill>
                  <a:srgbClr val="FFFFFF"/>
                </a:solidFill>
                <a:effectLst>
                  <a:outerShdw blurRad="38100" dist="38100" dir="2700000" algn="tl">
                    <a:srgbClr val="000000"/>
                  </a:outerShdw>
                </a:effectLst>
                <a:latin typeface="+mn-lt"/>
              </a:defRPr>
            </a:lvl1pPr>
          </a:lstStyle>
          <a:p>
            <a:endParaRPr lang="ru-RU"/>
          </a:p>
        </p:txBody>
      </p:sp>
      <p:sp>
        <p:nvSpPr>
          <p:cNvPr id="1244" name="Rectangle 220"/>
          <p:cNvSpPr>
            <a:spLocks noGrp="1" noChangeArrowheads="1"/>
          </p:cNvSpPr>
          <p:nvPr>
            <p:ph type="sldNum"/>
          </p:nvPr>
        </p:nvSpPr>
        <p:spPr bwMode="auto">
          <a:xfrm>
            <a:off x="6553200" y="6243638"/>
            <a:ext cx="2132013" cy="455612"/>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tabLst>
                <a:tab pos="723900" algn="l"/>
                <a:tab pos="1447800" algn="l"/>
              </a:tabLst>
              <a:defRPr sz="1200">
                <a:solidFill>
                  <a:srgbClr val="FFFFFF"/>
                </a:solidFill>
                <a:effectLst>
                  <a:outerShdw blurRad="38100" dist="38100" dir="2700000" algn="tl">
                    <a:srgbClr val="000000"/>
                  </a:outerShdw>
                </a:effectLst>
                <a:latin typeface="+mn-lt"/>
              </a:defRPr>
            </a:lvl1pPr>
          </a:lstStyle>
          <a:p>
            <a:fld id="{C5C268B1-8E46-4183-BCD8-53565D482857}"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449263" rtl="0" fontAlgn="base">
        <a:spcBef>
          <a:spcPct val="0"/>
        </a:spcBef>
        <a:spcAft>
          <a:spcPct val="0"/>
        </a:spcAft>
        <a:buClr>
          <a:srgbClr val="000000"/>
        </a:buClr>
        <a:buSzPct val="100000"/>
        <a:buFont typeface="Times New Roman" pitchFamily="18" charset="0"/>
        <a:defRPr sz="4400">
          <a:solidFill>
            <a:srgbClr val="DFDEF6"/>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itchFamily="18" charset="0"/>
        <a:defRPr sz="4400">
          <a:solidFill>
            <a:srgbClr val="DFDEF6"/>
          </a:solidFill>
          <a:effectLst>
            <a:outerShdw blurRad="38100" dist="38100" dir="2700000" algn="tl">
              <a:srgbClr val="000000"/>
            </a:outerShdw>
          </a:effectLst>
          <a:latin typeface="Arial" charset="0"/>
          <a:ea typeface="Lucida Sans Unicode" pitchFamily="34" charset="0"/>
          <a:cs typeface="Lucida Sans Unicode" pitchFamily="34" charset="0"/>
        </a:defRPr>
      </a:lvl2pPr>
      <a:lvl3pPr marL="1143000" indent="-228600" algn="ctr" defTabSz="449263" rtl="0" fontAlgn="base">
        <a:spcBef>
          <a:spcPct val="0"/>
        </a:spcBef>
        <a:spcAft>
          <a:spcPct val="0"/>
        </a:spcAft>
        <a:buClr>
          <a:srgbClr val="000000"/>
        </a:buClr>
        <a:buSzPct val="100000"/>
        <a:buFont typeface="Times New Roman" pitchFamily="18" charset="0"/>
        <a:defRPr sz="4400">
          <a:solidFill>
            <a:srgbClr val="DFDEF6"/>
          </a:solidFill>
          <a:effectLst>
            <a:outerShdw blurRad="38100" dist="38100" dir="2700000" algn="tl">
              <a:srgbClr val="000000"/>
            </a:outerShdw>
          </a:effectLst>
          <a:latin typeface="Arial" charset="0"/>
          <a:ea typeface="Lucida Sans Unicode" pitchFamily="34" charset="0"/>
          <a:cs typeface="Lucida Sans Unicode" pitchFamily="34" charset="0"/>
        </a:defRPr>
      </a:lvl3pPr>
      <a:lvl4pPr marL="1600200" indent="-228600" algn="ctr" defTabSz="449263" rtl="0" fontAlgn="base">
        <a:spcBef>
          <a:spcPct val="0"/>
        </a:spcBef>
        <a:spcAft>
          <a:spcPct val="0"/>
        </a:spcAft>
        <a:buClr>
          <a:srgbClr val="000000"/>
        </a:buClr>
        <a:buSzPct val="100000"/>
        <a:buFont typeface="Times New Roman" pitchFamily="18" charset="0"/>
        <a:defRPr sz="4400">
          <a:solidFill>
            <a:srgbClr val="DFDEF6"/>
          </a:solidFill>
          <a:effectLst>
            <a:outerShdw blurRad="38100" dist="38100" dir="2700000" algn="tl">
              <a:srgbClr val="000000"/>
            </a:outerShdw>
          </a:effectLst>
          <a:latin typeface="Arial" charset="0"/>
          <a:ea typeface="Lucida Sans Unicode" pitchFamily="34" charset="0"/>
          <a:cs typeface="Lucida Sans Unicode" pitchFamily="34" charset="0"/>
        </a:defRPr>
      </a:lvl4pPr>
      <a:lvl5pPr marL="2057400" indent="-228600" algn="ctr" defTabSz="449263" rtl="0" fontAlgn="base">
        <a:spcBef>
          <a:spcPct val="0"/>
        </a:spcBef>
        <a:spcAft>
          <a:spcPct val="0"/>
        </a:spcAft>
        <a:buClr>
          <a:srgbClr val="000000"/>
        </a:buClr>
        <a:buSzPct val="100000"/>
        <a:buFont typeface="Times New Roman" pitchFamily="18" charset="0"/>
        <a:defRPr sz="4400">
          <a:solidFill>
            <a:srgbClr val="DFDEF6"/>
          </a:solidFill>
          <a:effectLst>
            <a:outerShdw blurRad="38100" dist="38100" dir="2700000" algn="tl">
              <a:srgbClr val="000000"/>
            </a:outerShdw>
          </a:effectLst>
          <a:latin typeface="Arial" charset="0"/>
          <a:ea typeface="Lucida Sans Unicode" pitchFamily="34" charset="0"/>
          <a:cs typeface="Lucida Sans Unicode" pitchFamily="34" charset="0"/>
        </a:defRPr>
      </a:lvl5pPr>
      <a:lvl6pPr marL="2514600" indent="-228600" algn="ctr" defTabSz="449263" rtl="0" fontAlgn="base">
        <a:spcBef>
          <a:spcPct val="0"/>
        </a:spcBef>
        <a:spcAft>
          <a:spcPct val="0"/>
        </a:spcAft>
        <a:buClr>
          <a:srgbClr val="000000"/>
        </a:buClr>
        <a:buSzPct val="100000"/>
        <a:buFont typeface="Times New Roman" pitchFamily="18" charset="0"/>
        <a:defRPr sz="4400">
          <a:solidFill>
            <a:srgbClr val="DFDEF6"/>
          </a:solidFill>
          <a:effectLst>
            <a:outerShdw blurRad="38100" dist="38100" dir="2700000" algn="tl">
              <a:srgbClr val="000000"/>
            </a:outerShdw>
          </a:effectLst>
          <a:latin typeface="Arial" charset="0"/>
          <a:ea typeface="Lucida Sans Unicode" pitchFamily="34" charset="0"/>
          <a:cs typeface="Lucida Sans Unicode" pitchFamily="34" charset="0"/>
        </a:defRPr>
      </a:lvl6pPr>
      <a:lvl7pPr marL="2971800" indent="-228600" algn="ctr" defTabSz="449263" rtl="0" fontAlgn="base">
        <a:spcBef>
          <a:spcPct val="0"/>
        </a:spcBef>
        <a:spcAft>
          <a:spcPct val="0"/>
        </a:spcAft>
        <a:buClr>
          <a:srgbClr val="000000"/>
        </a:buClr>
        <a:buSzPct val="100000"/>
        <a:buFont typeface="Times New Roman" pitchFamily="18" charset="0"/>
        <a:defRPr sz="4400">
          <a:solidFill>
            <a:srgbClr val="DFDEF6"/>
          </a:solidFill>
          <a:effectLst>
            <a:outerShdw blurRad="38100" dist="38100" dir="2700000" algn="tl">
              <a:srgbClr val="000000"/>
            </a:outerShdw>
          </a:effectLst>
          <a:latin typeface="Arial" charset="0"/>
          <a:ea typeface="Lucida Sans Unicode" pitchFamily="34" charset="0"/>
          <a:cs typeface="Lucida Sans Unicode" pitchFamily="34" charset="0"/>
        </a:defRPr>
      </a:lvl7pPr>
      <a:lvl8pPr marL="3429000" indent="-228600" algn="ctr" defTabSz="449263" rtl="0" fontAlgn="base">
        <a:spcBef>
          <a:spcPct val="0"/>
        </a:spcBef>
        <a:spcAft>
          <a:spcPct val="0"/>
        </a:spcAft>
        <a:buClr>
          <a:srgbClr val="000000"/>
        </a:buClr>
        <a:buSzPct val="100000"/>
        <a:buFont typeface="Times New Roman" pitchFamily="18" charset="0"/>
        <a:defRPr sz="4400">
          <a:solidFill>
            <a:srgbClr val="DFDEF6"/>
          </a:solidFill>
          <a:effectLst>
            <a:outerShdw blurRad="38100" dist="38100" dir="2700000" algn="tl">
              <a:srgbClr val="000000"/>
            </a:outerShdw>
          </a:effectLst>
          <a:latin typeface="Arial" charset="0"/>
          <a:ea typeface="Lucida Sans Unicode" pitchFamily="34" charset="0"/>
          <a:cs typeface="Lucida Sans Unicode" pitchFamily="34" charset="0"/>
        </a:defRPr>
      </a:lvl8pPr>
      <a:lvl9pPr marL="3886200" indent="-228600" algn="ctr" defTabSz="449263" rtl="0" fontAlgn="base">
        <a:spcBef>
          <a:spcPct val="0"/>
        </a:spcBef>
        <a:spcAft>
          <a:spcPct val="0"/>
        </a:spcAft>
        <a:buClr>
          <a:srgbClr val="000000"/>
        </a:buClr>
        <a:buSzPct val="100000"/>
        <a:buFont typeface="Times New Roman" pitchFamily="18" charset="0"/>
        <a:defRPr sz="4400">
          <a:solidFill>
            <a:srgbClr val="DFDEF6"/>
          </a:solidFill>
          <a:effectLst>
            <a:outerShdw blurRad="38100" dist="38100" dir="2700000" algn="tl">
              <a:srgbClr val="000000"/>
            </a:outerShdw>
          </a:effectLst>
          <a:latin typeface="Arial" charset="0"/>
          <a:ea typeface="Lucida Sans Unicode" pitchFamily="34" charset="0"/>
          <a:cs typeface="Lucida Sans Unicode"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itchFamily="18" charset="0"/>
        <a:defRPr sz="3200">
          <a:solidFill>
            <a:srgbClr val="FFFFFF"/>
          </a:solidFill>
          <a:effectLst>
            <a:outerShdw blurRad="38100" dist="38100" dir="2700000" algn="tl">
              <a:srgbClr val="000000"/>
            </a:outerShdw>
          </a:effectLst>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8" charset="0"/>
        <a:defRPr sz="2800">
          <a:solidFill>
            <a:srgbClr val="FFFFFF"/>
          </a:solidFill>
          <a:effectLst>
            <a:outerShdw blurRad="38100" dist="38100" dir="2700000" algn="tl">
              <a:srgbClr val="000000"/>
            </a:outerShdw>
          </a:effectLst>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8" charset="0"/>
        <a:defRPr sz="2400">
          <a:solidFill>
            <a:srgbClr val="FFFFFF"/>
          </a:solidFill>
          <a:effectLst>
            <a:outerShdw blurRad="38100" dist="38100" dir="2700000" algn="tl">
              <a:srgbClr val="000000"/>
            </a:outerShdw>
          </a:effectLst>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8" charset="0"/>
        <a:defRPr sz="2000">
          <a:solidFill>
            <a:srgbClr val="FFFFFF"/>
          </a:solidFill>
          <a:effectLst>
            <a:outerShdw blurRad="38100" dist="38100" dir="2700000" algn="tl">
              <a:srgbClr val="000000"/>
            </a:outerShdw>
          </a:effectLst>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8" charset="0"/>
        <a:defRPr sz="2000">
          <a:solidFill>
            <a:srgbClr val="FFFFFF"/>
          </a:solidFill>
          <a:effectLst>
            <a:outerShdw blurRad="38100" dist="38100" dir="2700000" algn="tl">
              <a:srgbClr val="000000"/>
            </a:outerShdw>
          </a:effectLst>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8" charset="0"/>
        <a:defRPr sz="2000">
          <a:solidFill>
            <a:srgbClr val="FFFFFF"/>
          </a:solidFill>
          <a:effectLst>
            <a:outerShdw blurRad="38100" dist="38100" dir="2700000" algn="tl">
              <a:srgbClr val="000000"/>
            </a:outerShdw>
          </a:effectLst>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8" charset="0"/>
        <a:defRPr sz="2000">
          <a:solidFill>
            <a:srgbClr val="FFFFFF"/>
          </a:solidFill>
          <a:effectLst>
            <a:outerShdw blurRad="38100" dist="38100" dir="2700000" algn="tl">
              <a:srgbClr val="000000"/>
            </a:outerShdw>
          </a:effectLst>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8" charset="0"/>
        <a:defRPr sz="2000">
          <a:solidFill>
            <a:srgbClr val="FFFFFF"/>
          </a:solidFill>
          <a:effectLst>
            <a:outerShdw blurRad="38100" dist="38100" dir="2700000" algn="tl">
              <a:srgbClr val="000000"/>
            </a:outerShdw>
          </a:effectLst>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8" charset="0"/>
        <a:defRPr sz="2000">
          <a:solidFill>
            <a:srgbClr val="FFFFFF"/>
          </a:solidFill>
          <a:effectLst>
            <a:outerShdw blurRad="38100" dist="38100" dir="2700000" algn="tl">
              <a:srgbClr val="000000"/>
            </a:outerShdw>
          </a:effectLst>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pl-PL"/>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C268B1-8E46-4183-BCD8-53565D482857}"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mitruk.olga@gmail.com"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mailto:shcharbin@gmail.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gif"/></Relationships>
</file>

<file path=ppt/slides/_rels/slide12.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png"/><Relationship Id="rId1" Type="http://schemas.openxmlformats.org/officeDocument/2006/relationships/slideLayout" Target="../slideLayouts/slideLayout18.xml"/><Relationship Id="rId4" Type="http://schemas.openxmlformats.org/officeDocument/2006/relationships/image" Target="../media/image10.wmf"/></Relationships>
</file>

<file path=ppt/slides/_rels/slide13.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png"/><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3.xml"/><Relationship Id="rId4" Type="http://schemas.openxmlformats.org/officeDocument/2006/relationships/hyperlink" Target="http://www.biochemsoctrans.org/content/35/1/61"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wmf"/><Relationship Id="rId1" Type="http://schemas.openxmlformats.org/officeDocument/2006/relationships/slideLayout" Target="../slideLayouts/slideLayout18.xml"/><Relationship Id="rId4" Type="http://schemas.openxmlformats.org/officeDocument/2006/relationships/image" Target="../media/image46.wmf"/></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wmf"/><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7EE80C73-12E2-4D58-9616-A0E81188B884}" type="slidenum">
              <a:rPr lang="ru-RU"/>
              <a:pPr/>
              <a:t>1</a:t>
            </a:fld>
            <a:endParaRPr lang="ru-RU"/>
          </a:p>
        </p:txBody>
      </p:sp>
      <p:sp>
        <p:nvSpPr>
          <p:cNvPr id="4098" name="Rectangle 2"/>
          <p:cNvSpPr>
            <a:spLocks noChangeArrowheads="1"/>
          </p:cNvSpPr>
          <p:nvPr/>
        </p:nvSpPr>
        <p:spPr bwMode="auto">
          <a:xfrm>
            <a:off x="0" y="3645024"/>
            <a:ext cx="9144000" cy="2232248"/>
          </a:xfrm>
          <a:prstGeom prst="rect">
            <a:avLst/>
          </a:prstGeom>
          <a:noFill/>
          <a:ln w="9525">
            <a:noFill/>
            <a:round/>
            <a:headEnd/>
            <a:tailEnd/>
          </a:ln>
          <a:effectLst/>
        </p:spPr>
        <p:txBody>
          <a:bodyPr lIns="90000" tIns="46800" rIns="90000" bIns="46800"/>
          <a:lstStyle/>
          <a:p>
            <a:pPr algn="ct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b="1" u="sng" dirty="0" smtClean="0">
              <a:solidFill>
                <a:schemeClr val="accent5">
                  <a:lumMod val="50000"/>
                </a:schemeClr>
              </a:solidFill>
              <a:latin typeface="Arial" charset="0"/>
            </a:endParaRPr>
          </a:p>
          <a:p>
            <a:pPr algn="ct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u="sng" dirty="0" smtClean="0">
                <a:solidFill>
                  <a:schemeClr val="accent5">
                    <a:lumMod val="50000"/>
                  </a:schemeClr>
                </a:solidFill>
                <a:latin typeface="Arial" charset="0"/>
              </a:rPr>
              <a:t>Dr. </a:t>
            </a:r>
            <a:r>
              <a:rPr lang="en-US" b="1" u="sng" dirty="0" err="1" smtClean="0">
                <a:solidFill>
                  <a:schemeClr val="accent5">
                    <a:lumMod val="50000"/>
                  </a:schemeClr>
                </a:solidFill>
                <a:latin typeface="Arial" charset="0"/>
              </a:rPr>
              <a:t>Volha</a:t>
            </a:r>
            <a:r>
              <a:rPr lang="en-US" b="1" u="sng" dirty="0" smtClean="0">
                <a:solidFill>
                  <a:schemeClr val="accent5">
                    <a:lumMod val="50000"/>
                  </a:schemeClr>
                </a:solidFill>
                <a:latin typeface="Arial" charset="0"/>
              </a:rPr>
              <a:t> </a:t>
            </a:r>
            <a:r>
              <a:rPr lang="en-US" b="1" u="sng" dirty="0" err="1" smtClean="0">
                <a:solidFill>
                  <a:schemeClr val="accent5">
                    <a:lumMod val="50000"/>
                  </a:schemeClr>
                </a:solidFill>
                <a:latin typeface="Arial" charset="0"/>
              </a:rPr>
              <a:t>Dzmitruk</a:t>
            </a:r>
            <a:r>
              <a:rPr lang="en-US" b="1" dirty="0" smtClean="0">
                <a:solidFill>
                  <a:schemeClr val="accent5">
                    <a:lumMod val="50000"/>
                  </a:schemeClr>
                </a:solidFill>
                <a:latin typeface="Arial" charset="0"/>
              </a:rPr>
              <a:t>, </a:t>
            </a:r>
            <a:r>
              <a:rPr lang="en-US" b="1" u="sng" dirty="0">
                <a:solidFill>
                  <a:schemeClr val="accent5">
                    <a:lumMod val="50000"/>
                  </a:schemeClr>
                </a:solidFill>
                <a:latin typeface="Arial" charset="0"/>
              </a:rPr>
              <a:t>PhD. </a:t>
            </a:r>
            <a:r>
              <a:rPr lang="en-US" b="1" u="sng" dirty="0" smtClean="0">
                <a:solidFill>
                  <a:schemeClr val="accent5">
                    <a:lumMod val="50000"/>
                  </a:schemeClr>
                </a:solidFill>
                <a:latin typeface="Arial" charset="0"/>
              </a:rPr>
              <a:t>(</a:t>
            </a:r>
            <a:r>
              <a:rPr lang="en-US" b="1" u="sng" dirty="0" smtClean="0">
                <a:solidFill>
                  <a:schemeClr val="accent5">
                    <a:lumMod val="50000"/>
                  </a:schemeClr>
                </a:solidFill>
                <a:latin typeface="Arial" charset="0"/>
                <a:hlinkClick r:id="rId3"/>
              </a:rPr>
              <a:t>dmitruk.olga@gmail.com</a:t>
            </a:r>
            <a:r>
              <a:rPr lang="en-US" b="1" u="sng" dirty="0" smtClean="0">
                <a:solidFill>
                  <a:schemeClr val="accent5">
                    <a:lumMod val="50000"/>
                  </a:schemeClr>
                </a:solidFill>
                <a:latin typeface="Arial" charset="0"/>
              </a:rPr>
              <a:t>)</a:t>
            </a:r>
          </a:p>
          <a:p>
            <a:pPr algn="ct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dirty="0" smtClean="0">
                <a:solidFill>
                  <a:schemeClr val="accent5">
                    <a:lumMod val="50000"/>
                  </a:schemeClr>
                </a:solidFill>
                <a:latin typeface="Arial" charset="0"/>
              </a:rPr>
              <a:t>Dr. </a:t>
            </a:r>
            <a:r>
              <a:rPr lang="en-US" b="1" dirty="0" err="1" smtClean="0">
                <a:solidFill>
                  <a:schemeClr val="accent5">
                    <a:lumMod val="50000"/>
                  </a:schemeClr>
                </a:solidFill>
                <a:latin typeface="Arial" charset="0"/>
              </a:rPr>
              <a:t>Dzmitry</a:t>
            </a:r>
            <a:r>
              <a:rPr lang="en-US" b="1" dirty="0" smtClean="0">
                <a:solidFill>
                  <a:schemeClr val="accent5">
                    <a:lumMod val="50000"/>
                  </a:schemeClr>
                </a:solidFill>
                <a:latin typeface="Arial" charset="0"/>
              </a:rPr>
              <a:t> </a:t>
            </a:r>
            <a:r>
              <a:rPr lang="en-US" b="1" dirty="0" err="1" smtClean="0">
                <a:solidFill>
                  <a:schemeClr val="accent5">
                    <a:lumMod val="50000"/>
                  </a:schemeClr>
                </a:solidFill>
                <a:latin typeface="Arial" charset="0"/>
              </a:rPr>
              <a:t>Shcharbin</a:t>
            </a:r>
            <a:r>
              <a:rPr lang="en-US" b="1" dirty="0">
                <a:solidFill>
                  <a:schemeClr val="accent5">
                    <a:lumMod val="50000"/>
                  </a:schemeClr>
                </a:solidFill>
                <a:latin typeface="Arial" charset="0"/>
              </a:rPr>
              <a:t> (</a:t>
            </a:r>
            <a:r>
              <a:rPr lang="en-US" b="1" dirty="0" smtClean="0">
                <a:solidFill>
                  <a:schemeClr val="accent5">
                    <a:lumMod val="50000"/>
                  </a:schemeClr>
                </a:solidFill>
                <a:latin typeface="Arial" charset="0"/>
                <a:hlinkClick r:id="rId4"/>
              </a:rPr>
              <a:t>shcharbin@gmail.com</a:t>
            </a:r>
            <a:r>
              <a:rPr lang="en-US" b="1" dirty="0" smtClean="0">
                <a:solidFill>
                  <a:schemeClr val="accent5">
                    <a:lumMod val="50000"/>
                  </a:schemeClr>
                </a:solidFill>
                <a:latin typeface="Arial" charset="0"/>
              </a:rPr>
              <a:t>)</a:t>
            </a:r>
          </a:p>
          <a:p>
            <a:pPr algn="ct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b="1" dirty="0" smtClean="0">
              <a:solidFill>
                <a:schemeClr val="accent5">
                  <a:lumMod val="50000"/>
                </a:schemeClr>
              </a:solidFill>
              <a:latin typeface="Arial" charset="0"/>
            </a:endParaRPr>
          </a:p>
          <a:p>
            <a:pPr algn="ct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i="1" dirty="0" smtClean="0">
                <a:solidFill>
                  <a:schemeClr val="accent1">
                    <a:lumMod val="50000"/>
                  </a:schemeClr>
                </a:solidFill>
                <a:cs typeface="Times New Roman" pitchFamily="18" charset="0"/>
              </a:rPr>
              <a:t>Institute of Biophysics and Cell Engineering of </a:t>
            </a:r>
          </a:p>
          <a:p>
            <a:pPr algn="ct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i="1" dirty="0" smtClean="0">
                <a:solidFill>
                  <a:schemeClr val="accent1">
                    <a:lumMod val="50000"/>
                  </a:schemeClr>
                </a:solidFill>
                <a:cs typeface="Times New Roman" pitchFamily="18" charset="0"/>
              </a:rPr>
              <a:t>National Academy of Science of Belarus, Minsk,</a:t>
            </a:r>
            <a:r>
              <a:rPr lang="en-US" sz="2000" b="1" i="1" dirty="0" smtClean="0">
                <a:solidFill>
                  <a:schemeClr val="accent5">
                    <a:lumMod val="50000"/>
                  </a:schemeClr>
                </a:solidFill>
                <a:cs typeface="Times New Roman" pitchFamily="18" charset="0"/>
              </a:rPr>
              <a:t> </a:t>
            </a:r>
            <a:r>
              <a:rPr lang="en-US" sz="2000" b="1" i="1" dirty="0" smtClean="0">
                <a:solidFill>
                  <a:srgbClr val="C00000"/>
                </a:solidFill>
                <a:cs typeface="Times New Roman" pitchFamily="18" charset="0"/>
              </a:rPr>
              <a:t>Belarus</a:t>
            </a:r>
          </a:p>
        </p:txBody>
      </p:sp>
      <p:sp>
        <p:nvSpPr>
          <p:cNvPr id="5" name="TextBox 4"/>
          <p:cNvSpPr txBox="1"/>
          <p:nvPr/>
        </p:nvSpPr>
        <p:spPr>
          <a:xfrm>
            <a:off x="35496" y="6156593"/>
            <a:ext cx="9036496" cy="584775"/>
          </a:xfrm>
          <a:prstGeom prst="rect">
            <a:avLst/>
          </a:prstGeom>
          <a:noFill/>
        </p:spPr>
        <p:txBody>
          <a:bodyPr wrap="square" rtlCol="0">
            <a:spAutoFit/>
          </a:bodyPr>
          <a:lstStyle/>
          <a:p>
            <a:pPr algn="just"/>
            <a:r>
              <a:rPr lang="en-US" sz="1600" b="1" i="1" dirty="0" smtClean="0">
                <a:solidFill>
                  <a:srgbClr val="0070C0"/>
                </a:solidFill>
                <a:latin typeface="+mj-lt"/>
              </a:rPr>
              <a:t>This work was supported by project VACTRAIN within HORIZON 2020 and by project NANOGENE within MSC IRSES of 7</a:t>
            </a:r>
            <a:r>
              <a:rPr lang="en-US" sz="1600" b="1" i="1" baseline="30000" dirty="0" smtClean="0">
                <a:solidFill>
                  <a:srgbClr val="0070C0"/>
                </a:solidFill>
                <a:latin typeface="+mj-lt"/>
              </a:rPr>
              <a:t>th</a:t>
            </a:r>
            <a:r>
              <a:rPr lang="en-US" sz="1600" b="1" i="1" dirty="0" smtClean="0">
                <a:solidFill>
                  <a:srgbClr val="0070C0"/>
                </a:solidFill>
                <a:latin typeface="+mj-lt"/>
              </a:rPr>
              <a:t> EU FP, co-financed by the Polish Ministry of Science and Higher Education.</a:t>
            </a:r>
            <a:endParaRPr lang="ru-RU" sz="1600" b="1" i="1" dirty="0">
              <a:solidFill>
                <a:srgbClr val="0070C0"/>
              </a:solidFill>
              <a:latin typeface="+mj-lt"/>
            </a:endParaRPr>
          </a:p>
        </p:txBody>
      </p:sp>
      <p:sp>
        <p:nvSpPr>
          <p:cNvPr id="7" name="Прямоугольник 6"/>
          <p:cNvSpPr/>
          <p:nvPr/>
        </p:nvSpPr>
        <p:spPr>
          <a:xfrm>
            <a:off x="107504" y="1336700"/>
            <a:ext cx="8892480" cy="2308324"/>
          </a:xfrm>
          <a:prstGeom prst="rect">
            <a:avLst/>
          </a:prstGeom>
          <a:solidFill>
            <a:srgbClr val="FFFFCC"/>
          </a:solidFill>
          <a:ln>
            <a:noFill/>
          </a:ln>
        </p:spPr>
        <p:style>
          <a:lnRef idx="1">
            <a:schemeClr val="accent6"/>
          </a:lnRef>
          <a:fillRef idx="2">
            <a:schemeClr val="accent6"/>
          </a:fillRef>
          <a:effectRef idx="1">
            <a:schemeClr val="accent6"/>
          </a:effectRef>
          <a:fontRef idx="minor">
            <a:schemeClr val="dk1"/>
          </a:fontRef>
        </p:style>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DENDRIMER COMPLEXES AS A PLATFORM FOR GENE DELIVERY</a:t>
            </a:r>
            <a:endParaRPr lang="ru-RU"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6" name="Picture 3"/>
          <p:cNvPicPr>
            <a:picLocks noChangeAspect="1" noChangeArrowheads="1"/>
          </p:cNvPicPr>
          <p:nvPr/>
        </p:nvPicPr>
        <p:blipFill>
          <a:blip r:embed="rId5" cstate="print"/>
          <a:srcRect/>
          <a:stretch>
            <a:fillRect/>
          </a:stretch>
        </p:blipFill>
        <p:spPr bwMode="auto">
          <a:xfrm>
            <a:off x="0" y="0"/>
            <a:ext cx="1403648" cy="1169509"/>
          </a:xfrm>
          <a:prstGeom prst="rect">
            <a:avLst/>
          </a:prstGeom>
          <a:noFill/>
          <a:ln w="9525">
            <a:noFill/>
            <a:miter lim="800000"/>
            <a:headEnd/>
            <a:tailEnd/>
          </a:ln>
        </p:spPr>
      </p:pic>
      <p:pic>
        <p:nvPicPr>
          <p:cNvPr id="8" name="Picture 4"/>
          <p:cNvPicPr>
            <a:picLocks noChangeAspect="1" noChangeArrowheads="1"/>
          </p:cNvPicPr>
          <p:nvPr/>
        </p:nvPicPr>
        <p:blipFill>
          <a:blip r:embed="rId6" cstate="print"/>
          <a:srcRect/>
          <a:stretch>
            <a:fillRect/>
          </a:stretch>
        </p:blipFill>
        <p:spPr bwMode="auto">
          <a:xfrm>
            <a:off x="1475656" y="-1"/>
            <a:ext cx="1224136" cy="1187260"/>
          </a:xfrm>
          <a:prstGeom prst="rect">
            <a:avLst/>
          </a:prstGeom>
          <a:noFill/>
          <a:ln w="9525">
            <a:noFill/>
            <a:miter lim="800000"/>
            <a:headEnd/>
            <a:tailEnd/>
          </a:ln>
        </p:spPr>
      </p:pic>
      <p:sp>
        <p:nvSpPr>
          <p:cNvPr id="9" name="Прямоугольник 8"/>
          <p:cNvSpPr/>
          <p:nvPr/>
        </p:nvSpPr>
        <p:spPr>
          <a:xfrm>
            <a:off x="2843808" y="188640"/>
            <a:ext cx="3096344" cy="646331"/>
          </a:xfrm>
          <a:prstGeom prst="rect">
            <a:avLst/>
          </a:prstGeom>
          <a:noFill/>
        </p:spPr>
        <p:txBody>
          <a:bodyPr wrap="square" lIns="91440" tIns="45720" rIns="91440" bIns="45720">
            <a:spAutoFit/>
          </a:bodyPr>
          <a:lstStyle/>
          <a:p>
            <a:pPr algn="ctr"/>
            <a:r>
              <a:rPr lang="en-U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VACTRAIN</a:t>
            </a:r>
            <a:endParaRPr lang="ru-RU"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195736" y="0"/>
            <a:ext cx="5199757" cy="1200329"/>
          </a:xfrm>
          <a:prstGeom prst="rect">
            <a:avLst/>
          </a:prstGeom>
          <a:noFill/>
        </p:spPr>
        <p:txBody>
          <a:bodyPr wrap="none" rtlCol="0">
            <a:spAutoFit/>
          </a:bodyPr>
          <a:lstStyle/>
          <a:p>
            <a:r>
              <a:rPr lang="en-US" sz="3600" b="1" u="sng" dirty="0" smtClean="0">
                <a:solidFill>
                  <a:srgbClr val="3333FF"/>
                </a:solidFill>
                <a:effectLst>
                  <a:outerShdw blurRad="38100" dist="38100" dir="2700000" algn="tl">
                    <a:srgbClr val="000000">
                      <a:alpha val="43137"/>
                    </a:srgbClr>
                  </a:outerShdw>
                </a:effectLst>
                <a:latin typeface="+mj-lt"/>
              </a:rPr>
              <a:t>What are dendrimers and </a:t>
            </a:r>
          </a:p>
          <a:p>
            <a:r>
              <a:rPr lang="en-US" sz="3600" b="1" u="sng" dirty="0" smtClean="0">
                <a:solidFill>
                  <a:srgbClr val="3333FF"/>
                </a:solidFill>
                <a:effectLst>
                  <a:outerShdw blurRad="38100" dist="38100" dir="2700000" algn="tl">
                    <a:srgbClr val="000000">
                      <a:alpha val="43137"/>
                    </a:srgbClr>
                  </a:outerShdw>
                </a:effectLst>
                <a:latin typeface="+mj-lt"/>
              </a:rPr>
              <a:t>dendrimer constructions?</a:t>
            </a:r>
            <a:endParaRPr lang="ru-RU" sz="3600" b="1" u="sng" dirty="0">
              <a:solidFill>
                <a:srgbClr val="3333FF"/>
              </a:solidFill>
              <a:effectLst>
                <a:outerShdw blurRad="38100" dist="38100" dir="2700000" algn="tl">
                  <a:srgbClr val="000000">
                    <a:alpha val="43137"/>
                  </a:srgbClr>
                </a:outerShdw>
              </a:effectLst>
              <a:latin typeface="+mj-lt"/>
            </a:endParaRPr>
          </a:p>
        </p:txBody>
      </p:sp>
      <p:sp>
        <p:nvSpPr>
          <p:cNvPr id="14" name="TextBox 13"/>
          <p:cNvSpPr txBox="1"/>
          <p:nvPr/>
        </p:nvSpPr>
        <p:spPr>
          <a:xfrm>
            <a:off x="323529" y="3717032"/>
            <a:ext cx="4680520" cy="3000821"/>
          </a:xfrm>
          <a:prstGeom prst="rect">
            <a:avLst/>
          </a:prstGeom>
          <a:noFill/>
        </p:spPr>
        <p:txBody>
          <a:bodyPr wrap="square" rtlCol="0">
            <a:spAutoFit/>
          </a:bodyPr>
          <a:lstStyle/>
          <a:p>
            <a:pPr marL="342900" indent="-342900">
              <a:lnSpc>
                <a:spcPct val="150000"/>
              </a:lnSpc>
              <a:buFont typeface="Arial" pitchFamily="34" charset="0"/>
              <a:buChar char="•"/>
            </a:pPr>
            <a:r>
              <a:rPr lang="en-GB" sz="1800" b="1" u="sng" dirty="0" smtClean="0">
                <a:solidFill>
                  <a:srgbClr val="00B050"/>
                </a:solidFill>
                <a:latin typeface="Arial" pitchFamily="34" charset="0"/>
                <a:cs typeface="Arial" pitchFamily="34" charset="0"/>
              </a:rPr>
              <a:t>Spherical </a:t>
            </a:r>
            <a:r>
              <a:rPr lang="en-GB" sz="1800" b="1" u="sng" dirty="0">
                <a:solidFill>
                  <a:srgbClr val="00B050"/>
                </a:solidFill>
                <a:latin typeface="Arial" pitchFamily="34" charset="0"/>
                <a:cs typeface="Arial" pitchFamily="34" charset="0"/>
              </a:rPr>
              <a:t>shape</a:t>
            </a:r>
          </a:p>
          <a:p>
            <a:pPr marL="342900" indent="-342900">
              <a:lnSpc>
                <a:spcPct val="150000"/>
              </a:lnSpc>
              <a:buFont typeface="Arial" pitchFamily="34" charset="0"/>
              <a:buChar char="•"/>
            </a:pPr>
            <a:r>
              <a:rPr lang="en-GB" sz="1800" b="1" u="sng" dirty="0">
                <a:solidFill>
                  <a:srgbClr val="00B050"/>
                </a:solidFill>
                <a:latin typeface="Arial" pitchFamily="34" charset="0"/>
                <a:cs typeface="Arial" pitchFamily="34" charset="0"/>
              </a:rPr>
              <a:t>Surface active </a:t>
            </a:r>
            <a:r>
              <a:rPr lang="en-GB" sz="1800" b="1" u="sng" dirty="0" smtClean="0">
                <a:solidFill>
                  <a:srgbClr val="00B050"/>
                </a:solidFill>
                <a:latin typeface="Arial" pitchFamily="34" charset="0"/>
                <a:cs typeface="Arial" pitchFamily="34" charset="0"/>
              </a:rPr>
              <a:t>sites (type / number)</a:t>
            </a:r>
            <a:endParaRPr lang="en-GB" sz="1800" b="1" u="sng" dirty="0">
              <a:solidFill>
                <a:srgbClr val="00B050"/>
              </a:solidFill>
              <a:latin typeface="Arial" pitchFamily="34" charset="0"/>
              <a:cs typeface="Arial" pitchFamily="34" charset="0"/>
            </a:endParaRPr>
          </a:p>
          <a:p>
            <a:pPr marL="342900" indent="-342900">
              <a:lnSpc>
                <a:spcPct val="150000"/>
              </a:lnSpc>
              <a:buFont typeface="Arial" pitchFamily="34" charset="0"/>
              <a:buChar char="•"/>
            </a:pPr>
            <a:r>
              <a:rPr lang="en-GB" sz="1800" b="1" u="sng" dirty="0" err="1">
                <a:solidFill>
                  <a:srgbClr val="00B050"/>
                </a:solidFill>
                <a:latin typeface="Arial" pitchFamily="34" charset="0"/>
                <a:cs typeface="Arial" pitchFamily="34" charset="0"/>
              </a:rPr>
              <a:t>Monodispersity</a:t>
            </a:r>
            <a:endParaRPr lang="en-GB" sz="1800" b="1" u="sng" dirty="0">
              <a:solidFill>
                <a:srgbClr val="00B050"/>
              </a:solidFill>
              <a:latin typeface="Arial" pitchFamily="34" charset="0"/>
              <a:cs typeface="Arial" pitchFamily="34" charset="0"/>
            </a:endParaRPr>
          </a:p>
          <a:p>
            <a:pPr marL="342900" indent="-342900">
              <a:lnSpc>
                <a:spcPct val="150000"/>
              </a:lnSpc>
              <a:buFont typeface="Arial" pitchFamily="34" charset="0"/>
              <a:buChar char="•"/>
            </a:pPr>
            <a:r>
              <a:rPr lang="en-GB" sz="1800" b="1" u="sng" dirty="0">
                <a:solidFill>
                  <a:srgbClr val="00B050"/>
                </a:solidFill>
                <a:latin typeface="Arial" pitchFamily="34" charset="0"/>
                <a:cs typeface="Arial" pitchFamily="34" charset="0"/>
              </a:rPr>
              <a:t>Accurately precise </a:t>
            </a:r>
            <a:r>
              <a:rPr lang="en-GB" sz="1800" b="1" u="sng" dirty="0" smtClean="0">
                <a:solidFill>
                  <a:srgbClr val="00B050"/>
                </a:solidFill>
                <a:latin typeface="Arial" pitchFamily="34" charset="0"/>
                <a:cs typeface="Arial" pitchFamily="34" charset="0"/>
              </a:rPr>
              <a:t>structure</a:t>
            </a:r>
          </a:p>
          <a:p>
            <a:pPr marL="342900" indent="-342900">
              <a:lnSpc>
                <a:spcPct val="150000"/>
              </a:lnSpc>
              <a:buFont typeface="Arial" pitchFamily="34" charset="0"/>
              <a:buChar char="•"/>
            </a:pPr>
            <a:r>
              <a:rPr lang="en-GB" sz="1800" b="1" u="sng" dirty="0" smtClean="0">
                <a:solidFill>
                  <a:srgbClr val="00B050"/>
                </a:solidFill>
                <a:latin typeface="Arial" pitchFamily="34" charset="0"/>
                <a:cs typeface="Arial" pitchFamily="34" charset="0"/>
              </a:rPr>
              <a:t>Presence of internal cavities</a:t>
            </a:r>
          </a:p>
          <a:p>
            <a:pPr marL="342900" indent="-342900">
              <a:lnSpc>
                <a:spcPct val="150000"/>
              </a:lnSpc>
              <a:buFont typeface="Arial" pitchFamily="34" charset="0"/>
              <a:buChar char="•"/>
            </a:pPr>
            <a:r>
              <a:rPr lang="en-GB" sz="1800" b="1" u="sng" dirty="0" smtClean="0">
                <a:solidFill>
                  <a:srgbClr val="00B050"/>
                </a:solidFill>
                <a:latin typeface="Arial" pitchFamily="34" charset="0"/>
                <a:cs typeface="Arial" pitchFamily="34" charset="0"/>
              </a:rPr>
              <a:t>Structural components</a:t>
            </a:r>
          </a:p>
          <a:p>
            <a:pPr marL="342900" indent="-342900">
              <a:lnSpc>
                <a:spcPct val="150000"/>
              </a:lnSpc>
              <a:buFont typeface="Arial" pitchFamily="34" charset="0"/>
              <a:buChar char="•"/>
            </a:pPr>
            <a:r>
              <a:rPr lang="en-GB" sz="1800" b="1" u="sng" dirty="0" err="1" smtClean="0">
                <a:solidFill>
                  <a:srgbClr val="00B050"/>
                </a:solidFill>
                <a:latin typeface="Arial" pitchFamily="34" charset="0"/>
                <a:cs typeface="Arial" pitchFamily="34" charset="0"/>
              </a:rPr>
              <a:t>Nanosize</a:t>
            </a:r>
            <a:r>
              <a:rPr lang="en-GB" sz="1800" b="1" u="sng" dirty="0" smtClean="0">
                <a:solidFill>
                  <a:srgbClr val="00B050"/>
                </a:solidFill>
                <a:latin typeface="Arial" pitchFamily="34" charset="0"/>
                <a:cs typeface="Arial" pitchFamily="34" charset="0"/>
              </a:rPr>
              <a:t> from 1nm </a:t>
            </a:r>
          </a:p>
        </p:txBody>
      </p:sp>
      <p:grpSp>
        <p:nvGrpSpPr>
          <p:cNvPr id="16" name="Group 15"/>
          <p:cNvGrpSpPr/>
          <p:nvPr/>
        </p:nvGrpSpPr>
        <p:grpSpPr>
          <a:xfrm>
            <a:off x="4932040" y="1226905"/>
            <a:ext cx="3384376" cy="3213335"/>
            <a:chOff x="4356100" y="2565400"/>
            <a:chExt cx="4176713" cy="3892550"/>
          </a:xfrm>
        </p:grpSpPr>
        <p:pic>
          <p:nvPicPr>
            <p:cNvPr id="17" name="Рисунок 10" descr="dendim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2565400"/>
              <a:ext cx="4176713"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3"/>
            <p:cNvSpPr txBox="1">
              <a:spLocks noChangeArrowheads="1"/>
            </p:cNvSpPr>
            <p:nvPr/>
          </p:nvSpPr>
          <p:spPr bwMode="auto">
            <a:xfrm>
              <a:off x="5940425" y="5732463"/>
              <a:ext cx="492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dirty="0"/>
                <a:t>1G</a:t>
              </a:r>
              <a:endParaRPr lang="ru-RU" b="1" dirty="0"/>
            </a:p>
          </p:txBody>
        </p:sp>
        <p:sp>
          <p:nvSpPr>
            <p:cNvPr id="19" name="TextBox 14"/>
            <p:cNvSpPr txBox="1">
              <a:spLocks noChangeArrowheads="1"/>
            </p:cNvSpPr>
            <p:nvPr/>
          </p:nvSpPr>
          <p:spPr bwMode="auto">
            <a:xfrm>
              <a:off x="7092950" y="4724400"/>
              <a:ext cx="49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dirty="0"/>
                <a:t>2G</a:t>
              </a:r>
              <a:endParaRPr lang="ru-RU" b="1" dirty="0"/>
            </a:p>
          </p:txBody>
        </p:sp>
        <p:sp>
          <p:nvSpPr>
            <p:cNvPr id="20" name="TextBox 15"/>
            <p:cNvSpPr txBox="1">
              <a:spLocks noChangeArrowheads="1"/>
            </p:cNvSpPr>
            <p:nvPr/>
          </p:nvSpPr>
          <p:spPr bwMode="auto">
            <a:xfrm>
              <a:off x="7944444" y="4089246"/>
              <a:ext cx="492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dirty="0"/>
                <a:t>3G</a:t>
              </a:r>
              <a:endParaRPr lang="ru-RU" b="1" dirty="0"/>
            </a:p>
          </p:txBody>
        </p:sp>
      </p:grpSp>
      <p:pic>
        <p:nvPicPr>
          <p:cNvPr id="6148" name="Picture 4" descr="http://i1082.photobucket.com/albums/j370/rajesh190888/pharmatutor-art-1583-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57" y="1200329"/>
            <a:ext cx="4175759" cy="225001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289274" y="4725144"/>
            <a:ext cx="3447999" cy="1754326"/>
          </a:xfrm>
          <a:prstGeom prst="rect">
            <a:avLst/>
          </a:prstGeom>
          <a:noFill/>
        </p:spPr>
        <p:txBody>
          <a:bodyPr wrap="square" rtlCol="0">
            <a:spAutoFit/>
          </a:bodyPr>
          <a:lstStyle/>
          <a:p>
            <a:pPr>
              <a:lnSpc>
                <a:spcPct val="150000"/>
              </a:lnSpc>
            </a:pPr>
            <a:r>
              <a:rPr lang="en-GB" sz="1800" b="1" dirty="0" smtClean="0">
                <a:solidFill>
                  <a:schemeClr val="accent1">
                    <a:lumMod val="50000"/>
                  </a:schemeClr>
                </a:solidFill>
                <a:latin typeface="Arial" pitchFamily="34" charset="0"/>
                <a:cs typeface="Arial" pitchFamily="34" charset="0"/>
              </a:rPr>
              <a:t>Most known</a:t>
            </a:r>
            <a:r>
              <a:rPr lang="ru-RU" sz="1800" b="1" dirty="0" smtClean="0">
                <a:solidFill>
                  <a:schemeClr val="accent1">
                    <a:lumMod val="50000"/>
                  </a:schemeClr>
                </a:solidFill>
                <a:latin typeface="Arial" pitchFamily="34" charset="0"/>
                <a:cs typeface="Arial" pitchFamily="34" charset="0"/>
              </a:rPr>
              <a:t> </a:t>
            </a:r>
            <a:r>
              <a:rPr lang="en-US" sz="1800" b="1" dirty="0" smtClean="0">
                <a:solidFill>
                  <a:schemeClr val="accent1">
                    <a:lumMod val="50000"/>
                  </a:schemeClr>
                </a:solidFill>
                <a:latin typeface="Arial" pitchFamily="34" charset="0"/>
                <a:cs typeface="Arial" pitchFamily="34" charset="0"/>
              </a:rPr>
              <a:t>types</a:t>
            </a:r>
            <a:r>
              <a:rPr lang="en-GB" sz="1800" b="1" dirty="0" smtClean="0">
                <a:solidFill>
                  <a:schemeClr val="accent1">
                    <a:lumMod val="50000"/>
                  </a:schemeClr>
                </a:solidFill>
                <a:latin typeface="Arial" pitchFamily="34" charset="0"/>
                <a:cs typeface="Arial" pitchFamily="34" charset="0"/>
              </a:rPr>
              <a:t>:</a:t>
            </a:r>
          </a:p>
          <a:p>
            <a:pPr>
              <a:lnSpc>
                <a:spcPct val="150000"/>
              </a:lnSpc>
            </a:pPr>
            <a:r>
              <a:rPr lang="en-GB" sz="1800" b="1" dirty="0" smtClean="0">
                <a:solidFill>
                  <a:schemeClr val="accent1">
                    <a:lumMod val="50000"/>
                  </a:schemeClr>
                </a:solidFill>
                <a:latin typeface="Arial" pitchFamily="34" charset="0"/>
                <a:cs typeface="Arial" pitchFamily="34" charset="0"/>
              </a:rPr>
              <a:t>1) </a:t>
            </a:r>
            <a:r>
              <a:rPr lang="en-GB" sz="1800" b="1" dirty="0" err="1" smtClean="0">
                <a:solidFill>
                  <a:schemeClr val="accent1">
                    <a:lumMod val="50000"/>
                  </a:schemeClr>
                </a:solidFill>
                <a:latin typeface="Arial" pitchFamily="34" charset="0"/>
                <a:cs typeface="Arial" pitchFamily="34" charset="0"/>
              </a:rPr>
              <a:t>Polyamidamine</a:t>
            </a:r>
            <a:r>
              <a:rPr lang="en-GB" sz="1800" b="1" dirty="0" smtClean="0">
                <a:solidFill>
                  <a:schemeClr val="accent1">
                    <a:lumMod val="50000"/>
                  </a:schemeClr>
                </a:solidFill>
                <a:latin typeface="Arial" pitchFamily="34" charset="0"/>
                <a:cs typeface="Arial" pitchFamily="34" charset="0"/>
              </a:rPr>
              <a:t> (PAMAM)</a:t>
            </a:r>
          </a:p>
          <a:p>
            <a:pPr>
              <a:lnSpc>
                <a:spcPct val="150000"/>
              </a:lnSpc>
            </a:pPr>
            <a:r>
              <a:rPr lang="en-GB" sz="1800" b="1" dirty="0" smtClean="0">
                <a:solidFill>
                  <a:schemeClr val="accent1">
                    <a:lumMod val="50000"/>
                  </a:schemeClr>
                </a:solidFill>
                <a:latin typeface="Arial" pitchFamily="34" charset="0"/>
                <a:cs typeface="Arial" pitchFamily="34" charset="0"/>
              </a:rPr>
              <a:t>2) </a:t>
            </a:r>
            <a:r>
              <a:rPr lang="en-GB" sz="1800" b="1" dirty="0" err="1" smtClean="0">
                <a:solidFill>
                  <a:schemeClr val="accent1">
                    <a:lumMod val="50000"/>
                  </a:schemeClr>
                </a:solidFill>
                <a:latin typeface="Arial" pitchFamily="34" charset="0"/>
                <a:cs typeface="Arial" pitchFamily="34" charset="0"/>
              </a:rPr>
              <a:t>Polypropilenimine</a:t>
            </a:r>
            <a:endParaRPr lang="en-GB" sz="1800" b="1" dirty="0" smtClean="0">
              <a:solidFill>
                <a:schemeClr val="accent1">
                  <a:lumMod val="50000"/>
                </a:schemeClr>
              </a:solidFill>
              <a:latin typeface="Arial" pitchFamily="34" charset="0"/>
              <a:cs typeface="Arial" pitchFamily="34" charset="0"/>
            </a:endParaRPr>
          </a:p>
          <a:p>
            <a:pPr>
              <a:lnSpc>
                <a:spcPct val="150000"/>
              </a:lnSpc>
            </a:pPr>
            <a:r>
              <a:rPr lang="en-GB" sz="1800" b="1" dirty="0" smtClean="0">
                <a:solidFill>
                  <a:schemeClr val="accent1">
                    <a:lumMod val="50000"/>
                  </a:schemeClr>
                </a:solidFill>
                <a:latin typeface="Arial" pitchFamily="34" charset="0"/>
                <a:cs typeface="Arial" pitchFamily="34" charset="0"/>
              </a:rPr>
              <a:t>3) </a:t>
            </a:r>
            <a:r>
              <a:rPr lang="en-GB" sz="1800" b="1" dirty="0" err="1" smtClean="0">
                <a:solidFill>
                  <a:schemeClr val="accent1">
                    <a:lumMod val="50000"/>
                  </a:schemeClr>
                </a:solidFill>
                <a:latin typeface="Arial" pitchFamily="34" charset="0"/>
                <a:cs typeface="Arial" pitchFamily="34" charset="0"/>
              </a:rPr>
              <a:t>Phosporous-contating</a:t>
            </a:r>
            <a:r>
              <a:rPr lang="en-GB" sz="1800" b="1" dirty="0" smtClean="0">
                <a:solidFill>
                  <a:schemeClr val="accent1">
                    <a:lumMod val="50000"/>
                  </a:schemeClr>
                </a:solidFill>
                <a:latin typeface="Arial" pitchFamily="34" charset="0"/>
                <a:cs typeface="Arial" pitchFamily="34" charset="0"/>
              </a:rPr>
              <a:t> etc</a:t>
            </a:r>
            <a:r>
              <a:rPr lang="en-GB" sz="1800" b="1" dirty="0">
                <a:solidFill>
                  <a:schemeClr val="accent1">
                    <a:lumMod val="50000"/>
                  </a:schemeClr>
                </a:solidFill>
                <a:latin typeface="Arial" pitchFamily="34" charset="0"/>
                <a:cs typeface="Arial" pitchFamily="34" charset="0"/>
              </a:rPr>
              <a:t>.</a:t>
            </a:r>
            <a:endParaRPr lang="en-GB" sz="1800" b="1" dirty="0" smtClean="0">
              <a:solidFill>
                <a:schemeClr val="accent1">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40198760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71600" y="1371026"/>
            <a:ext cx="7560839" cy="1409902"/>
            <a:chOff x="539552" y="1447536"/>
            <a:chExt cx="8454145" cy="1533995"/>
          </a:xfrm>
        </p:grpSpPr>
        <p:pic>
          <p:nvPicPr>
            <p:cNvPr id="5127"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82" t="16508" r="13215" b="37302"/>
            <a:stretch/>
          </p:blipFill>
          <p:spPr bwMode="auto">
            <a:xfrm>
              <a:off x="6732241" y="1447536"/>
              <a:ext cx="2261456" cy="1533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129" name="Picture 9" descr="Похожее изображение"/>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0606" y="1490176"/>
              <a:ext cx="1884012" cy="14130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131" name="Picture 11" descr="http://www.sigmaaldrich.com/content/dam/sigma-aldrich/product5/014/dendrimer-pic-opc-l.eps/_jcr_content/renditions/dendrimer-pic-opc-l-large.jpg"/>
            <p:cNvPicPr>
              <a:picLocks noChangeAspect="1" noChangeArrowheads="1"/>
            </p:cNvPicPr>
            <p:nvPr/>
          </p:nvPicPr>
          <p:blipFill rotWithShape="1">
            <a:blip r:embed="rId5">
              <a:extLst>
                <a:ext uri="{28A0092B-C50C-407E-A947-70E740481C1C}">
                  <a14:useLocalDpi xmlns:a14="http://schemas.microsoft.com/office/drawing/2010/main" val="0"/>
                </a:ext>
              </a:extLst>
            </a:blip>
            <a:srcRect t="14147" r="13288" b="15631"/>
            <a:stretch/>
          </p:blipFill>
          <p:spPr bwMode="auto">
            <a:xfrm>
              <a:off x="539552" y="1515612"/>
              <a:ext cx="3121992" cy="14221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Right Arrow 1"/>
            <p:cNvSpPr/>
            <p:nvPr/>
          </p:nvSpPr>
          <p:spPr>
            <a:xfrm>
              <a:off x="1705876" y="1806157"/>
              <a:ext cx="345844" cy="72008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ross 4"/>
            <p:cNvSpPr/>
            <p:nvPr/>
          </p:nvSpPr>
          <p:spPr>
            <a:xfrm>
              <a:off x="3661544" y="1920957"/>
              <a:ext cx="504056" cy="490480"/>
            </a:xfrm>
            <a:prstGeom prst="plus">
              <a:avLst>
                <a:gd name="adj" fmla="val 37429"/>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qual 7"/>
            <p:cNvSpPr/>
            <p:nvPr/>
          </p:nvSpPr>
          <p:spPr>
            <a:xfrm>
              <a:off x="5957884" y="1863557"/>
              <a:ext cx="648072" cy="605280"/>
            </a:xfrm>
            <a:prstGeom prst="mathEqual">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8" name="TextBox 17"/>
          <p:cNvSpPr txBox="1"/>
          <p:nvPr/>
        </p:nvSpPr>
        <p:spPr>
          <a:xfrm>
            <a:off x="840701" y="260648"/>
            <a:ext cx="7439858" cy="523220"/>
          </a:xfrm>
          <a:prstGeom prst="rect">
            <a:avLst/>
          </a:prstGeom>
          <a:noFill/>
        </p:spPr>
        <p:txBody>
          <a:bodyPr wrap="none" rtlCol="0">
            <a:spAutoFit/>
          </a:bodyPr>
          <a:lstStyle/>
          <a:p>
            <a:pPr algn="ctr"/>
            <a:r>
              <a:rPr lang="en-US" b="1" u="sng" dirty="0" smtClean="0">
                <a:solidFill>
                  <a:srgbClr val="3333FF"/>
                </a:solidFill>
                <a:latin typeface="Arial" pitchFamily="34" charset="0"/>
                <a:cs typeface="Arial" pitchFamily="34" charset="0"/>
              </a:rPr>
              <a:t>Commercial examples</a:t>
            </a:r>
            <a:r>
              <a:rPr lang="en-US" b="1" dirty="0" smtClean="0">
                <a:solidFill>
                  <a:srgbClr val="3333FF"/>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SuperFect</a:t>
            </a:r>
            <a:r>
              <a:rPr lang="en-US" sz="2800" b="1" dirty="0" smtClean="0">
                <a:solidFill>
                  <a:srgbClr val="C00000"/>
                </a:solidFill>
                <a:latin typeface="Arial" pitchFamily="34" charset="0"/>
                <a:cs typeface="Arial" pitchFamily="34" charset="0"/>
              </a:rPr>
              <a:t> &amp; </a:t>
            </a:r>
            <a:r>
              <a:rPr lang="en-US" sz="2800" b="1" dirty="0" err="1" smtClean="0">
                <a:solidFill>
                  <a:srgbClr val="C00000"/>
                </a:solidFill>
                <a:latin typeface="Arial" pitchFamily="34" charset="0"/>
                <a:cs typeface="Arial" pitchFamily="34" charset="0"/>
              </a:rPr>
              <a:t>PolyFect</a:t>
            </a:r>
            <a:r>
              <a:rPr lang="en-US" sz="2800" b="1" dirty="0" smtClean="0">
                <a:solidFill>
                  <a:srgbClr val="C00000"/>
                </a:solidFill>
                <a:latin typeface="Arial" pitchFamily="34" charset="0"/>
                <a:cs typeface="Arial" pitchFamily="34" charset="0"/>
              </a:rPr>
              <a:t> </a:t>
            </a:r>
            <a:endParaRPr lang="ru-RU" b="1" dirty="0">
              <a:solidFill>
                <a:srgbClr val="C00000"/>
              </a:solidFill>
              <a:latin typeface="Arial" pitchFamily="34" charset="0"/>
              <a:cs typeface="Arial" pitchFamily="34" charset="0"/>
            </a:endParaRPr>
          </a:p>
        </p:txBody>
      </p:sp>
      <p:pic>
        <p:nvPicPr>
          <p:cNvPr id="5133" name="Picture 13" descr="Похожее изображение"/>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8250"/>
          <a:stretch/>
        </p:blipFill>
        <p:spPr bwMode="auto">
          <a:xfrm>
            <a:off x="6276749" y="3805664"/>
            <a:ext cx="2488875" cy="15246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1" name="Lightning Bolt 10"/>
          <p:cNvSpPr/>
          <p:nvPr/>
        </p:nvSpPr>
        <p:spPr>
          <a:xfrm flipH="1">
            <a:off x="7236296" y="2802424"/>
            <a:ext cx="792088" cy="1308656"/>
          </a:xfrm>
          <a:prstGeom prst="lightningBol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4" name="Picture 14"/>
          <p:cNvPicPr>
            <a:picLocks noChangeAspect="1" noChangeArrowheads="1"/>
          </p:cNvPicPr>
          <p:nvPr/>
        </p:nvPicPr>
        <p:blipFill rotWithShape="1">
          <a:blip r:embed="rId7">
            <a:extLst>
              <a:ext uri="{28A0092B-C50C-407E-A947-70E740481C1C}">
                <a14:useLocalDpi xmlns:a14="http://schemas.microsoft.com/office/drawing/2010/main" val="0"/>
              </a:ext>
            </a:extLst>
          </a:blip>
          <a:srcRect l="50092" t="22370" r="17417" b="12593"/>
          <a:stretch/>
        </p:blipFill>
        <p:spPr bwMode="auto">
          <a:xfrm>
            <a:off x="1331640" y="3068960"/>
            <a:ext cx="3073310" cy="34603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Notched Right Arrow 12"/>
          <p:cNvSpPr/>
          <p:nvPr/>
        </p:nvSpPr>
        <p:spPr>
          <a:xfrm flipH="1">
            <a:off x="4611801" y="3970888"/>
            <a:ext cx="1260287" cy="1008112"/>
          </a:xfrm>
          <a:prstGeom prst="notchedRightArrow">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915816" y="3212976"/>
            <a:ext cx="432048" cy="194421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49104" y="921655"/>
            <a:ext cx="3865398" cy="461665"/>
          </a:xfrm>
          <a:prstGeom prst="rect">
            <a:avLst/>
          </a:prstGeom>
          <a:noFill/>
        </p:spPr>
        <p:txBody>
          <a:bodyPr wrap="square" rtlCol="0">
            <a:spAutoFit/>
          </a:bodyPr>
          <a:lstStyle/>
          <a:p>
            <a:r>
              <a:rPr lang="en-US" b="1" u="sng" dirty="0" smtClean="0">
                <a:solidFill>
                  <a:srgbClr val="7030A0"/>
                </a:solidFill>
                <a:latin typeface="Arial Narrow" pitchFamily="34" charset="0"/>
              </a:rPr>
              <a:t>Activated PAMAM dendrimer</a:t>
            </a:r>
            <a:endParaRPr lang="ru-RU" u="sng" dirty="0">
              <a:solidFill>
                <a:srgbClr val="7030A0"/>
              </a:solidFill>
            </a:endParaRPr>
          </a:p>
        </p:txBody>
      </p:sp>
      <p:sp>
        <p:nvSpPr>
          <p:cNvPr id="26" name="TextBox 25"/>
          <p:cNvSpPr txBox="1"/>
          <p:nvPr/>
        </p:nvSpPr>
        <p:spPr>
          <a:xfrm>
            <a:off x="4159185" y="927982"/>
            <a:ext cx="3865398" cy="461665"/>
          </a:xfrm>
          <a:prstGeom prst="rect">
            <a:avLst/>
          </a:prstGeom>
          <a:noFill/>
        </p:spPr>
        <p:txBody>
          <a:bodyPr wrap="square" rtlCol="0">
            <a:spAutoFit/>
          </a:bodyPr>
          <a:lstStyle/>
          <a:p>
            <a:r>
              <a:rPr lang="en-US" b="1" u="sng" dirty="0" smtClean="0">
                <a:solidFill>
                  <a:srgbClr val="7030A0"/>
                </a:solidFill>
                <a:latin typeface="Arial Narrow" pitchFamily="34" charset="0"/>
              </a:rPr>
              <a:t>DNA/plasmid</a:t>
            </a:r>
            <a:endParaRPr lang="ru-RU" u="sng" dirty="0">
              <a:solidFill>
                <a:srgbClr val="7030A0"/>
              </a:solidFill>
            </a:endParaRPr>
          </a:p>
        </p:txBody>
      </p:sp>
      <p:sp>
        <p:nvSpPr>
          <p:cNvPr id="27" name="TextBox 26"/>
          <p:cNvSpPr txBox="1"/>
          <p:nvPr/>
        </p:nvSpPr>
        <p:spPr>
          <a:xfrm>
            <a:off x="6444208" y="951111"/>
            <a:ext cx="3865398" cy="461665"/>
          </a:xfrm>
          <a:prstGeom prst="rect">
            <a:avLst/>
          </a:prstGeom>
          <a:noFill/>
        </p:spPr>
        <p:txBody>
          <a:bodyPr wrap="square" rtlCol="0">
            <a:spAutoFit/>
          </a:bodyPr>
          <a:lstStyle/>
          <a:p>
            <a:r>
              <a:rPr lang="en-US" b="1" u="sng" dirty="0" err="1" smtClean="0">
                <a:solidFill>
                  <a:srgbClr val="7030A0"/>
                </a:solidFill>
                <a:latin typeface="Arial Narrow" pitchFamily="34" charset="0"/>
              </a:rPr>
              <a:t>Dendriplex</a:t>
            </a:r>
            <a:endParaRPr lang="ru-RU" u="sng" dirty="0">
              <a:solidFill>
                <a:srgbClr val="7030A0"/>
              </a:solidFill>
            </a:endParaRPr>
          </a:p>
        </p:txBody>
      </p:sp>
      <p:pic>
        <p:nvPicPr>
          <p:cNvPr id="2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16244" t="27111" r="35666" b="50667"/>
          <a:stretch/>
        </p:blipFill>
        <p:spPr bwMode="auto">
          <a:xfrm>
            <a:off x="5041596" y="5661248"/>
            <a:ext cx="3923909" cy="10199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12437109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2" cstate="print"/>
          <a:srcRect/>
          <a:stretch>
            <a:fillRect/>
          </a:stretch>
        </p:blipFill>
        <p:spPr bwMode="auto">
          <a:xfrm>
            <a:off x="0" y="1052736"/>
            <a:ext cx="8207896" cy="4841972"/>
          </a:xfrm>
          <a:prstGeom prst="rect">
            <a:avLst/>
          </a:prstGeom>
          <a:noFill/>
          <a:ln w="9525">
            <a:noFill/>
            <a:miter lim="800000"/>
            <a:headEnd/>
            <a:tailEnd/>
          </a:ln>
          <a:effectLst/>
        </p:spPr>
      </p:pic>
      <p:pic>
        <p:nvPicPr>
          <p:cNvPr id="4" name="Picture 7"/>
          <p:cNvPicPr>
            <a:picLocks noChangeAspect="1" noChangeArrowheads="1"/>
          </p:cNvPicPr>
          <p:nvPr/>
        </p:nvPicPr>
        <p:blipFill>
          <a:blip r:embed="rId3" cstate="print"/>
          <a:srcRect/>
          <a:stretch>
            <a:fillRect/>
          </a:stretch>
        </p:blipFill>
        <p:spPr bwMode="auto">
          <a:xfrm>
            <a:off x="5615608" y="5373216"/>
            <a:ext cx="3528392" cy="1016874"/>
          </a:xfrm>
          <a:prstGeom prst="rect">
            <a:avLst/>
          </a:prstGeom>
          <a:noFill/>
          <a:ln w="9525">
            <a:noFill/>
            <a:miter lim="800000"/>
            <a:headEnd/>
            <a:tailEnd/>
          </a:ln>
          <a:effectLst/>
        </p:spPr>
      </p:pic>
      <p:pic>
        <p:nvPicPr>
          <p:cNvPr id="5" name="Picture 8"/>
          <p:cNvPicPr>
            <a:picLocks noChangeAspect="1" noChangeArrowheads="1"/>
          </p:cNvPicPr>
          <p:nvPr/>
        </p:nvPicPr>
        <p:blipFill>
          <a:blip r:embed="rId4" cstate="print"/>
          <a:srcRect/>
          <a:stretch>
            <a:fillRect/>
          </a:stretch>
        </p:blipFill>
        <p:spPr bwMode="auto">
          <a:xfrm>
            <a:off x="4860032" y="6469393"/>
            <a:ext cx="4283968" cy="388607"/>
          </a:xfrm>
          <a:prstGeom prst="rect">
            <a:avLst/>
          </a:prstGeom>
          <a:noFill/>
          <a:ln w="9525">
            <a:noFill/>
            <a:miter lim="800000"/>
            <a:headEnd/>
            <a:tailEnd/>
          </a:ln>
          <a:effectLst/>
        </p:spPr>
      </p:pic>
      <p:sp>
        <p:nvSpPr>
          <p:cNvPr id="6" name="TextBox 5"/>
          <p:cNvSpPr txBox="1"/>
          <p:nvPr/>
        </p:nvSpPr>
        <p:spPr>
          <a:xfrm>
            <a:off x="827584" y="0"/>
            <a:ext cx="7612148" cy="584775"/>
          </a:xfrm>
          <a:prstGeom prst="rect">
            <a:avLst/>
          </a:prstGeom>
          <a:noFill/>
        </p:spPr>
        <p:txBody>
          <a:bodyPr wrap="none" rtlCol="0">
            <a:spAutoFit/>
          </a:bodyPr>
          <a:lstStyle/>
          <a:p>
            <a:r>
              <a:rPr lang="en-US" sz="3200" b="1" u="sng" dirty="0" smtClean="0">
                <a:solidFill>
                  <a:srgbClr val="3333FF"/>
                </a:solidFill>
                <a:latin typeface="Arial" pitchFamily="34" charset="0"/>
                <a:cs typeface="Arial" pitchFamily="34" charset="0"/>
              </a:rPr>
              <a:t>Examples</a:t>
            </a:r>
            <a:r>
              <a:rPr lang="en-US" sz="3200" b="1" dirty="0" smtClean="0">
                <a:solidFill>
                  <a:srgbClr val="3333FF"/>
                </a:solidFill>
                <a:latin typeface="Arial" pitchFamily="34" charset="0"/>
                <a:cs typeface="Arial" pitchFamily="34" charset="0"/>
              </a:rPr>
              <a:t>: Anticancer </a:t>
            </a:r>
            <a:r>
              <a:rPr lang="en-US" sz="3200" b="1" dirty="0" err="1" smtClean="0">
                <a:solidFill>
                  <a:srgbClr val="3333FF"/>
                </a:solidFill>
                <a:latin typeface="Arial" pitchFamily="34" charset="0"/>
                <a:cs typeface="Arial" pitchFamily="34" charset="0"/>
              </a:rPr>
              <a:t>nano</a:t>
            </a:r>
            <a:r>
              <a:rPr lang="en-US" sz="3200" b="1" dirty="0" smtClean="0">
                <a:solidFill>
                  <a:srgbClr val="3333FF"/>
                </a:solidFill>
                <a:latin typeface="Arial" pitchFamily="34" charset="0"/>
                <a:cs typeface="Arial" pitchFamily="34" charset="0"/>
              </a:rPr>
              <a:t>-conjugate</a:t>
            </a:r>
            <a:endParaRPr lang="ru-RU" sz="3200" b="1" dirty="0">
              <a:solidFill>
                <a:srgbClr val="3333FF"/>
              </a:solidFill>
              <a:latin typeface="Arial" pitchFamily="34" charset="0"/>
              <a:cs typeface="Arial" pitchFamily="34" charset="0"/>
            </a:endParaRPr>
          </a:p>
        </p:txBody>
      </p:sp>
      <p:sp>
        <p:nvSpPr>
          <p:cNvPr id="9" name="TextBox 8"/>
          <p:cNvSpPr txBox="1"/>
          <p:nvPr/>
        </p:nvSpPr>
        <p:spPr>
          <a:xfrm>
            <a:off x="899592" y="620688"/>
            <a:ext cx="7632848" cy="584775"/>
          </a:xfrm>
          <a:prstGeom prst="rect">
            <a:avLst/>
          </a:prstGeom>
          <a:noFill/>
        </p:spPr>
        <p:txBody>
          <a:bodyPr wrap="square" rtlCol="0">
            <a:spAutoFit/>
          </a:bodyPr>
          <a:lstStyle/>
          <a:p>
            <a:r>
              <a:rPr lang="ru-RU" sz="3200" b="1" u="sng" dirty="0" smtClean="0">
                <a:solidFill>
                  <a:srgbClr val="7030A0"/>
                </a:solidFill>
                <a:latin typeface="Arial Narrow" pitchFamily="34" charset="0"/>
              </a:rPr>
              <a:t>-</a:t>
            </a:r>
            <a:r>
              <a:rPr lang="en-US" sz="3200" b="1" u="sng" dirty="0" smtClean="0">
                <a:solidFill>
                  <a:srgbClr val="7030A0"/>
                </a:solidFill>
                <a:latin typeface="Arial Narrow" pitchFamily="34" charset="0"/>
              </a:rPr>
              <a:t> We can create complex constructions</a:t>
            </a:r>
            <a:endParaRPr lang="ru-RU" sz="3200" u="sng" dirty="0">
              <a:solidFill>
                <a:srgbClr val="7030A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46331"/>
          </a:xfrm>
          <a:prstGeom prst="rect">
            <a:avLst/>
          </a:prstGeom>
          <a:noFill/>
        </p:spPr>
        <p:txBody>
          <a:bodyPr wrap="square" rtlCol="0">
            <a:spAutoFit/>
          </a:bodyPr>
          <a:lstStyle/>
          <a:p>
            <a:r>
              <a:rPr lang="ru-RU" sz="3600" b="1" dirty="0" smtClean="0">
                <a:solidFill>
                  <a:srgbClr val="008000"/>
                </a:solidFill>
                <a:latin typeface="Arial Narrow" pitchFamily="34" charset="0"/>
              </a:rPr>
              <a:t>-</a:t>
            </a:r>
            <a:r>
              <a:rPr lang="en-US" sz="3600" b="1" dirty="0" smtClean="0">
                <a:solidFill>
                  <a:srgbClr val="008000"/>
                </a:solidFill>
                <a:latin typeface="Arial Narrow" pitchFamily="34" charset="0"/>
              </a:rPr>
              <a:t> We can modify the routes of administration</a:t>
            </a:r>
            <a:endParaRPr lang="ru-RU" sz="3600" dirty="0">
              <a:solidFill>
                <a:srgbClr val="008000"/>
              </a:solidFill>
            </a:endParaRPr>
          </a:p>
        </p:txBody>
      </p:sp>
      <p:pic>
        <p:nvPicPr>
          <p:cNvPr id="3" name="Picture 2"/>
          <p:cNvPicPr>
            <a:picLocks noChangeAspect="1" noChangeArrowheads="1"/>
          </p:cNvPicPr>
          <p:nvPr/>
        </p:nvPicPr>
        <p:blipFill>
          <a:blip r:embed="rId2" cstate="print"/>
          <a:srcRect/>
          <a:stretch>
            <a:fillRect/>
          </a:stretch>
        </p:blipFill>
        <p:spPr bwMode="auto">
          <a:xfrm>
            <a:off x="0" y="548680"/>
            <a:ext cx="6840760" cy="5724421"/>
          </a:xfrm>
          <a:prstGeom prst="rect">
            <a:avLst/>
          </a:prstGeom>
          <a:noFill/>
          <a:ln w="9525">
            <a:noFill/>
            <a:miter lim="800000"/>
            <a:headEnd/>
            <a:tailEnd/>
          </a:ln>
          <a:effectLst/>
        </p:spPr>
      </p:pic>
      <p:pic>
        <p:nvPicPr>
          <p:cNvPr id="4" name="Picture 3"/>
          <p:cNvPicPr>
            <a:picLocks noChangeAspect="1" noChangeArrowheads="1"/>
          </p:cNvPicPr>
          <p:nvPr/>
        </p:nvPicPr>
        <p:blipFill>
          <a:blip r:embed="rId3" cstate="print"/>
          <a:srcRect/>
          <a:stretch>
            <a:fillRect/>
          </a:stretch>
        </p:blipFill>
        <p:spPr bwMode="auto">
          <a:xfrm>
            <a:off x="4895529" y="6381328"/>
            <a:ext cx="4248471" cy="243234"/>
          </a:xfrm>
          <a:prstGeom prst="rect">
            <a:avLst/>
          </a:prstGeom>
          <a:noFill/>
          <a:ln w="9525">
            <a:noFill/>
            <a:miter lim="800000"/>
            <a:headEnd/>
            <a:tailEnd/>
          </a:ln>
          <a:effectLst/>
        </p:spPr>
      </p:pic>
      <p:pic>
        <p:nvPicPr>
          <p:cNvPr id="5" name="Picture 4"/>
          <p:cNvPicPr>
            <a:picLocks noChangeAspect="1" noChangeArrowheads="1"/>
          </p:cNvPicPr>
          <p:nvPr/>
        </p:nvPicPr>
        <p:blipFill>
          <a:blip r:embed="rId4" cstate="print"/>
          <a:srcRect/>
          <a:stretch>
            <a:fillRect/>
          </a:stretch>
        </p:blipFill>
        <p:spPr bwMode="auto">
          <a:xfrm>
            <a:off x="0" y="6235559"/>
            <a:ext cx="4752528" cy="62244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2" cstate="print"/>
          <a:srcRect/>
          <a:stretch>
            <a:fillRect/>
          </a:stretch>
        </p:blipFill>
        <p:spPr bwMode="auto">
          <a:xfrm>
            <a:off x="611560" y="44624"/>
            <a:ext cx="8136904" cy="6710465"/>
          </a:xfrm>
          <a:prstGeom prst="rect">
            <a:avLst/>
          </a:prstGeom>
          <a:noFill/>
          <a:ln w="9525">
            <a:noFill/>
            <a:miter lim="800000"/>
            <a:headEnd/>
            <a:tailEnd/>
          </a:ln>
          <a:effectLst/>
        </p:spPr>
      </p:pic>
      <p:sp>
        <p:nvSpPr>
          <p:cNvPr id="4" name="TextBox 3"/>
          <p:cNvSpPr txBox="1"/>
          <p:nvPr/>
        </p:nvSpPr>
        <p:spPr>
          <a:xfrm>
            <a:off x="1331640" y="2492896"/>
            <a:ext cx="3416320" cy="830997"/>
          </a:xfrm>
          <a:prstGeom prst="rect">
            <a:avLst/>
          </a:prstGeom>
          <a:noFill/>
        </p:spPr>
        <p:txBody>
          <a:bodyPr wrap="none" rtlCol="0">
            <a:spAutoFit/>
          </a:bodyPr>
          <a:lstStyle/>
          <a:p>
            <a:r>
              <a:rPr lang="en-US" sz="4800" b="1" dirty="0" smtClean="0">
                <a:solidFill>
                  <a:srgbClr val="3333FF"/>
                </a:solidFill>
              </a:rPr>
              <a:t>Small RNAs</a:t>
            </a:r>
            <a:endParaRPr lang="ru-RU" sz="4800" b="1" dirty="0">
              <a:solidFill>
                <a:srgbClr val="3333FF"/>
              </a:solidFill>
            </a:endParaRPr>
          </a:p>
        </p:txBody>
      </p:sp>
      <p:sp>
        <p:nvSpPr>
          <p:cNvPr id="5" name="TextBox 4"/>
          <p:cNvSpPr txBox="1"/>
          <p:nvPr/>
        </p:nvSpPr>
        <p:spPr>
          <a:xfrm>
            <a:off x="241106" y="5589241"/>
            <a:ext cx="874510" cy="1015663"/>
          </a:xfrm>
          <a:prstGeom prst="rect">
            <a:avLst/>
          </a:prstGeom>
          <a:solidFill>
            <a:schemeClr val="bg1">
              <a:lumMod val="85000"/>
            </a:schemeClr>
          </a:solidFill>
        </p:spPr>
        <p:txBody>
          <a:bodyPr wrap="square" rtlCol="0">
            <a:spAutoFit/>
          </a:bodyPr>
          <a:lstStyle/>
          <a:p>
            <a:r>
              <a:rPr lang="en-US" sz="6000" b="1" dirty="0" smtClean="0">
                <a:solidFill>
                  <a:srgbClr val="FF0000"/>
                </a:solidFill>
              </a:rPr>
              <a:t>C</a:t>
            </a:r>
            <a:endParaRPr lang="ru-RU" sz="6000" b="1" dirty="0">
              <a:solidFill>
                <a:srgbClr val="FF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6" name="Picture 6"/>
          <p:cNvPicPr>
            <a:picLocks noChangeAspect="1" noChangeArrowheads="1"/>
          </p:cNvPicPr>
          <p:nvPr/>
        </p:nvPicPr>
        <p:blipFill>
          <a:blip r:embed="rId2" cstate="print"/>
          <a:srcRect/>
          <a:stretch>
            <a:fillRect/>
          </a:stretch>
        </p:blipFill>
        <p:spPr bwMode="auto">
          <a:xfrm>
            <a:off x="0" y="44624"/>
            <a:ext cx="3025924" cy="3108237"/>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2506025" y="908720"/>
            <a:ext cx="6602480" cy="59046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021351" y="0"/>
            <a:ext cx="8087153" cy="6858000"/>
          </a:xfrm>
          <a:prstGeom prst="rect">
            <a:avLst/>
          </a:prstGeom>
          <a:noFill/>
          <a:ln w="9525">
            <a:noFill/>
            <a:miter lim="800000"/>
            <a:headEnd/>
            <a:tailEnd/>
          </a:ln>
        </p:spPr>
      </p:pic>
      <p:sp>
        <p:nvSpPr>
          <p:cNvPr id="6" name="TextBox 5"/>
          <p:cNvSpPr txBox="1"/>
          <p:nvPr/>
        </p:nvSpPr>
        <p:spPr>
          <a:xfrm>
            <a:off x="42101" y="1556792"/>
            <a:ext cx="4241867" cy="646331"/>
          </a:xfrm>
          <a:prstGeom prst="rect">
            <a:avLst/>
          </a:prstGeom>
          <a:noFill/>
        </p:spPr>
        <p:txBody>
          <a:bodyPr wrap="none" rtlCol="0">
            <a:spAutoFit/>
          </a:bodyPr>
          <a:lstStyle/>
          <a:p>
            <a:r>
              <a:rPr lang="en-US" sz="3600" b="1" dirty="0" smtClean="0">
                <a:solidFill>
                  <a:srgbClr val="008000"/>
                </a:solidFill>
                <a:latin typeface="Arial Narrow" pitchFamily="34" charset="0"/>
                <a:cs typeface="Arial" pitchFamily="34" charset="0"/>
              </a:rPr>
              <a:t>microRNA, siRNA, etc.</a:t>
            </a:r>
            <a:endParaRPr lang="ru-RU" sz="3600" b="1" dirty="0">
              <a:solidFill>
                <a:srgbClr val="008000"/>
              </a:solidFill>
              <a:latin typeface="Arial Narrow" pitchFamily="34" charset="0"/>
              <a:cs typeface="Arial" pitchFamily="34" charset="0"/>
            </a:endParaRPr>
          </a:p>
        </p:txBody>
      </p:sp>
      <p:sp>
        <p:nvSpPr>
          <p:cNvPr id="8" name="Стрелка вниз 7"/>
          <p:cNvSpPr/>
          <p:nvPr/>
        </p:nvSpPr>
        <p:spPr>
          <a:xfrm>
            <a:off x="1763688" y="2420888"/>
            <a:ext cx="360040" cy="2376264"/>
          </a:xfrm>
          <a:prstGeom prst="downArrow">
            <a:avLst>
              <a:gd name="adj1" fmla="val 50000"/>
              <a:gd name="adj2" fmla="val 44653"/>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07504" y="5085184"/>
            <a:ext cx="4536504" cy="1569660"/>
          </a:xfrm>
          <a:prstGeom prst="rect">
            <a:avLst/>
          </a:prstGeom>
          <a:noFill/>
        </p:spPr>
        <p:txBody>
          <a:bodyPr wrap="square" rtlCol="0">
            <a:spAutoFit/>
          </a:bodyPr>
          <a:lstStyle/>
          <a:p>
            <a:r>
              <a:rPr lang="en-US" sz="3200" b="1" dirty="0" smtClean="0">
                <a:solidFill>
                  <a:srgbClr val="3333FF"/>
                </a:solidFill>
                <a:latin typeface="+mj-lt"/>
              </a:rPr>
              <a:t>Cutting of mRNA </a:t>
            </a:r>
          </a:p>
          <a:p>
            <a:r>
              <a:rPr lang="en-US" sz="3200" b="1" dirty="0" smtClean="0">
                <a:solidFill>
                  <a:srgbClr val="3333FF"/>
                </a:solidFill>
                <a:latin typeface="+mj-lt"/>
              </a:rPr>
              <a:t>regions which encode </a:t>
            </a:r>
          </a:p>
          <a:p>
            <a:r>
              <a:rPr lang="en-US" sz="3200" b="1" i="1" dirty="0" smtClean="0">
                <a:solidFill>
                  <a:srgbClr val="0070C0"/>
                </a:solidFill>
                <a:latin typeface="+mj-lt"/>
              </a:rPr>
              <a:t>protein expression</a:t>
            </a:r>
            <a:endParaRPr lang="ru-RU" sz="3200" i="1" dirty="0">
              <a:solidFill>
                <a:srgbClr val="0070C0"/>
              </a:solidFill>
              <a:latin typeface="+mj-lt"/>
            </a:endParaRPr>
          </a:p>
        </p:txBody>
      </p:sp>
      <p:sp>
        <p:nvSpPr>
          <p:cNvPr id="7" name="TextBox 6"/>
          <p:cNvSpPr txBox="1"/>
          <p:nvPr/>
        </p:nvSpPr>
        <p:spPr>
          <a:xfrm>
            <a:off x="3707904" y="3140968"/>
            <a:ext cx="2614818" cy="1077218"/>
          </a:xfrm>
          <a:prstGeom prst="rect">
            <a:avLst/>
          </a:prstGeom>
          <a:solidFill>
            <a:srgbClr val="FFFFCC"/>
          </a:solidFill>
        </p:spPr>
        <p:txBody>
          <a:bodyPr wrap="none" rtlCol="0">
            <a:spAutoFit/>
          </a:bodyPr>
          <a:lstStyle/>
          <a:p>
            <a:r>
              <a:rPr lang="en-US" sz="3200" b="1" dirty="0" smtClean="0">
                <a:solidFill>
                  <a:srgbClr val="008000"/>
                </a:solidFill>
                <a:latin typeface="Arial Narrow" pitchFamily="34" charset="0"/>
              </a:rPr>
              <a:t>RISC complex </a:t>
            </a:r>
          </a:p>
          <a:p>
            <a:r>
              <a:rPr lang="en-US" sz="3200" b="1" dirty="0" smtClean="0">
                <a:solidFill>
                  <a:srgbClr val="008000"/>
                </a:solidFill>
                <a:latin typeface="Arial Narrow" pitchFamily="34" charset="0"/>
              </a:rPr>
              <a:t>is in </a:t>
            </a:r>
            <a:r>
              <a:rPr lang="en-US" sz="3200" b="1" dirty="0" smtClean="0">
                <a:solidFill>
                  <a:srgbClr val="C00000"/>
                </a:solidFill>
                <a:latin typeface="Arial Narrow" pitchFamily="34" charset="0"/>
              </a:rPr>
              <a:t>cytoplasm</a:t>
            </a:r>
            <a:endParaRPr lang="ru-RU" sz="3200" b="1" dirty="0">
              <a:solidFill>
                <a:srgbClr val="C00000"/>
              </a:solidFill>
              <a:latin typeface="Arial Narrow"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p:cNvPicPr>
            <a:picLocks noChangeAspect="1" noChangeArrowheads="1"/>
          </p:cNvPicPr>
          <p:nvPr/>
        </p:nvPicPr>
        <p:blipFill>
          <a:blip r:embed="rId2" cstate="print"/>
          <a:srcRect/>
          <a:stretch>
            <a:fillRect/>
          </a:stretch>
        </p:blipFill>
        <p:spPr bwMode="auto">
          <a:xfrm>
            <a:off x="2267744" y="3254383"/>
            <a:ext cx="4608512" cy="3603617"/>
          </a:xfrm>
          <a:prstGeom prst="rect">
            <a:avLst/>
          </a:prstGeom>
          <a:noFill/>
          <a:ln w="9525">
            <a:solidFill>
              <a:schemeClr val="accent1">
                <a:shade val="50000"/>
              </a:schemeClr>
            </a:solidFill>
            <a:miter lim="800000"/>
            <a:headEnd/>
            <a:tailEnd/>
          </a:ln>
        </p:spPr>
      </p:pic>
      <p:sp>
        <p:nvSpPr>
          <p:cNvPr id="3" name="TextBox 2"/>
          <p:cNvSpPr txBox="1"/>
          <p:nvPr/>
        </p:nvSpPr>
        <p:spPr>
          <a:xfrm>
            <a:off x="0" y="548680"/>
            <a:ext cx="2646878" cy="2800767"/>
          </a:xfrm>
          <a:prstGeom prst="rect">
            <a:avLst/>
          </a:prstGeom>
          <a:noFill/>
        </p:spPr>
        <p:txBody>
          <a:bodyPr wrap="none" rtlCol="0">
            <a:spAutoFit/>
          </a:bodyPr>
          <a:lstStyle/>
          <a:p>
            <a:r>
              <a:rPr lang="en-US" b="1" dirty="0" smtClean="0">
                <a:solidFill>
                  <a:srgbClr val="00B050"/>
                </a:solidFill>
                <a:latin typeface="Arial" pitchFamily="34" charset="0"/>
                <a:cs typeface="Arial" pitchFamily="34" charset="0"/>
              </a:rPr>
              <a:t>   </a:t>
            </a:r>
            <a:r>
              <a:rPr lang="en-US" b="1" u="sng" dirty="0" smtClean="0">
                <a:solidFill>
                  <a:srgbClr val="008000"/>
                </a:solidFill>
                <a:latin typeface="Arial" pitchFamily="34" charset="0"/>
                <a:cs typeface="Arial" pitchFamily="34" charset="0"/>
              </a:rPr>
              <a:t>microRNA</a:t>
            </a:r>
            <a:r>
              <a:rPr lang="en-US" b="1" dirty="0" smtClean="0">
                <a:solidFill>
                  <a:srgbClr val="008000"/>
                </a:solidFill>
                <a:latin typeface="Arial" pitchFamily="34" charset="0"/>
                <a:cs typeface="Arial" pitchFamily="34" charset="0"/>
              </a:rPr>
              <a:t>,</a:t>
            </a:r>
          </a:p>
          <a:p>
            <a:r>
              <a:rPr lang="en-US" b="1" dirty="0" smtClean="0">
                <a:solidFill>
                  <a:srgbClr val="008000"/>
                </a:solidFill>
                <a:latin typeface="Arial" pitchFamily="34" charset="0"/>
                <a:cs typeface="Arial" pitchFamily="34" charset="0"/>
              </a:rPr>
              <a:t>   </a:t>
            </a:r>
            <a:r>
              <a:rPr lang="en-US" b="1" u="sng" dirty="0" smtClean="0">
                <a:solidFill>
                  <a:srgbClr val="008000"/>
                </a:solidFill>
                <a:latin typeface="Arial" pitchFamily="34" charset="0"/>
                <a:cs typeface="Arial" pitchFamily="34" charset="0"/>
              </a:rPr>
              <a:t>siRNA</a:t>
            </a:r>
          </a:p>
          <a:p>
            <a:r>
              <a:rPr lang="en-US" b="1" dirty="0" smtClean="0">
                <a:solidFill>
                  <a:srgbClr val="C00000"/>
                </a:solidFill>
                <a:latin typeface="Arial" pitchFamily="34" charset="0"/>
                <a:cs typeface="Arial" pitchFamily="34" charset="0"/>
              </a:rPr>
              <a:t>      +</a:t>
            </a:r>
            <a:r>
              <a:rPr lang="en-US" b="1" dirty="0" smtClean="0">
                <a:solidFill>
                  <a:srgbClr val="00B050"/>
                </a:solidFill>
                <a:latin typeface="Arial" pitchFamily="34" charset="0"/>
                <a:cs typeface="Arial" pitchFamily="34" charset="0"/>
              </a:rPr>
              <a:t> </a:t>
            </a:r>
          </a:p>
          <a:p>
            <a:r>
              <a:rPr lang="en-US" b="1" u="sng" dirty="0" smtClean="0">
                <a:solidFill>
                  <a:srgbClr val="3333FF"/>
                </a:solidFill>
                <a:latin typeface="Arial" pitchFamily="34" charset="0"/>
                <a:cs typeface="Arial" pitchFamily="34" charset="0"/>
              </a:rPr>
              <a:t>non-viral carrier</a:t>
            </a:r>
            <a:r>
              <a:rPr lang="en-US" b="1" dirty="0" smtClean="0">
                <a:solidFill>
                  <a:srgbClr val="3333FF"/>
                </a:solidFill>
                <a:latin typeface="Arial" pitchFamily="34" charset="0"/>
                <a:cs typeface="Arial" pitchFamily="34" charset="0"/>
              </a:rPr>
              <a:t> </a:t>
            </a:r>
          </a:p>
          <a:p>
            <a:r>
              <a:rPr lang="en-US" sz="2000" b="1" i="1" dirty="0" smtClean="0">
                <a:solidFill>
                  <a:srgbClr val="0070C0"/>
                </a:solidFill>
                <a:latin typeface="Arial Narrow" pitchFamily="34" charset="0"/>
                <a:cs typeface="Arial" pitchFamily="34" charset="0"/>
              </a:rPr>
              <a:t>e.g. </a:t>
            </a:r>
            <a:r>
              <a:rPr lang="en-US" sz="2000" b="1" i="1" dirty="0" smtClean="0">
                <a:solidFill>
                  <a:srgbClr val="3333FF"/>
                </a:solidFill>
                <a:latin typeface="Arial Narrow" pitchFamily="34" charset="0"/>
                <a:cs typeface="Arial" pitchFamily="34" charset="0"/>
              </a:rPr>
              <a:t>dendrimers</a:t>
            </a:r>
            <a:r>
              <a:rPr lang="en-US" sz="2000" b="1" i="1" dirty="0" smtClean="0">
                <a:solidFill>
                  <a:srgbClr val="0070C0"/>
                </a:solidFill>
                <a:latin typeface="Arial Narrow" pitchFamily="34" charset="0"/>
                <a:cs typeface="Arial" pitchFamily="34" charset="0"/>
              </a:rPr>
              <a:t>,</a:t>
            </a:r>
          </a:p>
          <a:p>
            <a:r>
              <a:rPr lang="en-US" sz="2000" b="1" i="1" dirty="0" err="1" smtClean="0">
                <a:solidFill>
                  <a:srgbClr val="0070C0"/>
                </a:solidFill>
                <a:latin typeface="Arial Narrow" pitchFamily="34" charset="0"/>
                <a:cs typeface="Arial" pitchFamily="34" charset="0"/>
              </a:rPr>
              <a:t>dendronized</a:t>
            </a:r>
            <a:endParaRPr lang="en-US" sz="2000" b="1" i="1" dirty="0" smtClean="0">
              <a:solidFill>
                <a:srgbClr val="0070C0"/>
              </a:solidFill>
              <a:latin typeface="Arial Narrow" pitchFamily="34" charset="0"/>
              <a:cs typeface="Arial" pitchFamily="34" charset="0"/>
            </a:endParaRPr>
          </a:p>
          <a:p>
            <a:r>
              <a:rPr lang="en-US" sz="2000" b="1" i="1" dirty="0" smtClean="0">
                <a:solidFill>
                  <a:schemeClr val="accent6">
                    <a:lumMod val="75000"/>
                  </a:schemeClr>
                </a:solidFill>
                <a:latin typeface="Arial Narrow" pitchFamily="34" charset="0"/>
                <a:cs typeface="Arial" pitchFamily="34" charset="0"/>
              </a:rPr>
              <a:t>Au</a:t>
            </a:r>
            <a:r>
              <a:rPr lang="en-US" sz="2000" b="1" i="1" dirty="0" smtClean="0">
                <a:solidFill>
                  <a:srgbClr val="0070C0"/>
                </a:solidFill>
                <a:latin typeface="Arial Narrow" pitchFamily="34" charset="0"/>
                <a:cs typeface="Arial" pitchFamily="34" charset="0"/>
              </a:rPr>
              <a:t> nanoparticles,</a:t>
            </a:r>
          </a:p>
          <a:p>
            <a:r>
              <a:rPr lang="en-US" sz="2000" b="1" i="1" dirty="0" err="1" smtClean="0">
                <a:solidFill>
                  <a:srgbClr val="7030A0"/>
                </a:solidFill>
                <a:latin typeface="Arial Narrow" pitchFamily="34" charset="0"/>
                <a:cs typeface="Arial" pitchFamily="34" charset="0"/>
              </a:rPr>
              <a:t>Ru</a:t>
            </a:r>
            <a:r>
              <a:rPr lang="en-US" sz="2000" b="1" i="1" dirty="0" smtClean="0">
                <a:solidFill>
                  <a:srgbClr val="7030A0"/>
                </a:solidFill>
                <a:latin typeface="Arial Narrow" pitchFamily="34" charset="0"/>
                <a:cs typeface="Arial" pitchFamily="34" charset="0"/>
              </a:rPr>
              <a:t> </a:t>
            </a:r>
            <a:r>
              <a:rPr lang="en-US" sz="2000" b="1" i="1" dirty="0" smtClean="0">
                <a:solidFill>
                  <a:srgbClr val="0070C0"/>
                </a:solidFill>
                <a:latin typeface="Arial Narrow" pitchFamily="34" charset="0"/>
                <a:cs typeface="Arial" pitchFamily="34" charset="0"/>
              </a:rPr>
              <a:t>dendrimers, etc. </a:t>
            </a:r>
            <a:endParaRPr lang="ru-RU" sz="2000" b="1" i="1" dirty="0">
              <a:solidFill>
                <a:srgbClr val="0070C0"/>
              </a:solidFill>
              <a:latin typeface="Arial Narrow" pitchFamily="34" charset="0"/>
              <a:cs typeface="Arial" pitchFamily="34" charset="0"/>
            </a:endParaRPr>
          </a:p>
        </p:txBody>
      </p:sp>
      <p:sp>
        <p:nvSpPr>
          <p:cNvPr id="5" name="Правая фигурная скобка 4"/>
          <p:cNvSpPr/>
          <p:nvPr/>
        </p:nvSpPr>
        <p:spPr>
          <a:xfrm>
            <a:off x="2627784" y="692696"/>
            <a:ext cx="648072" cy="2448272"/>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6" name="Стрелка вправо 5"/>
          <p:cNvSpPr/>
          <p:nvPr/>
        </p:nvSpPr>
        <p:spPr>
          <a:xfrm>
            <a:off x="3347864" y="1772816"/>
            <a:ext cx="648072" cy="36004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Левая фигурная скобка 8"/>
          <p:cNvSpPr/>
          <p:nvPr/>
        </p:nvSpPr>
        <p:spPr>
          <a:xfrm>
            <a:off x="4067944" y="692696"/>
            <a:ext cx="576064" cy="2448272"/>
          </a:xfrm>
          <a:prstGeom prst="leftBrace">
            <a:avLst>
              <a:gd name="adj1" fmla="val 8333"/>
              <a:gd name="adj2" fmla="val 50476"/>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1" name="TextBox 10"/>
          <p:cNvSpPr txBox="1"/>
          <p:nvPr/>
        </p:nvSpPr>
        <p:spPr>
          <a:xfrm>
            <a:off x="4499992" y="1628800"/>
            <a:ext cx="4464496" cy="954107"/>
          </a:xfrm>
          <a:prstGeom prst="rect">
            <a:avLst/>
          </a:prstGeom>
          <a:solidFill>
            <a:schemeClr val="accent3">
              <a:lumMod val="40000"/>
              <a:lumOff val="60000"/>
            </a:schemeClr>
          </a:solidFill>
        </p:spPr>
        <p:txBody>
          <a:bodyPr wrap="square" rtlCol="0">
            <a:spAutoFit/>
          </a:bodyPr>
          <a:lstStyle/>
          <a:p>
            <a:r>
              <a:rPr lang="en-US" sz="2800" b="1" dirty="0" smtClean="0">
                <a:solidFill>
                  <a:srgbClr val="3333FF"/>
                </a:solidFill>
                <a:latin typeface="+mj-lt"/>
              </a:rPr>
              <a:t>2) To regulate the protein expression in cancer cells </a:t>
            </a:r>
            <a:endParaRPr lang="ru-RU" sz="2800" b="1" dirty="0">
              <a:solidFill>
                <a:srgbClr val="3333FF"/>
              </a:solidFill>
              <a:latin typeface="+mj-lt"/>
            </a:endParaRPr>
          </a:p>
        </p:txBody>
      </p:sp>
      <p:sp>
        <p:nvSpPr>
          <p:cNvPr id="12" name="TextBox 11"/>
          <p:cNvSpPr txBox="1"/>
          <p:nvPr/>
        </p:nvSpPr>
        <p:spPr>
          <a:xfrm>
            <a:off x="4499992" y="908720"/>
            <a:ext cx="4464496" cy="523220"/>
          </a:xfrm>
          <a:prstGeom prst="rect">
            <a:avLst/>
          </a:prstGeom>
          <a:solidFill>
            <a:schemeClr val="accent6">
              <a:lumMod val="20000"/>
              <a:lumOff val="80000"/>
            </a:schemeClr>
          </a:solidFill>
        </p:spPr>
        <p:txBody>
          <a:bodyPr wrap="square" rtlCol="0">
            <a:spAutoFit/>
          </a:bodyPr>
          <a:lstStyle/>
          <a:p>
            <a:r>
              <a:rPr lang="en-US" sz="2800" b="1" dirty="0" smtClean="0">
                <a:solidFill>
                  <a:srgbClr val="C00000"/>
                </a:solidFill>
                <a:latin typeface="+mj-lt"/>
              </a:rPr>
              <a:t>1) To kill cancer cells</a:t>
            </a:r>
            <a:endParaRPr lang="ru-RU" sz="2800" b="1" dirty="0">
              <a:solidFill>
                <a:srgbClr val="C00000"/>
              </a:solidFill>
              <a:latin typeface="+mj-lt"/>
            </a:endParaRPr>
          </a:p>
        </p:txBody>
      </p:sp>
      <p:sp>
        <p:nvSpPr>
          <p:cNvPr id="13" name="TextBox 12"/>
          <p:cNvSpPr txBox="1"/>
          <p:nvPr/>
        </p:nvSpPr>
        <p:spPr>
          <a:xfrm>
            <a:off x="2195736" y="0"/>
            <a:ext cx="4589077" cy="646331"/>
          </a:xfrm>
          <a:prstGeom prst="rect">
            <a:avLst/>
          </a:prstGeom>
          <a:noFill/>
        </p:spPr>
        <p:txBody>
          <a:bodyPr wrap="none" rtlCol="0">
            <a:spAutoFit/>
          </a:bodyPr>
          <a:lstStyle/>
          <a:p>
            <a:r>
              <a:rPr lang="en-US" sz="3600" b="1" u="sng" dirty="0" smtClean="0">
                <a:solidFill>
                  <a:srgbClr val="3333FF"/>
                </a:solidFill>
                <a:effectLst>
                  <a:outerShdw blurRad="38100" dist="38100" dir="2700000" algn="tl">
                    <a:srgbClr val="000000">
                      <a:alpha val="43137"/>
                    </a:srgbClr>
                  </a:outerShdw>
                </a:effectLst>
                <a:latin typeface="+mj-lt"/>
              </a:rPr>
              <a:t>What are we studying?</a:t>
            </a:r>
            <a:endParaRPr lang="ru-RU" sz="3600" b="1" u="sng" dirty="0">
              <a:solidFill>
                <a:srgbClr val="3333FF"/>
              </a:solidFill>
              <a:effectLst>
                <a:outerShdw blurRad="38100" dist="38100" dir="2700000" algn="tl">
                  <a:srgbClr val="000000">
                    <a:alpha val="43137"/>
                  </a:srgbClr>
                </a:outerShdw>
              </a:effectLst>
              <a:latin typeface="+mj-l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p:cNvPicPr>
            <a:picLocks noChangeAspect="1" noChangeArrowheads="1"/>
          </p:cNvPicPr>
          <p:nvPr/>
        </p:nvPicPr>
        <p:blipFill>
          <a:blip r:embed="rId2" cstate="print"/>
          <a:srcRect/>
          <a:stretch>
            <a:fillRect/>
          </a:stretch>
        </p:blipFill>
        <p:spPr bwMode="auto">
          <a:xfrm>
            <a:off x="1" y="1009649"/>
            <a:ext cx="9144000" cy="5683301"/>
          </a:xfrm>
          <a:prstGeom prst="rect">
            <a:avLst/>
          </a:prstGeom>
          <a:noFill/>
          <a:ln w="9525">
            <a:noFill/>
            <a:miter lim="800000"/>
            <a:headEnd/>
            <a:tailEnd/>
          </a:ln>
        </p:spPr>
      </p:pic>
      <p:sp>
        <p:nvSpPr>
          <p:cNvPr id="5" name="Стрелка вниз 4"/>
          <p:cNvSpPr/>
          <p:nvPr/>
        </p:nvSpPr>
        <p:spPr>
          <a:xfrm rot="3632168">
            <a:off x="7446733" y="5673941"/>
            <a:ext cx="378949" cy="1366187"/>
          </a:xfrm>
          <a:prstGeom prst="downArrow">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2915816" y="116632"/>
            <a:ext cx="2649636" cy="769441"/>
          </a:xfrm>
          <a:prstGeom prst="rect">
            <a:avLst/>
          </a:prstGeom>
          <a:noFill/>
        </p:spPr>
        <p:txBody>
          <a:bodyPr wrap="none" rtlCol="0">
            <a:spAutoFit/>
          </a:bodyPr>
          <a:lstStyle/>
          <a:p>
            <a:r>
              <a:rPr lang="en-US" sz="4400" b="1" dirty="0" smtClean="0">
                <a:solidFill>
                  <a:srgbClr val="C00000"/>
                </a:solidFill>
                <a:latin typeface="+mj-lt"/>
              </a:rPr>
              <a:t>Problems?</a:t>
            </a:r>
            <a:endParaRPr lang="ru-RU" sz="4400" b="1" dirty="0">
              <a:solidFill>
                <a:srgbClr val="C00000"/>
              </a:solidFill>
              <a:latin typeface="+mj-l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трелка вниз 2"/>
          <p:cNvSpPr/>
          <p:nvPr/>
        </p:nvSpPr>
        <p:spPr>
          <a:xfrm rot="3632168">
            <a:off x="7899067" y="-149494"/>
            <a:ext cx="378949" cy="1366187"/>
          </a:xfrm>
          <a:prstGeom prst="downArrow">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251520" y="265124"/>
            <a:ext cx="7121052" cy="769441"/>
          </a:xfrm>
          <a:prstGeom prst="rect">
            <a:avLst/>
          </a:prstGeom>
          <a:noFill/>
        </p:spPr>
        <p:txBody>
          <a:bodyPr wrap="none" rtlCol="0">
            <a:spAutoFit/>
          </a:bodyPr>
          <a:lstStyle/>
          <a:p>
            <a:r>
              <a:rPr lang="en-US" sz="4400" b="1" dirty="0" smtClean="0">
                <a:solidFill>
                  <a:srgbClr val="C00000"/>
                </a:solidFill>
                <a:latin typeface="+mj-lt"/>
              </a:rPr>
              <a:t>Problems? Intracellular traffic</a:t>
            </a:r>
            <a:endParaRPr lang="ru-RU" sz="4400" b="1" dirty="0">
              <a:solidFill>
                <a:srgbClr val="C00000"/>
              </a:solidFill>
              <a:latin typeface="+mj-lt"/>
            </a:endParaRPr>
          </a:p>
        </p:txBody>
      </p:sp>
      <p:pic>
        <p:nvPicPr>
          <p:cNvPr id="9218" name="Picture 2" descr="https://www.researchgate.net/profile/Ling_Peng2/publication/255788946/figure/fig3/AS:297953186074633@1448048983476/Fig-4-The-proposed-mechanism-of-dendrimer-mediated-siRNA-delivery-and-gene-silenc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864" y="1268760"/>
            <a:ext cx="7439025" cy="4972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5" name="Picture 3"/>
          <p:cNvPicPr>
            <a:picLocks noChangeAspect="1" noChangeArrowheads="1"/>
          </p:cNvPicPr>
          <p:nvPr/>
        </p:nvPicPr>
        <p:blipFill>
          <a:blip r:embed="rId2" cstate="print"/>
          <a:srcRect/>
          <a:stretch>
            <a:fillRect/>
          </a:stretch>
        </p:blipFill>
        <p:spPr bwMode="auto">
          <a:xfrm>
            <a:off x="611560" y="2505"/>
            <a:ext cx="7416824" cy="681087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7542" y="1785010"/>
            <a:ext cx="3118354" cy="707886"/>
          </a:xfrm>
          <a:prstGeom prst="rect">
            <a:avLst/>
          </a:prstGeom>
          <a:noFill/>
        </p:spPr>
        <p:txBody>
          <a:bodyPr wrap="none" rtlCol="0">
            <a:spAutoFit/>
          </a:bodyPr>
          <a:lstStyle/>
          <a:p>
            <a:r>
              <a:rPr lang="en-US" sz="4000" b="1" u="sng" dirty="0" smtClean="0">
                <a:solidFill>
                  <a:srgbClr val="7030A0"/>
                </a:solidFill>
              </a:rPr>
              <a:t>Viral systems</a:t>
            </a:r>
            <a:endParaRPr lang="ru-RU" sz="4000" b="1" u="sng" dirty="0">
              <a:solidFill>
                <a:srgbClr val="7030A0"/>
              </a:solidFill>
            </a:endParaRPr>
          </a:p>
        </p:txBody>
      </p:sp>
      <p:sp>
        <p:nvSpPr>
          <p:cNvPr id="3" name="TextBox 2"/>
          <p:cNvSpPr txBox="1"/>
          <p:nvPr/>
        </p:nvSpPr>
        <p:spPr>
          <a:xfrm>
            <a:off x="4932040" y="1772816"/>
            <a:ext cx="4107215" cy="707886"/>
          </a:xfrm>
          <a:prstGeom prst="rect">
            <a:avLst/>
          </a:prstGeom>
          <a:noFill/>
        </p:spPr>
        <p:txBody>
          <a:bodyPr wrap="none" rtlCol="0">
            <a:spAutoFit/>
          </a:bodyPr>
          <a:lstStyle/>
          <a:p>
            <a:r>
              <a:rPr lang="en-US" sz="4000" b="1" u="sng" dirty="0" smtClean="0">
                <a:solidFill>
                  <a:schemeClr val="accent5">
                    <a:lumMod val="50000"/>
                  </a:schemeClr>
                </a:solidFill>
              </a:rPr>
              <a:t>Non-viral systems</a:t>
            </a:r>
            <a:endParaRPr lang="ru-RU" sz="4000" b="1" u="sng" dirty="0">
              <a:solidFill>
                <a:schemeClr val="accent5">
                  <a:lumMod val="50000"/>
                </a:schemeClr>
              </a:solidFill>
            </a:endParaRPr>
          </a:p>
        </p:txBody>
      </p:sp>
      <p:cxnSp>
        <p:nvCxnSpPr>
          <p:cNvPr id="4" name="Прямая соединительная линия 3"/>
          <p:cNvCxnSpPr/>
          <p:nvPr/>
        </p:nvCxnSpPr>
        <p:spPr>
          <a:xfrm>
            <a:off x="4283968" y="2636912"/>
            <a:ext cx="0" cy="3384376"/>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436096" y="2492896"/>
            <a:ext cx="3287695" cy="461665"/>
          </a:xfrm>
          <a:prstGeom prst="rect">
            <a:avLst/>
          </a:prstGeom>
          <a:noFill/>
        </p:spPr>
        <p:txBody>
          <a:bodyPr wrap="none" rtlCol="0">
            <a:spAutoFit/>
          </a:bodyPr>
          <a:lstStyle/>
          <a:p>
            <a:r>
              <a:rPr lang="en-US" b="1" dirty="0" smtClean="0">
                <a:solidFill>
                  <a:srgbClr val="FF0000"/>
                </a:solidFill>
                <a:latin typeface="Arial" pitchFamily="34" charset="0"/>
                <a:cs typeface="Arial" pitchFamily="34" charset="0"/>
              </a:rPr>
              <a:t>[ Simply, the best !!! ]</a:t>
            </a:r>
            <a:endParaRPr lang="ru-RU" b="1" dirty="0">
              <a:solidFill>
                <a:srgbClr val="FF0000"/>
              </a:solidFill>
              <a:latin typeface="Arial" pitchFamily="34" charset="0"/>
              <a:cs typeface="Arial" pitchFamily="34" charset="0"/>
            </a:endParaRPr>
          </a:p>
        </p:txBody>
      </p:sp>
      <p:sp>
        <p:nvSpPr>
          <p:cNvPr id="6" name="TextBox 5"/>
          <p:cNvSpPr txBox="1"/>
          <p:nvPr/>
        </p:nvSpPr>
        <p:spPr>
          <a:xfrm>
            <a:off x="0" y="2708920"/>
            <a:ext cx="4305224" cy="3970318"/>
          </a:xfrm>
          <a:prstGeom prst="rect">
            <a:avLst/>
          </a:prstGeom>
          <a:noFill/>
        </p:spPr>
        <p:txBody>
          <a:bodyPr wrap="square" rtlCol="0">
            <a:spAutoFit/>
          </a:bodyPr>
          <a:lstStyle/>
          <a:p>
            <a:pPr marL="457200" indent="-457200">
              <a:buAutoNum type="arabicParenR"/>
            </a:pPr>
            <a:r>
              <a:rPr lang="en-US" sz="2800" b="1" dirty="0" smtClean="0">
                <a:solidFill>
                  <a:srgbClr val="C00000"/>
                </a:solidFill>
                <a:latin typeface="Arial Narrow" pitchFamily="34" charset="0"/>
                <a:cs typeface="Arial" pitchFamily="34" charset="0"/>
              </a:rPr>
              <a:t>Less efficient to deliver to cytoplasm,</a:t>
            </a:r>
          </a:p>
          <a:p>
            <a:pPr marL="457200" indent="-457200">
              <a:buAutoNum type="arabicParenR"/>
            </a:pPr>
            <a:r>
              <a:rPr lang="en-US" sz="2800" b="1" dirty="0" smtClean="0">
                <a:solidFill>
                  <a:srgbClr val="C00000"/>
                </a:solidFill>
                <a:latin typeface="Arial Narrow" pitchFamily="34" charset="0"/>
                <a:cs typeface="Arial" pitchFamily="34" charset="0"/>
              </a:rPr>
              <a:t>It is difficult to create viral systems for small RNAs.</a:t>
            </a:r>
          </a:p>
          <a:p>
            <a:pPr marL="457200" indent="-457200">
              <a:buAutoNum type="arabicParenR"/>
            </a:pPr>
            <a:r>
              <a:rPr lang="en-US" sz="2800" b="1" dirty="0" smtClean="0">
                <a:solidFill>
                  <a:srgbClr val="C00000"/>
                </a:solidFill>
                <a:latin typeface="Arial Narrow" pitchFamily="34" charset="0"/>
                <a:cs typeface="Arial" pitchFamily="34" charset="0"/>
              </a:rPr>
              <a:t>Can be immunogenic,</a:t>
            </a:r>
          </a:p>
          <a:p>
            <a:pPr marL="457200" indent="-457200">
              <a:buAutoNum type="arabicParenR"/>
            </a:pPr>
            <a:r>
              <a:rPr lang="en-US" sz="2800" b="1" dirty="0" smtClean="0">
                <a:solidFill>
                  <a:srgbClr val="C00000"/>
                </a:solidFill>
                <a:latin typeface="Arial Narrow" pitchFamily="34" charset="0"/>
                <a:cs typeface="Arial" pitchFamily="34" charset="0"/>
              </a:rPr>
              <a:t>Can penetrate in </a:t>
            </a:r>
            <a:r>
              <a:rPr lang="en-US" sz="2800" b="1" dirty="0" err="1" smtClean="0">
                <a:solidFill>
                  <a:srgbClr val="C00000"/>
                </a:solidFill>
                <a:latin typeface="Arial Narrow" pitchFamily="34" charset="0"/>
                <a:cs typeface="Arial" pitchFamily="34" charset="0"/>
              </a:rPr>
              <a:t>nucleous</a:t>
            </a:r>
            <a:r>
              <a:rPr lang="en-US" sz="2800" b="1" dirty="0" smtClean="0">
                <a:solidFill>
                  <a:srgbClr val="C00000"/>
                </a:solidFill>
                <a:latin typeface="Arial Narrow" pitchFamily="34" charset="0"/>
                <a:cs typeface="Arial" pitchFamily="34" charset="0"/>
              </a:rPr>
              <a:t>,</a:t>
            </a:r>
            <a:br>
              <a:rPr lang="en-US" sz="2800" b="1" dirty="0" smtClean="0">
                <a:solidFill>
                  <a:srgbClr val="C00000"/>
                </a:solidFill>
                <a:latin typeface="Arial Narrow" pitchFamily="34" charset="0"/>
                <a:cs typeface="Arial" pitchFamily="34" charset="0"/>
              </a:rPr>
            </a:br>
            <a:r>
              <a:rPr lang="en-US" sz="2800" b="1" dirty="0" smtClean="0">
                <a:solidFill>
                  <a:srgbClr val="C00000"/>
                </a:solidFill>
                <a:latin typeface="Arial Narrow" pitchFamily="34" charset="0"/>
                <a:cs typeface="Arial" pitchFamily="34" charset="0"/>
              </a:rPr>
              <a:t>e.g. </a:t>
            </a:r>
            <a:r>
              <a:rPr lang="en-US" sz="2800" b="1" dirty="0" smtClean="0">
                <a:solidFill>
                  <a:srgbClr val="C00000"/>
                </a:solidFill>
                <a:latin typeface="Arial Narrow" pitchFamily="34" charset="0"/>
              </a:rPr>
              <a:t>risk of insertional mutagenesis.</a:t>
            </a:r>
            <a:endParaRPr lang="ru-RU" sz="2800" b="1" dirty="0">
              <a:solidFill>
                <a:srgbClr val="C00000"/>
              </a:solidFill>
              <a:latin typeface="Arial Narrow" pitchFamily="34" charset="0"/>
              <a:cs typeface="Arial" pitchFamily="34" charset="0"/>
            </a:endParaRPr>
          </a:p>
        </p:txBody>
      </p:sp>
      <p:sp>
        <p:nvSpPr>
          <p:cNvPr id="7" name="TextBox 6"/>
          <p:cNvSpPr txBox="1"/>
          <p:nvPr/>
        </p:nvSpPr>
        <p:spPr>
          <a:xfrm>
            <a:off x="4644008" y="3074184"/>
            <a:ext cx="4320480" cy="3539430"/>
          </a:xfrm>
          <a:prstGeom prst="rect">
            <a:avLst/>
          </a:prstGeom>
          <a:noFill/>
        </p:spPr>
        <p:txBody>
          <a:bodyPr wrap="square" rtlCol="0">
            <a:spAutoFit/>
          </a:bodyPr>
          <a:lstStyle/>
          <a:p>
            <a:pPr marL="457200" indent="-457200">
              <a:buAutoNum type="arabicParenR"/>
            </a:pPr>
            <a:r>
              <a:rPr lang="en-US" sz="2800" b="1" dirty="0" smtClean="0">
                <a:solidFill>
                  <a:srgbClr val="008000"/>
                </a:solidFill>
                <a:latin typeface="Arial Narrow" pitchFamily="34" charset="0"/>
                <a:cs typeface="Arial" pitchFamily="34" charset="0"/>
              </a:rPr>
              <a:t>More efficient to deliver in cytoplasm, </a:t>
            </a:r>
          </a:p>
          <a:p>
            <a:pPr marL="457200" indent="-457200">
              <a:buAutoNum type="arabicParenR"/>
            </a:pPr>
            <a:r>
              <a:rPr lang="en-US" sz="2800" b="1" dirty="0" smtClean="0">
                <a:solidFill>
                  <a:srgbClr val="008000"/>
                </a:solidFill>
                <a:latin typeface="Arial Narrow" pitchFamily="34" charset="0"/>
                <a:cs typeface="Arial" pitchFamily="34" charset="0"/>
              </a:rPr>
              <a:t>Selectivity in not too important,</a:t>
            </a:r>
          </a:p>
          <a:p>
            <a:pPr marL="457200" indent="-457200">
              <a:buAutoNum type="arabicParenR"/>
            </a:pPr>
            <a:r>
              <a:rPr lang="en-US" sz="2800" b="1" dirty="0" smtClean="0">
                <a:solidFill>
                  <a:srgbClr val="008000"/>
                </a:solidFill>
                <a:latin typeface="Arial Narrow" pitchFamily="34" charset="0"/>
                <a:cs typeface="Arial" pitchFamily="34" charset="0"/>
              </a:rPr>
              <a:t>Self-degrading, </a:t>
            </a:r>
          </a:p>
          <a:p>
            <a:pPr marL="457200" indent="-457200">
              <a:buAutoNum type="arabicParenR"/>
            </a:pPr>
            <a:r>
              <a:rPr lang="en-US" sz="2800" b="1" dirty="0" smtClean="0">
                <a:solidFill>
                  <a:srgbClr val="008000"/>
                </a:solidFill>
                <a:latin typeface="Arial Narrow" pitchFamily="34" charset="0"/>
              </a:rPr>
              <a:t>No risk of insert.  mutagenesis,</a:t>
            </a:r>
          </a:p>
          <a:p>
            <a:pPr marL="457200" indent="-457200">
              <a:buAutoNum type="arabicParenR"/>
            </a:pPr>
            <a:r>
              <a:rPr lang="en-US" sz="2800" b="1" dirty="0" smtClean="0">
                <a:solidFill>
                  <a:srgbClr val="008000"/>
                </a:solidFill>
                <a:latin typeface="Arial Narrow" pitchFamily="34" charset="0"/>
              </a:rPr>
              <a:t>Non-immunogenic.</a:t>
            </a:r>
            <a:endParaRPr lang="ru-RU" sz="2800" b="1" dirty="0">
              <a:solidFill>
                <a:srgbClr val="008000"/>
              </a:solidFill>
              <a:latin typeface="Arial Narrow" pitchFamily="34" charset="0"/>
            </a:endParaRPr>
          </a:p>
        </p:txBody>
      </p:sp>
      <p:sp>
        <p:nvSpPr>
          <p:cNvPr id="10" name="TextBox 9"/>
          <p:cNvSpPr txBox="1"/>
          <p:nvPr/>
        </p:nvSpPr>
        <p:spPr>
          <a:xfrm>
            <a:off x="3779912" y="1959223"/>
            <a:ext cx="989373" cy="461665"/>
          </a:xfrm>
          <a:prstGeom prst="rect">
            <a:avLst/>
          </a:prstGeom>
          <a:noFill/>
        </p:spPr>
        <p:txBody>
          <a:bodyPr wrap="none" rtlCol="0">
            <a:spAutoFit/>
          </a:bodyPr>
          <a:lstStyle/>
          <a:p>
            <a:r>
              <a:rPr lang="en-US" b="1" i="1" dirty="0" smtClean="0">
                <a:solidFill>
                  <a:srgbClr val="FF0000"/>
                </a:solidFill>
              </a:rPr>
              <a:t>versus</a:t>
            </a:r>
            <a:endParaRPr lang="ru-RU" b="1" i="1" dirty="0">
              <a:solidFill>
                <a:srgbClr val="FF0000"/>
              </a:solidFill>
            </a:endParaRPr>
          </a:p>
        </p:txBody>
      </p:sp>
      <p:sp>
        <p:nvSpPr>
          <p:cNvPr id="11" name="TextBox 10"/>
          <p:cNvSpPr txBox="1"/>
          <p:nvPr/>
        </p:nvSpPr>
        <p:spPr>
          <a:xfrm>
            <a:off x="0" y="260648"/>
            <a:ext cx="9144000" cy="1200329"/>
          </a:xfrm>
          <a:prstGeom prst="rect">
            <a:avLst/>
          </a:prstGeom>
          <a:solidFill>
            <a:schemeClr val="bg1">
              <a:lumMod val="95000"/>
            </a:schemeClr>
          </a:solidFill>
        </p:spPr>
        <p:txBody>
          <a:bodyPr wrap="square" rtlCol="0">
            <a:spAutoFit/>
          </a:bodyPr>
          <a:lstStyle/>
          <a:p>
            <a:pPr algn="ctr"/>
            <a:r>
              <a:rPr lang="en-US" sz="3600" b="1" dirty="0" smtClean="0">
                <a:solidFill>
                  <a:srgbClr val="FF0000"/>
                </a:solidFill>
                <a:latin typeface="Arial" pitchFamily="34" charset="0"/>
                <a:cs typeface="Arial" pitchFamily="34" charset="0"/>
              </a:rPr>
              <a:t>C.</a:t>
            </a:r>
            <a:r>
              <a:rPr lang="en-US" sz="3600" b="1" dirty="0" smtClean="0">
                <a:solidFill>
                  <a:srgbClr val="3333FF"/>
                </a:solidFill>
                <a:latin typeface="Arial" pitchFamily="34" charset="0"/>
                <a:cs typeface="Arial" pitchFamily="34" charset="0"/>
              </a:rPr>
              <a:t> </a:t>
            </a:r>
            <a:r>
              <a:rPr lang="en-US" sz="3600" b="1" u="sng" dirty="0" smtClean="0">
                <a:solidFill>
                  <a:srgbClr val="3333FF"/>
                </a:solidFill>
                <a:latin typeface="Arial" pitchFamily="34" charset="0"/>
                <a:cs typeface="Arial" pitchFamily="34" charset="0"/>
              </a:rPr>
              <a:t>Gene silencing to </a:t>
            </a:r>
            <a:r>
              <a:rPr lang="en-US" sz="3600" b="1" u="sng" dirty="0" smtClean="0">
                <a:solidFill>
                  <a:srgbClr val="C00000"/>
                </a:solidFill>
                <a:latin typeface="Arial" pitchFamily="34" charset="0"/>
                <a:cs typeface="Arial" pitchFamily="34" charset="0"/>
              </a:rPr>
              <a:t>kill</a:t>
            </a:r>
            <a:r>
              <a:rPr lang="en-US" sz="3600" b="1" u="sng" dirty="0" smtClean="0">
                <a:solidFill>
                  <a:srgbClr val="3333FF"/>
                </a:solidFill>
                <a:latin typeface="Arial" pitchFamily="34" charset="0"/>
                <a:cs typeface="Arial" pitchFamily="34" charset="0"/>
              </a:rPr>
              <a:t> cancer cells or to</a:t>
            </a:r>
            <a:r>
              <a:rPr lang="en-US" sz="3600" b="1" u="sng" dirty="0" smtClean="0">
                <a:solidFill>
                  <a:srgbClr val="7030A0"/>
                </a:solidFill>
                <a:latin typeface="Arial" pitchFamily="34" charset="0"/>
                <a:cs typeface="Arial" pitchFamily="34" charset="0"/>
              </a:rPr>
              <a:t> </a:t>
            </a:r>
            <a:r>
              <a:rPr lang="en-US" sz="3600" b="1" u="sng" dirty="0" smtClean="0">
                <a:solidFill>
                  <a:srgbClr val="00B050"/>
                </a:solidFill>
                <a:latin typeface="Arial" pitchFamily="34" charset="0"/>
                <a:cs typeface="Arial" pitchFamily="34" charset="0"/>
              </a:rPr>
              <a:t>regulate</a:t>
            </a:r>
            <a:r>
              <a:rPr lang="en-US" sz="3600" b="1" u="sng" dirty="0" smtClean="0">
                <a:solidFill>
                  <a:srgbClr val="7030A0"/>
                </a:solidFill>
                <a:latin typeface="Arial" pitchFamily="34" charset="0"/>
                <a:cs typeface="Arial" pitchFamily="34" charset="0"/>
              </a:rPr>
              <a:t> </a:t>
            </a:r>
            <a:r>
              <a:rPr lang="en-US" sz="3600" b="1" u="sng" dirty="0" smtClean="0">
                <a:solidFill>
                  <a:srgbClr val="3333FF"/>
                </a:solidFill>
                <a:latin typeface="Arial" pitchFamily="34" charset="0"/>
                <a:cs typeface="Arial" pitchFamily="34" charset="0"/>
              </a:rPr>
              <a:t>cell proteins expression</a:t>
            </a:r>
            <a:r>
              <a:rPr lang="en-US" sz="3600" b="1" dirty="0" smtClean="0">
                <a:solidFill>
                  <a:srgbClr val="3333FF"/>
                </a:solidFill>
                <a:latin typeface="Arial" pitchFamily="34" charset="0"/>
                <a:cs typeface="Arial" pitchFamily="34" charset="0"/>
              </a:rPr>
              <a:t> </a:t>
            </a:r>
            <a:endParaRPr lang="ru-RU" sz="3600" dirty="0">
              <a:solidFill>
                <a:srgbClr val="3333FF"/>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cstate="print"/>
          <a:srcRect/>
          <a:stretch>
            <a:fillRect/>
          </a:stretch>
        </p:blipFill>
        <p:spPr bwMode="auto">
          <a:xfrm>
            <a:off x="179512" y="476672"/>
            <a:ext cx="8593736" cy="3060830"/>
          </a:xfrm>
          <a:prstGeom prst="rect">
            <a:avLst/>
          </a:prstGeom>
          <a:noFill/>
          <a:ln w="9525">
            <a:noFill/>
            <a:miter lim="800000"/>
            <a:headEnd/>
            <a:tailEnd/>
          </a:ln>
          <a:effectLst/>
        </p:spPr>
      </p:pic>
      <p:sp>
        <p:nvSpPr>
          <p:cNvPr id="10" name="TextBox 9"/>
          <p:cNvSpPr txBox="1"/>
          <p:nvPr/>
        </p:nvSpPr>
        <p:spPr>
          <a:xfrm>
            <a:off x="4895528" y="153506"/>
            <a:ext cx="4248472" cy="646331"/>
          </a:xfrm>
          <a:prstGeom prst="rect">
            <a:avLst/>
          </a:prstGeom>
          <a:solidFill>
            <a:srgbClr val="FFFFCC"/>
          </a:solidFill>
        </p:spPr>
        <p:txBody>
          <a:bodyPr wrap="square" rtlCol="0">
            <a:spAutoFit/>
          </a:bodyPr>
          <a:lstStyle/>
          <a:p>
            <a:pPr algn="ctr"/>
            <a:r>
              <a:rPr lang="en-US" sz="3600" b="1" dirty="0" smtClean="0">
                <a:solidFill>
                  <a:srgbClr val="0066FF"/>
                </a:solidFill>
                <a:effectLst>
                  <a:outerShdw blurRad="38100" dist="38100" dir="2700000" algn="tl">
                    <a:srgbClr val="000000">
                      <a:alpha val="43137"/>
                    </a:srgbClr>
                  </a:outerShdw>
                </a:effectLst>
                <a:latin typeface="+mj-lt"/>
              </a:rPr>
              <a:t>Dendrimers</a:t>
            </a:r>
            <a:r>
              <a:rPr lang="ru-RU" sz="3600" b="1" dirty="0" smtClean="0">
                <a:solidFill>
                  <a:srgbClr val="0066FF"/>
                </a:solidFill>
                <a:effectLst>
                  <a:outerShdw blurRad="38100" dist="38100" dir="2700000" algn="tl">
                    <a:srgbClr val="000000">
                      <a:alpha val="43137"/>
                    </a:srgbClr>
                  </a:outerShdw>
                </a:effectLst>
                <a:latin typeface="+mj-lt"/>
              </a:rPr>
              <a:t> </a:t>
            </a:r>
            <a:r>
              <a:rPr lang="en-US" sz="3600" b="1" i="1" dirty="0" smtClean="0">
                <a:solidFill>
                  <a:srgbClr val="0066FF"/>
                </a:solidFill>
                <a:effectLst>
                  <a:outerShdw blurRad="38100" dist="38100" dir="2700000" algn="tl">
                    <a:srgbClr val="000000">
                      <a:alpha val="43137"/>
                    </a:srgbClr>
                  </a:outerShdw>
                </a:effectLst>
                <a:latin typeface="+mj-lt"/>
              </a:rPr>
              <a:t>IN VIVO</a:t>
            </a:r>
            <a:endParaRPr lang="ru-RU" sz="3600" b="1" i="1" dirty="0">
              <a:solidFill>
                <a:srgbClr val="0066FF"/>
              </a:solidFill>
              <a:effectLst>
                <a:outerShdw blurRad="38100" dist="38100" dir="2700000" algn="tl">
                  <a:srgbClr val="000000">
                    <a:alpha val="43137"/>
                  </a:srgbClr>
                </a:outerShdw>
              </a:effectLst>
              <a:latin typeface="+mj-lt"/>
            </a:endParaRPr>
          </a:p>
        </p:txBody>
      </p:sp>
      <p:pic>
        <p:nvPicPr>
          <p:cNvPr id="8194" name="Picture 2" descr="http://d3b065mnuq5ztn.cloudfront.net/content/ppbiost/35/1/61/F3.large.jpg?width=800&amp;height=600&amp;carousel=1"/>
          <p:cNvPicPr>
            <a:picLocks noChangeAspect="1" noChangeArrowheads="1"/>
          </p:cNvPicPr>
          <p:nvPr/>
        </p:nvPicPr>
        <p:blipFill rotWithShape="1">
          <a:blip r:embed="rId3">
            <a:extLst>
              <a:ext uri="{28A0092B-C50C-407E-A947-70E740481C1C}">
                <a14:useLocalDpi xmlns:a14="http://schemas.microsoft.com/office/drawing/2010/main" val="0"/>
              </a:ext>
            </a:extLst>
          </a:blip>
          <a:srcRect l="998" r="75259"/>
          <a:stretch/>
        </p:blipFill>
        <p:spPr bwMode="auto">
          <a:xfrm>
            <a:off x="2843808" y="3445232"/>
            <a:ext cx="1796729" cy="28083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d3b065mnuq5ztn.cloudfront.net/content/ppbiost/35/1/61/F3.large.jpg?width=800&amp;height=600&amp;carousel=1"/>
          <p:cNvPicPr>
            <a:picLocks noChangeAspect="1" noChangeArrowheads="1"/>
          </p:cNvPicPr>
          <p:nvPr/>
        </p:nvPicPr>
        <p:blipFill rotWithShape="1">
          <a:blip r:embed="rId3">
            <a:extLst>
              <a:ext uri="{28A0092B-C50C-407E-A947-70E740481C1C}">
                <a14:useLocalDpi xmlns:a14="http://schemas.microsoft.com/office/drawing/2010/main" val="0"/>
              </a:ext>
            </a:extLst>
          </a:blip>
          <a:srcRect l="25000" r="50000"/>
          <a:stretch/>
        </p:blipFill>
        <p:spPr bwMode="auto">
          <a:xfrm>
            <a:off x="5364088" y="3463378"/>
            <a:ext cx="1891827" cy="28083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d3b065mnuq5ztn.cloudfront.net/content/ppbiost/35/1/61/F3.large.jpg?width=800&amp;height=600&amp;carousel=1"/>
          <p:cNvPicPr>
            <a:picLocks noChangeAspect="1" noChangeArrowheads="1"/>
          </p:cNvPicPr>
          <p:nvPr/>
        </p:nvPicPr>
        <p:blipFill rotWithShape="1">
          <a:blip r:embed="rId3">
            <a:extLst>
              <a:ext uri="{28A0092B-C50C-407E-A947-70E740481C1C}">
                <a14:useLocalDpi xmlns:a14="http://schemas.microsoft.com/office/drawing/2010/main" val="0"/>
              </a:ext>
            </a:extLst>
          </a:blip>
          <a:srcRect l="74304" r="1092"/>
          <a:stretch/>
        </p:blipFill>
        <p:spPr bwMode="auto">
          <a:xfrm>
            <a:off x="323528" y="3429000"/>
            <a:ext cx="1861820" cy="28083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236296" y="4437112"/>
            <a:ext cx="1853444" cy="2246769"/>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2"/>
          </a:lnRef>
          <a:fillRef idx="1">
            <a:schemeClr val="lt1"/>
          </a:fillRef>
          <a:effectRef idx="0">
            <a:schemeClr val="accent2"/>
          </a:effectRef>
          <a:fontRef idx="minor">
            <a:schemeClr val="dk1"/>
          </a:fontRef>
        </p:style>
        <p:txBody>
          <a:bodyPr wrap="square">
            <a:spAutoFit/>
          </a:bodyPr>
          <a:lstStyle/>
          <a:p>
            <a:r>
              <a:rPr lang="en-US" sz="1400" dirty="0" smtClean="0">
                <a:solidFill>
                  <a:schemeClr val="accent1">
                    <a:lumMod val="50000"/>
                  </a:schemeClr>
                </a:solidFill>
                <a:hlinkClick r:id="rId4"/>
              </a:rPr>
              <a:t>Dendrimers </a:t>
            </a:r>
            <a:r>
              <a:rPr lang="en-US" sz="1400" dirty="0">
                <a:solidFill>
                  <a:schemeClr val="accent1">
                    <a:lumMod val="50000"/>
                  </a:schemeClr>
                </a:solidFill>
                <a:hlinkClick r:id="rId4"/>
              </a:rPr>
              <a:t>as multi-purpose </a:t>
            </a:r>
            <a:r>
              <a:rPr lang="en-US" sz="1400" dirty="0" err="1">
                <a:solidFill>
                  <a:schemeClr val="accent1">
                    <a:lumMod val="50000"/>
                  </a:schemeClr>
                </a:solidFill>
                <a:hlinkClick r:id="rId4"/>
              </a:rPr>
              <a:t>nanodevices</a:t>
            </a:r>
            <a:r>
              <a:rPr lang="en-US" sz="1400" dirty="0">
                <a:solidFill>
                  <a:schemeClr val="accent1">
                    <a:lumMod val="50000"/>
                  </a:schemeClr>
                </a:solidFill>
                <a:hlinkClick r:id="rId4"/>
              </a:rPr>
              <a:t> for oncology drug delivery and diagnostic imaging</a:t>
            </a:r>
          </a:p>
          <a:p>
            <a:r>
              <a:rPr lang="en-US" sz="1400" i="1" dirty="0">
                <a:solidFill>
                  <a:schemeClr val="accent1">
                    <a:lumMod val="50000"/>
                  </a:schemeClr>
                </a:solidFill>
              </a:rPr>
              <a:t>D.A. </a:t>
            </a:r>
            <a:r>
              <a:rPr lang="en-US" sz="1400" i="1" dirty="0" err="1">
                <a:solidFill>
                  <a:schemeClr val="accent1">
                    <a:lumMod val="50000"/>
                  </a:schemeClr>
                </a:solidFill>
              </a:rPr>
              <a:t>Tomalia</a:t>
            </a:r>
            <a:r>
              <a:rPr lang="en-US" sz="1400" dirty="0">
                <a:solidFill>
                  <a:schemeClr val="accent1">
                    <a:lumMod val="50000"/>
                  </a:schemeClr>
                </a:solidFill>
              </a:rPr>
              <a:t>, </a:t>
            </a:r>
            <a:endParaRPr lang="en-US" sz="1400" dirty="0" smtClean="0">
              <a:solidFill>
                <a:schemeClr val="accent1">
                  <a:lumMod val="50000"/>
                </a:schemeClr>
              </a:solidFill>
            </a:endParaRPr>
          </a:p>
          <a:p>
            <a:r>
              <a:rPr lang="en-US" sz="1400" i="1" dirty="0" smtClean="0">
                <a:solidFill>
                  <a:schemeClr val="accent1">
                    <a:lumMod val="50000"/>
                  </a:schemeClr>
                </a:solidFill>
              </a:rPr>
              <a:t>L.A</a:t>
            </a:r>
            <a:r>
              <a:rPr lang="en-US" sz="1400" i="1" dirty="0">
                <a:solidFill>
                  <a:schemeClr val="accent1">
                    <a:lumMod val="50000"/>
                  </a:schemeClr>
                </a:solidFill>
              </a:rPr>
              <a:t>. Reyna</a:t>
            </a:r>
            <a:r>
              <a:rPr lang="en-US" sz="1400" dirty="0">
                <a:solidFill>
                  <a:schemeClr val="accent1">
                    <a:lumMod val="50000"/>
                  </a:schemeClr>
                </a:solidFill>
              </a:rPr>
              <a:t>, </a:t>
            </a:r>
            <a:r>
              <a:rPr lang="en-US" sz="1400" i="1" dirty="0">
                <a:solidFill>
                  <a:schemeClr val="accent1">
                    <a:lumMod val="50000"/>
                  </a:schemeClr>
                </a:solidFill>
              </a:rPr>
              <a:t>S. </a:t>
            </a:r>
            <a:r>
              <a:rPr lang="en-US" sz="1400" i="1" dirty="0" err="1">
                <a:solidFill>
                  <a:schemeClr val="accent1">
                    <a:lumMod val="50000"/>
                  </a:schemeClr>
                </a:solidFill>
              </a:rPr>
              <a:t>Svenson</a:t>
            </a:r>
            <a:endParaRPr lang="en-US" sz="1400" dirty="0">
              <a:solidFill>
                <a:schemeClr val="accent1">
                  <a:lumMod val="50000"/>
                </a:schemeClr>
              </a:solidFill>
            </a:endParaRPr>
          </a:p>
          <a:p>
            <a:r>
              <a:rPr lang="en-US" sz="1400" dirty="0">
                <a:solidFill>
                  <a:schemeClr val="accent1">
                    <a:lumMod val="50000"/>
                  </a:schemeClr>
                </a:solidFill>
              </a:rPr>
              <a:t>Biochemical Society </a:t>
            </a:r>
            <a:r>
              <a:rPr lang="en-US" sz="1400" dirty="0" err="1">
                <a:solidFill>
                  <a:schemeClr val="accent1">
                    <a:lumMod val="50000"/>
                  </a:schemeClr>
                </a:solidFill>
              </a:rPr>
              <a:t>TransactionsFeb</a:t>
            </a:r>
            <a:r>
              <a:rPr lang="en-US" sz="1400" dirty="0">
                <a:solidFill>
                  <a:schemeClr val="accent1">
                    <a:lumMod val="50000"/>
                  </a:schemeClr>
                </a:solidFill>
              </a:rPr>
              <a:t> 01, 2007,35(1)61-67</a:t>
            </a:r>
            <a:r>
              <a:rPr lang="en-US" sz="1400" dirty="0" smtClean="0">
                <a:solidFill>
                  <a:schemeClr val="accent1">
                    <a:lumMod val="50000"/>
                  </a:schemeClr>
                </a:solidFill>
              </a:rPr>
              <a:t>; </a:t>
            </a:r>
            <a:endParaRPr lang="en-US" sz="1400"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107504" y="188640"/>
            <a:ext cx="6296640" cy="3633124"/>
          </a:xfrm>
          <a:prstGeom prst="rect">
            <a:avLst/>
          </a:prstGeom>
          <a:noFill/>
          <a:ln w="9525">
            <a:noFill/>
            <a:miter lim="800000"/>
            <a:headEnd/>
            <a:tailEnd/>
          </a:ln>
          <a:effectLst/>
        </p:spPr>
      </p:pic>
      <p:sp>
        <p:nvSpPr>
          <p:cNvPr id="10" name="TextBox 9"/>
          <p:cNvSpPr txBox="1"/>
          <p:nvPr/>
        </p:nvSpPr>
        <p:spPr>
          <a:xfrm>
            <a:off x="5824656" y="188640"/>
            <a:ext cx="3275856" cy="1200329"/>
          </a:xfrm>
          <a:prstGeom prst="rect">
            <a:avLst/>
          </a:prstGeom>
          <a:solidFill>
            <a:srgbClr val="FFFFCC"/>
          </a:solidFill>
        </p:spPr>
        <p:txBody>
          <a:bodyPr wrap="square" rtlCol="0">
            <a:spAutoFit/>
          </a:bodyPr>
          <a:lstStyle/>
          <a:p>
            <a:pPr algn="ctr"/>
            <a:r>
              <a:rPr lang="en-US" sz="3600" b="1" dirty="0" smtClean="0">
                <a:solidFill>
                  <a:srgbClr val="0066FF"/>
                </a:solidFill>
                <a:effectLst>
                  <a:outerShdw blurRad="38100" dist="38100" dir="2700000" algn="tl">
                    <a:srgbClr val="000000">
                      <a:alpha val="43137"/>
                    </a:srgbClr>
                  </a:outerShdw>
                </a:effectLst>
                <a:latin typeface="+mj-lt"/>
              </a:rPr>
              <a:t>Dendrimers</a:t>
            </a:r>
            <a:endParaRPr lang="ru-RU" sz="3600" b="1" dirty="0" smtClean="0">
              <a:solidFill>
                <a:srgbClr val="0066FF"/>
              </a:solidFill>
              <a:effectLst>
                <a:outerShdw blurRad="38100" dist="38100" dir="2700000" algn="tl">
                  <a:srgbClr val="000000">
                    <a:alpha val="43137"/>
                  </a:srgbClr>
                </a:outerShdw>
              </a:effectLst>
              <a:latin typeface="+mj-lt"/>
            </a:endParaRPr>
          </a:p>
          <a:p>
            <a:pPr algn="ctr"/>
            <a:r>
              <a:rPr lang="ru-RU" sz="3600" b="1" dirty="0" smtClean="0">
                <a:solidFill>
                  <a:srgbClr val="0066FF"/>
                </a:solidFill>
                <a:effectLst>
                  <a:outerShdw blurRad="38100" dist="38100" dir="2700000" algn="tl">
                    <a:srgbClr val="000000">
                      <a:alpha val="43137"/>
                    </a:srgbClr>
                  </a:outerShdw>
                </a:effectLst>
                <a:latin typeface="+mj-lt"/>
              </a:rPr>
              <a:t> </a:t>
            </a:r>
            <a:r>
              <a:rPr lang="en-US" sz="3600" b="1" i="1" dirty="0" smtClean="0">
                <a:solidFill>
                  <a:srgbClr val="0066FF"/>
                </a:solidFill>
                <a:effectLst>
                  <a:outerShdw blurRad="38100" dist="38100" dir="2700000" algn="tl">
                    <a:srgbClr val="000000">
                      <a:alpha val="43137"/>
                    </a:srgbClr>
                  </a:outerShdw>
                </a:effectLst>
                <a:latin typeface="+mj-lt"/>
              </a:rPr>
              <a:t>IN VIVO</a:t>
            </a:r>
            <a:endParaRPr lang="ru-RU" sz="3600" b="1" i="1" dirty="0">
              <a:solidFill>
                <a:srgbClr val="0066FF"/>
              </a:solidFill>
              <a:effectLst>
                <a:outerShdw blurRad="38100" dist="38100" dir="2700000" algn="tl">
                  <a:srgbClr val="000000">
                    <a:alpha val="43137"/>
                  </a:srgbClr>
                </a:outerShdw>
              </a:effectLst>
              <a:latin typeface="+mj-lt"/>
            </a:endParaRPr>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584" t="26518" r="26525" b="12000"/>
          <a:stretch/>
        </p:blipFill>
        <p:spPr bwMode="auto">
          <a:xfrm>
            <a:off x="4788024" y="3823396"/>
            <a:ext cx="4003066"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834" t="38815" r="11083" b="34667"/>
          <a:stretch/>
        </p:blipFill>
        <p:spPr bwMode="auto">
          <a:xfrm>
            <a:off x="179512" y="5203977"/>
            <a:ext cx="4281016" cy="1099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14419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88640"/>
            <a:ext cx="9144000" cy="1944216"/>
          </a:xfrm>
          <a:solidFill>
            <a:srgbClr val="FFFFCC"/>
          </a:solidFill>
        </p:spPr>
        <p:txBody>
          <a:bodyPr>
            <a:noAutofit/>
          </a:bodyPr>
          <a:lstStyle/>
          <a:p>
            <a:r>
              <a:rPr lang="en-US" sz="3200" b="1" dirty="0" smtClean="0">
                <a:solidFill>
                  <a:srgbClr val="3333FF"/>
                </a:solidFill>
              </a:rPr>
              <a:t>P</a:t>
            </a:r>
            <a:r>
              <a:rPr lang="pl-PL" sz="3200" b="1" dirty="0" smtClean="0">
                <a:solidFill>
                  <a:srgbClr val="3333FF"/>
                </a:solidFill>
              </a:rPr>
              <a:t>roject</a:t>
            </a:r>
            <a:r>
              <a:rPr lang="en-US" sz="3200" b="1" dirty="0" smtClean="0">
                <a:solidFill>
                  <a:srgbClr val="3333FF"/>
                </a:solidFill>
              </a:rPr>
              <a:t>:  </a:t>
            </a:r>
            <a:r>
              <a:rPr lang="en-US" sz="3200" b="1" dirty="0" smtClean="0">
                <a:solidFill>
                  <a:srgbClr val="008000"/>
                </a:solidFill>
                <a:latin typeface="Arial Black" pitchFamily="34" charset="0"/>
              </a:rPr>
              <a:t>EU-Belarus-Russia Network in Nanomaterials-Driven Anti-Cancer Gene Therapy</a:t>
            </a:r>
            <a:r>
              <a:rPr lang="en-US" sz="3200" b="1" dirty="0" smtClean="0">
                <a:solidFill>
                  <a:srgbClr val="3333FF"/>
                </a:solidFill>
                <a:latin typeface="Arial Black" pitchFamily="34" charset="0"/>
              </a:rPr>
              <a:t> </a:t>
            </a:r>
            <a:r>
              <a:rPr lang="ru-RU" sz="3200" b="1" dirty="0" smtClean="0">
                <a:solidFill>
                  <a:srgbClr val="3333FF"/>
                </a:solidFill>
              </a:rPr>
              <a:t/>
            </a:r>
            <a:br>
              <a:rPr lang="ru-RU" sz="3200" b="1" dirty="0" smtClean="0">
                <a:solidFill>
                  <a:srgbClr val="3333FF"/>
                </a:solidFill>
              </a:rPr>
            </a:br>
            <a:r>
              <a:rPr lang="pl-PL" sz="3200" b="1" dirty="0" smtClean="0">
                <a:solidFill>
                  <a:srgbClr val="3333FF"/>
                </a:solidFill>
              </a:rPr>
              <a:t> </a:t>
            </a:r>
            <a:r>
              <a:rPr lang="pl-PL" sz="2400" b="1" dirty="0" smtClean="0">
                <a:solidFill>
                  <a:srgbClr val="3333FF"/>
                </a:solidFill>
              </a:rPr>
              <a:t>7 </a:t>
            </a:r>
            <a:r>
              <a:rPr lang="en-US" sz="2400" b="1" dirty="0" smtClean="0">
                <a:solidFill>
                  <a:srgbClr val="3333FF"/>
                </a:solidFill>
              </a:rPr>
              <a:t>European Union</a:t>
            </a:r>
            <a:r>
              <a:rPr lang="pl-PL" sz="2400" b="1" dirty="0" smtClean="0">
                <a:solidFill>
                  <a:srgbClr val="3333FF"/>
                </a:solidFill>
              </a:rPr>
              <a:t> Framework Programme</a:t>
            </a:r>
            <a:r>
              <a:rPr lang="en-US" sz="2400" b="1" dirty="0" smtClean="0">
                <a:solidFill>
                  <a:srgbClr val="3333FF"/>
                </a:solidFill>
              </a:rPr>
              <a:t> </a:t>
            </a:r>
            <a:r>
              <a:rPr lang="pl-PL" sz="2400" b="1" dirty="0" smtClean="0">
                <a:solidFill>
                  <a:srgbClr val="3333FF"/>
                </a:solidFill>
              </a:rPr>
              <a:t>(2013-2016)</a:t>
            </a:r>
            <a:endParaRPr lang="ru-RU" sz="2400" b="1" dirty="0">
              <a:solidFill>
                <a:srgbClr val="3333FF"/>
              </a:solidFill>
            </a:endParaRPr>
          </a:p>
        </p:txBody>
      </p:sp>
      <p:sp>
        <p:nvSpPr>
          <p:cNvPr id="3" name="Содержимое 2"/>
          <p:cNvSpPr>
            <a:spLocks noGrp="1"/>
          </p:cNvSpPr>
          <p:nvPr>
            <p:ph idx="1"/>
          </p:nvPr>
        </p:nvSpPr>
        <p:spPr>
          <a:xfrm>
            <a:off x="0" y="2287413"/>
            <a:ext cx="9144000" cy="4525963"/>
          </a:xfrm>
        </p:spPr>
        <p:txBody>
          <a:bodyPr numCol="2">
            <a:normAutofit/>
          </a:bodyPr>
          <a:lstStyle/>
          <a:p>
            <a:r>
              <a:rPr lang="pl-PL" sz="2000" dirty="0" smtClean="0"/>
              <a:t>Department of General Biophysics, University of Lodz, Lodz, </a:t>
            </a:r>
            <a:r>
              <a:rPr lang="pl-PL" sz="2000" b="1" dirty="0" smtClean="0">
                <a:solidFill>
                  <a:srgbClr val="FF0000"/>
                </a:solidFill>
              </a:rPr>
              <a:t>Poland</a:t>
            </a:r>
            <a:r>
              <a:rPr lang="en-US" sz="2000" b="1" dirty="0" smtClean="0"/>
              <a:t> – coordinator</a:t>
            </a:r>
            <a:r>
              <a:rPr lang="pl-PL" sz="2000" dirty="0" smtClean="0"/>
              <a:t>, </a:t>
            </a:r>
            <a:endParaRPr lang="ru-RU" sz="2000" dirty="0" smtClean="0"/>
          </a:p>
          <a:p>
            <a:endParaRPr lang="pl-PL" sz="2000" dirty="0" smtClean="0"/>
          </a:p>
          <a:p>
            <a:r>
              <a:rPr lang="pl-PL" sz="2000" dirty="0" smtClean="0"/>
              <a:t>Departamento de Química Inorgánica, Universidad de Alcalá, Alcalá de Henares, </a:t>
            </a:r>
            <a:r>
              <a:rPr lang="pl-PL" sz="2000" b="1" dirty="0" smtClean="0">
                <a:solidFill>
                  <a:schemeClr val="accent6">
                    <a:lumMod val="75000"/>
                  </a:schemeClr>
                </a:solidFill>
              </a:rPr>
              <a:t>Spain</a:t>
            </a:r>
            <a:r>
              <a:rPr lang="pl-PL" sz="2000" dirty="0" smtClean="0"/>
              <a:t>,</a:t>
            </a:r>
            <a:endParaRPr lang="ru-RU" sz="2000" dirty="0" smtClean="0"/>
          </a:p>
          <a:p>
            <a:endParaRPr lang="pl-PL" sz="2000" dirty="0" smtClean="0"/>
          </a:p>
          <a:p>
            <a:r>
              <a:rPr lang="pl-PL" sz="2000" dirty="0" smtClean="0"/>
              <a:t>Laboratorio de Inmunobiología Molecular, Hospital General Universitario Gregorio Marañón, Madrid, </a:t>
            </a:r>
            <a:r>
              <a:rPr lang="pl-PL" sz="2000" b="1" dirty="0" smtClean="0">
                <a:solidFill>
                  <a:schemeClr val="accent6">
                    <a:lumMod val="75000"/>
                  </a:schemeClr>
                </a:solidFill>
              </a:rPr>
              <a:t>Spain</a:t>
            </a:r>
            <a:r>
              <a:rPr lang="pl-PL" sz="2000" dirty="0" smtClean="0"/>
              <a:t>,</a:t>
            </a:r>
            <a:endParaRPr lang="ru-RU" sz="2000" dirty="0" smtClean="0"/>
          </a:p>
          <a:p>
            <a:endParaRPr lang="pl-PL" sz="2000" dirty="0" smtClean="0"/>
          </a:p>
          <a:p>
            <a:r>
              <a:rPr lang="pl-PL" sz="2000" dirty="0" smtClean="0"/>
              <a:t>Laboratoire de Chimie de Coordination, CNRS, Toulouse, </a:t>
            </a:r>
            <a:r>
              <a:rPr lang="pl-PL" sz="2000" b="1" dirty="0" smtClean="0">
                <a:solidFill>
                  <a:srgbClr val="00B050"/>
                </a:solidFill>
              </a:rPr>
              <a:t>France</a:t>
            </a:r>
            <a:r>
              <a:rPr lang="pl-PL" sz="2000" dirty="0" smtClean="0"/>
              <a:t>, </a:t>
            </a:r>
            <a:endParaRPr lang="ru-RU" sz="2000" dirty="0" smtClean="0"/>
          </a:p>
          <a:p>
            <a:endParaRPr lang="ru-RU" sz="2000" dirty="0" smtClean="0"/>
          </a:p>
          <a:p>
            <a:endParaRPr lang="pl-PL" sz="2000" dirty="0" smtClean="0"/>
          </a:p>
          <a:p>
            <a:r>
              <a:rPr lang="pl-PL" sz="2000" dirty="0" smtClean="0"/>
              <a:t>Institute of Chemical Biology and Experimental Medicine of SB of Russian Academy of Sciences, Novosibirsk, </a:t>
            </a:r>
            <a:r>
              <a:rPr lang="pl-PL" sz="2000" b="1" dirty="0" smtClean="0">
                <a:solidFill>
                  <a:srgbClr val="3333FF"/>
                </a:solidFill>
              </a:rPr>
              <a:t>Russia</a:t>
            </a:r>
            <a:r>
              <a:rPr lang="pl-PL" sz="2000" dirty="0" smtClean="0"/>
              <a:t>,</a:t>
            </a:r>
            <a:endParaRPr lang="ru-RU" sz="2000" dirty="0" smtClean="0"/>
          </a:p>
          <a:p>
            <a:endParaRPr lang="pl-PL" sz="2000" dirty="0" smtClean="0"/>
          </a:p>
          <a:p>
            <a:r>
              <a:rPr lang="pl-PL" sz="2000" dirty="0" smtClean="0"/>
              <a:t>Institute of </a:t>
            </a:r>
            <a:r>
              <a:rPr lang="en-US" sz="2000" dirty="0" smtClean="0"/>
              <a:t>Biophysics and Cell Engineering </a:t>
            </a:r>
            <a:r>
              <a:rPr lang="pl-PL" sz="2000" dirty="0" smtClean="0"/>
              <a:t>of NASB, Minsk, </a:t>
            </a:r>
            <a:r>
              <a:rPr lang="pl-PL" sz="2000" b="1" dirty="0" smtClean="0">
                <a:solidFill>
                  <a:srgbClr val="FF0000"/>
                </a:solidFill>
              </a:rPr>
              <a:t>Belarus</a:t>
            </a:r>
            <a:endParaRPr lang="ru-RU" sz="2000" b="1" dirty="0" smtClean="0">
              <a:solidFill>
                <a:srgbClr val="FF0000"/>
              </a:solidFill>
            </a:endParaRPr>
          </a:p>
        </p:txBody>
      </p:sp>
      <p:pic>
        <p:nvPicPr>
          <p:cNvPr id="4" name="Picture 2"/>
          <p:cNvPicPr>
            <a:picLocks noChangeAspect="1" noChangeArrowheads="1"/>
          </p:cNvPicPr>
          <p:nvPr/>
        </p:nvPicPr>
        <p:blipFill>
          <a:blip r:embed="rId2" cstate="print"/>
          <a:srcRect/>
          <a:stretch>
            <a:fillRect/>
          </a:stretch>
        </p:blipFill>
        <p:spPr bwMode="auto">
          <a:xfrm>
            <a:off x="1763688" y="2996952"/>
            <a:ext cx="410344" cy="2564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1520" y="620688"/>
            <a:ext cx="8568952" cy="4832092"/>
          </a:xfrm>
          <a:prstGeom prst="rect">
            <a:avLst/>
          </a:prstGeom>
          <a:noFill/>
        </p:spPr>
        <p:txBody>
          <a:bodyPr wrap="square" rtlCol="0">
            <a:spAutoFit/>
          </a:bodyPr>
          <a:lstStyle/>
          <a:p>
            <a:pPr algn="just"/>
            <a:r>
              <a:rPr lang="pl-PL" sz="2800" b="1" dirty="0" smtClean="0">
                <a:solidFill>
                  <a:srgbClr val="002060"/>
                </a:solidFill>
                <a:latin typeface="+mn-lt"/>
              </a:rPr>
              <a:t>The regulation of </a:t>
            </a:r>
            <a:r>
              <a:rPr lang="pl-PL" sz="2800" b="1" dirty="0" smtClean="0">
                <a:solidFill>
                  <a:srgbClr val="3333FF"/>
                </a:solidFill>
                <a:latin typeface="+mn-lt"/>
              </a:rPr>
              <a:t>apoptosis</a:t>
            </a:r>
            <a:r>
              <a:rPr lang="pl-PL" sz="2800" b="1" dirty="0" smtClean="0">
                <a:solidFill>
                  <a:srgbClr val="002060"/>
                </a:solidFill>
                <a:latin typeface="+mn-lt"/>
              </a:rPr>
              <a:t> in cells is realized by the family </a:t>
            </a:r>
            <a:r>
              <a:rPr lang="pl-PL" sz="2800" b="1" dirty="0" smtClean="0">
                <a:solidFill>
                  <a:srgbClr val="FF0000"/>
                </a:solidFill>
                <a:latin typeface="+mn-lt"/>
              </a:rPr>
              <a:t>Bcl-2 proteins</a:t>
            </a:r>
            <a:r>
              <a:rPr lang="pl-PL" sz="2800" b="1" dirty="0" smtClean="0">
                <a:solidFill>
                  <a:srgbClr val="002060"/>
                </a:solidFill>
                <a:latin typeface="+mn-lt"/>
              </a:rPr>
              <a:t>. The family of Bcl-2 proteins is differed by pro-apoptotic and anti-apoptotic proteins. The group of </a:t>
            </a:r>
            <a:r>
              <a:rPr lang="pl-PL" sz="2800" b="1" dirty="0" smtClean="0">
                <a:solidFill>
                  <a:srgbClr val="3333FF"/>
                </a:solidFill>
                <a:latin typeface="+mn-lt"/>
              </a:rPr>
              <a:t>apoptosis inhibitors </a:t>
            </a:r>
            <a:r>
              <a:rPr lang="pl-PL" sz="2800" b="1" dirty="0" smtClean="0">
                <a:solidFill>
                  <a:srgbClr val="002060"/>
                </a:solidFill>
                <a:latin typeface="+mn-lt"/>
              </a:rPr>
              <a:t>include:</a:t>
            </a:r>
            <a:r>
              <a:rPr lang="en-US" sz="2800" b="1" dirty="0" smtClean="0">
                <a:solidFill>
                  <a:srgbClr val="002060"/>
                </a:solidFill>
                <a:latin typeface="+mn-lt"/>
              </a:rPr>
              <a:t/>
            </a:r>
            <a:br>
              <a:rPr lang="en-US" sz="2800" b="1" dirty="0" smtClean="0">
                <a:solidFill>
                  <a:srgbClr val="002060"/>
                </a:solidFill>
                <a:latin typeface="+mn-lt"/>
              </a:rPr>
            </a:br>
            <a:r>
              <a:rPr lang="pl-PL" sz="2800" b="1" dirty="0" smtClean="0">
                <a:solidFill>
                  <a:srgbClr val="FF0000"/>
                </a:solidFill>
                <a:latin typeface="+mn-lt"/>
              </a:rPr>
              <a:t>Bcl-2</a:t>
            </a:r>
            <a:r>
              <a:rPr lang="pl-PL" sz="2800" b="1" dirty="0" smtClean="0">
                <a:solidFill>
                  <a:srgbClr val="002060"/>
                </a:solidFill>
                <a:latin typeface="+mn-lt"/>
              </a:rPr>
              <a:t>, </a:t>
            </a:r>
            <a:r>
              <a:rPr lang="pl-PL" sz="2800" b="1" dirty="0" smtClean="0">
                <a:solidFill>
                  <a:srgbClr val="FF0000"/>
                </a:solidFill>
                <a:latin typeface="+mn-lt"/>
              </a:rPr>
              <a:t>Bcl-xL</a:t>
            </a:r>
            <a:r>
              <a:rPr lang="pl-PL" sz="2800" b="1" dirty="0" smtClean="0">
                <a:solidFill>
                  <a:srgbClr val="002060"/>
                </a:solidFill>
                <a:latin typeface="+mn-lt"/>
              </a:rPr>
              <a:t>, </a:t>
            </a:r>
            <a:r>
              <a:rPr lang="pl-PL" sz="2800" b="1" dirty="0" smtClean="0">
                <a:solidFill>
                  <a:srgbClr val="FF0000"/>
                </a:solidFill>
                <a:latin typeface="+mn-lt"/>
              </a:rPr>
              <a:t>Mcl-</a:t>
            </a:r>
            <a:r>
              <a:rPr lang="en-US" sz="2800" b="1" dirty="0" smtClean="0">
                <a:solidFill>
                  <a:srgbClr val="FF0000"/>
                </a:solidFill>
                <a:latin typeface="+mn-lt"/>
              </a:rPr>
              <a:t>x</a:t>
            </a:r>
            <a:r>
              <a:rPr lang="pl-PL" sz="2800" b="1" dirty="0" smtClean="0">
                <a:solidFill>
                  <a:srgbClr val="FF0000"/>
                </a:solidFill>
                <a:latin typeface="+mn-lt"/>
              </a:rPr>
              <a:t>L</a:t>
            </a:r>
            <a:r>
              <a:rPr lang="pl-PL" sz="2800" b="1" dirty="0" smtClean="0">
                <a:solidFill>
                  <a:srgbClr val="002060"/>
                </a:solidFill>
                <a:latin typeface="+mn-lt"/>
              </a:rPr>
              <a:t>,</a:t>
            </a:r>
            <a:r>
              <a:rPr lang="en-US" sz="2800" b="1" dirty="0" smtClean="0">
                <a:solidFill>
                  <a:srgbClr val="002060"/>
                </a:solidFill>
                <a:latin typeface="+mn-lt"/>
              </a:rPr>
              <a:t> </a:t>
            </a:r>
            <a:r>
              <a:rPr lang="pl-PL" sz="2800" b="1" dirty="0" smtClean="0">
                <a:solidFill>
                  <a:srgbClr val="7030A0"/>
                </a:solidFill>
                <a:latin typeface="+mn-lt"/>
              </a:rPr>
              <a:t>Bcl-w, A-1, Boo</a:t>
            </a:r>
            <a:r>
              <a:rPr lang="pl-PL" sz="2800" b="1" dirty="0" smtClean="0">
                <a:solidFill>
                  <a:srgbClr val="002060"/>
                </a:solidFill>
                <a:latin typeface="+mn-lt"/>
              </a:rPr>
              <a:t>. For suppression of synthesis of anti-apoptotic proteins the newly discovered mechanism of gene expression – RNA interference - is starting to use</a:t>
            </a:r>
            <a:endParaRPr lang="en-US" sz="2800" b="1" dirty="0" smtClean="0">
              <a:solidFill>
                <a:srgbClr val="002060"/>
              </a:solidFill>
              <a:latin typeface="+mn-lt"/>
            </a:endParaRPr>
          </a:p>
          <a:p>
            <a:endParaRPr lang="en-US" sz="1200" dirty="0" smtClean="0">
              <a:solidFill>
                <a:srgbClr val="002060"/>
              </a:solidFill>
              <a:latin typeface="+mn-lt"/>
            </a:endParaRPr>
          </a:p>
          <a:p>
            <a:r>
              <a:rPr lang="pl-PL" sz="1200" dirty="0" smtClean="0">
                <a:solidFill>
                  <a:srgbClr val="002060"/>
                </a:solidFill>
                <a:latin typeface="+mn-lt"/>
              </a:rPr>
              <a:t>[Poeck H, Besch R, Maihoefer C, Renn M, Tormo D, Morskaya SS, Kirschnek S, Gaffal E, Landsberg J, Hellmuth J, Schmidt A, Anz D, Bscheider M, Schwerd T, Berking C, Bourquin C, Kalinke U, Kremmer E, Kato H, Akira S, Meyers R, Häcker G, Neuenhahn M, Busch D, Ruland J, Rothenfusser S, Prinz M, Hornung V, Endres S, Tüting T, Hartmann G. 5'-Triphosphate-siRNA: turning gene silencing and Rig-I activation against melanoma, Nat Med., 2008, Vol. 14(11), P. 1256-1263; Tiemann K, Höhn B, Ehsani A, Forman SJ, Rossi JJ, Saetrom P. Dual-targeting siRNAs, RNA, 2010, Vol. 16(6), P. 1275-1284]</a:t>
            </a:r>
            <a:r>
              <a:rPr lang="pl-PL" dirty="0" smtClean="0">
                <a:solidFill>
                  <a:srgbClr val="002060"/>
                </a:solidFill>
                <a:latin typeface="+mn-lt"/>
              </a:rPr>
              <a:t>. </a:t>
            </a:r>
            <a:endParaRPr lang="ru-RU" dirty="0">
              <a:solidFill>
                <a:srgbClr val="002060"/>
              </a:solidFill>
              <a:latin typeface="+mn-l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467544" y="620688"/>
            <a:ext cx="8204074" cy="5056647"/>
          </a:xfrm>
          <a:prstGeom prst="rect">
            <a:avLst/>
          </a:prstGeom>
          <a:noFill/>
          <a:ln w="9525">
            <a:noFill/>
            <a:miter lim="800000"/>
            <a:headEnd/>
            <a:tailEnd/>
          </a:ln>
        </p:spPr>
      </p:pic>
      <p:sp>
        <p:nvSpPr>
          <p:cNvPr id="3" name="TextBox 2"/>
          <p:cNvSpPr txBox="1"/>
          <p:nvPr/>
        </p:nvSpPr>
        <p:spPr>
          <a:xfrm>
            <a:off x="751100" y="5877272"/>
            <a:ext cx="7002045" cy="830997"/>
          </a:xfrm>
          <a:prstGeom prst="rect">
            <a:avLst/>
          </a:prstGeom>
          <a:noFill/>
        </p:spPr>
        <p:txBody>
          <a:bodyPr wrap="none" rtlCol="0">
            <a:spAutoFit/>
          </a:bodyPr>
          <a:lstStyle/>
          <a:p>
            <a:pPr algn="ctr"/>
            <a:r>
              <a:rPr lang="en-US" b="1" dirty="0" smtClean="0">
                <a:solidFill>
                  <a:srgbClr val="C00000"/>
                </a:solidFill>
                <a:latin typeface="+mj-lt"/>
              </a:rPr>
              <a:t>Uptake of siRNA into HeLa after 3 hours of incubation</a:t>
            </a:r>
          </a:p>
          <a:p>
            <a:pPr algn="ctr"/>
            <a:r>
              <a:rPr lang="en-US" b="1" dirty="0" smtClean="0">
                <a:solidFill>
                  <a:srgbClr val="C00000"/>
                </a:solidFill>
                <a:latin typeface="+mj-lt"/>
              </a:rPr>
              <a:t>by flow </a:t>
            </a:r>
            <a:r>
              <a:rPr lang="en-US" b="1" dirty="0" err="1" smtClean="0">
                <a:solidFill>
                  <a:srgbClr val="C00000"/>
                </a:solidFill>
                <a:latin typeface="+mj-lt"/>
              </a:rPr>
              <a:t>cytometry</a:t>
            </a:r>
            <a:endParaRPr lang="ru-RU" b="1" dirty="0">
              <a:solidFill>
                <a:srgbClr val="C00000"/>
              </a:solidFill>
              <a:latin typeface="+mj-l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35496" y="3573016"/>
            <a:ext cx="4104456" cy="3254705"/>
          </a:xfrm>
          <a:prstGeom prst="rect">
            <a:avLst/>
          </a:prstGeom>
          <a:solidFill>
            <a:schemeClr val="accent5">
              <a:lumMod val="20000"/>
              <a:lumOff val="80000"/>
            </a:schemeClr>
          </a:solidFill>
        </p:spPr>
      </p:pic>
      <p:sp>
        <p:nvSpPr>
          <p:cNvPr id="41985" name="Rectangle 1"/>
          <p:cNvSpPr>
            <a:spLocks noChangeArrowheads="1"/>
          </p:cNvSpPr>
          <p:nvPr/>
        </p:nvSpPr>
        <p:spPr bwMode="auto">
          <a:xfrm>
            <a:off x="4211960" y="4642009"/>
            <a:ext cx="4932040" cy="21236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1" indent="0" algn="l" defTabSz="914400" rtl="0" eaLnBrk="1" fontAlgn="base" latinLnBrk="0" hangingPunct="1">
              <a:lnSpc>
                <a:spcPct val="100000"/>
              </a:lnSpc>
              <a:spcBef>
                <a:spcPct val="0"/>
              </a:spcBef>
              <a:spcAft>
                <a:spcPct val="0"/>
              </a:spcAft>
              <a:buClrTx/>
              <a:buSzTx/>
              <a:tabLst>
                <a:tab pos="457200" algn="l"/>
              </a:tabLst>
            </a:pPr>
            <a:r>
              <a:rPr kumimoji="0" lang="en-US" sz="120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1) V. Dzmitruk, A. </a:t>
            </a:r>
            <a:r>
              <a:rPr kumimoji="0" lang="en-US" sz="1200" i="0" u="none" strike="noStrike" cap="none" normalizeH="0" baseline="0" dirty="0" err="1" smtClean="0">
                <a:ln>
                  <a:noFill/>
                </a:ln>
                <a:solidFill>
                  <a:schemeClr val="tx1"/>
                </a:solidFill>
                <a:effectLst/>
                <a:latin typeface="Arial Narrow" pitchFamily="34" charset="0"/>
                <a:ea typeface="Times New Roman" pitchFamily="18" charset="0"/>
                <a:cs typeface="Arial" pitchFamily="34" charset="0"/>
              </a:rPr>
              <a:t>Szulc</a:t>
            </a:r>
            <a:r>
              <a:rPr kumimoji="0" lang="en-US" sz="120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 D. Shcharbin, A. </a:t>
            </a:r>
            <a:r>
              <a:rPr kumimoji="0" lang="en-US" sz="1200" i="0" u="none" strike="noStrike" cap="none" normalizeH="0" baseline="0" dirty="0" err="1" smtClean="0">
                <a:ln>
                  <a:noFill/>
                </a:ln>
                <a:solidFill>
                  <a:schemeClr val="tx1"/>
                </a:solidFill>
                <a:effectLst/>
                <a:latin typeface="Arial Narrow" pitchFamily="34" charset="0"/>
                <a:ea typeface="Times New Roman" pitchFamily="18" charset="0"/>
                <a:cs typeface="Arial" pitchFamily="34" charset="0"/>
              </a:rPr>
              <a:t>Janaszewska</a:t>
            </a:r>
            <a:r>
              <a:rPr kumimoji="0" lang="en-US" sz="120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 N. Shcharbina, J. </a:t>
            </a:r>
            <a:r>
              <a:rPr kumimoji="0" lang="en-US" sz="1200" i="0" u="none" strike="noStrike" cap="none" normalizeH="0" baseline="0" dirty="0" err="1" smtClean="0">
                <a:ln>
                  <a:noFill/>
                </a:ln>
                <a:solidFill>
                  <a:schemeClr val="tx1"/>
                </a:solidFill>
                <a:effectLst/>
                <a:latin typeface="Arial Narrow" pitchFamily="34" charset="0"/>
                <a:ea typeface="Times New Roman" pitchFamily="18" charset="0"/>
                <a:cs typeface="Arial" pitchFamily="34" charset="0"/>
              </a:rPr>
              <a:t>Lazniewska</a:t>
            </a:r>
            <a:r>
              <a:rPr kumimoji="0" lang="en-US" sz="120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 D. </a:t>
            </a:r>
            <a:r>
              <a:rPr kumimoji="0" lang="en-US" sz="1200" i="0" u="none" strike="noStrike" cap="none" normalizeH="0" baseline="0" dirty="0" err="1" smtClean="0">
                <a:ln>
                  <a:noFill/>
                </a:ln>
                <a:solidFill>
                  <a:schemeClr val="tx1"/>
                </a:solidFill>
                <a:effectLst/>
                <a:latin typeface="Arial Narrow" pitchFamily="34" charset="0"/>
                <a:ea typeface="Times New Roman" pitchFamily="18" charset="0"/>
                <a:cs typeface="Arial" pitchFamily="34" charset="0"/>
              </a:rPr>
              <a:t>Novopashina</a:t>
            </a:r>
            <a:r>
              <a:rPr kumimoji="0" lang="en-US" sz="120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 M. </a:t>
            </a:r>
            <a:r>
              <a:rPr kumimoji="0" lang="en-US" sz="1200" i="0" u="none" strike="noStrike" cap="none" normalizeH="0" baseline="0" dirty="0" err="1" smtClean="0">
                <a:ln>
                  <a:noFill/>
                </a:ln>
                <a:solidFill>
                  <a:schemeClr val="tx1"/>
                </a:solidFill>
                <a:effectLst/>
                <a:latin typeface="Arial Narrow" pitchFamily="34" charset="0"/>
                <a:ea typeface="Times New Roman" pitchFamily="18" charset="0"/>
                <a:cs typeface="Arial" pitchFamily="34" charset="0"/>
              </a:rPr>
              <a:t>Buyanova</a:t>
            </a:r>
            <a:r>
              <a:rPr kumimoji="0" lang="en-US" sz="120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 M. </a:t>
            </a:r>
            <a:r>
              <a:rPr kumimoji="0" lang="en-US" sz="1200" i="0" u="none" strike="noStrike" cap="none" normalizeH="0" baseline="0" dirty="0" err="1" smtClean="0">
                <a:ln>
                  <a:noFill/>
                </a:ln>
                <a:solidFill>
                  <a:schemeClr val="tx1"/>
                </a:solidFill>
                <a:effectLst/>
                <a:latin typeface="Arial Narrow" pitchFamily="34" charset="0"/>
                <a:ea typeface="Times New Roman" pitchFamily="18" charset="0"/>
                <a:cs typeface="Arial" pitchFamily="34" charset="0"/>
              </a:rPr>
              <a:t>Ionov</a:t>
            </a:r>
            <a:r>
              <a:rPr kumimoji="0" lang="en-US" sz="120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 B. </a:t>
            </a:r>
            <a:r>
              <a:rPr kumimoji="0" lang="en-US" sz="1200" i="0" u="none" strike="noStrike" cap="none" normalizeH="0" baseline="0" dirty="0" err="1" smtClean="0">
                <a:ln>
                  <a:noFill/>
                </a:ln>
                <a:solidFill>
                  <a:schemeClr val="tx1"/>
                </a:solidFill>
                <a:effectLst/>
                <a:latin typeface="Arial Narrow" pitchFamily="34" charset="0"/>
                <a:ea typeface="Times New Roman" pitchFamily="18" charset="0"/>
                <a:cs typeface="Arial" pitchFamily="34" charset="0"/>
              </a:rPr>
              <a:t>Klajnert-Maculewicz</a:t>
            </a:r>
            <a:r>
              <a:rPr kumimoji="0" lang="en-US" sz="120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 R. </a:t>
            </a:r>
            <a:r>
              <a:rPr kumimoji="0" lang="en-US" sz="1200" i="0" u="none" strike="noStrike" cap="none" normalizeH="0" baseline="0" dirty="0" err="1" smtClean="0">
                <a:ln>
                  <a:noFill/>
                </a:ln>
                <a:solidFill>
                  <a:schemeClr val="tx1"/>
                </a:solidFill>
                <a:effectLst/>
                <a:latin typeface="Arial Narrow" pitchFamily="34" charset="0"/>
                <a:ea typeface="Times New Roman" pitchFamily="18" charset="0"/>
                <a:cs typeface="Arial" pitchFamily="34" charset="0"/>
              </a:rPr>
              <a:t>Gómez</a:t>
            </a:r>
            <a:r>
              <a:rPr kumimoji="0" lang="en-US" sz="120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-Ramirez, S. </a:t>
            </a:r>
            <a:r>
              <a:rPr kumimoji="0" lang="en-US" sz="1200" i="0" u="none" strike="noStrike" cap="none" normalizeH="0" baseline="0" dirty="0" err="1" smtClean="0">
                <a:ln>
                  <a:noFill/>
                </a:ln>
                <a:solidFill>
                  <a:schemeClr val="tx1"/>
                </a:solidFill>
                <a:effectLst/>
                <a:latin typeface="Arial Narrow" pitchFamily="34" charset="0"/>
                <a:ea typeface="Times New Roman" pitchFamily="18" charset="0"/>
                <a:cs typeface="Arial" pitchFamily="34" charset="0"/>
              </a:rPr>
              <a:t>Mignani</a:t>
            </a:r>
            <a:r>
              <a:rPr kumimoji="0" lang="en-US" sz="120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 J.-P. Majoral, M.A. </a:t>
            </a:r>
            <a:r>
              <a:rPr kumimoji="0" lang="en-US" sz="1200" i="0" u="none" strike="noStrike" cap="none" normalizeH="0" baseline="0" dirty="0" err="1" smtClean="0">
                <a:ln>
                  <a:noFill/>
                </a:ln>
                <a:solidFill>
                  <a:schemeClr val="tx1"/>
                </a:solidFill>
                <a:effectLst/>
                <a:latin typeface="Arial Narrow" pitchFamily="34" charset="0"/>
                <a:ea typeface="Times New Roman" pitchFamily="18" charset="0"/>
                <a:cs typeface="Arial" pitchFamily="34" charset="0"/>
              </a:rPr>
              <a:t>Muñoz-Fernández</a:t>
            </a:r>
            <a:r>
              <a:rPr kumimoji="0" lang="en-US" sz="120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 M. Bryszewska. Anticancer siRNA cocktails as a novel tool to treat cancer cells. Part (B). Efficiency of pharmacological action // </a:t>
            </a:r>
            <a:r>
              <a:rPr kumimoji="0" lang="en-US" sz="1200" i="1"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International Journal of Pharmaceutics. 2015 Vol. 485. P. 288-294. </a:t>
            </a:r>
          </a:p>
          <a:p>
            <a:pPr marL="0" marR="0" lvl="1" indent="0" algn="l" defTabSz="914400" rtl="0" eaLnBrk="1" fontAlgn="base" latinLnBrk="0" hangingPunct="1">
              <a:lnSpc>
                <a:spcPct val="100000"/>
              </a:lnSpc>
              <a:spcBef>
                <a:spcPct val="0"/>
              </a:spcBef>
              <a:spcAft>
                <a:spcPct val="0"/>
              </a:spcAft>
              <a:buClrTx/>
              <a:buSzTx/>
              <a:tabLst>
                <a:tab pos="457200" algn="l"/>
              </a:tabLst>
            </a:pPr>
            <a:r>
              <a:rPr kumimoji="0" lang="en-US" sz="120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2) M. </a:t>
            </a:r>
            <a:r>
              <a:rPr kumimoji="0" lang="en-US" sz="1200" i="0" u="none" strike="noStrike" cap="none" normalizeH="0" baseline="0" dirty="0" err="1" smtClean="0">
                <a:ln>
                  <a:noFill/>
                </a:ln>
                <a:solidFill>
                  <a:schemeClr val="tx1"/>
                </a:solidFill>
                <a:effectLst/>
                <a:latin typeface="Arial Narrow" pitchFamily="34" charset="0"/>
                <a:ea typeface="Times New Roman" pitchFamily="18" charset="0"/>
                <a:cs typeface="Arial" pitchFamily="34" charset="0"/>
              </a:rPr>
              <a:t>Ionov</a:t>
            </a:r>
            <a:r>
              <a:rPr kumimoji="0" lang="en-US" sz="120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 J. </a:t>
            </a:r>
            <a:r>
              <a:rPr kumimoji="0" lang="en-US" sz="1200" i="0" u="none" strike="noStrike" cap="none" normalizeH="0" baseline="0" dirty="0" err="1" smtClean="0">
                <a:ln>
                  <a:noFill/>
                </a:ln>
                <a:solidFill>
                  <a:schemeClr val="tx1"/>
                </a:solidFill>
                <a:effectLst/>
                <a:latin typeface="Arial Narrow" pitchFamily="34" charset="0"/>
                <a:ea typeface="Times New Roman" pitchFamily="18" charset="0"/>
                <a:cs typeface="Arial" pitchFamily="34" charset="0"/>
              </a:rPr>
              <a:t>Lazniewska</a:t>
            </a:r>
            <a:r>
              <a:rPr kumimoji="0" lang="en-US" sz="120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 V. Dzmitruk, I. </a:t>
            </a:r>
            <a:r>
              <a:rPr kumimoji="0" lang="en-US" sz="1200" i="0" u="none" strike="noStrike" cap="none" normalizeH="0" baseline="0" dirty="0" err="1" smtClean="0">
                <a:ln>
                  <a:noFill/>
                </a:ln>
                <a:solidFill>
                  <a:schemeClr val="tx1"/>
                </a:solidFill>
                <a:effectLst/>
                <a:latin typeface="Arial Narrow" pitchFamily="34" charset="0"/>
                <a:ea typeface="Times New Roman" pitchFamily="18" charset="0"/>
                <a:cs typeface="Arial" pitchFamily="34" charset="0"/>
              </a:rPr>
              <a:t>Halets</a:t>
            </a:r>
            <a:r>
              <a:rPr kumimoji="0" lang="en-US" sz="120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 S. Loznikova, D. </a:t>
            </a:r>
            <a:r>
              <a:rPr kumimoji="0" lang="en-US" sz="1200" i="0" u="none" strike="noStrike" cap="none" normalizeH="0" baseline="0" dirty="0" err="1" smtClean="0">
                <a:ln>
                  <a:noFill/>
                </a:ln>
                <a:solidFill>
                  <a:schemeClr val="tx1"/>
                </a:solidFill>
                <a:effectLst/>
                <a:latin typeface="Arial Narrow" pitchFamily="34" charset="0"/>
                <a:ea typeface="Times New Roman" pitchFamily="18" charset="0"/>
                <a:cs typeface="Arial" pitchFamily="34" charset="0"/>
              </a:rPr>
              <a:t>Novopashina</a:t>
            </a:r>
            <a:r>
              <a:rPr kumimoji="0" lang="en-US" sz="120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 E. </a:t>
            </a:r>
            <a:r>
              <a:rPr kumimoji="0" lang="en-US" sz="1200" i="0" u="none" strike="noStrike" cap="none" normalizeH="0" baseline="0" dirty="0" err="1" smtClean="0">
                <a:ln>
                  <a:noFill/>
                </a:ln>
                <a:solidFill>
                  <a:schemeClr val="tx1"/>
                </a:solidFill>
                <a:effectLst/>
                <a:latin typeface="Arial Narrow" pitchFamily="34" charset="0"/>
                <a:ea typeface="Times New Roman" pitchFamily="18" charset="0"/>
                <a:cs typeface="Arial" pitchFamily="34" charset="0"/>
              </a:rPr>
              <a:t>Apartsin</a:t>
            </a:r>
            <a:r>
              <a:rPr kumimoji="0" lang="en-US" sz="120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 O. </a:t>
            </a:r>
            <a:r>
              <a:rPr kumimoji="0" lang="en-US" sz="1200" i="0" u="none" strike="noStrike" cap="none" normalizeH="0" baseline="0" dirty="0" err="1" smtClean="0">
                <a:ln>
                  <a:noFill/>
                </a:ln>
                <a:solidFill>
                  <a:schemeClr val="tx1"/>
                </a:solidFill>
                <a:effectLst/>
                <a:latin typeface="Arial Narrow" pitchFamily="34" charset="0"/>
                <a:ea typeface="Times New Roman" pitchFamily="18" charset="0"/>
                <a:cs typeface="Arial" pitchFamily="34" charset="0"/>
              </a:rPr>
              <a:t>Krasheninina</a:t>
            </a:r>
            <a:r>
              <a:rPr kumimoji="0" lang="en-US" sz="120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 A. </a:t>
            </a:r>
            <a:r>
              <a:rPr kumimoji="0" lang="en-US" sz="1200" i="0" u="none" strike="noStrike" cap="none" normalizeH="0" baseline="0" dirty="0" err="1" smtClean="0">
                <a:ln>
                  <a:noFill/>
                </a:ln>
                <a:solidFill>
                  <a:schemeClr val="tx1"/>
                </a:solidFill>
                <a:effectLst/>
                <a:latin typeface="Arial Narrow" pitchFamily="34" charset="0"/>
                <a:ea typeface="Times New Roman" pitchFamily="18" charset="0"/>
                <a:cs typeface="Arial" pitchFamily="34" charset="0"/>
              </a:rPr>
              <a:t>Venyaminova</a:t>
            </a:r>
            <a:r>
              <a:rPr kumimoji="0" lang="en-US" sz="120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 K. Milowska, O. </a:t>
            </a:r>
            <a:r>
              <a:rPr kumimoji="0" lang="en-US" sz="1200" i="0" u="none" strike="noStrike" cap="none" normalizeH="0" baseline="0" dirty="0" err="1" smtClean="0">
                <a:ln>
                  <a:noFill/>
                </a:ln>
                <a:solidFill>
                  <a:schemeClr val="tx1"/>
                </a:solidFill>
                <a:effectLst/>
                <a:latin typeface="Arial Narrow" pitchFamily="34" charset="0"/>
                <a:ea typeface="Times New Roman" pitchFamily="18" charset="0"/>
                <a:cs typeface="Arial" pitchFamily="34" charset="0"/>
              </a:rPr>
              <a:t>Nowacka</a:t>
            </a:r>
            <a:r>
              <a:rPr kumimoji="0" lang="en-US" sz="120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 R. Gomez-Ramirez, F. J. de la Mata, J.-P. Majoral, D. Shcharbin, M. Bryszewska. Anticancer siRNA cocktails as a novel tool to treat cancer cells. Part (A). Mechanisms of interaction // </a:t>
            </a:r>
            <a:r>
              <a:rPr kumimoji="0" lang="en-US" sz="1200" i="1"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International Journal of Pharmaceutics. 2015. Vol. 485. P. 261-269	</a:t>
            </a:r>
            <a:r>
              <a:rPr kumimoji="0" lang="ru-RU" sz="1200" i="0" u="none" strike="noStrike" cap="none" normalizeH="0" baseline="0" dirty="0" smtClean="0">
                <a:ln>
                  <a:noFill/>
                </a:ln>
                <a:solidFill>
                  <a:schemeClr val="tx1"/>
                </a:solidFill>
                <a:effectLst/>
                <a:latin typeface="Arial Narrow" pitchFamily="34" charset="0"/>
                <a:cs typeface="Arial" pitchFamily="34" charset="0"/>
              </a:rPr>
              <a:t> </a:t>
            </a:r>
          </a:p>
        </p:txBody>
      </p:sp>
      <p:pic>
        <p:nvPicPr>
          <p:cNvPr id="41987" name="Picture 3"/>
          <p:cNvPicPr>
            <a:picLocks noChangeAspect="1" noChangeArrowheads="1"/>
          </p:cNvPicPr>
          <p:nvPr/>
        </p:nvPicPr>
        <p:blipFill>
          <a:blip r:embed="rId3" cstate="print"/>
          <a:srcRect/>
          <a:stretch>
            <a:fillRect/>
          </a:stretch>
        </p:blipFill>
        <p:spPr bwMode="auto">
          <a:xfrm>
            <a:off x="0" y="44624"/>
            <a:ext cx="5122164" cy="3528392"/>
          </a:xfrm>
          <a:prstGeom prst="rect">
            <a:avLst/>
          </a:prstGeom>
          <a:noFill/>
          <a:ln w="9525">
            <a:noFill/>
            <a:miter lim="800000"/>
            <a:headEnd/>
            <a:tailEnd/>
          </a:ln>
          <a:effectLst/>
        </p:spPr>
      </p:pic>
      <p:pic>
        <p:nvPicPr>
          <p:cNvPr id="41988" name="Picture 4"/>
          <p:cNvPicPr>
            <a:picLocks noChangeAspect="1" noChangeArrowheads="1"/>
          </p:cNvPicPr>
          <p:nvPr/>
        </p:nvPicPr>
        <p:blipFill>
          <a:blip r:embed="rId4" cstate="print"/>
          <a:srcRect/>
          <a:stretch>
            <a:fillRect/>
          </a:stretch>
        </p:blipFill>
        <p:spPr bwMode="auto">
          <a:xfrm>
            <a:off x="5212378" y="476672"/>
            <a:ext cx="3792751" cy="3600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3"/>
          <p:cNvSpPr>
            <a:spLocks noGrp="1"/>
          </p:cNvSpPr>
          <p:nvPr>
            <p:ph type="sldNum" sz="quarter" idx="12"/>
          </p:nvPr>
        </p:nvSpPr>
        <p:spPr>
          <a:xfrm>
            <a:off x="6553200" y="6356350"/>
            <a:ext cx="2133600" cy="365125"/>
          </a:xfrm>
        </p:spPr>
        <p:txBody>
          <a:bodyPr/>
          <a:lstStyle/>
          <a:p>
            <a:fld id="{7EE80C73-12E2-4D58-9616-A0E81188B884}" type="slidenum">
              <a:rPr lang="ru-RU"/>
              <a:pPr/>
              <a:t>27</a:t>
            </a:fld>
            <a:endParaRPr lang="ru-RU"/>
          </a:p>
        </p:txBody>
      </p:sp>
      <p:sp>
        <p:nvSpPr>
          <p:cNvPr id="8" name="TextBox 7"/>
          <p:cNvSpPr txBox="1"/>
          <p:nvPr/>
        </p:nvSpPr>
        <p:spPr>
          <a:xfrm>
            <a:off x="35496" y="6156593"/>
            <a:ext cx="9036496" cy="584775"/>
          </a:xfrm>
          <a:prstGeom prst="rect">
            <a:avLst/>
          </a:prstGeom>
          <a:noFill/>
        </p:spPr>
        <p:txBody>
          <a:bodyPr wrap="square" rtlCol="0">
            <a:spAutoFit/>
          </a:bodyPr>
          <a:lstStyle/>
          <a:p>
            <a:pPr algn="just"/>
            <a:r>
              <a:rPr lang="en-US" sz="1600" b="1" i="1" dirty="0" smtClean="0">
                <a:solidFill>
                  <a:srgbClr val="0070C0"/>
                </a:solidFill>
                <a:latin typeface="+mj-lt"/>
              </a:rPr>
              <a:t>This work was supported by project VACTRAIN within HORIZON 2020 and by project NANOGENE within MSC IRSES of 7</a:t>
            </a:r>
            <a:r>
              <a:rPr lang="en-US" sz="1600" b="1" i="1" baseline="30000" dirty="0" smtClean="0">
                <a:solidFill>
                  <a:srgbClr val="0070C0"/>
                </a:solidFill>
                <a:latin typeface="+mj-lt"/>
              </a:rPr>
              <a:t>th</a:t>
            </a:r>
            <a:r>
              <a:rPr lang="en-US" sz="1600" b="1" i="1" dirty="0" smtClean="0">
                <a:solidFill>
                  <a:srgbClr val="0070C0"/>
                </a:solidFill>
                <a:latin typeface="+mj-lt"/>
              </a:rPr>
              <a:t> EU FP, co-financed by the Polish Ministry of Science and Higher Education.</a:t>
            </a:r>
            <a:endParaRPr lang="ru-RU" sz="1600" b="1" i="1" dirty="0">
              <a:solidFill>
                <a:srgbClr val="0070C0"/>
              </a:solidFill>
              <a:latin typeface="+mj-lt"/>
            </a:endParaRPr>
          </a:p>
        </p:txBody>
      </p:sp>
      <p:pic>
        <p:nvPicPr>
          <p:cNvPr id="10" name="Picture 3"/>
          <p:cNvPicPr>
            <a:picLocks noChangeAspect="1" noChangeArrowheads="1"/>
          </p:cNvPicPr>
          <p:nvPr/>
        </p:nvPicPr>
        <p:blipFill>
          <a:blip r:embed="rId2" cstate="print"/>
          <a:srcRect/>
          <a:stretch>
            <a:fillRect/>
          </a:stretch>
        </p:blipFill>
        <p:spPr bwMode="auto">
          <a:xfrm>
            <a:off x="251520" y="44624"/>
            <a:ext cx="2679150" cy="2232248"/>
          </a:xfrm>
          <a:prstGeom prst="rect">
            <a:avLst/>
          </a:prstGeom>
          <a:noFill/>
          <a:ln w="9525">
            <a:noFill/>
            <a:miter lim="800000"/>
            <a:headEnd/>
            <a:tailEnd/>
          </a:ln>
        </p:spPr>
      </p:pic>
      <p:pic>
        <p:nvPicPr>
          <p:cNvPr id="11" name="Picture 4"/>
          <p:cNvPicPr>
            <a:picLocks noChangeAspect="1" noChangeArrowheads="1"/>
          </p:cNvPicPr>
          <p:nvPr/>
        </p:nvPicPr>
        <p:blipFill>
          <a:blip r:embed="rId3" cstate="print"/>
          <a:srcRect/>
          <a:stretch>
            <a:fillRect/>
          </a:stretch>
        </p:blipFill>
        <p:spPr bwMode="auto">
          <a:xfrm>
            <a:off x="3131840" y="116632"/>
            <a:ext cx="2004603" cy="1944216"/>
          </a:xfrm>
          <a:prstGeom prst="rect">
            <a:avLst/>
          </a:prstGeom>
          <a:noFill/>
          <a:ln w="9525">
            <a:noFill/>
            <a:miter lim="800000"/>
            <a:headEnd/>
            <a:tailEnd/>
          </a:ln>
        </p:spPr>
      </p:pic>
      <p:sp>
        <p:nvSpPr>
          <p:cNvPr id="12" name="Прямоугольник 11"/>
          <p:cNvSpPr/>
          <p:nvPr/>
        </p:nvSpPr>
        <p:spPr>
          <a:xfrm>
            <a:off x="5292080" y="692696"/>
            <a:ext cx="3600400" cy="769441"/>
          </a:xfrm>
          <a:prstGeom prst="rect">
            <a:avLst/>
          </a:prstGeom>
          <a:noFill/>
        </p:spPr>
        <p:txBody>
          <a:bodyPr wrap="square" lIns="91440" tIns="45720" rIns="91440" bIns="45720">
            <a:spAutoFit/>
          </a:bodyPr>
          <a:lstStyle/>
          <a:p>
            <a:pPr algn="ctr"/>
            <a:r>
              <a:rPr lang="en-US" sz="4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VACTRAIN</a:t>
            </a:r>
            <a:endParaRPr lang="ru-RU" sz="4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 name="Rectangle 1"/>
          <p:cNvSpPr/>
          <p:nvPr/>
        </p:nvSpPr>
        <p:spPr>
          <a:xfrm>
            <a:off x="251520" y="2852936"/>
            <a:ext cx="8496944" cy="1754326"/>
          </a:xfrm>
          <a:prstGeom prst="rect">
            <a:avLst/>
          </a:prstGeom>
          <a:noFill/>
        </p:spPr>
        <p:txBody>
          <a:bodyPr wrap="square" lIns="91440" tIns="45720" rIns="91440" bIns="45720">
            <a:spAutoFit/>
          </a:bodyPr>
          <a:lstStyle/>
          <a:p>
            <a:pPr algn="ctr"/>
            <a:r>
              <a:rPr lang="en-US" sz="5400" b="1" kern="10"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Arial Black"/>
              </a:rPr>
              <a:t>Thank you for </a:t>
            </a:r>
            <a:r>
              <a:rPr lang="pl-PL" sz="5400" b="1" kern="10"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Arial Black"/>
              </a:rPr>
              <a:t>attention</a:t>
            </a:r>
            <a:endParaRPr lang="en-US"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288340"/>
            <a:ext cx="8892480" cy="1569660"/>
          </a:xfrm>
          <a:prstGeom prst="rect">
            <a:avLst/>
          </a:prstGeom>
          <a:noFill/>
        </p:spPr>
        <p:txBody>
          <a:bodyPr wrap="square" rtlCol="0">
            <a:spAutoFit/>
          </a:bodyPr>
          <a:lstStyle/>
          <a:p>
            <a:r>
              <a:rPr lang="en-US" b="1" dirty="0" smtClean="0">
                <a:solidFill>
                  <a:srgbClr val="3333FF"/>
                </a:solidFill>
              </a:rPr>
              <a:t>The enzyme complex </a:t>
            </a:r>
            <a:r>
              <a:rPr lang="en-US" b="1" dirty="0" smtClean="0">
                <a:solidFill>
                  <a:srgbClr val="C00000"/>
                </a:solidFill>
              </a:rPr>
              <a:t>CRISPR/Cas9 (C-Cas9)</a:t>
            </a:r>
            <a:r>
              <a:rPr lang="en-US" b="1" dirty="0" smtClean="0">
                <a:solidFill>
                  <a:srgbClr val="3333FF"/>
                </a:solidFill>
              </a:rPr>
              <a:t>, which binds and splices DNA at specific locations. The complex can be programmed to target a problematic gene, which is then replaced or repaired by another molecule introduced at the same time.</a:t>
            </a:r>
            <a:endParaRPr lang="ru-RU" b="1" dirty="0">
              <a:solidFill>
                <a:srgbClr val="3333FF"/>
              </a:solidFill>
            </a:endParaRPr>
          </a:p>
        </p:txBody>
      </p:sp>
      <p:pic>
        <p:nvPicPr>
          <p:cNvPr id="162818" name="Picture 2" descr="http://www.nature.com/polopoly_fs/7.26741.1433175661%21/image/CRISPR_logo.jpg_gen/derivatives/fullsize/CRISPR_logo.jpg"/>
          <p:cNvPicPr>
            <a:picLocks noChangeAspect="1" noChangeArrowheads="1"/>
          </p:cNvPicPr>
          <p:nvPr/>
        </p:nvPicPr>
        <p:blipFill>
          <a:blip r:embed="rId3" cstate="print"/>
          <a:srcRect/>
          <a:stretch>
            <a:fillRect/>
          </a:stretch>
        </p:blipFill>
        <p:spPr bwMode="auto">
          <a:xfrm>
            <a:off x="2411760" y="2852936"/>
            <a:ext cx="1800200" cy="1980221"/>
          </a:xfrm>
          <a:prstGeom prst="rect">
            <a:avLst/>
          </a:prstGeom>
          <a:noFill/>
        </p:spPr>
      </p:pic>
      <p:sp>
        <p:nvSpPr>
          <p:cNvPr id="162820" name="AutoShape 4" descr="Image result for DNA in embryo"/>
          <p:cNvSpPr>
            <a:spLocks noChangeAspect="1" noChangeArrowheads="1"/>
          </p:cNvSpPr>
          <p:nvPr/>
        </p:nvSpPr>
        <p:spPr bwMode="auto">
          <a:xfrm>
            <a:off x="168275" y="-1825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62821" name="Picture 5"/>
          <p:cNvPicPr>
            <a:picLocks noChangeAspect="1" noChangeArrowheads="1"/>
          </p:cNvPicPr>
          <p:nvPr/>
        </p:nvPicPr>
        <p:blipFill>
          <a:blip r:embed="rId4" cstate="print"/>
          <a:srcRect/>
          <a:stretch>
            <a:fillRect/>
          </a:stretch>
        </p:blipFill>
        <p:spPr bwMode="auto">
          <a:xfrm>
            <a:off x="56226" y="72008"/>
            <a:ext cx="3795694" cy="2276872"/>
          </a:xfrm>
          <a:prstGeom prst="rect">
            <a:avLst/>
          </a:prstGeom>
          <a:noFill/>
          <a:ln w="9525">
            <a:noFill/>
            <a:miter lim="800000"/>
            <a:headEnd/>
            <a:tailEnd/>
          </a:ln>
        </p:spPr>
      </p:pic>
      <p:sp>
        <p:nvSpPr>
          <p:cNvPr id="6" name="TextBox 5"/>
          <p:cNvSpPr txBox="1"/>
          <p:nvPr/>
        </p:nvSpPr>
        <p:spPr>
          <a:xfrm>
            <a:off x="-101395" y="2363396"/>
            <a:ext cx="2672527" cy="1569660"/>
          </a:xfrm>
          <a:prstGeom prst="rect">
            <a:avLst/>
          </a:prstGeom>
          <a:noFill/>
        </p:spPr>
        <p:txBody>
          <a:bodyPr wrap="none" rtlCol="0">
            <a:spAutoFit/>
          </a:bodyPr>
          <a:lstStyle/>
          <a:p>
            <a:pPr algn="ctr"/>
            <a:r>
              <a:rPr lang="en-US" b="1" dirty="0" smtClean="0">
                <a:solidFill>
                  <a:schemeClr val="tx1"/>
                </a:solidFill>
              </a:rPr>
              <a:t>Embryo with fatal </a:t>
            </a:r>
          </a:p>
          <a:p>
            <a:pPr algn="ctr"/>
            <a:r>
              <a:rPr lang="en-US" b="1" dirty="0" smtClean="0">
                <a:solidFill>
                  <a:schemeClr val="tx1"/>
                </a:solidFill>
              </a:rPr>
              <a:t>blood disorder</a:t>
            </a:r>
          </a:p>
          <a:p>
            <a:pPr algn="ctr"/>
            <a:r>
              <a:rPr lang="en-US" b="1" i="1" dirty="0" smtClean="0">
                <a:solidFill>
                  <a:srgbClr val="FF00FF"/>
                </a:solidFill>
              </a:rPr>
              <a:t>(</a:t>
            </a:r>
            <a:r>
              <a:rPr lang="el-GR" b="1" i="1" dirty="0" smtClean="0">
                <a:solidFill>
                  <a:srgbClr val="FF00FF"/>
                </a:solidFill>
              </a:rPr>
              <a:t>β-</a:t>
            </a:r>
            <a:r>
              <a:rPr lang="pl-PL" b="1" i="1" dirty="0" smtClean="0">
                <a:solidFill>
                  <a:srgbClr val="FF00FF"/>
                </a:solidFill>
              </a:rPr>
              <a:t>thalassaemia</a:t>
            </a:r>
            <a:r>
              <a:rPr lang="en-US" b="1" i="1" dirty="0" smtClean="0">
                <a:solidFill>
                  <a:srgbClr val="FF00FF"/>
                </a:solidFill>
              </a:rPr>
              <a:t>)</a:t>
            </a:r>
          </a:p>
          <a:p>
            <a:pPr algn="ctr"/>
            <a:endParaRPr lang="ru-RU" dirty="0">
              <a:solidFill>
                <a:srgbClr val="FFFF00"/>
              </a:solidFill>
            </a:endParaRPr>
          </a:p>
        </p:txBody>
      </p:sp>
      <p:sp>
        <p:nvSpPr>
          <p:cNvPr id="7" name="Стрелка вниз 6"/>
          <p:cNvSpPr/>
          <p:nvPr/>
        </p:nvSpPr>
        <p:spPr bwMode="auto">
          <a:xfrm>
            <a:off x="755576" y="3645024"/>
            <a:ext cx="576064" cy="936104"/>
          </a:xfrm>
          <a:prstGeom prst="down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ru-RU" sz="2400" b="0" i="0" u="none" strike="noStrike" cap="none" normalizeH="0" baseline="0" smtClean="0">
              <a:ln>
                <a:noFill/>
              </a:ln>
              <a:solidFill>
                <a:schemeClr val="bg1"/>
              </a:solidFill>
              <a:effectLst/>
              <a:latin typeface="Times New Roman" pitchFamily="18" charset="0"/>
              <a:ea typeface="Lucida Sans Unicode" pitchFamily="34" charset="0"/>
              <a:cs typeface="Lucida Sans Unicode" pitchFamily="34" charset="0"/>
            </a:endParaRPr>
          </a:p>
        </p:txBody>
      </p:sp>
      <p:sp>
        <p:nvSpPr>
          <p:cNvPr id="8" name="TextBox 7"/>
          <p:cNvSpPr txBox="1"/>
          <p:nvPr/>
        </p:nvSpPr>
        <p:spPr>
          <a:xfrm>
            <a:off x="107504" y="4797152"/>
            <a:ext cx="5293437" cy="461665"/>
          </a:xfrm>
          <a:prstGeom prst="rect">
            <a:avLst/>
          </a:prstGeom>
          <a:solidFill>
            <a:schemeClr val="bg1"/>
          </a:solidFill>
        </p:spPr>
        <p:txBody>
          <a:bodyPr wrap="none" rtlCol="0">
            <a:spAutoFit/>
          </a:bodyPr>
          <a:lstStyle/>
          <a:p>
            <a:r>
              <a:rPr lang="en-US" b="1" dirty="0" smtClean="0">
                <a:solidFill>
                  <a:schemeClr val="tx1"/>
                </a:solidFill>
              </a:rPr>
              <a:t>Cutting the bad gene by </a:t>
            </a:r>
            <a:r>
              <a:rPr lang="en-US" b="1" dirty="0" smtClean="0">
                <a:solidFill>
                  <a:srgbClr val="C00000"/>
                </a:solidFill>
              </a:rPr>
              <a:t>CRISPR/Cas9</a:t>
            </a:r>
            <a:endParaRPr lang="ru-RU" b="1" dirty="0">
              <a:solidFill>
                <a:srgbClr val="C00000"/>
              </a:solidFill>
            </a:endParaRPr>
          </a:p>
        </p:txBody>
      </p:sp>
      <p:sp>
        <p:nvSpPr>
          <p:cNvPr id="10" name="Стрелка вправо 9"/>
          <p:cNvSpPr/>
          <p:nvPr/>
        </p:nvSpPr>
        <p:spPr bwMode="auto">
          <a:xfrm rot="18714664">
            <a:off x="4241691" y="3255040"/>
            <a:ext cx="1152128" cy="593936"/>
          </a:xfrm>
          <a:prstGeom prst="right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ru-RU" sz="2400" b="0" i="0" u="none" strike="noStrike" cap="none" normalizeH="0" baseline="0" smtClean="0">
              <a:ln>
                <a:noFill/>
              </a:ln>
              <a:solidFill>
                <a:schemeClr val="bg1"/>
              </a:solidFill>
              <a:effectLst/>
              <a:latin typeface="Times New Roman" pitchFamily="18" charset="0"/>
              <a:ea typeface="Lucida Sans Unicode" pitchFamily="34" charset="0"/>
              <a:cs typeface="Lucida Sans Unicode" pitchFamily="34" charset="0"/>
            </a:endParaRPr>
          </a:p>
        </p:txBody>
      </p:sp>
      <p:pic>
        <p:nvPicPr>
          <p:cNvPr id="162823" name="Picture 7"/>
          <p:cNvPicPr>
            <a:picLocks noChangeAspect="1" noChangeArrowheads="1"/>
          </p:cNvPicPr>
          <p:nvPr/>
        </p:nvPicPr>
        <p:blipFill>
          <a:blip r:embed="rId5" cstate="print"/>
          <a:srcRect/>
          <a:stretch>
            <a:fillRect/>
          </a:stretch>
        </p:blipFill>
        <p:spPr bwMode="auto">
          <a:xfrm>
            <a:off x="3995935" y="31622"/>
            <a:ext cx="5040561" cy="2821314"/>
          </a:xfrm>
          <a:prstGeom prst="rect">
            <a:avLst/>
          </a:prstGeom>
          <a:noFill/>
          <a:ln w="9525">
            <a:noFill/>
            <a:miter lim="800000"/>
            <a:headEnd/>
            <a:tailEnd/>
          </a:ln>
        </p:spPr>
      </p:pic>
      <p:pic>
        <p:nvPicPr>
          <p:cNvPr id="6145" name="Picture 1"/>
          <p:cNvPicPr>
            <a:picLocks noChangeAspect="1" noChangeArrowheads="1"/>
          </p:cNvPicPr>
          <p:nvPr/>
        </p:nvPicPr>
        <p:blipFill>
          <a:blip r:embed="rId6" cstate="print"/>
          <a:srcRect/>
          <a:stretch>
            <a:fillRect/>
          </a:stretch>
        </p:blipFill>
        <p:spPr bwMode="auto">
          <a:xfrm>
            <a:off x="5436096" y="3573016"/>
            <a:ext cx="3648137" cy="1296144"/>
          </a:xfrm>
          <a:prstGeom prst="rect">
            <a:avLst/>
          </a:prstGeom>
          <a:noFill/>
          <a:ln w="9525">
            <a:solidFill>
              <a:schemeClr val="bg1">
                <a:lumMod val="75000"/>
              </a:schemeClr>
            </a:solid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p:cNvPicPr>
            <a:picLocks noChangeAspect="1" noChangeArrowheads="1"/>
          </p:cNvPicPr>
          <p:nvPr/>
        </p:nvPicPr>
        <p:blipFill>
          <a:blip r:embed="rId2" cstate="print"/>
          <a:srcRect/>
          <a:stretch>
            <a:fillRect/>
          </a:stretch>
        </p:blipFill>
        <p:spPr bwMode="auto">
          <a:xfrm>
            <a:off x="1486688" y="1916832"/>
            <a:ext cx="6181656" cy="4909265"/>
          </a:xfrm>
          <a:prstGeom prst="rect">
            <a:avLst/>
          </a:prstGeom>
          <a:noFill/>
          <a:ln w="9525">
            <a:noFill/>
            <a:miter lim="800000"/>
            <a:headEnd/>
            <a:tailEnd/>
          </a:ln>
        </p:spPr>
      </p:pic>
      <p:sp>
        <p:nvSpPr>
          <p:cNvPr id="2" name="TextBox 1"/>
          <p:cNvSpPr txBox="1"/>
          <p:nvPr/>
        </p:nvSpPr>
        <p:spPr>
          <a:xfrm>
            <a:off x="0" y="123017"/>
            <a:ext cx="9144000" cy="2800767"/>
          </a:xfrm>
          <a:prstGeom prst="rect">
            <a:avLst/>
          </a:prstGeom>
          <a:noFill/>
        </p:spPr>
        <p:txBody>
          <a:bodyPr wrap="square" rtlCol="0">
            <a:spAutoFit/>
          </a:bodyPr>
          <a:lstStyle/>
          <a:p>
            <a:pPr algn="ctr"/>
            <a:r>
              <a:rPr lang="en-US" sz="2800" u="sng" dirty="0" smtClean="0">
                <a:solidFill>
                  <a:srgbClr val="3333FF"/>
                </a:solidFill>
                <a:latin typeface="Arial Black" pitchFamily="34" charset="0"/>
              </a:rPr>
              <a:t>What did they obtain?</a:t>
            </a:r>
          </a:p>
          <a:p>
            <a:pPr algn="ctr"/>
            <a:endParaRPr lang="en-US" sz="2800" u="sng" dirty="0" smtClean="0">
              <a:solidFill>
                <a:srgbClr val="3333FF"/>
              </a:solidFill>
              <a:latin typeface="Arial Black" pitchFamily="34" charset="0"/>
            </a:endParaRPr>
          </a:p>
          <a:p>
            <a:pPr algn="ctr"/>
            <a:r>
              <a:rPr lang="en-US" sz="3600" b="1" i="1" dirty="0" smtClean="0">
                <a:solidFill>
                  <a:srgbClr val="C00000"/>
                </a:solidFill>
                <a:cs typeface="Times New Roman" pitchFamily="18" charset="0"/>
              </a:rPr>
              <a:t>Meta-Homo </a:t>
            </a:r>
            <a:r>
              <a:rPr lang="en-US" sz="3600" b="1" i="1" dirty="0" smtClean="0">
                <a:solidFill>
                  <a:schemeClr val="tx1"/>
                </a:solidFill>
                <a:cs typeface="Times New Roman" pitchFamily="18" charset="0"/>
              </a:rPr>
              <a:t>Sapiens</a:t>
            </a:r>
            <a:r>
              <a:rPr lang="en-US" sz="3600" b="1" dirty="0" smtClean="0">
                <a:solidFill>
                  <a:srgbClr val="C00000"/>
                </a:solidFill>
                <a:cs typeface="Times New Roman" pitchFamily="18" charset="0"/>
              </a:rPr>
              <a:t>  </a:t>
            </a:r>
            <a:r>
              <a:rPr lang="en-US" sz="3600" b="1" dirty="0" smtClean="0">
                <a:solidFill>
                  <a:schemeClr val="tx1"/>
                </a:solidFill>
                <a:cs typeface="Times New Roman" pitchFamily="18" charset="0"/>
              </a:rPr>
              <a:t>= </a:t>
            </a:r>
            <a:r>
              <a:rPr lang="en-US" sz="3600" b="1" dirty="0" smtClean="0">
                <a:solidFill>
                  <a:srgbClr val="C00000"/>
                </a:solidFill>
                <a:cs typeface="Times New Roman" pitchFamily="18" charset="0"/>
              </a:rPr>
              <a:t> </a:t>
            </a:r>
            <a:r>
              <a:rPr lang="en-US" sz="3600" b="1" i="1" dirty="0" smtClean="0">
                <a:solidFill>
                  <a:srgbClr val="008000"/>
                </a:solidFill>
                <a:cs typeface="Times New Roman" pitchFamily="18" charset="0"/>
              </a:rPr>
              <a:t>Artificial</a:t>
            </a:r>
            <a:r>
              <a:rPr lang="en-US" sz="3600" b="1" i="1" dirty="0" smtClean="0">
                <a:solidFill>
                  <a:srgbClr val="C00000"/>
                </a:solidFill>
                <a:cs typeface="Times New Roman" pitchFamily="18" charset="0"/>
              </a:rPr>
              <a:t> </a:t>
            </a:r>
            <a:r>
              <a:rPr lang="en-US" sz="3600" b="1" i="1" dirty="0" smtClean="0">
                <a:solidFill>
                  <a:schemeClr val="tx1"/>
                </a:solidFill>
                <a:cs typeface="Times New Roman" pitchFamily="18" charset="0"/>
              </a:rPr>
              <a:t>H. Sapiens</a:t>
            </a:r>
          </a:p>
          <a:p>
            <a:endParaRPr lang="en-US" sz="2800" dirty="0"/>
          </a:p>
          <a:p>
            <a:endParaRPr lang="en-US" sz="2800" dirty="0" smtClean="0"/>
          </a:p>
          <a:p>
            <a:endParaRPr lang="ru-RU" sz="28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2" cstate="print"/>
          <a:srcRect/>
          <a:stretch>
            <a:fillRect/>
          </a:stretch>
        </p:blipFill>
        <p:spPr bwMode="auto">
          <a:xfrm>
            <a:off x="35496" y="116632"/>
            <a:ext cx="9086953" cy="6597352"/>
          </a:xfrm>
          <a:prstGeom prst="rect">
            <a:avLst/>
          </a:prstGeom>
          <a:noFill/>
          <a:ln w="9525">
            <a:noFill/>
            <a:miter lim="800000"/>
            <a:headEnd/>
            <a:tailEnd/>
          </a:ln>
          <a:effectLst/>
        </p:spPr>
      </p:pic>
      <p:sp>
        <p:nvSpPr>
          <p:cNvPr id="3" name="TextBox 2"/>
          <p:cNvSpPr txBox="1"/>
          <p:nvPr/>
        </p:nvSpPr>
        <p:spPr>
          <a:xfrm>
            <a:off x="3059832" y="5085184"/>
            <a:ext cx="800219" cy="1200329"/>
          </a:xfrm>
          <a:prstGeom prst="rect">
            <a:avLst/>
          </a:prstGeom>
          <a:solidFill>
            <a:schemeClr val="bg1">
              <a:lumMod val="85000"/>
            </a:schemeClr>
          </a:solidFill>
        </p:spPr>
        <p:txBody>
          <a:bodyPr wrap="none" rtlCol="0">
            <a:spAutoFit/>
          </a:bodyPr>
          <a:lstStyle/>
          <a:p>
            <a:r>
              <a:rPr lang="en-US" sz="7200" dirty="0" smtClean="0">
                <a:solidFill>
                  <a:srgbClr val="FF0000"/>
                </a:solidFill>
              </a:rPr>
              <a:t>B</a:t>
            </a:r>
            <a:endParaRPr lang="ru-RU" sz="7200" dirty="0">
              <a:solidFill>
                <a:srgbClr val="FF0000"/>
              </a:solidFill>
            </a:endParaRPr>
          </a:p>
        </p:txBody>
      </p:sp>
      <p:sp>
        <p:nvSpPr>
          <p:cNvPr id="4" name="TextBox 3"/>
          <p:cNvSpPr txBox="1"/>
          <p:nvPr/>
        </p:nvSpPr>
        <p:spPr>
          <a:xfrm>
            <a:off x="6300192" y="5013176"/>
            <a:ext cx="800219" cy="1200329"/>
          </a:xfrm>
          <a:prstGeom prst="rect">
            <a:avLst/>
          </a:prstGeom>
          <a:solidFill>
            <a:schemeClr val="bg1">
              <a:lumMod val="85000"/>
            </a:schemeClr>
          </a:solidFill>
        </p:spPr>
        <p:txBody>
          <a:bodyPr wrap="none" rtlCol="0">
            <a:spAutoFit/>
          </a:bodyPr>
          <a:lstStyle/>
          <a:p>
            <a:r>
              <a:rPr lang="en-US" sz="7200" dirty="0" smtClean="0">
                <a:solidFill>
                  <a:srgbClr val="FF0000"/>
                </a:solidFill>
              </a:rPr>
              <a:t>C</a:t>
            </a:r>
            <a:endParaRPr lang="ru-RU" sz="7200" dirty="0">
              <a:solidFill>
                <a:srgbClr val="FF0000"/>
              </a:solidFill>
            </a:endParaRPr>
          </a:p>
        </p:txBody>
      </p:sp>
      <p:sp>
        <p:nvSpPr>
          <p:cNvPr id="5" name="TextBox 4"/>
          <p:cNvSpPr txBox="1"/>
          <p:nvPr/>
        </p:nvSpPr>
        <p:spPr>
          <a:xfrm>
            <a:off x="607436" y="5085184"/>
            <a:ext cx="851515" cy="1200329"/>
          </a:xfrm>
          <a:prstGeom prst="rect">
            <a:avLst/>
          </a:prstGeom>
          <a:solidFill>
            <a:schemeClr val="bg1">
              <a:lumMod val="85000"/>
            </a:schemeClr>
          </a:solidFill>
        </p:spPr>
        <p:txBody>
          <a:bodyPr wrap="none" rtlCol="0">
            <a:spAutoFit/>
          </a:bodyPr>
          <a:lstStyle/>
          <a:p>
            <a:r>
              <a:rPr lang="en-US" sz="7200" dirty="0" smtClean="0">
                <a:solidFill>
                  <a:srgbClr val="FF0000"/>
                </a:solidFill>
              </a:rPr>
              <a:t>A</a:t>
            </a:r>
            <a:endParaRPr lang="ru-RU" sz="7200" dirty="0">
              <a:solidFill>
                <a:srgbClr val="FF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4" name="Picture 8"/>
          <p:cNvPicPr>
            <a:picLocks noChangeAspect="1" noChangeArrowheads="1"/>
          </p:cNvPicPr>
          <p:nvPr/>
        </p:nvPicPr>
        <p:blipFill>
          <a:blip r:embed="rId2" cstate="print"/>
          <a:srcRect/>
          <a:stretch>
            <a:fillRect/>
          </a:stretch>
        </p:blipFill>
        <p:spPr bwMode="auto">
          <a:xfrm>
            <a:off x="5506007" y="6379450"/>
            <a:ext cx="3635896" cy="329819"/>
          </a:xfrm>
          <a:prstGeom prst="rect">
            <a:avLst/>
          </a:prstGeom>
          <a:noFill/>
          <a:ln w="9525">
            <a:noFill/>
            <a:miter lim="800000"/>
            <a:headEnd/>
            <a:tailEnd/>
          </a:ln>
          <a:effectLst/>
        </p:spPr>
      </p:pic>
      <p:sp>
        <p:nvSpPr>
          <p:cNvPr id="12" name="TextBox 11"/>
          <p:cNvSpPr txBox="1"/>
          <p:nvPr/>
        </p:nvSpPr>
        <p:spPr>
          <a:xfrm>
            <a:off x="609326" y="1702059"/>
            <a:ext cx="3118354" cy="707886"/>
          </a:xfrm>
          <a:prstGeom prst="rect">
            <a:avLst/>
          </a:prstGeom>
          <a:noFill/>
        </p:spPr>
        <p:txBody>
          <a:bodyPr wrap="none" rtlCol="0">
            <a:spAutoFit/>
          </a:bodyPr>
          <a:lstStyle/>
          <a:p>
            <a:r>
              <a:rPr lang="en-US" sz="4000" b="1" u="sng" dirty="0" smtClean="0">
                <a:solidFill>
                  <a:srgbClr val="7030A0"/>
                </a:solidFill>
              </a:rPr>
              <a:t>Viral systems</a:t>
            </a:r>
            <a:endParaRPr lang="ru-RU" sz="4000" b="1" u="sng" dirty="0">
              <a:solidFill>
                <a:srgbClr val="7030A0"/>
              </a:solidFill>
            </a:endParaRPr>
          </a:p>
        </p:txBody>
      </p:sp>
      <p:sp>
        <p:nvSpPr>
          <p:cNvPr id="13" name="TextBox 12"/>
          <p:cNvSpPr txBox="1"/>
          <p:nvPr/>
        </p:nvSpPr>
        <p:spPr>
          <a:xfrm>
            <a:off x="5023824" y="1689865"/>
            <a:ext cx="4107215" cy="707886"/>
          </a:xfrm>
          <a:prstGeom prst="rect">
            <a:avLst/>
          </a:prstGeom>
          <a:noFill/>
        </p:spPr>
        <p:txBody>
          <a:bodyPr wrap="none" rtlCol="0">
            <a:spAutoFit/>
          </a:bodyPr>
          <a:lstStyle/>
          <a:p>
            <a:r>
              <a:rPr lang="en-US" sz="4000" b="1" u="sng" dirty="0" smtClean="0">
                <a:solidFill>
                  <a:srgbClr val="3333FF"/>
                </a:solidFill>
              </a:rPr>
              <a:t>Non-viral systems</a:t>
            </a:r>
            <a:endParaRPr lang="ru-RU" sz="4000" b="1" u="sng" dirty="0">
              <a:solidFill>
                <a:srgbClr val="3333FF"/>
              </a:solidFill>
            </a:endParaRPr>
          </a:p>
        </p:txBody>
      </p:sp>
      <p:cxnSp>
        <p:nvCxnSpPr>
          <p:cNvPr id="15" name="Прямая соединительная линия 14"/>
          <p:cNvCxnSpPr/>
          <p:nvPr/>
        </p:nvCxnSpPr>
        <p:spPr>
          <a:xfrm>
            <a:off x="4591776" y="2553961"/>
            <a:ext cx="0" cy="3384376"/>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47360" y="2481953"/>
            <a:ext cx="3287695" cy="461665"/>
          </a:xfrm>
          <a:prstGeom prst="rect">
            <a:avLst/>
          </a:prstGeom>
          <a:noFill/>
        </p:spPr>
        <p:txBody>
          <a:bodyPr wrap="none" rtlCol="0">
            <a:spAutoFit/>
          </a:bodyPr>
          <a:lstStyle/>
          <a:p>
            <a:r>
              <a:rPr lang="en-US" b="1" dirty="0" smtClean="0">
                <a:solidFill>
                  <a:srgbClr val="FF0000"/>
                </a:solidFill>
                <a:latin typeface="Arial" pitchFamily="34" charset="0"/>
                <a:cs typeface="Arial" pitchFamily="34" charset="0"/>
              </a:rPr>
              <a:t>[ Simply the best !!! ]</a:t>
            </a:r>
            <a:endParaRPr lang="ru-RU" b="1" dirty="0">
              <a:solidFill>
                <a:srgbClr val="FF0000"/>
              </a:solidFill>
              <a:latin typeface="Arial" pitchFamily="34" charset="0"/>
              <a:cs typeface="Arial" pitchFamily="34" charset="0"/>
            </a:endParaRPr>
          </a:p>
        </p:txBody>
      </p:sp>
      <p:sp>
        <p:nvSpPr>
          <p:cNvPr id="17" name="TextBox 16"/>
          <p:cNvSpPr txBox="1"/>
          <p:nvPr/>
        </p:nvSpPr>
        <p:spPr>
          <a:xfrm>
            <a:off x="142536" y="2986009"/>
            <a:ext cx="4305224" cy="1938992"/>
          </a:xfrm>
          <a:prstGeom prst="rect">
            <a:avLst/>
          </a:prstGeom>
          <a:noFill/>
        </p:spPr>
        <p:txBody>
          <a:bodyPr wrap="square" rtlCol="0">
            <a:spAutoFit/>
          </a:bodyPr>
          <a:lstStyle/>
          <a:p>
            <a:pPr marL="457200" indent="-457200">
              <a:buAutoNum type="arabicParenR"/>
            </a:pPr>
            <a:r>
              <a:rPr lang="en-US" b="1" dirty="0" smtClean="0">
                <a:solidFill>
                  <a:srgbClr val="008000"/>
                </a:solidFill>
                <a:latin typeface="Arial Narrow" pitchFamily="34" charset="0"/>
                <a:cs typeface="Arial" pitchFamily="34" charset="0"/>
              </a:rPr>
              <a:t>More efficient transfection,</a:t>
            </a:r>
          </a:p>
          <a:p>
            <a:pPr marL="457200" indent="-457200">
              <a:buAutoNum type="arabicParenR"/>
            </a:pPr>
            <a:r>
              <a:rPr lang="en-US" b="1" dirty="0" smtClean="0">
                <a:solidFill>
                  <a:srgbClr val="008000"/>
                </a:solidFill>
                <a:latin typeface="Arial Narrow" pitchFamily="34" charset="0"/>
                <a:cs typeface="Arial" pitchFamily="34" charset="0"/>
              </a:rPr>
              <a:t>Less toxic,</a:t>
            </a:r>
          </a:p>
          <a:p>
            <a:pPr marL="457200" indent="-457200">
              <a:buAutoNum type="arabicParenR"/>
            </a:pPr>
            <a:r>
              <a:rPr lang="en-US" b="1" dirty="0" smtClean="0">
                <a:solidFill>
                  <a:srgbClr val="008000"/>
                </a:solidFill>
                <a:latin typeface="Arial Narrow" pitchFamily="34" charset="0"/>
                <a:cs typeface="Arial" pitchFamily="34" charset="0"/>
              </a:rPr>
              <a:t>More selective,</a:t>
            </a:r>
          </a:p>
          <a:p>
            <a:pPr marL="457200" indent="-457200">
              <a:buAutoNum type="arabicParenR"/>
            </a:pPr>
            <a:r>
              <a:rPr lang="en-US" b="1" dirty="0" smtClean="0">
                <a:solidFill>
                  <a:srgbClr val="008000"/>
                </a:solidFill>
                <a:latin typeface="Arial Narrow" pitchFamily="34" charset="0"/>
                <a:cs typeface="Arial" pitchFamily="34" charset="0"/>
              </a:rPr>
              <a:t>Effects </a:t>
            </a:r>
            <a:r>
              <a:rPr lang="en-US" b="1" i="1" dirty="0" smtClean="0">
                <a:solidFill>
                  <a:srgbClr val="008000"/>
                </a:solidFill>
                <a:latin typeface="Arial Narrow" pitchFamily="34" charset="0"/>
                <a:cs typeface="Arial" pitchFamily="34" charset="0"/>
              </a:rPr>
              <a:t>in vivo </a:t>
            </a:r>
            <a:r>
              <a:rPr lang="en-US" b="1" dirty="0" smtClean="0">
                <a:solidFill>
                  <a:srgbClr val="008000"/>
                </a:solidFill>
                <a:latin typeface="Arial Narrow" pitchFamily="34" charset="0"/>
                <a:cs typeface="Arial" pitchFamily="34" charset="0"/>
              </a:rPr>
              <a:t>are more pronounced.</a:t>
            </a:r>
            <a:endParaRPr lang="ru-RU" b="1" dirty="0">
              <a:solidFill>
                <a:srgbClr val="008000"/>
              </a:solidFill>
              <a:latin typeface="Arial Narrow" pitchFamily="34" charset="0"/>
              <a:cs typeface="Arial" pitchFamily="34" charset="0"/>
            </a:endParaRPr>
          </a:p>
        </p:txBody>
      </p:sp>
      <p:sp>
        <p:nvSpPr>
          <p:cNvPr id="18" name="TextBox 17"/>
          <p:cNvSpPr txBox="1"/>
          <p:nvPr/>
        </p:nvSpPr>
        <p:spPr>
          <a:xfrm>
            <a:off x="4735792" y="2991233"/>
            <a:ext cx="4320480" cy="1938992"/>
          </a:xfrm>
          <a:prstGeom prst="rect">
            <a:avLst/>
          </a:prstGeom>
          <a:noFill/>
        </p:spPr>
        <p:txBody>
          <a:bodyPr wrap="square" rtlCol="0">
            <a:spAutoFit/>
          </a:bodyPr>
          <a:lstStyle/>
          <a:p>
            <a:pPr marL="457200" indent="-457200">
              <a:buAutoNum type="arabicParenR"/>
            </a:pPr>
            <a:r>
              <a:rPr lang="en-US" b="1" dirty="0" smtClean="0">
                <a:solidFill>
                  <a:srgbClr val="C00000"/>
                </a:solidFill>
                <a:latin typeface="Arial Narrow" pitchFamily="34" charset="0"/>
                <a:cs typeface="Arial" pitchFamily="34" charset="0"/>
              </a:rPr>
              <a:t>Less efficient transfection,</a:t>
            </a:r>
          </a:p>
          <a:p>
            <a:pPr marL="457200" indent="-457200">
              <a:buAutoNum type="arabicParenR"/>
            </a:pPr>
            <a:r>
              <a:rPr lang="en-US" b="1" dirty="0" smtClean="0">
                <a:solidFill>
                  <a:srgbClr val="C00000"/>
                </a:solidFill>
                <a:latin typeface="Arial Narrow" pitchFamily="34" charset="0"/>
                <a:cs typeface="Arial" pitchFamily="34" charset="0"/>
              </a:rPr>
              <a:t>Still more toxic,</a:t>
            </a:r>
          </a:p>
          <a:p>
            <a:pPr marL="457200" indent="-457200">
              <a:buAutoNum type="arabicParenR"/>
            </a:pPr>
            <a:r>
              <a:rPr lang="en-US" b="1" dirty="0" smtClean="0">
                <a:solidFill>
                  <a:srgbClr val="C00000"/>
                </a:solidFill>
                <a:latin typeface="Arial Narrow" pitchFamily="34" charset="0"/>
                <a:cs typeface="Arial" pitchFamily="34" charset="0"/>
              </a:rPr>
              <a:t>Still less selective</a:t>
            </a:r>
          </a:p>
          <a:p>
            <a:pPr marL="457200" indent="-457200">
              <a:buAutoNum type="arabicParenR"/>
            </a:pPr>
            <a:r>
              <a:rPr lang="en-US" b="1" dirty="0" smtClean="0">
                <a:solidFill>
                  <a:srgbClr val="C00000"/>
                </a:solidFill>
                <a:latin typeface="Arial Narrow" pitchFamily="34" charset="0"/>
                <a:cs typeface="Arial" pitchFamily="34" charset="0"/>
              </a:rPr>
              <a:t>Effects </a:t>
            </a:r>
            <a:r>
              <a:rPr lang="en-US" b="1" i="1" dirty="0" smtClean="0">
                <a:solidFill>
                  <a:srgbClr val="C00000"/>
                </a:solidFill>
                <a:latin typeface="Arial Narrow" pitchFamily="34" charset="0"/>
                <a:cs typeface="Arial" pitchFamily="34" charset="0"/>
              </a:rPr>
              <a:t>in vivo </a:t>
            </a:r>
            <a:r>
              <a:rPr lang="en-US" b="1" dirty="0" smtClean="0">
                <a:solidFill>
                  <a:srgbClr val="C00000"/>
                </a:solidFill>
                <a:latin typeface="Arial Narrow" pitchFamily="34" charset="0"/>
                <a:cs typeface="Arial" pitchFamily="34" charset="0"/>
              </a:rPr>
              <a:t>are less pronounced.</a:t>
            </a:r>
            <a:endParaRPr lang="ru-RU" b="1" dirty="0">
              <a:solidFill>
                <a:srgbClr val="C00000"/>
              </a:solidFill>
              <a:latin typeface="Arial Narrow" pitchFamily="34" charset="0"/>
              <a:cs typeface="Arial" pitchFamily="34" charset="0"/>
            </a:endParaRPr>
          </a:p>
        </p:txBody>
      </p:sp>
      <p:sp>
        <p:nvSpPr>
          <p:cNvPr id="19" name="TextBox 18"/>
          <p:cNvSpPr txBox="1"/>
          <p:nvPr/>
        </p:nvSpPr>
        <p:spPr>
          <a:xfrm>
            <a:off x="91784" y="5146249"/>
            <a:ext cx="4523995" cy="1569660"/>
          </a:xfrm>
          <a:prstGeom prst="rect">
            <a:avLst/>
          </a:prstGeom>
          <a:noFill/>
        </p:spPr>
        <p:txBody>
          <a:bodyPr wrap="none" rtlCol="0">
            <a:spAutoFit/>
          </a:bodyPr>
          <a:lstStyle/>
          <a:p>
            <a:pPr marL="457200" indent="-457200">
              <a:buAutoNum type="arabicParenR"/>
            </a:pPr>
            <a:r>
              <a:rPr lang="en-US" b="1" dirty="0" smtClean="0">
                <a:solidFill>
                  <a:srgbClr val="C00000"/>
                </a:solidFill>
                <a:latin typeface="Arial Narrow" pitchFamily="34" charset="0"/>
              </a:rPr>
              <a:t>Risk of insertional mutagenesis,</a:t>
            </a:r>
          </a:p>
          <a:p>
            <a:pPr marL="457200" indent="-457200">
              <a:buAutoNum type="arabicParenR"/>
            </a:pPr>
            <a:r>
              <a:rPr lang="en-US" b="1" dirty="0" smtClean="0">
                <a:solidFill>
                  <a:srgbClr val="C00000"/>
                </a:solidFill>
                <a:latin typeface="Arial Narrow" pitchFamily="34" charset="0"/>
              </a:rPr>
              <a:t>Can be immunogenic.</a:t>
            </a:r>
            <a:endParaRPr lang="ru-RU" b="1" dirty="0" smtClean="0">
              <a:solidFill>
                <a:srgbClr val="C00000"/>
              </a:solidFill>
              <a:latin typeface="Arial Narrow" pitchFamily="34" charset="0"/>
            </a:endParaRPr>
          </a:p>
          <a:p>
            <a:pPr marL="457200" indent="-457200">
              <a:buAutoNum type="arabicParenR"/>
            </a:pPr>
            <a:r>
              <a:rPr lang="en-US" b="1" dirty="0" smtClean="0">
                <a:solidFill>
                  <a:srgbClr val="C00000"/>
                </a:solidFill>
                <a:latin typeface="Arial Narrow" pitchFamily="34" charset="0"/>
              </a:rPr>
              <a:t>Difficulties for commercial </a:t>
            </a:r>
          </a:p>
          <a:p>
            <a:r>
              <a:rPr lang="en-US" b="1" dirty="0">
                <a:solidFill>
                  <a:srgbClr val="C00000"/>
                </a:solidFill>
                <a:latin typeface="Arial Narrow" pitchFamily="34" charset="0"/>
              </a:rPr>
              <a:t> </a:t>
            </a:r>
            <a:r>
              <a:rPr lang="en-US" b="1" dirty="0" smtClean="0">
                <a:solidFill>
                  <a:srgbClr val="C00000"/>
                </a:solidFill>
                <a:latin typeface="Arial Narrow" pitchFamily="34" charset="0"/>
              </a:rPr>
              <a:t>      production</a:t>
            </a:r>
            <a:endParaRPr lang="ru-RU" b="1" dirty="0" smtClean="0">
              <a:solidFill>
                <a:srgbClr val="C00000"/>
              </a:solidFill>
              <a:latin typeface="Arial Narrow" pitchFamily="34" charset="0"/>
            </a:endParaRPr>
          </a:p>
        </p:txBody>
      </p:sp>
      <p:sp>
        <p:nvSpPr>
          <p:cNvPr id="21" name="TextBox 20"/>
          <p:cNvSpPr txBox="1"/>
          <p:nvPr/>
        </p:nvSpPr>
        <p:spPr>
          <a:xfrm>
            <a:off x="4663784" y="5107340"/>
            <a:ext cx="4397358" cy="1200329"/>
          </a:xfrm>
          <a:prstGeom prst="rect">
            <a:avLst/>
          </a:prstGeom>
          <a:noFill/>
        </p:spPr>
        <p:txBody>
          <a:bodyPr wrap="none" rtlCol="0">
            <a:spAutoFit/>
          </a:bodyPr>
          <a:lstStyle/>
          <a:p>
            <a:pPr marL="457200" indent="-457200">
              <a:buAutoNum type="arabicParenR"/>
            </a:pPr>
            <a:r>
              <a:rPr lang="en-US" b="1" dirty="0" smtClean="0">
                <a:solidFill>
                  <a:srgbClr val="008000"/>
                </a:solidFill>
                <a:latin typeface="Arial Narrow" pitchFamily="34" charset="0"/>
              </a:rPr>
              <a:t>No risk of insert.  mutagenesis,</a:t>
            </a:r>
          </a:p>
          <a:p>
            <a:pPr marL="457200" indent="-457200">
              <a:buAutoNum type="arabicParenR"/>
            </a:pPr>
            <a:r>
              <a:rPr lang="en-US" b="1" dirty="0" smtClean="0">
                <a:solidFill>
                  <a:srgbClr val="008000"/>
                </a:solidFill>
                <a:latin typeface="Arial Narrow" pitchFamily="34" charset="0"/>
              </a:rPr>
              <a:t>Non-immunogenic.</a:t>
            </a:r>
          </a:p>
          <a:p>
            <a:pPr marL="457200" indent="-457200">
              <a:buAutoNum type="arabicParenR"/>
            </a:pPr>
            <a:r>
              <a:rPr lang="en-US" b="1" dirty="0" smtClean="0">
                <a:solidFill>
                  <a:srgbClr val="008000"/>
                </a:solidFill>
                <a:latin typeface="Arial Narrow" pitchFamily="34" charset="0"/>
              </a:rPr>
              <a:t>Easy to produce in </a:t>
            </a:r>
            <a:endParaRPr lang="ru-RU" b="1" dirty="0">
              <a:solidFill>
                <a:srgbClr val="008000"/>
              </a:solidFill>
              <a:latin typeface="Arial Narrow" pitchFamily="34" charset="0"/>
            </a:endParaRPr>
          </a:p>
        </p:txBody>
      </p:sp>
      <p:sp>
        <p:nvSpPr>
          <p:cNvPr id="22" name="TextBox 21"/>
          <p:cNvSpPr txBox="1"/>
          <p:nvPr/>
        </p:nvSpPr>
        <p:spPr>
          <a:xfrm>
            <a:off x="3871696" y="1876272"/>
            <a:ext cx="989373" cy="461665"/>
          </a:xfrm>
          <a:prstGeom prst="rect">
            <a:avLst/>
          </a:prstGeom>
          <a:noFill/>
        </p:spPr>
        <p:txBody>
          <a:bodyPr wrap="none" rtlCol="0">
            <a:spAutoFit/>
          </a:bodyPr>
          <a:lstStyle/>
          <a:p>
            <a:r>
              <a:rPr lang="en-US" b="1" i="1" dirty="0" smtClean="0">
                <a:solidFill>
                  <a:srgbClr val="FF0000"/>
                </a:solidFill>
              </a:rPr>
              <a:t>versus</a:t>
            </a:r>
            <a:endParaRPr lang="ru-RU" b="1" i="1" dirty="0">
              <a:solidFill>
                <a:srgbClr val="FF0000"/>
              </a:solidFill>
            </a:endParaRPr>
          </a:p>
        </p:txBody>
      </p:sp>
      <p:sp>
        <p:nvSpPr>
          <p:cNvPr id="14" name="TextBox 13"/>
          <p:cNvSpPr txBox="1"/>
          <p:nvPr/>
        </p:nvSpPr>
        <p:spPr>
          <a:xfrm>
            <a:off x="91785" y="92887"/>
            <a:ext cx="755576" cy="1200329"/>
          </a:xfrm>
          <a:prstGeom prst="rect">
            <a:avLst/>
          </a:prstGeom>
          <a:solidFill>
            <a:schemeClr val="bg1">
              <a:lumMod val="85000"/>
            </a:schemeClr>
          </a:solidFill>
        </p:spPr>
        <p:txBody>
          <a:bodyPr wrap="square" rtlCol="0">
            <a:spAutoFit/>
          </a:bodyPr>
          <a:lstStyle/>
          <a:p>
            <a:r>
              <a:rPr lang="en-US" sz="7200" dirty="0" smtClean="0">
                <a:solidFill>
                  <a:srgbClr val="FF0000"/>
                </a:solidFill>
              </a:rPr>
              <a:t>B</a:t>
            </a:r>
            <a:endParaRPr lang="ru-RU" sz="7200" dirty="0">
              <a:solidFill>
                <a:srgbClr val="FF0000"/>
              </a:solidFill>
            </a:endParaRPr>
          </a:p>
        </p:txBody>
      </p:sp>
      <p:pic>
        <p:nvPicPr>
          <p:cNvPr id="2050" name="Picture 2" descr="http://www.yourgenome.org/sites/default/files/illustrations/process/gene_therapy_augmentation_yourgenome.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494"/>
          <a:stretch/>
        </p:blipFill>
        <p:spPr bwMode="auto">
          <a:xfrm>
            <a:off x="2295148" y="92888"/>
            <a:ext cx="3617892" cy="15265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323439"/>
          </a:xfrm>
          <a:prstGeom prst="rect">
            <a:avLst/>
          </a:prstGeom>
          <a:noFill/>
        </p:spPr>
        <p:txBody>
          <a:bodyPr wrap="square" rtlCol="0">
            <a:spAutoFit/>
          </a:bodyPr>
          <a:lstStyle/>
          <a:p>
            <a:pPr algn="ctr"/>
            <a:r>
              <a:rPr lang="en-US" sz="4000" b="1" dirty="0" smtClean="0">
                <a:solidFill>
                  <a:srgbClr val="3333FF"/>
                </a:solidFill>
                <a:effectLst>
                  <a:outerShdw blurRad="38100" dist="38100" dir="2700000" algn="tl">
                    <a:srgbClr val="000000">
                      <a:alpha val="43137"/>
                    </a:srgbClr>
                  </a:outerShdw>
                </a:effectLst>
                <a:latin typeface="Arial Black" pitchFamily="34" charset="0"/>
              </a:rPr>
              <a:t>Recent success in FDA Approved gene therapy drugs</a:t>
            </a:r>
            <a:endParaRPr lang="ru-RU" sz="4000" b="1" dirty="0">
              <a:solidFill>
                <a:srgbClr val="3333FF"/>
              </a:solidFill>
              <a:latin typeface="Arial Black" pitchFamily="34" charset="0"/>
            </a:endParaRPr>
          </a:p>
        </p:txBody>
      </p:sp>
      <p:grpSp>
        <p:nvGrpSpPr>
          <p:cNvPr id="7" name="Group 6"/>
          <p:cNvGrpSpPr/>
          <p:nvPr/>
        </p:nvGrpSpPr>
        <p:grpSpPr>
          <a:xfrm>
            <a:off x="293191" y="1484784"/>
            <a:ext cx="3960441" cy="4608512"/>
            <a:chOff x="323527" y="1772816"/>
            <a:chExt cx="3960441" cy="4608512"/>
          </a:xfrm>
        </p:grpSpPr>
        <p:grpSp>
          <p:nvGrpSpPr>
            <p:cNvPr id="5" name="Group 4"/>
            <p:cNvGrpSpPr/>
            <p:nvPr/>
          </p:nvGrpSpPr>
          <p:grpSpPr>
            <a:xfrm>
              <a:off x="323527" y="1772816"/>
              <a:ext cx="3960441" cy="4608512"/>
              <a:chOff x="323527" y="1484784"/>
              <a:chExt cx="4369735" cy="4896544"/>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008" t="15432" r="22486" b="12769"/>
              <a:stretch/>
            </p:blipFill>
            <p:spPr bwMode="auto">
              <a:xfrm>
                <a:off x="323527" y="1484784"/>
                <a:ext cx="4369735" cy="48965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p:cNvCxnSpPr/>
              <p:nvPr/>
            </p:nvCxnSpPr>
            <p:spPr>
              <a:xfrm>
                <a:off x="467544" y="2348880"/>
                <a:ext cx="2448272" cy="0"/>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grpSp>
        <p:sp>
          <p:nvSpPr>
            <p:cNvPr id="6" name="Rectangle 5"/>
            <p:cNvSpPr/>
            <p:nvPr/>
          </p:nvSpPr>
          <p:spPr>
            <a:xfrm>
              <a:off x="1835696" y="2060848"/>
              <a:ext cx="468051" cy="288032"/>
            </a:xfrm>
            <a:prstGeom prst="rect">
              <a:avLst/>
            </a:prstGeom>
            <a:noFill/>
            <a:ln w="190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107504" y="5426838"/>
            <a:ext cx="4572000" cy="1015663"/>
          </a:xfrm>
          <a:prstGeom prst="rect">
            <a:avLst/>
          </a:prstGeom>
          <a:solidFill>
            <a:schemeClr val="tx1">
              <a:lumMod val="50000"/>
              <a:lumOff val="50000"/>
            </a:schemeClr>
          </a:solidFill>
        </p:spPr>
        <p:txBody>
          <a:bodyPr>
            <a:spAutoFit/>
          </a:bodyPr>
          <a:lstStyle/>
          <a:p>
            <a:r>
              <a:rPr lang="en-US" sz="2000" b="1" dirty="0" err="1" smtClean="0"/>
              <a:t>Gendicine</a:t>
            </a:r>
            <a:r>
              <a:rPr lang="en-US" sz="2000" b="1" dirty="0" smtClean="0"/>
              <a:t> - </a:t>
            </a:r>
            <a:r>
              <a:rPr lang="en-GB" sz="2000" b="1" dirty="0" smtClean="0"/>
              <a:t>p53 </a:t>
            </a:r>
            <a:r>
              <a:rPr lang="en-GB" sz="2000" b="1" dirty="0"/>
              <a:t>gene therapy for head and neck squamous cell carcinoma </a:t>
            </a:r>
            <a:r>
              <a:rPr lang="en-GB" sz="2000" b="1" dirty="0" smtClean="0"/>
              <a:t>by means of </a:t>
            </a:r>
            <a:r>
              <a:rPr lang="en-US" sz="2000" b="1" dirty="0"/>
              <a:t>recombinant </a:t>
            </a:r>
            <a:r>
              <a:rPr lang="en-US" sz="2000" b="1" dirty="0">
                <a:solidFill>
                  <a:srgbClr val="FF0000"/>
                </a:solidFill>
              </a:rPr>
              <a:t>adenovirus</a:t>
            </a:r>
          </a:p>
        </p:txBody>
      </p:sp>
      <p:grpSp>
        <p:nvGrpSpPr>
          <p:cNvPr id="13" name="Group 12"/>
          <p:cNvGrpSpPr/>
          <p:nvPr/>
        </p:nvGrpSpPr>
        <p:grpSpPr>
          <a:xfrm>
            <a:off x="4572000" y="2065164"/>
            <a:ext cx="4331020" cy="2016224"/>
            <a:chOff x="4330700" y="1484784"/>
            <a:chExt cx="4572320" cy="2304256"/>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647" t="12037" r="39605" b="52593"/>
            <a:stretch/>
          </p:blipFill>
          <p:spPr bwMode="auto">
            <a:xfrm>
              <a:off x="4330700" y="1484784"/>
              <a:ext cx="4572320"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860032" y="2492896"/>
              <a:ext cx="288032" cy="288032"/>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5652120" y="3068960"/>
              <a:ext cx="1080120"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4451510" y="4200039"/>
            <a:ext cx="4572000" cy="1015663"/>
          </a:xfrm>
          <a:prstGeom prst="rect">
            <a:avLst/>
          </a:prstGeom>
          <a:solidFill>
            <a:schemeClr val="tx1">
              <a:lumMod val="65000"/>
              <a:lumOff val="35000"/>
            </a:schemeClr>
          </a:solidFill>
        </p:spPr>
        <p:txBody>
          <a:bodyPr>
            <a:spAutoFit/>
          </a:bodyPr>
          <a:lstStyle/>
          <a:p>
            <a:r>
              <a:rPr lang="en-US" sz="2000" b="1" dirty="0" err="1">
                <a:solidFill>
                  <a:srgbClr val="FF0000"/>
                </a:solidFill>
              </a:rPr>
              <a:t>A</a:t>
            </a:r>
            <a:r>
              <a:rPr lang="en-US" sz="2000" b="1" dirty="0" err="1" smtClean="0">
                <a:solidFill>
                  <a:srgbClr val="FF0000"/>
                </a:solidFill>
              </a:rPr>
              <a:t>deno</a:t>
            </a:r>
            <a:r>
              <a:rPr lang="en-US" sz="2000" b="1" dirty="0" smtClean="0">
                <a:solidFill>
                  <a:srgbClr val="FF0000"/>
                </a:solidFill>
              </a:rPr>
              <a:t>-associated virus </a:t>
            </a:r>
            <a:r>
              <a:rPr lang="en-US" sz="2000" dirty="0" smtClean="0"/>
              <a:t>-derived vectors for the correction of genetic lipoprotein lipase deficiency</a:t>
            </a:r>
            <a:endParaRPr lang="en-US" sz="2000" dirty="0"/>
          </a:p>
        </p:txBody>
      </p:sp>
      <p:sp>
        <p:nvSpPr>
          <p:cNvPr id="3" name="TextBox 2"/>
          <p:cNvSpPr txBox="1"/>
          <p:nvPr/>
        </p:nvSpPr>
        <p:spPr>
          <a:xfrm>
            <a:off x="5039462" y="5620939"/>
            <a:ext cx="3863558" cy="830997"/>
          </a:xfrm>
          <a:prstGeom prst="rect">
            <a:avLst/>
          </a:prstGeom>
          <a:noFill/>
        </p:spPr>
        <p:txBody>
          <a:bodyPr wrap="none" rtlCol="0">
            <a:spAutoFit/>
          </a:bodyPr>
          <a:lstStyle/>
          <a:p>
            <a:r>
              <a:rPr lang="en-US" b="1" dirty="0" smtClean="0">
                <a:solidFill>
                  <a:srgbClr val="C00000"/>
                </a:solidFill>
              </a:rPr>
              <a:t>Mostly is not affordable for </a:t>
            </a:r>
          </a:p>
          <a:p>
            <a:r>
              <a:rPr lang="en-US" b="1" dirty="0" smtClean="0">
                <a:solidFill>
                  <a:srgbClr val="C00000"/>
                </a:solidFill>
              </a:rPr>
              <a:t>the patients (&gt;1 million$ !!!)</a:t>
            </a:r>
            <a:endParaRPr lang="en-US" b="1" dirty="0">
              <a:solidFill>
                <a:srgbClr val="C00000"/>
              </a:solidFill>
            </a:endParaRPr>
          </a:p>
        </p:txBody>
      </p:sp>
      <p:grpSp>
        <p:nvGrpSpPr>
          <p:cNvPr id="15" name="Группа 5"/>
          <p:cNvGrpSpPr/>
          <p:nvPr/>
        </p:nvGrpSpPr>
        <p:grpSpPr>
          <a:xfrm>
            <a:off x="446428" y="1323438"/>
            <a:ext cx="8374044" cy="5201906"/>
            <a:chOff x="755576" y="404664"/>
            <a:chExt cx="8064896" cy="5376597"/>
          </a:xfrm>
        </p:grpSpPr>
        <p:pic>
          <p:nvPicPr>
            <p:cNvPr id="16" name="Рисунок 1"/>
            <p:cNvPicPr>
              <a:picLocks noChangeAspect="1"/>
            </p:cNvPicPr>
            <p:nvPr/>
          </p:nvPicPr>
          <p:blipFill rotWithShape="1">
            <a:blip r:embed="rId4"/>
            <a:srcRect l="14082" t="8012" r="16633" b="9873"/>
            <a:stretch/>
          </p:blipFill>
          <p:spPr>
            <a:xfrm>
              <a:off x="755576" y="404664"/>
              <a:ext cx="8064896" cy="5376597"/>
            </a:xfrm>
            <a:prstGeom prst="rect">
              <a:avLst/>
            </a:prstGeom>
          </p:spPr>
        </p:pic>
        <p:cxnSp>
          <p:nvCxnSpPr>
            <p:cNvPr id="17" name="Прямая соединительная линия 3"/>
            <p:cNvCxnSpPr/>
            <p:nvPr/>
          </p:nvCxnSpPr>
          <p:spPr>
            <a:xfrm>
              <a:off x="1907704" y="3501008"/>
              <a:ext cx="33123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4"/>
            <p:cNvCxnSpPr/>
            <p:nvPr/>
          </p:nvCxnSpPr>
          <p:spPr>
            <a:xfrm>
              <a:off x="1907704" y="3653408"/>
              <a:ext cx="33123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0960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7544" y="0"/>
            <a:ext cx="8373382" cy="584775"/>
          </a:xfrm>
          <a:prstGeom prst="rect">
            <a:avLst/>
          </a:prstGeom>
          <a:noFill/>
        </p:spPr>
        <p:txBody>
          <a:bodyPr wrap="none" rtlCol="0">
            <a:spAutoFit/>
          </a:bodyPr>
          <a:lstStyle/>
          <a:p>
            <a:r>
              <a:rPr lang="en-US" sz="3200" b="1" u="sng" dirty="0" smtClean="0">
                <a:solidFill>
                  <a:srgbClr val="3333FF"/>
                </a:solidFill>
                <a:effectLst>
                  <a:outerShdw blurRad="38100" dist="38100" dir="2700000" algn="tl">
                    <a:srgbClr val="000000">
                      <a:alpha val="43137"/>
                    </a:srgbClr>
                  </a:outerShdw>
                </a:effectLst>
              </a:rPr>
              <a:t>But why we are developing non-viral systems ?</a:t>
            </a:r>
            <a:endParaRPr lang="ru-RU" sz="3200" b="1" u="sng" dirty="0">
              <a:solidFill>
                <a:srgbClr val="3333FF"/>
              </a:solidFill>
              <a:effectLst>
                <a:outerShdw blurRad="38100" dist="38100" dir="2700000" algn="tl">
                  <a:srgbClr val="000000">
                    <a:alpha val="43137"/>
                  </a:srgbClr>
                </a:outerShdw>
              </a:effectLst>
            </a:endParaRPr>
          </a:p>
        </p:txBody>
      </p:sp>
      <p:pic>
        <p:nvPicPr>
          <p:cNvPr id="40962" name="Picture 2"/>
          <p:cNvPicPr>
            <a:picLocks noChangeAspect="1" noChangeArrowheads="1"/>
          </p:cNvPicPr>
          <p:nvPr/>
        </p:nvPicPr>
        <p:blipFill>
          <a:blip r:embed="rId2" cstate="print"/>
          <a:srcRect/>
          <a:stretch>
            <a:fillRect/>
          </a:stretch>
        </p:blipFill>
        <p:spPr bwMode="auto">
          <a:xfrm>
            <a:off x="-1" y="1988840"/>
            <a:ext cx="3761281" cy="4680520"/>
          </a:xfrm>
          <a:prstGeom prst="rect">
            <a:avLst/>
          </a:prstGeom>
          <a:noFill/>
          <a:ln w="9525">
            <a:noFill/>
            <a:miter lim="800000"/>
            <a:headEnd/>
            <a:tailEnd/>
          </a:ln>
          <a:effectLst/>
        </p:spPr>
      </p:pic>
      <p:sp>
        <p:nvSpPr>
          <p:cNvPr id="7" name="Прямоугольник 6"/>
          <p:cNvSpPr/>
          <p:nvPr/>
        </p:nvSpPr>
        <p:spPr>
          <a:xfrm>
            <a:off x="3923928" y="5212938"/>
            <a:ext cx="5112568" cy="1600438"/>
          </a:xfrm>
          <a:prstGeom prst="rect">
            <a:avLst/>
          </a:prstGeom>
        </p:spPr>
        <p:txBody>
          <a:bodyPr wrap="square">
            <a:spAutoFit/>
          </a:bodyPr>
          <a:lstStyle/>
          <a:p>
            <a:r>
              <a:rPr lang="pl-PL" sz="1400" i="1" dirty="0" smtClean="0">
                <a:solidFill>
                  <a:srgbClr val="002060"/>
                </a:solidFill>
                <a:latin typeface="Arial" pitchFamily="34" charset="0"/>
                <a:cs typeface="Arial" pitchFamily="34" charset="0"/>
              </a:rPr>
              <a:t>A Systematic Framework and Nanoperiodic Concept for Unifying</a:t>
            </a:r>
            <a:r>
              <a:rPr lang="en-US" sz="1400" i="1" dirty="0" smtClean="0">
                <a:solidFill>
                  <a:srgbClr val="002060"/>
                </a:solidFill>
                <a:latin typeface="Arial" pitchFamily="34" charset="0"/>
                <a:cs typeface="Arial" pitchFamily="34" charset="0"/>
              </a:rPr>
              <a:t> </a:t>
            </a:r>
            <a:r>
              <a:rPr lang="pl-PL" sz="1400" i="1" dirty="0" smtClean="0">
                <a:solidFill>
                  <a:srgbClr val="002060"/>
                </a:solidFill>
                <a:latin typeface="Arial" pitchFamily="34" charset="0"/>
                <a:cs typeface="Arial" pitchFamily="34" charset="0"/>
              </a:rPr>
              <a:t>Nanoscience: Hard/Soft Nanoelements, Superatoms, Meta-Atoms,</a:t>
            </a:r>
            <a:r>
              <a:rPr lang="en-US" sz="1400" i="1" dirty="0" smtClean="0">
                <a:solidFill>
                  <a:srgbClr val="002060"/>
                </a:solidFill>
                <a:latin typeface="Arial" pitchFamily="34" charset="0"/>
                <a:cs typeface="Arial" pitchFamily="34" charset="0"/>
              </a:rPr>
              <a:t> </a:t>
            </a:r>
            <a:r>
              <a:rPr lang="pl-PL" sz="1400" i="1" dirty="0" smtClean="0">
                <a:solidFill>
                  <a:srgbClr val="002060"/>
                </a:solidFill>
                <a:latin typeface="Arial" pitchFamily="34" charset="0"/>
                <a:cs typeface="Arial" pitchFamily="34" charset="0"/>
              </a:rPr>
              <a:t>New Emerging Properties, Periodic Property Patterns, and Predictive</a:t>
            </a:r>
            <a:r>
              <a:rPr lang="en-US" sz="1400" i="1" dirty="0" smtClean="0">
                <a:solidFill>
                  <a:srgbClr val="002060"/>
                </a:solidFill>
                <a:latin typeface="Arial" pitchFamily="34" charset="0"/>
                <a:cs typeface="Arial" pitchFamily="34" charset="0"/>
              </a:rPr>
              <a:t> </a:t>
            </a:r>
            <a:r>
              <a:rPr lang="pl-PL" sz="1400" i="1" dirty="0" smtClean="0">
                <a:solidFill>
                  <a:srgbClr val="002060"/>
                </a:solidFill>
                <a:latin typeface="Arial" pitchFamily="34" charset="0"/>
                <a:cs typeface="Arial" pitchFamily="34" charset="0"/>
              </a:rPr>
              <a:t>Mendeleev-like Nanoperiodic Tables</a:t>
            </a:r>
          </a:p>
          <a:p>
            <a:r>
              <a:rPr lang="pl-PL" sz="1400" dirty="0" smtClean="0">
                <a:solidFill>
                  <a:srgbClr val="002060"/>
                </a:solidFill>
                <a:latin typeface="Arial" pitchFamily="34" charset="0"/>
                <a:cs typeface="Arial" pitchFamily="34" charset="0"/>
              </a:rPr>
              <a:t>Donald A. Tomalia</a:t>
            </a:r>
            <a:r>
              <a:rPr lang="en-US" sz="1400" dirty="0" smtClean="0">
                <a:solidFill>
                  <a:srgbClr val="002060"/>
                </a:solidFill>
                <a:latin typeface="Arial" pitchFamily="34" charset="0"/>
                <a:cs typeface="Arial" pitchFamily="34" charset="0"/>
              </a:rPr>
              <a:t>, </a:t>
            </a:r>
            <a:r>
              <a:rPr lang="pl-PL" sz="1400" dirty="0" smtClean="0">
                <a:solidFill>
                  <a:srgbClr val="002060"/>
                </a:solidFill>
                <a:latin typeface="Arial" pitchFamily="34" charset="0"/>
                <a:cs typeface="Arial" pitchFamily="34" charset="0"/>
              </a:rPr>
              <a:t>Shiv N. Khanna</a:t>
            </a:r>
            <a:r>
              <a:rPr lang="en-US" sz="1400" dirty="0" smtClean="0">
                <a:solidFill>
                  <a:srgbClr val="002060"/>
                </a:solidFill>
                <a:latin typeface="Arial" pitchFamily="34" charset="0"/>
                <a:cs typeface="Arial" pitchFamily="34" charset="0"/>
              </a:rPr>
              <a:t>,</a:t>
            </a:r>
          </a:p>
          <a:p>
            <a:r>
              <a:rPr lang="pl-PL" sz="1400" b="1" dirty="0" smtClean="0">
                <a:solidFill>
                  <a:srgbClr val="002060"/>
                </a:solidFill>
                <a:latin typeface="Arial" pitchFamily="34" charset="0"/>
                <a:cs typeface="Arial" pitchFamily="34" charset="0"/>
              </a:rPr>
              <a:t>DOI: 10.1021/acs.chemrev.5b00367</a:t>
            </a:r>
            <a:r>
              <a:rPr lang="en-US" sz="1400" b="1" dirty="0" smtClean="0">
                <a:solidFill>
                  <a:srgbClr val="002060"/>
                </a:solidFill>
                <a:latin typeface="Arial" pitchFamily="34" charset="0"/>
                <a:cs typeface="Arial" pitchFamily="34" charset="0"/>
              </a:rPr>
              <a:t>. </a:t>
            </a:r>
            <a:r>
              <a:rPr lang="de-DE" sz="1400" dirty="0" smtClean="0">
                <a:solidFill>
                  <a:srgbClr val="002060"/>
                </a:solidFill>
                <a:latin typeface="Arial" pitchFamily="34" charset="0"/>
                <a:cs typeface="Arial" pitchFamily="34" charset="0"/>
              </a:rPr>
              <a:t>Chem. Rev. XXXX, XXX, XXX−XXX</a:t>
            </a:r>
            <a:endParaRPr lang="ru-RU" sz="1400" dirty="0">
              <a:solidFill>
                <a:srgbClr val="002060"/>
              </a:solidFill>
              <a:latin typeface="Arial" pitchFamily="34" charset="0"/>
              <a:cs typeface="Arial" pitchFamily="34" charset="0"/>
            </a:endParaRPr>
          </a:p>
        </p:txBody>
      </p:sp>
      <p:sp>
        <p:nvSpPr>
          <p:cNvPr id="8" name="TextBox 7"/>
          <p:cNvSpPr txBox="1"/>
          <p:nvPr/>
        </p:nvSpPr>
        <p:spPr>
          <a:xfrm>
            <a:off x="3635896" y="1225689"/>
            <a:ext cx="5508104" cy="4081117"/>
          </a:xfrm>
          <a:prstGeom prst="rect">
            <a:avLst/>
          </a:prstGeom>
          <a:noFill/>
        </p:spPr>
        <p:txBody>
          <a:bodyPr wrap="square" rtlCol="0">
            <a:spAutoFit/>
          </a:bodyPr>
          <a:lstStyle/>
          <a:p>
            <a:pPr>
              <a:lnSpc>
                <a:spcPct val="120000"/>
              </a:lnSpc>
            </a:pPr>
            <a:r>
              <a:rPr lang="en-US" sz="2800" b="1" dirty="0" smtClean="0">
                <a:solidFill>
                  <a:srgbClr val="008000"/>
                </a:solidFill>
                <a:latin typeface="Arial Narrow" pitchFamily="34" charset="0"/>
              </a:rPr>
              <a:t>1) We can tune their efficiency,</a:t>
            </a:r>
          </a:p>
          <a:p>
            <a:pPr>
              <a:lnSpc>
                <a:spcPct val="120000"/>
              </a:lnSpc>
            </a:pPr>
            <a:r>
              <a:rPr lang="en-US" sz="2800" b="1" dirty="0" smtClean="0">
                <a:solidFill>
                  <a:srgbClr val="0070C0"/>
                </a:solidFill>
                <a:latin typeface="Arial Narrow" pitchFamily="34" charset="0"/>
              </a:rPr>
              <a:t>2) We can make them bio-available</a:t>
            </a:r>
            <a:r>
              <a:rPr lang="en-US" sz="2800" b="1" dirty="0" smtClean="0">
                <a:solidFill>
                  <a:srgbClr val="008000"/>
                </a:solidFill>
                <a:latin typeface="Arial Narrow" pitchFamily="34" charset="0"/>
              </a:rPr>
              <a:t>,</a:t>
            </a:r>
          </a:p>
          <a:p>
            <a:pPr>
              <a:lnSpc>
                <a:spcPct val="120000"/>
              </a:lnSpc>
            </a:pPr>
            <a:r>
              <a:rPr lang="en-US" sz="2800" b="1" dirty="0" smtClean="0">
                <a:solidFill>
                  <a:schemeClr val="accent6">
                    <a:lumMod val="75000"/>
                  </a:schemeClr>
                </a:solidFill>
                <a:latin typeface="Arial Narrow" pitchFamily="34" charset="0"/>
              </a:rPr>
              <a:t>3) We can make them self-destroying</a:t>
            </a:r>
            <a:r>
              <a:rPr lang="en-US" sz="2800" b="1" dirty="0" smtClean="0">
                <a:solidFill>
                  <a:srgbClr val="008000"/>
                </a:solidFill>
                <a:latin typeface="Arial Narrow" pitchFamily="34" charset="0"/>
              </a:rPr>
              <a:t>,</a:t>
            </a:r>
          </a:p>
          <a:p>
            <a:pPr>
              <a:lnSpc>
                <a:spcPct val="120000"/>
              </a:lnSpc>
            </a:pPr>
            <a:r>
              <a:rPr lang="en-US" sz="2800" b="1" dirty="0" smtClean="0">
                <a:solidFill>
                  <a:srgbClr val="7030A0"/>
                </a:solidFill>
                <a:latin typeface="Arial Narrow" pitchFamily="34" charset="0"/>
              </a:rPr>
              <a:t>4) We can create complex  </a:t>
            </a:r>
            <a:br>
              <a:rPr lang="en-US" sz="2800" b="1" dirty="0" smtClean="0">
                <a:solidFill>
                  <a:srgbClr val="7030A0"/>
                </a:solidFill>
                <a:latin typeface="Arial Narrow" pitchFamily="34" charset="0"/>
              </a:rPr>
            </a:br>
            <a:r>
              <a:rPr lang="en-US" sz="2800" b="1" dirty="0" smtClean="0">
                <a:solidFill>
                  <a:srgbClr val="7030A0"/>
                </a:solidFill>
                <a:latin typeface="Arial Narrow" pitchFamily="34" charset="0"/>
              </a:rPr>
              <a:t>     constructions</a:t>
            </a:r>
            <a:r>
              <a:rPr lang="en-US" sz="2800" b="1" dirty="0" smtClean="0">
                <a:solidFill>
                  <a:srgbClr val="008000"/>
                </a:solidFill>
                <a:latin typeface="Arial Narrow" pitchFamily="34" charset="0"/>
              </a:rPr>
              <a:t>,</a:t>
            </a:r>
          </a:p>
          <a:p>
            <a:pPr>
              <a:lnSpc>
                <a:spcPct val="120000"/>
              </a:lnSpc>
            </a:pPr>
            <a:r>
              <a:rPr lang="en-US" sz="2800" b="1" dirty="0" smtClean="0">
                <a:solidFill>
                  <a:srgbClr val="C00000"/>
                </a:solidFill>
                <a:latin typeface="Arial Narrow" pitchFamily="34" charset="0"/>
              </a:rPr>
              <a:t>5) We can modify the routes of  </a:t>
            </a:r>
            <a:br>
              <a:rPr lang="en-US" sz="2800" b="1" dirty="0" smtClean="0">
                <a:solidFill>
                  <a:srgbClr val="C00000"/>
                </a:solidFill>
                <a:latin typeface="Arial Narrow" pitchFamily="34" charset="0"/>
              </a:rPr>
            </a:br>
            <a:r>
              <a:rPr lang="en-US" sz="2800" b="1" dirty="0" smtClean="0">
                <a:solidFill>
                  <a:srgbClr val="C00000"/>
                </a:solidFill>
                <a:latin typeface="Arial Narrow" pitchFamily="34" charset="0"/>
              </a:rPr>
              <a:t>     administration</a:t>
            </a:r>
            <a:r>
              <a:rPr lang="en-US" sz="2800" b="1" dirty="0" smtClean="0">
                <a:solidFill>
                  <a:srgbClr val="008000"/>
                </a:solidFill>
                <a:latin typeface="Arial Narrow" pitchFamily="34" charset="0"/>
              </a:rPr>
              <a:t>.</a:t>
            </a:r>
          </a:p>
          <a:p>
            <a:endParaRPr lang="ru-RU" b="1" dirty="0">
              <a:solidFill>
                <a:srgbClr val="00B050"/>
              </a:solidFill>
              <a:latin typeface="Arial Narrow" pitchFamily="34" charset="0"/>
            </a:endParaRPr>
          </a:p>
        </p:txBody>
      </p:sp>
      <p:sp>
        <p:nvSpPr>
          <p:cNvPr id="9" name="Прямоугольник 8"/>
          <p:cNvSpPr/>
          <p:nvPr/>
        </p:nvSpPr>
        <p:spPr>
          <a:xfrm>
            <a:off x="0" y="692696"/>
            <a:ext cx="6228184" cy="461665"/>
          </a:xfrm>
          <a:prstGeom prst="rect">
            <a:avLst/>
          </a:prstGeom>
        </p:spPr>
        <p:txBody>
          <a:bodyPr wrap="square">
            <a:spAutoFit/>
          </a:bodyPr>
          <a:lstStyle/>
          <a:p>
            <a:r>
              <a:rPr lang="en-US" b="1" dirty="0" smtClean="0">
                <a:solidFill>
                  <a:srgbClr val="3333FF"/>
                </a:solidFill>
                <a:latin typeface="Arial" pitchFamily="34" charset="0"/>
                <a:cs typeface="Arial" pitchFamily="34" charset="0"/>
              </a:rPr>
              <a:t>They are like constructor details, so</a:t>
            </a:r>
            <a:endParaRPr lang="ru-RU" b="1" dirty="0">
              <a:solidFill>
                <a:srgbClr val="3333FF"/>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авая фигурная скобка 2"/>
          <p:cNvSpPr/>
          <p:nvPr/>
        </p:nvSpPr>
        <p:spPr>
          <a:xfrm rot="16200000">
            <a:off x="2195736" y="-675456"/>
            <a:ext cx="216024" cy="1800200"/>
          </a:xfrm>
          <a:prstGeom prst="rightBrace">
            <a:avLst/>
          </a:prstGeom>
          <a:ln w="57150">
            <a:solidFill>
              <a:srgbClr val="FF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dirty="0">
              <a:solidFill>
                <a:srgbClr val="00FF00"/>
              </a:solidFill>
            </a:endParaRPr>
          </a:p>
        </p:txBody>
      </p:sp>
      <p:sp>
        <p:nvSpPr>
          <p:cNvPr id="4" name="Правая фигурная скобка 3"/>
          <p:cNvSpPr/>
          <p:nvPr/>
        </p:nvSpPr>
        <p:spPr>
          <a:xfrm rot="5400000">
            <a:off x="3942184" y="494928"/>
            <a:ext cx="504056" cy="8244408"/>
          </a:xfrm>
          <a:prstGeom prst="rightBrace">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dirty="0">
              <a:solidFill>
                <a:srgbClr val="FF0000"/>
              </a:solidFill>
            </a:endParaRPr>
          </a:p>
        </p:txBody>
      </p:sp>
      <p:sp>
        <p:nvSpPr>
          <p:cNvPr id="6" name="TextBox 5"/>
          <p:cNvSpPr txBox="1"/>
          <p:nvPr/>
        </p:nvSpPr>
        <p:spPr>
          <a:xfrm>
            <a:off x="2051720" y="4797152"/>
            <a:ext cx="4156907" cy="830997"/>
          </a:xfrm>
          <a:prstGeom prst="rect">
            <a:avLst/>
          </a:prstGeom>
          <a:noFill/>
        </p:spPr>
        <p:txBody>
          <a:bodyPr wrap="none" rtlCol="0">
            <a:spAutoFit/>
          </a:bodyPr>
          <a:lstStyle/>
          <a:p>
            <a:r>
              <a:rPr lang="en-US" sz="4800" dirty="0" smtClean="0">
                <a:solidFill>
                  <a:srgbClr val="C00000"/>
                </a:solidFill>
                <a:latin typeface="Arial" pitchFamily="34" charset="0"/>
                <a:cs typeface="Arial" pitchFamily="34" charset="0"/>
              </a:rPr>
              <a:t>Nanomaterials</a:t>
            </a:r>
            <a:endParaRPr lang="ru-RU" sz="4800" dirty="0">
              <a:solidFill>
                <a:srgbClr val="C00000"/>
              </a:solidFill>
              <a:latin typeface="Arial" pitchFamily="34" charset="0"/>
              <a:cs typeface="Arial" pitchFamily="34" charset="0"/>
            </a:endParaRPr>
          </a:p>
        </p:txBody>
      </p:sp>
      <p:sp>
        <p:nvSpPr>
          <p:cNvPr id="7" name="Прямоугольник 6"/>
          <p:cNvSpPr/>
          <p:nvPr/>
        </p:nvSpPr>
        <p:spPr>
          <a:xfrm>
            <a:off x="6012160" y="6309320"/>
            <a:ext cx="2949654" cy="307777"/>
          </a:xfrm>
          <a:prstGeom prst="rect">
            <a:avLst/>
          </a:prstGeom>
        </p:spPr>
        <p:txBody>
          <a:bodyPr wrap="none">
            <a:spAutoFit/>
          </a:bodyPr>
          <a:lstStyle/>
          <a:p>
            <a:r>
              <a:rPr lang="en-US" sz="1400" b="1" dirty="0" smtClean="0">
                <a:solidFill>
                  <a:srgbClr val="002060"/>
                </a:solidFill>
              </a:rPr>
              <a:t>From: </a:t>
            </a:r>
            <a:r>
              <a:rPr lang="pl-PL" sz="1400" b="1" dirty="0" smtClean="0">
                <a:solidFill>
                  <a:srgbClr val="002060"/>
                </a:solidFill>
              </a:rPr>
              <a:t>http://wichlab.com/research/</a:t>
            </a:r>
            <a:endParaRPr lang="ru-RU" sz="1400" b="1" dirty="0">
              <a:solidFill>
                <a:srgbClr val="002060"/>
              </a:solidFill>
            </a:endParaRPr>
          </a:p>
        </p:txBody>
      </p:sp>
      <p:pic>
        <p:nvPicPr>
          <p:cNvPr id="40962" name="Picture 2"/>
          <p:cNvPicPr>
            <a:picLocks noChangeAspect="1" noChangeArrowheads="1"/>
          </p:cNvPicPr>
          <p:nvPr/>
        </p:nvPicPr>
        <p:blipFill>
          <a:blip r:embed="rId2" cstate="print"/>
          <a:srcRect/>
          <a:stretch>
            <a:fillRect/>
          </a:stretch>
        </p:blipFill>
        <p:spPr bwMode="auto">
          <a:xfrm>
            <a:off x="-9134" y="404664"/>
            <a:ext cx="9114658" cy="388843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Arial"/>
        <a:ea typeface="Lucida Sans Unicode"/>
        <a:cs typeface="Lucida Sans Unicode"/>
      </a:majorFont>
      <a:minorFont>
        <a:latin typeface="Arial"/>
        <a:ea typeface="Lucida Sans Unicode"/>
        <a:cs typeface="Lucida Sans Unicod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Times New Roman" pitchFamily="18" charset="0"/>
            <a:ea typeface="Lucida Sans Unicode" pitchFamily="34" charset="0"/>
            <a:cs typeface="Lucida Sans Unicode"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Times New Roman" pitchFamily="18" charset="0"/>
            <a:ea typeface="Lucida Sans Unicode" pitchFamily="34" charset="0"/>
            <a:cs typeface="Lucida Sans Unicode" pitchFamily="34"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17057</TotalTime>
  <Words>1057</Words>
  <Application>Microsoft Office PowerPoint</Application>
  <PresentationFormat>On-screen Show (4:3)</PresentationFormat>
  <Paragraphs>154</Paragraphs>
  <Slides>27</Slides>
  <Notes>4</Notes>
  <HiddenSlides>0</HiddenSlides>
  <MMClips>0</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Оформление по умолчанию</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EU-Belarus-Russia Network in Nanomaterials-Driven Anti-Cancer Gene Therapy   7 European Union Framework Programme (2013-2016)</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Bez tytułu slajdu</dc:title>
  <dc:creator>Shcharbin</dc:creator>
  <cp:lastModifiedBy>Maria Issagouliantis</cp:lastModifiedBy>
  <cp:revision>504</cp:revision>
  <cp:lastPrinted>1601-01-01T00:00:00Z</cp:lastPrinted>
  <dcterms:created xsi:type="dcterms:W3CDTF">2003-12-31T11:51:07Z</dcterms:created>
  <dcterms:modified xsi:type="dcterms:W3CDTF">2016-11-29T12:50:05Z</dcterms:modified>
</cp:coreProperties>
</file>