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87" r:id="rId11"/>
    <p:sldId id="28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882" y="-72"/>
      </p:cViewPr>
      <p:guideLst>
        <p:guide orient="horz" pos="2160"/>
        <p:guide pos="2880"/>
      </p:guideLst>
    </p:cSldViewPr>
  </p:slideViewPr>
  <p:notesTextViewPr>
    <p:cViewPr>
      <p:scale>
        <a:sx n="1" d="1"/>
        <a:sy n="1" d="1"/>
      </p:scale>
      <p:origin x="0" y="0"/>
    </p:cViewPr>
  </p:notesTextViewPr>
  <p:sorterViewPr>
    <p:cViewPr>
      <p:scale>
        <a:sx n="126" d="100"/>
        <a:sy n="126" d="100"/>
      </p:scale>
      <p:origin x="0" y="7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9BE0496-07A8-4537-9431-EDDA7CF9BDB9}" type="datetimeFigureOut">
              <a:rPr lang="es-ES" smtClean="0"/>
              <a:t>17/11/2016</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B7AC594-B1DA-46C6-A849-84EF79314C56}" type="slidenum">
              <a:rPr lang="es-ES" smtClean="0"/>
              <a:t>‹#›</a:t>
            </a:fld>
            <a:endParaRPr lang="es-ES"/>
          </a:p>
        </p:txBody>
      </p:sp>
    </p:spTree>
    <p:extLst>
      <p:ext uri="{BB962C8B-B14F-4D97-AF65-F5344CB8AC3E}">
        <p14:creationId xmlns:p14="http://schemas.microsoft.com/office/powerpoint/2010/main" val="21676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388414" y="993290"/>
            <a:ext cx="4019459" cy="34028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62" tIns="42881" rIns="85762" bIns="42881"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a:endParaRPr lang="es-ES"/>
          </a:p>
        </p:txBody>
      </p:sp>
      <p:sp>
        <p:nvSpPr>
          <p:cNvPr id="5123" name="Text Box 2"/>
          <p:cNvSpPr txBox="1">
            <a:spLocks noGrp="1" noChangeArrowheads="1"/>
          </p:cNvSpPr>
          <p:nvPr>
            <p:ph type="body"/>
          </p:nvPr>
        </p:nvSpPr>
        <p:spPr>
          <a:xfrm>
            <a:off x="1037146" y="4725181"/>
            <a:ext cx="4728938" cy="37757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smtClean="0">
                <a:latin typeface="Arial" charset="0"/>
                <a:ea typeface="msgothic" charset="0"/>
                <a:cs typeface="msgothic" charset="0"/>
              </a:rPr>
              <a:t>Immunogenicity of the pTHr.HIVA DNA priming-BCG.HIVA boosting regimen for CD8+ T cells. (A) Mice were left unimmunized or primed with 106 CFU of BCG.HIVA or BCG.p or 100 μg of pTHr.HIVA DNA, groups 5 and 6 were given booster doses of 106 CFU of BCG.p or BCG.HIVA, and then all groups were challenged with 4 × 106 PFU of WR.HIVA. (B) The top panels provide examples of dot blots for the analysis of bifunctional CD8+ T cells as generated for group 6 and epitope H. The bottom panels summarize the data obtained for each vaccination group by using the H (top) and P (bottom) epitopes. For the IFN-γ/CD107a/b and TNF-α/CD107a/b analyses, the frequencies of nondegranulating (empty bars) and degranulating (full bars) cells producing cytokine are shown. For the IFN-γ/TNF-α analysis, average frequencies corresponding to dot blot quadrants I, II, and III are plotted. Data are presented as means ± SD (n, 4 to 5 mice). (C and D) Analyses of trifunctional vaccine-elicited T cells. The two left panels indicate the gating. The right panels give the frequencies of trifunctional cells corresponding to the upper right quadrants for individual mice (circles) and groups (bars; values are means for the groups) as obtained with the H (top) and P (bottom) epitopes. Frequencies are expressed as percentages of CD8+ IFN-γ+ (C) and CD8+ TNF-α+ (D) cells.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388414" y="993290"/>
            <a:ext cx="4019459" cy="34028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62" tIns="42881" rIns="85762" bIns="42881"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a:endParaRPr lang="es-ES"/>
          </a:p>
        </p:txBody>
      </p:sp>
      <p:sp>
        <p:nvSpPr>
          <p:cNvPr id="6147" name="Text Box 2"/>
          <p:cNvSpPr txBox="1">
            <a:spLocks noGrp="1" noChangeArrowheads="1"/>
          </p:cNvSpPr>
          <p:nvPr>
            <p:ph type="body"/>
          </p:nvPr>
        </p:nvSpPr>
        <p:spPr>
          <a:xfrm>
            <a:off x="1037146" y="4725181"/>
            <a:ext cx="4728938" cy="37757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smtClean="0">
                <a:latin typeface="Arial" charset="0"/>
                <a:ea typeface="msgothic" charset="0"/>
                <a:cs typeface="msgothic" charset="0"/>
              </a:rPr>
              <a:t>Induction of high-quality HIV-1-specific CD4+ T cells and complete protection against surrogate virus challenge. The mice and the treatment groups (1 through 6) were the same as those described in the legend to Fig. 4A. (A) The leftmost panels summarize the data obtained for each cytokine and vaccination group. Data are presented as means ± SD (n, 4 to 5 mice). The middle panels demonstrate the gating for IFN-γ-, TNF-α-, and IL-2-producing CD4+ T cells as generated by group 6 for a cocktail of three MHC class II epitopes. The rightmost panels give the upper-right-quadrant data for trifunctional HIV-1-specific CD4+ T cells from individual mice (circles) and groups (bars). Data are presented as means ± SD (n, 4 to 5 mice). (B) Mice were either left naïve (1) or vaccinated with BCG.p (2), BCG.HIVA (3), pTHr.HIVA DNA (4), pTHr.HIVA DNA and BCG.p (5), or pTHr.HIVA and BCG.HIVA (6) and challenged with WR.HIVA. The WR.HIVA loads in ovaries were determined 4 days later. Data for individual mice (circles) and group means (bars; n, 4 to 5 mice) are shown.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401412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340108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125743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189137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267346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184582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342922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138514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320707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203132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E7679-1576-4C59-9A11-EF1271F7A0C5}" type="datetimeFigureOut">
              <a:rPr lang="es-ES" smtClean="0"/>
              <a:t>17/11/2016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C3537D-A192-4437-B6D0-8488B5B95B23}" type="slidenum">
              <a:rPr lang="es-ES" smtClean="0"/>
              <a:t>‹#›</a:t>
            </a:fld>
            <a:endParaRPr lang="es-ES"/>
          </a:p>
        </p:txBody>
      </p:sp>
    </p:spTree>
    <p:extLst>
      <p:ext uri="{BB962C8B-B14F-4D97-AF65-F5344CB8AC3E}">
        <p14:creationId xmlns:p14="http://schemas.microsoft.com/office/powerpoint/2010/main" val="345170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E7679-1576-4C59-9A11-EF1271F7A0C5}" type="datetimeFigureOut">
              <a:rPr lang="es-ES" smtClean="0"/>
              <a:t>17/11/2016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3537D-A192-4437-B6D0-8488B5B95B23}" type="slidenum">
              <a:rPr lang="es-ES" smtClean="0"/>
              <a:t>‹#›</a:t>
            </a:fld>
            <a:endParaRPr lang="es-ES"/>
          </a:p>
        </p:txBody>
      </p:sp>
    </p:spTree>
    <p:extLst>
      <p:ext uri="{BB962C8B-B14F-4D97-AF65-F5344CB8AC3E}">
        <p14:creationId xmlns:p14="http://schemas.microsoft.com/office/powerpoint/2010/main" val="159660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59.png"/><Relationship Id="rId7" Type="http://schemas.openxmlformats.org/officeDocument/2006/relationships/image" Target="../media/image53.png"/><Relationship Id="rId12"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52.emf"/><Relationship Id="rId5" Type="http://schemas.openxmlformats.org/officeDocument/2006/relationships/image" Target="../media/image61.png"/><Relationship Id="rId10" Type="http://schemas.openxmlformats.org/officeDocument/2006/relationships/image" Target="../media/image55.png"/><Relationship Id="rId4" Type="http://schemas.openxmlformats.org/officeDocument/2006/relationships/image" Target="../media/image60.png"/><Relationship Id="rId9" Type="http://schemas.openxmlformats.org/officeDocument/2006/relationships/image" Target="../media/image64.png"/><Relationship Id="rId14" Type="http://schemas.openxmlformats.org/officeDocument/2006/relationships/image" Target="../media/image67.jpeg"/></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app.box.com/representation/file_version_101400265792/image_2048_jpg/1.jpg"/>
          <p:cNvSpPr>
            <a:spLocks noChangeAspect="1" noChangeArrowheads="1"/>
          </p:cNvSpPr>
          <p:nvPr/>
        </p:nvSpPr>
        <p:spPr bwMode="auto">
          <a:xfrm>
            <a:off x="238125" y="6350"/>
            <a:ext cx="236538" cy="217488"/>
          </a:xfrm>
          <a:prstGeom prst="rect">
            <a:avLst/>
          </a:prstGeom>
          <a:noFill/>
          <a:ln w="9525">
            <a:noFill/>
            <a:miter lim="800000"/>
            <a:headEnd/>
            <a:tailEnd/>
          </a:ln>
        </p:spPr>
        <p:txBody>
          <a:bodyPr lIns="68415" tIns="34208" rIns="68415" bIns="34208"/>
          <a:lstStyle/>
          <a:p>
            <a:endParaRPr lang="es-ES">
              <a:latin typeface="Calibri" pitchFamily="34" charset="0"/>
            </a:endParaRPr>
          </a:p>
        </p:txBody>
      </p:sp>
      <p:sp>
        <p:nvSpPr>
          <p:cNvPr id="14" name="26 Rectángulo"/>
          <p:cNvSpPr>
            <a:spLocks noChangeArrowheads="1"/>
          </p:cNvSpPr>
          <p:nvPr/>
        </p:nvSpPr>
        <p:spPr bwMode="auto">
          <a:xfrm>
            <a:off x="996378" y="1484784"/>
            <a:ext cx="7346950" cy="284528"/>
          </a:xfrm>
          <a:prstGeom prst="rect">
            <a:avLst/>
          </a:prstGeom>
          <a:noFill/>
          <a:ln w="9525">
            <a:noFill/>
            <a:miter lim="800000"/>
            <a:headEnd/>
            <a:tailEnd/>
          </a:ln>
        </p:spPr>
        <p:txBody>
          <a:bodyPr lIns="68415" tIns="34208" rIns="68415" bIns="34208">
            <a:spAutoFit/>
          </a:bodyPr>
          <a:lstStyle/>
          <a:p>
            <a:pPr algn="ctr"/>
            <a:r>
              <a:rPr lang="en-US" sz="1400" b="1" dirty="0" smtClean="0">
                <a:latin typeface="Arial Narrow" pitchFamily="34" charset="0"/>
              </a:rPr>
              <a:t>MOSCOW,  NOVEMBER 17-20</a:t>
            </a:r>
            <a:r>
              <a:rPr lang="en-US" sz="1400" b="1" baseline="30000" dirty="0" smtClean="0">
                <a:latin typeface="Arial Narrow" pitchFamily="34" charset="0"/>
              </a:rPr>
              <a:t>th</a:t>
            </a:r>
            <a:r>
              <a:rPr lang="en-US" sz="1400" b="1" dirty="0" smtClean="0">
                <a:latin typeface="Arial Narrow" pitchFamily="34" charset="0"/>
              </a:rPr>
              <a:t>  2016</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112174"/>
            <a:ext cx="792088" cy="4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1" y="5711980"/>
            <a:ext cx="1224136" cy="38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4"/>
          <a:srcRect t="8294" b="41246"/>
          <a:stretch/>
        </p:blipFill>
        <p:spPr bwMode="auto">
          <a:xfrm>
            <a:off x="238125" y="6074532"/>
            <a:ext cx="667451" cy="336794"/>
          </a:xfrm>
          <a:prstGeom prst="rect">
            <a:avLst/>
          </a:prstGeom>
          <a:noFill/>
          <a:ln w="9525">
            <a:noFill/>
            <a:miter lim="800000"/>
            <a:headEnd/>
            <a:tailEnd/>
          </a:ln>
        </p:spPr>
      </p:pic>
      <p:sp>
        <p:nvSpPr>
          <p:cNvPr id="16" name="15 CuadroTexto"/>
          <p:cNvSpPr txBox="1"/>
          <p:nvPr/>
        </p:nvSpPr>
        <p:spPr>
          <a:xfrm>
            <a:off x="238125" y="6427113"/>
            <a:ext cx="1139812" cy="430887"/>
          </a:xfrm>
          <a:prstGeom prst="rect">
            <a:avLst/>
          </a:prstGeom>
          <a:noFill/>
        </p:spPr>
        <p:txBody>
          <a:bodyPr wrap="square" rtlCol="0">
            <a:spAutoFit/>
          </a:bodyPr>
          <a:lstStyle/>
          <a:p>
            <a:r>
              <a:rPr lang="es-ES" sz="1100" dirty="0" err="1" smtClean="0"/>
              <a:t>School</a:t>
            </a:r>
            <a:r>
              <a:rPr lang="es-ES" sz="1100" dirty="0" smtClean="0"/>
              <a:t> of Medicine</a:t>
            </a:r>
            <a:endParaRPr lang="es-ES" sz="1100" dirty="0"/>
          </a:p>
        </p:txBody>
      </p:sp>
      <p:sp>
        <p:nvSpPr>
          <p:cNvPr id="2" name="1 Rectángulo"/>
          <p:cNvSpPr/>
          <p:nvPr/>
        </p:nvSpPr>
        <p:spPr>
          <a:xfrm>
            <a:off x="1116390" y="2060848"/>
            <a:ext cx="6839986" cy="1323439"/>
          </a:xfrm>
          <a:prstGeom prst="rect">
            <a:avLst/>
          </a:prstGeom>
          <a:solidFill>
            <a:schemeClr val="tx1"/>
          </a:solidFill>
        </p:spPr>
        <p:txBody>
          <a:bodyPr wrap="square">
            <a:spAutoFit/>
          </a:bodyPr>
          <a:lstStyle/>
          <a:p>
            <a:pPr algn="ctr"/>
            <a:r>
              <a:rPr lang="en-US" sz="1600" b="1" dirty="0">
                <a:solidFill>
                  <a:srgbClr val="00FFFF"/>
                </a:solidFill>
                <a:latin typeface="Arial" charset="0"/>
                <a:cs typeface="Arial" charset="0"/>
              </a:rPr>
              <a:t>PRE-CLINICAL DEVELOPMENT OF RECOMBINANT BCG BASED HIV-TB PEDIATRIC </a:t>
            </a:r>
            <a:br>
              <a:rPr lang="en-US" sz="1600" b="1" dirty="0">
                <a:solidFill>
                  <a:srgbClr val="00FFFF"/>
                </a:solidFill>
                <a:latin typeface="Arial" charset="0"/>
                <a:cs typeface="Arial" charset="0"/>
              </a:rPr>
            </a:br>
            <a:r>
              <a:rPr lang="en-US" sz="1600" b="1" dirty="0">
                <a:solidFill>
                  <a:srgbClr val="00FFFF"/>
                </a:solidFill>
                <a:latin typeface="Arial" charset="0"/>
                <a:cs typeface="Arial" charset="0"/>
              </a:rPr>
              <a:t>VACCINE.</a:t>
            </a:r>
            <a:br>
              <a:rPr lang="en-US" sz="1600" b="1" dirty="0">
                <a:solidFill>
                  <a:srgbClr val="00FFFF"/>
                </a:solidFill>
                <a:latin typeface="Arial" charset="0"/>
                <a:cs typeface="Arial" charset="0"/>
              </a:rPr>
            </a:br>
            <a:r>
              <a:rPr lang="en-US" sz="1600" b="1" dirty="0">
                <a:solidFill>
                  <a:srgbClr val="00FFFF"/>
                </a:solidFill>
                <a:latin typeface="Arial" charset="0"/>
                <a:cs typeface="Arial" charset="0"/>
              </a:rPr>
              <a:t>LESSONS </a:t>
            </a:r>
            <a:r>
              <a:rPr lang="en-US" sz="1600" b="1" dirty="0" smtClean="0">
                <a:solidFill>
                  <a:srgbClr val="00FFFF"/>
                </a:solidFill>
                <a:latin typeface="Arial" charset="0"/>
                <a:cs typeface="Arial" charset="0"/>
              </a:rPr>
              <a:t>LEARNED</a:t>
            </a:r>
          </a:p>
          <a:p>
            <a:pPr algn="ctr"/>
            <a:r>
              <a:rPr lang="en-US" sz="1400" b="1" dirty="0" smtClean="0">
                <a:solidFill>
                  <a:srgbClr val="FFFF00"/>
                </a:solidFill>
                <a:latin typeface="Arial" charset="0"/>
                <a:cs typeface="Arial" charset="0"/>
              </a:rPr>
              <a:t>Joan Joseph et al.</a:t>
            </a:r>
            <a:endParaRPr lang="es-ES" sz="1400" dirty="0">
              <a:solidFill>
                <a:srgbClr val="FFFF00"/>
              </a:solidFill>
            </a:endParaRPr>
          </a:p>
        </p:txBody>
      </p:sp>
      <p:pic>
        <p:nvPicPr>
          <p:cNvPr id="3" name="Picture 2" descr="http://www.onlinereg.ru/dnavacctools/mosc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352" y="3460716"/>
            <a:ext cx="5560451" cy="3127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262646764"/>
              </p:ext>
            </p:extLst>
          </p:nvPr>
        </p:nvGraphicFramePr>
        <p:xfrm>
          <a:off x="909133" y="30593"/>
          <a:ext cx="8229600" cy="1371600"/>
        </p:xfrm>
        <a:graphic>
          <a:graphicData uri="http://schemas.openxmlformats.org/drawingml/2006/table">
            <a:tbl>
              <a:tblPr/>
              <a:tblGrid>
                <a:gridCol w="7911339"/>
                <a:gridCol w="318261"/>
              </a:tblGrid>
              <a:tr h="328248">
                <a:tc>
                  <a:txBody>
                    <a:bodyPr/>
                    <a:lstStyle/>
                    <a:p>
                      <a:pPr algn="ctr"/>
                      <a:r>
                        <a:rPr lang="en-US" sz="3600" b="1" dirty="0">
                          <a:solidFill>
                            <a:srgbClr val="0000FF"/>
                          </a:solidFill>
                          <a:effectLst/>
                          <a:latin typeface="Arial Narrow"/>
                        </a:rPr>
                        <a:t>International Conference “Toolkits for DNA vaccine </a:t>
                      </a:r>
                      <a:r>
                        <a:rPr lang="en-US" sz="3600" b="1" dirty="0" smtClean="0">
                          <a:solidFill>
                            <a:srgbClr val="0000FF"/>
                          </a:solidFill>
                          <a:effectLst/>
                          <a:latin typeface="Arial Narrow"/>
                        </a:rPr>
                        <a:t>design</a:t>
                      </a:r>
                      <a:r>
                        <a:rPr lang="en-US" sz="3600" b="1" dirty="0">
                          <a:solidFill>
                            <a:srgbClr val="0000FF"/>
                          </a:solidFill>
                          <a:effectLst/>
                          <a:latin typeface="Arial Narrow"/>
                        </a:rPr>
                        <a:t>, an update”</a:t>
                      </a:r>
                    </a:p>
                  </a:txBody>
                  <a:tcPr marL="0" marR="0" marT="0" marB="0" anchor="ctr">
                    <a:lnL>
                      <a:noFill/>
                    </a:lnL>
                    <a:lnR>
                      <a:noFill/>
                    </a:lnR>
                    <a:lnT>
                      <a:noFill/>
                    </a:lnT>
                    <a:lnB>
                      <a:noFill/>
                    </a:lnB>
                    <a:solidFill>
                      <a:srgbClr val="B4DCE1"/>
                    </a:solidFill>
                  </a:tcPr>
                </a:tc>
                <a:tc>
                  <a:txBody>
                    <a:bodyPr/>
                    <a:lstStyle/>
                    <a:p>
                      <a:endParaRPr lang="es-ES" dirty="0"/>
                    </a:p>
                  </a:txBody>
                  <a:tcPr marL="0" marR="0" marT="0" marB="0" anchor="ctr">
                    <a:lnL>
                      <a:noFill/>
                    </a:lnL>
                    <a:lnR>
                      <a:noFill/>
                    </a:lnR>
                    <a:lnT>
                      <a:noFill/>
                    </a:lnT>
                    <a:lnB>
                      <a:noFill/>
                    </a:lnB>
                    <a:solidFill>
                      <a:srgbClr val="B4DCE1"/>
                    </a:solidFill>
                  </a:tcPr>
                </a:tc>
              </a:tr>
              <a:tr h="188476">
                <a:tc gridSpan="2">
                  <a:txBody>
                    <a:bodyPr/>
                    <a:lstStyle/>
                    <a:p>
                      <a:endParaRPr lang="es-ES" dirty="0"/>
                    </a:p>
                  </a:txBody>
                  <a:tcPr marL="0" marR="0" marT="0" marB="0" anchor="ctr">
                    <a:lnL>
                      <a:noFill/>
                    </a:lnL>
                    <a:lnR>
                      <a:noFill/>
                    </a:lnR>
                    <a:lnT>
                      <a:noFill/>
                    </a:lnT>
                    <a:lnB>
                      <a:noFill/>
                    </a:lnB>
                    <a:solidFill>
                      <a:srgbClr val="B4DCE1"/>
                    </a:solidFill>
                  </a:tcPr>
                </a:tc>
                <a:tc hMerge="1">
                  <a:txBody>
                    <a:bodyPr/>
                    <a:lstStyle/>
                    <a:p>
                      <a:endParaRPr lang="es-ES"/>
                    </a:p>
                  </a:txBody>
                  <a:tcPr/>
                </a:tc>
              </a:tr>
            </a:tbl>
          </a:graphicData>
        </a:graphic>
      </p:graphicFrame>
    </p:spTree>
    <p:extLst>
      <p:ext uri="{BB962C8B-B14F-4D97-AF65-F5344CB8AC3E}">
        <p14:creationId xmlns:p14="http://schemas.microsoft.com/office/powerpoint/2010/main" val="2179322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sz="1500" b="1">
                <a:solidFill>
                  <a:srgbClr val="000000"/>
                </a:solidFill>
                <a:latin typeface="Arial" charset="0"/>
              </a:rPr>
              <a:t>Immunogenicity of the pTHr.HIVA DNA priming-BCG.HIVA boosting regimen for CD8+ T cells.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435"/>
            <a:ext cx="9110880" cy="816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7520" y="979303"/>
            <a:ext cx="43732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23875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sz="1100" b="1">
                <a:solidFill>
                  <a:srgbClr val="000000"/>
                </a:solidFill>
                <a:latin typeface="Arial" charset="0"/>
              </a:rPr>
              <a:t>Eung-Jun Im et al. J. Virol. 2007;81:9408-9418</a:t>
            </a:r>
          </a:p>
        </p:txBody>
      </p:sp>
    </p:spTree>
    <p:extLst>
      <p:ext uri="{BB962C8B-B14F-4D97-AF65-F5344CB8AC3E}">
        <p14:creationId xmlns:p14="http://schemas.microsoft.com/office/powerpoint/2010/main" val="2668137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sz="1500" b="1">
                <a:solidFill>
                  <a:srgbClr val="000000"/>
                </a:solidFill>
                <a:latin typeface="Arial" charset="0"/>
              </a:rPr>
              <a:t>Induction of high-quality HIV-1-specific CD4+ T cells and complete protection against surrogate virus challenge. </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435"/>
            <a:ext cx="9110880" cy="816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280" y="979303"/>
            <a:ext cx="50832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p:cNvSpPr txBox="1">
            <a:spLocks noChangeArrowheads="1"/>
          </p:cNvSpPr>
          <p:nvPr/>
        </p:nvSpPr>
        <p:spPr bwMode="auto">
          <a:xfrm>
            <a:off x="20332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sz="1100" b="1">
                <a:solidFill>
                  <a:srgbClr val="000000"/>
                </a:solidFill>
                <a:latin typeface="Arial" charset="0"/>
              </a:rPr>
              <a:t>Eung-Jun Im et al. J. Virol. 2007;81:9408-9418</a:t>
            </a:r>
          </a:p>
        </p:txBody>
      </p:sp>
    </p:spTree>
    <p:extLst>
      <p:ext uri="{BB962C8B-B14F-4D97-AF65-F5344CB8AC3E}">
        <p14:creationId xmlns:p14="http://schemas.microsoft.com/office/powerpoint/2010/main" val="193997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6491288"/>
            <a:ext cx="506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s-ES" sz="1800">
                <a:solidFill>
                  <a:schemeClr val="tx1"/>
                </a:solidFill>
              </a:rPr>
              <a:t>http://www.hindawi.com/journals/cdi/aip/516219/</a:t>
            </a:r>
          </a:p>
        </p:txBody>
      </p:sp>
      <p:pic>
        <p:nvPicPr>
          <p:cNvPr id="35843" name="Picture 7"/>
          <p:cNvPicPr>
            <a:picLocks noChangeAspect="1" noChangeArrowheads="1"/>
          </p:cNvPicPr>
          <p:nvPr/>
        </p:nvPicPr>
        <p:blipFill>
          <a:blip r:embed="rId2">
            <a:extLst>
              <a:ext uri="{28A0092B-C50C-407E-A947-70E740481C1C}">
                <a14:useLocalDpi xmlns:a14="http://schemas.microsoft.com/office/drawing/2010/main" val="0"/>
              </a:ext>
            </a:extLst>
          </a:blip>
          <a:srcRect t="2446" b="65749"/>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noChangeArrowheads="1"/>
          </p:cNvPicPr>
          <p:nvPr/>
        </p:nvPicPr>
        <p:blipFill>
          <a:blip r:embed="rId2">
            <a:extLst>
              <a:ext uri="{28A0092B-C50C-407E-A947-70E740481C1C}">
                <a14:useLocalDpi xmlns:a14="http://schemas.microsoft.com/office/drawing/2010/main" val="0"/>
              </a:ext>
            </a:extLst>
          </a:blip>
          <a:srcRect l="26666" t="53822" r="1437" b="11926"/>
          <a:stretch>
            <a:fillRect/>
          </a:stretch>
        </p:blipFill>
        <p:spPr bwMode="auto">
          <a:xfrm>
            <a:off x="762000" y="838200"/>
            <a:ext cx="762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33713"/>
            <a:ext cx="647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48113"/>
            <a:ext cx="43434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4014788"/>
            <a:ext cx="45339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55"/>
          <p:cNvSpPr txBox="1">
            <a:spLocks noChangeArrowheads="1"/>
          </p:cNvSpPr>
          <p:nvPr/>
        </p:nvSpPr>
        <p:spPr bwMode="auto">
          <a:xfrm>
            <a:off x="6310313" y="209550"/>
            <a:ext cx="2209800" cy="457200"/>
          </a:xfrm>
          <a:prstGeom prst="rect">
            <a:avLst/>
          </a:prstGeom>
          <a:solidFill>
            <a:srgbClr val="FFFFFF">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b="1">
                <a:solidFill>
                  <a:srgbClr val="3333CC"/>
                </a:solidFill>
              </a:rPr>
              <a:t>BCG.HIVA</a:t>
            </a:r>
            <a:r>
              <a:rPr lang="es-ES_tradnl" b="1" baseline="30000">
                <a:solidFill>
                  <a:srgbClr val="3333CC"/>
                </a:solidFill>
              </a:rPr>
              <a:t>222</a:t>
            </a:r>
            <a:endParaRPr lang="es-ES" b="1" baseline="30000">
              <a:solidFill>
                <a:srgbClr val="3333CC"/>
              </a:solidFill>
            </a:endParaRPr>
          </a:p>
        </p:txBody>
      </p:sp>
    </p:spTree>
    <p:extLst>
      <p:ext uri="{BB962C8B-B14F-4D97-AF65-F5344CB8AC3E}">
        <p14:creationId xmlns:p14="http://schemas.microsoft.com/office/powerpoint/2010/main" val="127665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0"/>
            <a:ext cx="56705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094038"/>
            <a:ext cx="37528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0" y="4759325"/>
            <a:ext cx="3278188" cy="1797050"/>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just" eaLnBrk="1" hangingPunct="1">
              <a:spcBef>
                <a:spcPct val="20000"/>
              </a:spcBef>
            </a:pPr>
            <a:r>
              <a:rPr lang="es-ES" sz="2000" b="1">
                <a:solidFill>
                  <a:schemeClr val="tx1"/>
                </a:solidFill>
              </a:rPr>
              <a:t>Priming Agents:</a:t>
            </a:r>
            <a:r>
              <a:rPr lang="es-ES" sz="2000">
                <a:solidFill>
                  <a:schemeClr val="tx1"/>
                </a:solidFill>
              </a:rPr>
              <a:t> </a:t>
            </a:r>
          </a:p>
          <a:p>
            <a:pPr algn="just" eaLnBrk="1" hangingPunct="1">
              <a:spcBef>
                <a:spcPct val="20000"/>
              </a:spcBef>
              <a:buFontTx/>
              <a:buChar char="-"/>
            </a:pPr>
            <a:r>
              <a:rPr lang="es-ES" sz="2000" u="sng">
                <a:solidFill>
                  <a:schemeClr val="tx1"/>
                </a:solidFill>
              </a:rPr>
              <a:t>BCG.HIVA</a:t>
            </a:r>
            <a:r>
              <a:rPr lang="es-ES" sz="2000" u="sng" baseline="30000">
                <a:solidFill>
                  <a:schemeClr val="tx1"/>
                </a:solidFill>
              </a:rPr>
              <a:t>401</a:t>
            </a:r>
          </a:p>
          <a:p>
            <a:pPr algn="just" eaLnBrk="1" hangingPunct="1">
              <a:spcBef>
                <a:spcPct val="20000"/>
              </a:spcBef>
            </a:pPr>
            <a:r>
              <a:rPr lang="es-ES" sz="2000" baseline="30000">
                <a:solidFill>
                  <a:schemeClr val="tx1"/>
                </a:solidFill>
              </a:rPr>
              <a:t>       </a:t>
            </a:r>
            <a:r>
              <a:rPr lang="es-ES" sz="1800">
                <a:solidFill>
                  <a:schemeClr val="tx1"/>
                </a:solidFill>
              </a:rPr>
              <a:t>BCG</a:t>
            </a:r>
            <a:r>
              <a:rPr lang="es-ES" sz="1800" baseline="-25000">
                <a:solidFill>
                  <a:schemeClr val="tx1"/>
                </a:solidFill>
              </a:rPr>
              <a:t>1331</a:t>
            </a:r>
            <a:r>
              <a:rPr lang="es-ES" sz="1800">
                <a:solidFill>
                  <a:schemeClr val="tx1"/>
                </a:solidFill>
                <a:latin typeface="Symbol" pitchFamily="18" charset="2"/>
              </a:rPr>
              <a:t>D</a:t>
            </a:r>
            <a:r>
              <a:rPr lang="es-ES" sz="1800">
                <a:solidFill>
                  <a:schemeClr val="tx1"/>
                </a:solidFill>
              </a:rPr>
              <a:t>ureC::</a:t>
            </a:r>
            <a:r>
              <a:rPr lang="es-ES" sz="1800">
                <a:solidFill>
                  <a:schemeClr val="tx1"/>
                </a:solidFill>
                <a:latin typeface="Symbol" pitchFamily="18" charset="2"/>
                <a:sym typeface="Symbol" pitchFamily="18" charset="2"/>
              </a:rPr>
              <a:t></a:t>
            </a:r>
            <a:r>
              <a:rPr lang="es-ES" sz="1800">
                <a:solidFill>
                  <a:schemeClr val="tx1"/>
                </a:solidFill>
              </a:rPr>
              <a:t>pfoA</a:t>
            </a:r>
            <a:endParaRPr lang="es-ES" sz="1600" baseline="30000">
              <a:solidFill>
                <a:schemeClr val="tx1"/>
              </a:solidFill>
            </a:endParaRPr>
          </a:p>
          <a:p>
            <a:pPr algn="just" eaLnBrk="1" hangingPunct="1">
              <a:spcBef>
                <a:spcPct val="20000"/>
              </a:spcBef>
              <a:buFontTx/>
              <a:buChar char="-"/>
            </a:pPr>
            <a:r>
              <a:rPr lang="es-ES" sz="2000" u="sng">
                <a:solidFill>
                  <a:schemeClr val="tx1"/>
                </a:solidFill>
              </a:rPr>
              <a:t>BCG.HIVA</a:t>
            </a:r>
            <a:r>
              <a:rPr lang="es-ES" sz="2000" u="sng" baseline="30000">
                <a:solidFill>
                  <a:schemeClr val="tx1"/>
                </a:solidFill>
              </a:rPr>
              <a:t>222</a:t>
            </a:r>
            <a:r>
              <a:rPr lang="es-ES" sz="2000">
                <a:solidFill>
                  <a:schemeClr val="tx1"/>
                </a:solidFill>
              </a:rPr>
              <a:t> </a:t>
            </a:r>
          </a:p>
          <a:p>
            <a:pPr algn="just" eaLnBrk="1" hangingPunct="1">
              <a:spcBef>
                <a:spcPct val="20000"/>
              </a:spcBef>
            </a:pPr>
            <a:r>
              <a:rPr lang="es-ES" sz="1600">
                <a:solidFill>
                  <a:schemeClr val="tx1"/>
                </a:solidFill>
              </a:rPr>
              <a:t>     </a:t>
            </a:r>
            <a:r>
              <a:rPr lang="es-ES" sz="1800">
                <a:solidFill>
                  <a:schemeClr val="tx1"/>
                </a:solidFill>
              </a:rPr>
              <a:t>BCG Pasteur </a:t>
            </a:r>
            <a:r>
              <a:rPr lang="es-ES" sz="1800">
                <a:solidFill>
                  <a:schemeClr val="tx1"/>
                </a:solidFill>
                <a:latin typeface="Symbol" pitchFamily="18" charset="2"/>
              </a:rPr>
              <a:t>D</a:t>
            </a:r>
            <a:r>
              <a:rPr lang="es-ES" sz="1800">
                <a:solidFill>
                  <a:schemeClr val="tx1"/>
                </a:solidFill>
              </a:rPr>
              <a:t>lysA5</a:t>
            </a:r>
            <a:r>
              <a:rPr lang="es-ES" sz="1600"/>
              <a:t> </a:t>
            </a:r>
          </a:p>
        </p:txBody>
      </p:sp>
      <p:sp>
        <p:nvSpPr>
          <p:cNvPr id="36869" name="Text Box 5"/>
          <p:cNvSpPr txBox="1">
            <a:spLocks noChangeArrowheads="1"/>
          </p:cNvSpPr>
          <p:nvPr/>
        </p:nvSpPr>
        <p:spPr bwMode="auto">
          <a:xfrm>
            <a:off x="3382963" y="4697413"/>
            <a:ext cx="5761037" cy="1866900"/>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just" eaLnBrk="1" hangingPunct="1">
              <a:spcBef>
                <a:spcPct val="20000"/>
              </a:spcBef>
            </a:pPr>
            <a:r>
              <a:rPr lang="es-ES" sz="2000" b="1">
                <a:solidFill>
                  <a:schemeClr val="tx1"/>
                </a:solidFill>
              </a:rPr>
              <a:t>Boosting Agents:</a:t>
            </a:r>
            <a:r>
              <a:rPr lang="es-ES" sz="2000">
                <a:solidFill>
                  <a:schemeClr val="tx1"/>
                </a:solidFill>
              </a:rPr>
              <a:t> </a:t>
            </a:r>
          </a:p>
          <a:p>
            <a:pPr algn="just" eaLnBrk="1" hangingPunct="1">
              <a:spcBef>
                <a:spcPct val="20000"/>
              </a:spcBef>
              <a:buFontTx/>
              <a:buChar char="-"/>
            </a:pPr>
            <a:r>
              <a:rPr lang="es-ES" sz="2000" b="1">
                <a:solidFill>
                  <a:schemeClr val="tx1"/>
                </a:solidFill>
              </a:rPr>
              <a:t>A</a:t>
            </a:r>
            <a:r>
              <a:rPr lang="es-ES" sz="2000">
                <a:solidFill>
                  <a:schemeClr val="tx1"/>
                </a:solidFill>
              </a:rPr>
              <a:t> Human Adenovirus serotype 5 (HAdV5.HIVA)</a:t>
            </a:r>
          </a:p>
          <a:p>
            <a:pPr algn="just" eaLnBrk="1" hangingPunct="1">
              <a:spcBef>
                <a:spcPct val="20000"/>
              </a:spcBef>
              <a:buFontTx/>
              <a:buChar char="-"/>
            </a:pPr>
            <a:r>
              <a:rPr lang="es-ES" sz="2000" b="1">
                <a:solidFill>
                  <a:schemeClr val="tx1"/>
                </a:solidFill>
              </a:rPr>
              <a:t>O</a:t>
            </a:r>
            <a:r>
              <a:rPr lang="es-ES" sz="2000">
                <a:solidFill>
                  <a:schemeClr val="tx1"/>
                </a:solidFill>
              </a:rPr>
              <a:t> Ovine Atadenovirus serotype 7 (OAdV7.HIVA)</a:t>
            </a:r>
          </a:p>
          <a:p>
            <a:pPr algn="just" eaLnBrk="1" hangingPunct="1">
              <a:spcBef>
                <a:spcPct val="20000"/>
              </a:spcBef>
              <a:buFontTx/>
              <a:buChar char="-"/>
            </a:pPr>
            <a:r>
              <a:rPr lang="es-ES" sz="2000" b="1">
                <a:solidFill>
                  <a:schemeClr val="tx1"/>
                </a:solidFill>
              </a:rPr>
              <a:t>M</a:t>
            </a:r>
            <a:r>
              <a:rPr lang="es-ES" sz="2000">
                <a:solidFill>
                  <a:schemeClr val="tx1"/>
                </a:solidFill>
              </a:rPr>
              <a:t> Modified Vaccinia Ankara Strain (MVA.HIVA)</a:t>
            </a:r>
          </a:p>
          <a:p>
            <a:pPr algn="just" eaLnBrk="1" hangingPunct="1">
              <a:spcBef>
                <a:spcPct val="20000"/>
              </a:spcBef>
              <a:buFontTx/>
              <a:buChar char="-"/>
            </a:pPr>
            <a:r>
              <a:rPr lang="es-ES" sz="2000" b="1">
                <a:solidFill>
                  <a:schemeClr val="tx1"/>
                </a:solidFill>
              </a:rPr>
              <a:t>D</a:t>
            </a:r>
            <a:r>
              <a:rPr lang="es-ES" sz="2000">
                <a:solidFill>
                  <a:schemeClr val="tx1"/>
                </a:solidFill>
              </a:rPr>
              <a:t> Plasmid DNA (pTH.HIVA)</a:t>
            </a:r>
            <a:r>
              <a:rPr lang="es-ES" sz="1600"/>
              <a:t> </a:t>
            </a:r>
          </a:p>
        </p:txBody>
      </p:sp>
      <p:sp>
        <p:nvSpPr>
          <p:cNvPr id="36870" name="Rectangle 6"/>
          <p:cNvSpPr>
            <a:spLocks noChangeArrowheads="1"/>
          </p:cNvSpPr>
          <p:nvPr/>
        </p:nvSpPr>
        <p:spPr bwMode="auto">
          <a:xfrm>
            <a:off x="17463" y="6596063"/>
            <a:ext cx="3546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s-ES" sz="1000">
                <a:solidFill>
                  <a:schemeClr val="tx1"/>
                </a:solidFill>
              </a:rPr>
              <a:t>Eur. J. Immunol. 2011. 41: 1–11 DOI 10.1002/eji.201141962</a:t>
            </a:r>
          </a:p>
        </p:txBody>
      </p:sp>
      <p:pic>
        <p:nvPicPr>
          <p:cNvPr id="1137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55"/>
          <p:cNvSpPr txBox="1">
            <a:spLocks noChangeArrowheads="1"/>
          </p:cNvSpPr>
          <p:nvPr/>
        </p:nvSpPr>
        <p:spPr bwMode="auto">
          <a:xfrm>
            <a:off x="1354138" y="112713"/>
            <a:ext cx="2209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sz="1200" b="1">
                <a:solidFill>
                  <a:srgbClr val="3333CC"/>
                </a:solidFill>
              </a:rPr>
              <a:t>BCG.HIVA</a:t>
            </a:r>
            <a:r>
              <a:rPr lang="es-ES_tradnl" sz="1200" b="1" baseline="30000">
                <a:solidFill>
                  <a:srgbClr val="3333CC"/>
                </a:solidFill>
              </a:rPr>
              <a:t>222</a:t>
            </a:r>
            <a:endParaRPr lang="es-ES" sz="1200" b="1" baseline="30000">
              <a:solidFill>
                <a:srgbClr val="3333CC"/>
              </a:solidFill>
            </a:endParaRPr>
          </a:p>
        </p:txBody>
      </p:sp>
    </p:spTree>
    <p:extLst>
      <p:ext uri="{BB962C8B-B14F-4D97-AF65-F5344CB8AC3E}">
        <p14:creationId xmlns:p14="http://schemas.microsoft.com/office/powerpoint/2010/main" val="3023078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Marcador de contenido 32" descr="Captura de pantalla 2012-11-28 a les 10.29.27.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1295400"/>
            <a:ext cx="2508250" cy="2205038"/>
          </a:xfrm>
        </p:spPr>
      </p:pic>
      <p:grpSp>
        <p:nvGrpSpPr>
          <p:cNvPr id="37891" name="Group 27"/>
          <p:cNvGrpSpPr>
            <a:grpSpLocks/>
          </p:cNvGrpSpPr>
          <p:nvPr/>
        </p:nvGrpSpPr>
        <p:grpSpPr bwMode="auto">
          <a:xfrm>
            <a:off x="344488" y="3694113"/>
            <a:ext cx="8799512" cy="2470150"/>
            <a:chOff x="217" y="2327"/>
            <a:chExt cx="5543" cy="1556"/>
          </a:xfrm>
        </p:grpSpPr>
        <p:pic>
          <p:nvPicPr>
            <p:cNvPr id="37904" name="Imagen 33" descr="Captura de pantalla 2012-11-28 a les 10.3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 y="2327"/>
              <a:ext cx="1660"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Imagen 2" descr="Captura de pantalla 2012-12-13 a les 17.27.1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6" y="2781"/>
              <a:ext cx="89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Imagen 5" descr="Captura de pantalla 2012-12-13 a les 17.28.1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5" y="2781"/>
              <a:ext cx="893"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ector recto de flecha 11"/>
            <p:cNvCxnSpPr/>
            <p:nvPr/>
          </p:nvCxnSpPr>
          <p:spPr>
            <a:xfrm flipV="1">
              <a:off x="1877" y="3161"/>
              <a:ext cx="478" cy="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a:off x="3312" y="3153"/>
              <a:ext cx="4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CuadroTexto 21"/>
            <p:cNvSpPr txBox="1"/>
            <p:nvPr/>
          </p:nvSpPr>
          <p:spPr>
            <a:xfrm>
              <a:off x="3532" y="3700"/>
              <a:ext cx="2228" cy="183"/>
            </a:xfrm>
            <a:prstGeom prst="rect">
              <a:avLst/>
            </a:prstGeom>
            <a:noFill/>
          </p:spPr>
          <p:txBody>
            <a:bodyPr wrap="none">
              <a:spAutoFit/>
            </a:bodyPr>
            <a:lstStyle/>
            <a:p>
              <a:pPr algn="l" defTabSz="457200">
                <a:defRPr/>
              </a:pPr>
              <a:r>
                <a:rPr lang="en-US" sz="1300" b="1" dirty="0">
                  <a:solidFill>
                    <a:schemeClr val="tx1"/>
                  </a:solidFill>
                  <a:latin typeface="+mn-lt"/>
                  <a:ea typeface="+mn-ea"/>
                </a:rPr>
                <a:t>LYS AUXOTROPHY COMPLEMENTATION</a:t>
              </a:r>
            </a:p>
          </p:txBody>
        </p:sp>
        <p:sp>
          <p:nvSpPr>
            <p:cNvPr id="23" name="CuadroTexto 22"/>
            <p:cNvSpPr txBox="1"/>
            <p:nvPr/>
          </p:nvSpPr>
          <p:spPr>
            <a:xfrm>
              <a:off x="1804" y="3556"/>
              <a:ext cx="2251" cy="183"/>
            </a:xfrm>
            <a:prstGeom prst="rect">
              <a:avLst/>
            </a:prstGeom>
            <a:noFill/>
          </p:spPr>
          <p:txBody>
            <a:bodyPr wrap="none">
              <a:spAutoFit/>
            </a:bodyPr>
            <a:lstStyle/>
            <a:p>
              <a:pPr algn="l" defTabSz="457200">
                <a:defRPr/>
              </a:pPr>
              <a:r>
                <a:rPr lang="en-US" sz="1300" b="1" dirty="0">
                  <a:solidFill>
                    <a:schemeClr val="tx1"/>
                  </a:solidFill>
                  <a:latin typeface="+mn-lt"/>
                  <a:ea typeface="+mn-ea"/>
                </a:rPr>
                <a:t>GLY AUXOTROPHY COMPLEMENTATION</a:t>
              </a:r>
            </a:p>
          </p:txBody>
        </p:sp>
        <p:sp>
          <p:nvSpPr>
            <p:cNvPr id="37911" name="CuadroTexto 24"/>
            <p:cNvSpPr txBox="1">
              <a:spLocks noChangeArrowheads="1"/>
            </p:cNvSpPr>
            <p:nvPr/>
          </p:nvSpPr>
          <p:spPr bwMode="auto">
            <a:xfrm>
              <a:off x="2381" y="2587"/>
              <a:ext cx="8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400" b="1" i="1">
                  <a:solidFill>
                    <a:schemeClr val="tx1"/>
                  </a:solidFill>
                  <a:latin typeface="Calibri" pitchFamily="34" charset="0"/>
                </a:rPr>
                <a:t>E. Coli </a:t>
              </a:r>
              <a:r>
                <a:rPr lang="en-US" sz="1400" b="1">
                  <a:solidFill>
                    <a:schemeClr val="tx1"/>
                  </a:solidFill>
                  <a:latin typeface="Calibri" pitchFamily="34" charset="0"/>
                </a:rPr>
                <a:t>M15ΔGly</a:t>
              </a:r>
              <a:endParaRPr lang="en-US" sz="1400" b="1" i="1">
                <a:solidFill>
                  <a:schemeClr val="tx1"/>
                </a:solidFill>
                <a:latin typeface="Calibri" pitchFamily="34" charset="0"/>
              </a:endParaRPr>
            </a:p>
          </p:txBody>
        </p:sp>
        <p:sp>
          <p:nvSpPr>
            <p:cNvPr id="26" name="CuadroTexto 25"/>
            <p:cNvSpPr txBox="1"/>
            <p:nvPr/>
          </p:nvSpPr>
          <p:spPr>
            <a:xfrm>
              <a:off x="3744" y="2587"/>
              <a:ext cx="1337" cy="192"/>
            </a:xfrm>
            <a:prstGeom prst="rect">
              <a:avLst/>
            </a:prstGeom>
            <a:noFill/>
          </p:spPr>
          <p:txBody>
            <a:bodyPr wrap="none">
              <a:spAutoFit/>
            </a:bodyPr>
            <a:lstStyle/>
            <a:p>
              <a:pPr algn="l" defTabSz="457200">
                <a:defRPr/>
              </a:pPr>
              <a:r>
                <a:rPr lang="en-US" sz="1400" b="1" i="1" dirty="0">
                  <a:solidFill>
                    <a:schemeClr val="tx1"/>
                  </a:solidFill>
                  <a:latin typeface="+mn-lt"/>
                  <a:ea typeface="+mn-ea"/>
                </a:rPr>
                <a:t>Mycobacterium </a:t>
              </a:r>
              <a:r>
                <a:rPr lang="en-US" sz="1400" b="1" dirty="0">
                  <a:solidFill>
                    <a:schemeClr val="tx1"/>
                  </a:solidFill>
                  <a:latin typeface="+mn-lt"/>
                  <a:ea typeface="+mn-ea"/>
                </a:rPr>
                <a:t>BCG Lys</a:t>
              </a:r>
              <a:r>
                <a:rPr lang="en-US" sz="1400" b="1" baseline="30000" dirty="0">
                  <a:solidFill>
                    <a:schemeClr val="tx1"/>
                  </a:solidFill>
                  <a:latin typeface="+mn-lt"/>
                  <a:ea typeface="+mn-ea"/>
                </a:rPr>
                <a:t>-</a:t>
              </a:r>
            </a:p>
          </p:txBody>
        </p:sp>
      </p:grpSp>
      <p:grpSp>
        <p:nvGrpSpPr>
          <p:cNvPr id="37892" name="Group 26"/>
          <p:cNvGrpSpPr>
            <a:grpSpLocks/>
          </p:cNvGrpSpPr>
          <p:nvPr/>
        </p:nvGrpSpPr>
        <p:grpSpPr bwMode="auto">
          <a:xfrm>
            <a:off x="2892425" y="1498600"/>
            <a:ext cx="6335713" cy="2057400"/>
            <a:chOff x="1822" y="944"/>
            <a:chExt cx="3991" cy="1296"/>
          </a:xfrm>
        </p:grpSpPr>
        <p:pic>
          <p:nvPicPr>
            <p:cNvPr id="37896" name="Imagen 4" descr="Captura de pantalla 2012-12-13 a les 17.27.3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2" y="1138"/>
              <a:ext cx="891"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n 12" descr="Captura de pantalla 2012-12-13 a les 17.28.1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6" y="1145"/>
              <a:ext cx="893"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recto de flecha 2"/>
            <p:cNvCxnSpPr/>
            <p:nvPr/>
          </p:nvCxnSpPr>
          <p:spPr>
            <a:xfrm>
              <a:off x="1822" y="1510"/>
              <a:ext cx="47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flipV="1">
              <a:off x="3353" y="1523"/>
              <a:ext cx="479" cy="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a:off x="2166" y="1924"/>
              <a:ext cx="1474" cy="183"/>
            </a:xfrm>
            <a:prstGeom prst="rect">
              <a:avLst/>
            </a:prstGeom>
            <a:noFill/>
          </p:spPr>
          <p:txBody>
            <a:bodyPr wrap="none">
              <a:spAutoFit/>
            </a:bodyPr>
            <a:lstStyle/>
            <a:p>
              <a:pPr algn="l" defTabSz="457200">
                <a:defRPr/>
              </a:pPr>
              <a:r>
                <a:rPr lang="en-US" sz="1300" b="1" dirty="0">
                  <a:solidFill>
                    <a:schemeClr val="tx1"/>
                  </a:solidFill>
                  <a:latin typeface="+mn-lt"/>
                  <a:ea typeface="+mn-ea"/>
                </a:rPr>
                <a:t>KANAMYCIN RESISTANCE</a:t>
              </a:r>
            </a:p>
          </p:txBody>
        </p:sp>
        <p:sp>
          <p:nvSpPr>
            <p:cNvPr id="21" name="CuadroTexto 20"/>
            <p:cNvSpPr txBox="1"/>
            <p:nvPr/>
          </p:nvSpPr>
          <p:spPr>
            <a:xfrm>
              <a:off x="3585" y="2057"/>
              <a:ext cx="2228" cy="183"/>
            </a:xfrm>
            <a:prstGeom prst="rect">
              <a:avLst/>
            </a:prstGeom>
            <a:noFill/>
          </p:spPr>
          <p:txBody>
            <a:bodyPr wrap="none">
              <a:spAutoFit/>
            </a:bodyPr>
            <a:lstStyle/>
            <a:p>
              <a:pPr algn="l" defTabSz="457200">
                <a:defRPr/>
              </a:pPr>
              <a:r>
                <a:rPr lang="en-US" sz="1300" b="1" dirty="0">
                  <a:solidFill>
                    <a:schemeClr val="tx1"/>
                  </a:solidFill>
                  <a:latin typeface="+mn-lt"/>
                  <a:ea typeface="+mn-ea"/>
                </a:rPr>
                <a:t>LYS AUXOTROPHY COMPLEMENTATION</a:t>
              </a:r>
            </a:p>
          </p:txBody>
        </p:sp>
        <p:sp>
          <p:nvSpPr>
            <p:cNvPr id="24" name="CuadroTexto 23"/>
            <p:cNvSpPr txBox="1"/>
            <p:nvPr/>
          </p:nvSpPr>
          <p:spPr>
            <a:xfrm>
              <a:off x="2617" y="944"/>
              <a:ext cx="440" cy="192"/>
            </a:xfrm>
            <a:prstGeom prst="rect">
              <a:avLst/>
            </a:prstGeom>
            <a:noFill/>
          </p:spPr>
          <p:txBody>
            <a:bodyPr wrap="none">
              <a:spAutoFit/>
            </a:bodyPr>
            <a:lstStyle/>
            <a:p>
              <a:pPr algn="l" defTabSz="457200">
                <a:defRPr/>
              </a:pPr>
              <a:r>
                <a:rPr lang="en-US" sz="1400" b="1" i="1" dirty="0">
                  <a:solidFill>
                    <a:schemeClr val="tx1"/>
                  </a:solidFill>
                  <a:latin typeface="+mn-lt"/>
                  <a:ea typeface="+mn-ea"/>
                </a:rPr>
                <a:t>E. Coli</a:t>
              </a:r>
            </a:p>
          </p:txBody>
        </p:sp>
        <p:sp>
          <p:nvSpPr>
            <p:cNvPr id="27" name="CuadroTexto 26"/>
            <p:cNvSpPr txBox="1"/>
            <p:nvPr/>
          </p:nvSpPr>
          <p:spPr>
            <a:xfrm>
              <a:off x="3670" y="954"/>
              <a:ext cx="1337" cy="192"/>
            </a:xfrm>
            <a:prstGeom prst="rect">
              <a:avLst/>
            </a:prstGeom>
            <a:noFill/>
          </p:spPr>
          <p:txBody>
            <a:bodyPr wrap="none">
              <a:spAutoFit/>
            </a:bodyPr>
            <a:lstStyle/>
            <a:p>
              <a:pPr algn="l" defTabSz="457200">
                <a:defRPr/>
              </a:pPr>
              <a:r>
                <a:rPr lang="en-US" sz="1400" b="1" i="1" dirty="0">
                  <a:solidFill>
                    <a:schemeClr val="tx1"/>
                  </a:solidFill>
                  <a:latin typeface="+mn-lt"/>
                  <a:ea typeface="+mn-ea"/>
                </a:rPr>
                <a:t>Mycobacterium </a:t>
              </a:r>
              <a:r>
                <a:rPr lang="en-US" sz="1400" b="1" dirty="0">
                  <a:solidFill>
                    <a:schemeClr val="tx1"/>
                  </a:solidFill>
                  <a:latin typeface="+mn-lt"/>
                  <a:ea typeface="+mn-ea"/>
                </a:rPr>
                <a:t>BCG Lys</a:t>
              </a:r>
              <a:r>
                <a:rPr lang="en-US" sz="1400" b="1" baseline="30000" dirty="0">
                  <a:solidFill>
                    <a:schemeClr val="tx1"/>
                  </a:solidFill>
                  <a:latin typeface="+mn-lt"/>
                  <a:ea typeface="+mn-ea"/>
                </a:rPr>
                <a:t>-</a:t>
              </a:r>
            </a:p>
          </p:txBody>
        </p:sp>
      </p:grpSp>
      <p:sp>
        <p:nvSpPr>
          <p:cNvPr id="29" name="28 CuadroTexto"/>
          <p:cNvSpPr txBox="1"/>
          <p:nvPr/>
        </p:nvSpPr>
        <p:spPr>
          <a:xfrm>
            <a:off x="214313" y="188913"/>
            <a:ext cx="8662987" cy="946150"/>
          </a:xfrm>
          <a:prstGeom prst="rect">
            <a:avLst/>
          </a:prstGeom>
          <a:noFill/>
        </p:spPr>
        <p:txBody>
          <a:bodyPr>
            <a:spAutoFit/>
          </a:bodyPr>
          <a:lstStyle/>
          <a:p>
            <a:pPr>
              <a:defRPr/>
            </a:pPr>
            <a:r>
              <a:rPr lang="es-ES" sz="2800" b="1">
                <a:solidFill>
                  <a:schemeClr val="accent2"/>
                </a:solidFill>
                <a:effectLst>
                  <a:outerShdw blurRad="38100" dist="38100" dir="2700000" algn="tl">
                    <a:srgbClr val="C0C0C0"/>
                  </a:outerShdw>
                </a:effectLst>
                <a:latin typeface="Calibri" pitchFamily="34" charset="0"/>
              </a:rPr>
              <a:t>Improvement of the selection system: Substitution of the Kan</a:t>
            </a:r>
            <a:r>
              <a:rPr lang="es-ES" sz="3600" b="1" baseline="30000">
                <a:solidFill>
                  <a:schemeClr val="accent2"/>
                </a:solidFill>
                <a:effectLst>
                  <a:outerShdw blurRad="38100" dist="38100" dir="2700000" algn="tl">
                    <a:srgbClr val="C0C0C0"/>
                  </a:outerShdw>
                </a:effectLst>
                <a:latin typeface="Calibri" pitchFamily="34" charset="0"/>
              </a:rPr>
              <a:t>®</a:t>
            </a:r>
            <a:r>
              <a:rPr lang="es-ES" sz="2800" b="1">
                <a:solidFill>
                  <a:schemeClr val="accent2"/>
                </a:solidFill>
                <a:effectLst>
                  <a:outerShdw blurRad="38100" dist="38100" dir="2700000" algn="tl">
                    <a:srgbClr val="C0C0C0"/>
                  </a:outerShdw>
                </a:effectLst>
                <a:latin typeface="Calibri" pitchFamily="34" charset="0"/>
              </a:rPr>
              <a:t> by </a:t>
            </a:r>
            <a:r>
              <a:rPr lang="es-ES" sz="2800" b="1" i="1">
                <a:solidFill>
                  <a:schemeClr val="accent2"/>
                </a:solidFill>
                <a:effectLst>
                  <a:outerShdw blurRad="38100" dist="38100" dir="2700000" algn="tl">
                    <a:srgbClr val="C0C0C0"/>
                  </a:outerShdw>
                </a:effectLst>
                <a:latin typeface="Calibri" pitchFamily="34" charset="0"/>
              </a:rPr>
              <a:t>E.coli</a:t>
            </a:r>
            <a:r>
              <a:rPr lang="es-ES" sz="2800" b="1">
                <a:solidFill>
                  <a:schemeClr val="accent2"/>
                </a:solidFill>
                <a:effectLst>
                  <a:outerShdw blurRad="38100" dist="38100" dir="2700000" algn="tl">
                    <a:srgbClr val="C0C0C0"/>
                  </a:outerShdw>
                </a:effectLst>
                <a:latin typeface="Calibri" pitchFamily="34" charset="0"/>
              </a:rPr>
              <a:t> glycine auxotrophy complementation.</a:t>
            </a:r>
          </a:p>
        </p:txBody>
      </p:sp>
      <p:sp>
        <p:nvSpPr>
          <p:cNvPr id="2" name="1 CuadroTexto"/>
          <p:cNvSpPr txBox="1">
            <a:spLocks noChangeArrowheads="1"/>
          </p:cNvSpPr>
          <p:nvPr/>
        </p:nvSpPr>
        <p:spPr bwMode="auto">
          <a:xfrm>
            <a:off x="1160463" y="4751388"/>
            <a:ext cx="879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400" b="1">
                <a:solidFill>
                  <a:schemeClr val="tx1"/>
                </a:solidFill>
                <a:latin typeface="Calibri" pitchFamily="34" charset="0"/>
              </a:rPr>
              <a:t>p2auxo</a:t>
            </a:r>
          </a:p>
        </p:txBody>
      </p:sp>
      <p:sp>
        <p:nvSpPr>
          <p:cNvPr id="4" name="1 CuadroTexto"/>
          <p:cNvSpPr txBox="1">
            <a:spLocks noChangeArrowheads="1"/>
          </p:cNvSpPr>
          <p:nvPr/>
        </p:nvSpPr>
        <p:spPr bwMode="auto">
          <a:xfrm>
            <a:off x="1249363" y="2246313"/>
            <a:ext cx="849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400" b="1">
                <a:solidFill>
                  <a:schemeClr val="tx1"/>
                </a:solidFill>
                <a:latin typeface="Calibri" pitchFamily="34" charset="0"/>
              </a:rPr>
              <a:t>pJH222</a:t>
            </a:r>
          </a:p>
        </p:txBody>
      </p:sp>
    </p:spTree>
    <p:extLst>
      <p:ext uri="{BB962C8B-B14F-4D97-AF65-F5344CB8AC3E}">
        <p14:creationId xmlns:p14="http://schemas.microsoft.com/office/powerpoint/2010/main" val="53304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endParaRPr lang="es-ES" sz="3200">
              <a:solidFill>
                <a:schemeClr val="tx1"/>
              </a:solidFill>
              <a:latin typeface="Times New Roman" pitchFamily="18" charset="0"/>
            </a:endParaRPr>
          </a:p>
          <a:p>
            <a:pPr marL="342900" indent="-342900" algn="l">
              <a:spcBef>
                <a:spcPct val="20000"/>
              </a:spcBef>
            </a:pPr>
            <a:endParaRPr lang="es-ES" sz="3200">
              <a:solidFill>
                <a:schemeClr val="tx1"/>
              </a:solidFill>
              <a:latin typeface="Times New Roman" pitchFamily="18" charset="0"/>
            </a:endParaRPr>
          </a:p>
        </p:txBody>
      </p:sp>
      <p:sp>
        <p:nvSpPr>
          <p:cNvPr id="113677" name="AutoShape 13"/>
          <p:cNvSpPr>
            <a:spLocks noChangeArrowheads="1"/>
          </p:cNvSpPr>
          <p:nvPr/>
        </p:nvSpPr>
        <p:spPr bwMode="auto">
          <a:xfrm>
            <a:off x="784225" y="1557338"/>
            <a:ext cx="4662488" cy="1506537"/>
          </a:xfrm>
          <a:prstGeom prst="roundRect">
            <a:avLst>
              <a:gd name="adj" fmla="val 16667"/>
            </a:avLst>
          </a:prstGeom>
          <a:gradFill rotWithShape="0">
            <a:gsLst>
              <a:gs pos="0">
                <a:srgbClr val="B2B2B2"/>
              </a:gs>
              <a:gs pos="50000">
                <a:srgbClr val="EAEAEA"/>
              </a:gs>
              <a:gs pos="100000">
                <a:srgbClr val="B2B2B2"/>
              </a:gs>
            </a:gsLst>
            <a:lin ang="5400000" scaled="1"/>
          </a:gradFill>
          <a:ln w="9525">
            <a:solidFill>
              <a:srgbClr val="336699"/>
            </a:solidFill>
            <a:round/>
            <a:headEnd/>
            <a:tailEnd/>
          </a:ln>
          <a:effectLst>
            <a:outerShdw blurRad="63500" dist="107763" dir="2700000" algn="ctr" rotWithShape="0">
              <a:srgbClr val="000000">
                <a:alpha val="50000"/>
              </a:srgbClr>
            </a:outerShdw>
          </a:effectLst>
        </p:spPr>
        <p:txBody>
          <a:bodyPr/>
          <a:lstStyle/>
          <a:p>
            <a:pPr>
              <a:spcBef>
                <a:spcPct val="20000"/>
              </a:spcBef>
              <a:defRPr/>
            </a:pPr>
            <a:endParaRPr lang="es-ES">
              <a:latin typeface="Arial Unicode MS" charset="0"/>
              <a:ea typeface="ＭＳ Ｐゴシック" charset="0"/>
            </a:endParaRPr>
          </a:p>
        </p:txBody>
      </p:sp>
      <p:sp>
        <p:nvSpPr>
          <p:cNvPr id="38916" name="AutoShape 14"/>
          <p:cNvSpPr>
            <a:spLocks noChangeArrowheads="1"/>
          </p:cNvSpPr>
          <p:nvPr/>
        </p:nvSpPr>
        <p:spPr bwMode="auto">
          <a:xfrm>
            <a:off x="1206500" y="1665288"/>
            <a:ext cx="1409700" cy="1076325"/>
          </a:xfrm>
          <a:prstGeom prst="star32">
            <a:avLst>
              <a:gd name="adj" fmla="val 37500"/>
            </a:avLst>
          </a:prstGeom>
          <a:gradFill rotWithShape="0">
            <a:gsLst>
              <a:gs pos="0">
                <a:srgbClr val="B2B2B2"/>
              </a:gs>
              <a:gs pos="50000">
                <a:srgbClr val="EAEAEA"/>
              </a:gs>
              <a:gs pos="100000">
                <a:srgbClr val="B2B2B2"/>
              </a:gs>
            </a:gsLst>
            <a:lin ang="5400000" scaled="1"/>
          </a:gradFill>
          <a:ln w="9525">
            <a:solidFill>
              <a:srgbClr val="336699"/>
            </a:solidFill>
            <a:miter lim="800000"/>
            <a:headEnd/>
            <a:tailEnd/>
          </a:ln>
        </p:spPr>
        <p:txBody>
          <a:bodyPr/>
          <a:lstStyle/>
          <a:p>
            <a:pPr>
              <a:spcBef>
                <a:spcPct val="20000"/>
              </a:spcBef>
            </a:pPr>
            <a:endParaRPr lang="es-ES"/>
          </a:p>
        </p:txBody>
      </p:sp>
      <p:sp>
        <p:nvSpPr>
          <p:cNvPr id="38917" name="Text Box 15"/>
          <p:cNvSpPr txBox="1">
            <a:spLocks noChangeArrowheads="1"/>
          </p:cNvSpPr>
          <p:nvPr/>
        </p:nvSpPr>
        <p:spPr bwMode="auto">
          <a:xfrm>
            <a:off x="1593850" y="1933575"/>
            <a:ext cx="868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chemeClr val="accent2"/>
                </a:solidFill>
                <a:latin typeface="Comic Sans MS" pitchFamily="66" charset="0"/>
              </a:rPr>
              <a:t>ADN BCG Pasteur</a:t>
            </a:r>
            <a:endParaRPr lang="es-ES" sz="1200">
              <a:solidFill>
                <a:schemeClr val="accent2"/>
              </a:solidFill>
              <a:latin typeface="Comic Sans MS" pitchFamily="66" charset="0"/>
            </a:endParaRPr>
          </a:p>
        </p:txBody>
      </p:sp>
      <p:sp>
        <p:nvSpPr>
          <p:cNvPr id="38918" name="Text Box 16"/>
          <p:cNvSpPr txBox="1">
            <a:spLocks noChangeArrowheads="1"/>
          </p:cNvSpPr>
          <p:nvPr/>
        </p:nvSpPr>
        <p:spPr bwMode="auto">
          <a:xfrm>
            <a:off x="3962400" y="2713038"/>
            <a:ext cx="1401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666699"/>
                </a:solidFill>
                <a:latin typeface="Comic Sans MS" pitchFamily="66" charset="0"/>
              </a:rPr>
              <a:t>p2auxo.HIVA</a:t>
            </a:r>
          </a:p>
        </p:txBody>
      </p:sp>
      <p:grpSp>
        <p:nvGrpSpPr>
          <p:cNvPr id="38919" name="Group 17"/>
          <p:cNvGrpSpPr>
            <a:grpSpLocks/>
          </p:cNvGrpSpPr>
          <p:nvPr/>
        </p:nvGrpSpPr>
        <p:grpSpPr bwMode="auto">
          <a:xfrm>
            <a:off x="4648200" y="2278063"/>
            <a:ext cx="433388" cy="430212"/>
            <a:chOff x="7641" y="4297"/>
            <a:chExt cx="2880" cy="3060"/>
          </a:xfrm>
        </p:grpSpPr>
        <p:sp>
          <p:nvSpPr>
            <p:cNvPr id="38989" name="AutoShape 1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8990" name="AutoShape 1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91" name="AutoShape 20"/>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92" name="AutoShape 2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93" name="AutoShape 2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8920" name="Group 23"/>
          <p:cNvGrpSpPr>
            <a:grpSpLocks/>
          </p:cNvGrpSpPr>
          <p:nvPr/>
        </p:nvGrpSpPr>
        <p:grpSpPr bwMode="auto">
          <a:xfrm>
            <a:off x="3997325" y="2278063"/>
            <a:ext cx="433388" cy="430212"/>
            <a:chOff x="7641" y="4297"/>
            <a:chExt cx="2880" cy="3060"/>
          </a:xfrm>
        </p:grpSpPr>
        <p:sp>
          <p:nvSpPr>
            <p:cNvPr id="38984" name="AutoShape 2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8985" name="AutoShape 2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6" name="AutoShape 26"/>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7" name="AutoShape 2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8" name="AutoShape 2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8921" name="Group 29"/>
          <p:cNvGrpSpPr>
            <a:grpSpLocks/>
          </p:cNvGrpSpPr>
          <p:nvPr/>
        </p:nvGrpSpPr>
        <p:grpSpPr bwMode="auto">
          <a:xfrm>
            <a:off x="3779838" y="1847850"/>
            <a:ext cx="434975" cy="430213"/>
            <a:chOff x="7641" y="4297"/>
            <a:chExt cx="2880" cy="3060"/>
          </a:xfrm>
        </p:grpSpPr>
        <p:sp>
          <p:nvSpPr>
            <p:cNvPr id="38979" name="AutoShape 3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8980" name="AutoShape 3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1" name="AutoShape 32"/>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2" name="AutoShape 3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83" name="AutoShape 3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8922" name="Group 35"/>
          <p:cNvGrpSpPr>
            <a:grpSpLocks/>
          </p:cNvGrpSpPr>
          <p:nvPr/>
        </p:nvGrpSpPr>
        <p:grpSpPr bwMode="auto">
          <a:xfrm>
            <a:off x="4322763" y="1847850"/>
            <a:ext cx="433387" cy="430213"/>
            <a:chOff x="7641" y="4297"/>
            <a:chExt cx="2880" cy="3060"/>
          </a:xfrm>
        </p:grpSpPr>
        <p:sp>
          <p:nvSpPr>
            <p:cNvPr id="38974" name="AutoShape 3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8975" name="AutoShape 3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6" name="AutoShape 38"/>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7" name="AutoShape 3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8" name="AutoShape 4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8923" name="Group 41"/>
          <p:cNvGrpSpPr>
            <a:grpSpLocks/>
          </p:cNvGrpSpPr>
          <p:nvPr/>
        </p:nvGrpSpPr>
        <p:grpSpPr bwMode="auto">
          <a:xfrm>
            <a:off x="4864100" y="1847850"/>
            <a:ext cx="434975" cy="430213"/>
            <a:chOff x="7641" y="4297"/>
            <a:chExt cx="2880" cy="3060"/>
          </a:xfrm>
        </p:grpSpPr>
        <p:sp>
          <p:nvSpPr>
            <p:cNvPr id="38969" name="AutoShape 4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8970" name="AutoShape 4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1" name="AutoShape 44"/>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2" name="AutoShape 4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8973" name="AutoShape 4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sp>
        <p:nvSpPr>
          <p:cNvPr id="38924" name="Rectangle 50"/>
          <p:cNvSpPr>
            <a:spLocks noChangeArrowheads="1"/>
          </p:cNvSpPr>
          <p:nvPr/>
        </p:nvSpPr>
        <p:spPr bwMode="auto">
          <a:xfrm>
            <a:off x="4192588" y="5162550"/>
            <a:ext cx="44831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38925" name="Line 51"/>
          <p:cNvSpPr>
            <a:spLocks noChangeShapeType="1"/>
          </p:cNvSpPr>
          <p:nvPr/>
        </p:nvSpPr>
        <p:spPr bwMode="auto">
          <a:xfrm>
            <a:off x="7281863" y="5897563"/>
            <a:ext cx="0" cy="311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8926" name="Rectangle 52"/>
          <p:cNvSpPr>
            <a:spLocks noChangeArrowheads="1"/>
          </p:cNvSpPr>
          <p:nvPr/>
        </p:nvSpPr>
        <p:spPr bwMode="auto">
          <a:xfrm>
            <a:off x="6069013" y="6167438"/>
            <a:ext cx="193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a:solidFill>
                  <a:srgbClr val="000000"/>
                </a:solidFill>
                <a:latin typeface="Comic Sans MS" pitchFamily="66" charset="0"/>
              </a:rPr>
              <a:t>multi-CTL epitope region</a:t>
            </a:r>
          </a:p>
        </p:txBody>
      </p:sp>
      <p:sp>
        <p:nvSpPr>
          <p:cNvPr id="38927" name="Rectangle 53"/>
          <p:cNvSpPr>
            <a:spLocks noChangeArrowheads="1"/>
          </p:cNvSpPr>
          <p:nvPr/>
        </p:nvSpPr>
        <p:spPr bwMode="auto">
          <a:xfrm>
            <a:off x="4289425" y="5643563"/>
            <a:ext cx="1476375" cy="260350"/>
          </a:xfrm>
          <a:prstGeom prst="rect">
            <a:avLst/>
          </a:prstGeom>
          <a:gradFill rotWithShape="0">
            <a:gsLst>
              <a:gs pos="0">
                <a:srgbClr val="FF9900"/>
              </a:gs>
              <a:gs pos="50000">
                <a:srgbClr val="FFFFCC"/>
              </a:gs>
              <a:gs pos="100000">
                <a:srgbClr val="FF99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113718" name="Rectangle 54"/>
          <p:cNvSpPr>
            <a:spLocks noChangeArrowheads="1"/>
          </p:cNvSpPr>
          <p:nvPr/>
        </p:nvSpPr>
        <p:spPr bwMode="auto">
          <a:xfrm>
            <a:off x="5765800" y="5643563"/>
            <a:ext cx="1160463" cy="260350"/>
          </a:xfrm>
          <a:prstGeom prst="rect">
            <a:avLst/>
          </a:prstGeom>
          <a:gradFill rotWithShape="0">
            <a:gsLst>
              <a:gs pos="0">
                <a:srgbClr val="FF6600"/>
              </a:gs>
              <a:gs pos="50000">
                <a:schemeClr val="bg1"/>
              </a:gs>
              <a:gs pos="100000">
                <a:srgbClr val="FF6600"/>
              </a:gs>
            </a:gsLst>
            <a:lin ang="5400000" scaled="1"/>
          </a:gradFill>
          <a:ln w="28575">
            <a:solidFill>
              <a:srgbClr val="CC0000"/>
            </a:solidFill>
            <a:miter lim="800000"/>
            <a:headEnd/>
            <a:tailEnd/>
          </a:ln>
        </p:spPr>
        <p:txBody>
          <a:bodyPr wrap="none" anchor="ctr"/>
          <a:lstStyle/>
          <a:p>
            <a:pPr>
              <a:spcBef>
                <a:spcPct val="20000"/>
              </a:spcBef>
              <a:defRPr/>
            </a:pPr>
            <a:endParaRPr lang="es-ES">
              <a:latin typeface="Arial Unicode MS" charset="0"/>
              <a:ea typeface="ＭＳ Ｐゴシック" charset="0"/>
            </a:endParaRPr>
          </a:p>
        </p:txBody>
      </p:sp>
      <p:sp>
        <p:nvSpPr>
          <p:cNvPr id="38929" name="Rectangle 55"/>
          <p:cNvSpPr>
            <a:spLocks noChangeArrowheads="1"/>
          </p:cNvSpPr>
          <p:nvPr/>
        </p:nvSpPr>
        <p:spPr bwMode="auto">
          <a:xfrm>
            <a:off x="6926263" y="5643563"/>
            <a:ext cx="633412" cy="260350"/>
          </a:xfrm>
          <a:prstGeom prst="rect">
            <a:avLst/>
          </a:prstGeom>
          <a:gradFill rotWithShape="0">
            <a:gsLst>
              <a:gs pos="0">
                <a:srgbClr val="CC0000"/>
              </a:gs>
              <a:gs pos="50000">
                <a:srgbClr val="FF9966"/>
              </a:gs>
              <a:gs pos="100000">
                <a:srgbClr val="CC0000"/>
              </a:gs>
            </a:gsLst>
            <a:lin ang="5400000" scaled="1"/>
          </a:gradFill>
          <a:ln w="28575">
            <a:solidFill>
              <a:srgbClr val="CC0000"/>
            </a:solidFill>
            <a:miter lim="800000"/>
            <a:headEnd/>
            <a:tailEnd/>
          </a:ln>
        </p:spPr>
        <p:txBody>
          <a:bodyPr wrap="none" anchor="ctr"/>
          <a:lstStyle/>
          <a:p>
            <a:pPr>
              <a:spcBef>
                <a:spcPct val="20000"/>
              </a:spcBef>
            </a:pPr>
            <a:endParaRPr lang="es-ES"/>
          </a:p>
        </p:txBody>
      </p:sp>
      <p:sp>
        <p:nvSpPr>
          <p:cNvPr id="38930" name="Rectangle 56" descr="Dark upward diagonal"/>
          <p:cNvSpPr>
            <a:spLocks noChangeArrowheads="1"/>
          </p:cNvSpPr>
          <p:nvPr/>
        </p:nvSpPr>
        <p:spPr bwMode="auto">
          <a:xfrm>
            <a:off x="7559675" y="5643563"/>
            <a:ext cx="104775" cy="260350"/>
          </a:xfrm>
          <a:prstGeom prst="rect">
            <a:avLst/>
          </a:prstGeom>
          <a:pattFill prst="dkUpDiag">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8931" name="Rectangle 57" descr="Narrow horizontal"/>
          <p:cNvSpPr>
            <a:spLocks noChangeArrowheads="1"/>
          </p:cNvSpPr>
          <p:nvPr/>
        </p:nvSpPr>
        <p:spPr bwMode="auto">
          <a:xfrm>
            <a:off x="7664450" y="5643563"/>
            <a:ext cx="106363" cy="260350"/>
          </a:xfrm>
          <a:prstGeom prst="rect">
            <a:avLst/>
          </a:prstGeom>
          <a:pattFill prst="narHorz">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8932" name="Rectangle 58" descr="Small checker board"/>
          <p:cNvSpPr>
            <a:spLocks noChangeArrowheads="1"/>
          </p:cNvSpPr>
          <p:nvPr/>
        </p:nvSpPr>
        <p:spPr bwMode="auto">
          <a:xfrm>
            <a:off x="7770813" y="5643563"/>
            <a:ext cx="104775" cy="260350"/>
          </a:xfrm>
          <a:prstGeom prst="rect">
            <a:avLst/>
          </a:prstGeom>
          <a:pattFill prst="smCheck">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8933" name="Rectangle 59"/>
          <p:cNvSpPr>
            <a:spLocks noChangeArrowheads="1"/>
          </p:cNvSpPr>
          <p:nvPr/>
        </p:nvSpPr>
        <p:spPr bwMode="auto">
          <a:xfrm>
            <a:off x="4740275" y="5616575"/>
            <a:ext cx="452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FF6600"/>
                </a:solidFill>
                <a:latin typeface="Comic Sans MS" pitchFamily="66" charset="0"/>
              </a:rPr>
              <a:t>p24</a:t>
            </a:r>
          </a:p>
        </p:txBody>
      </p:sp>
      <p:sp>
        <p:nvSpPr>
          <p:cNvPr id="38934" name="Rectangle 60"/>
          <p:cNvSpPr>
            <a:spLocks noChangeArrowheads="1"/>
          </p:cNvSpPr>
          <p:nvPr/>
        </p:nvSpPr>
        <p:spPr bwMode="auto">
          <a:xfrm>
            <a:off x="6053138" y="5624513"/>
            <a:ext cx="452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CC0000"/>
                </a:solidFill>
                <a:latin typeface="Comic Sans MS" pitchFamily="66" charset="0"/>
              </a:rPr>
              <a:t>p17</a:t>
            </a:r>
          </a:p>
        </p:txBody>
      </p:sp>
      <p:sp>
        <p:nvSpPr>
          <p:cNvPr id="38935" name="Rectangle 61"/>
          <p:cNvSpPr>
            <a:spLocks noChangeArrowheads="1"/>
          </p:cNvSpPr>
          <p:nvPr/>
        </p:nvSpPr>
        <p:spPr bwMode="auto">
          <a:xfrm>
            <a:off x="6872288" y="5664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endParaRPr lang="ca-ES" sz="1200" b="1">
              <a:solidFill>
                <a:srgbClr val="000000"/>
              </a:solidFill>
              <a:latin typeface="Times New Roman" pitchFamily="18" charset="0"/>
            </a:endParaRPr>
          </a:p>
        </p:txBody>
      </p:sp>
      <p:sp>
        <p:nvSpPr>
          <p:cNvPr id="38936" name="Line 62"/>
          <p:cNvSpPr>
            <a:spLocks noChangeShapeType="1"/>
          </p:cNvSpPr>
          <p:nvPr/>
        </p:nvSpPr>
        <p:spPr bwMode="auto">
          <a:xfrm flipV="1">
            <a:off x="7813675" y="5476875"/>
            <a:ext cx="0" cy="177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8937" name="Line 63"/>
          <p:cNvSpPr>
            <a:spLocks noChangeShapeType="1"/>
          </p:cNvSpPr>
          <p:nvPr/>
        </p:nvSpPr>
        <p:spPr bwMode="auto">
          <a:xfrm>
            <a:off x="7810500" y="5476875"/>
            <a:ext cx="3159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8938" name="Rectangle 64"/>
          <p:cNvSpPr>
            <a:spLocks noChangeArrowheads="1"/>
          </p:cNvSpPr>
          <p:nvPr/>
        </p:nvSpPr>
        <p:spPr bwMode="auto">
          <a:xfrm>
            <a:off x="8085138" y="5322888"/>
            <a:ext cx="654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i="1">
                <a:solidFill>
                  <a:srgbClr val="000000"/>
                </a:solidFill>
                <a:latin typeface="Comic Sans MS" pitchFamily="66" charset="0"/>
              </a:rPr>
              <a:t>Pk </a:t>
            </a:r>
            <a:r>
              <a:rPr lang="es-ES" sz="1200">
                <a:solidFill>
                  <a:srgbClr val="000000"/>
                </a:solidFill>
                <a:latin typeface="Comic Sans MS" pitchFamily="66" charset="0"/>
              </a:rPr>
              <a:t>Tag</a:t>
            </a:r>
          </a:p>
        </p:txBody>
      </p:sp>
      <p:sp>
        <p:nvSpPr>
          <p:cNvPr id="38939" name="Line 65"/>
          <p:cNvSpPr>
            <a:spLocks noChangeShapeType="1"/>
          </p:cNvSpPr>
          <p:nvPr/>
        </p:nvSpPr>
        <p:spPr bwMode="auto">
          <a:xfrm>
            <a:off x="4384675" y="5476875"/>
            <a:ext cx="0" cy="177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8940" name="Line 66"/>
          <p:cNvSpPr>
            <a:spLocks noChangeShapeType="1"/>
          </p:cNvSpPr>
          <p:nvPr/>
        </p:nvSpPr>
        <p:spPr bwMode="auto">
          <a:xfrm>
            <a:off x="5176838" y="5476875"/>
            <a:ext cx="0" cy="177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8941" name="Line 67"/>
          <p:cNvSpPr>
            <a:spLocks noChangeShapeType="1"/>
          </p:cNvSpPr>
          <p:nvPr/>
        </p:nvSpPr>
        <p:spPr bwMode="auto">
          <a:xfrm>
            <a:off x="5389563" y="5476875"/>
            <a:ext cx="0" cy="177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8942" name="Rectangle 68"/>
          <p:cNvSpPr>
            <a:spLocks noChangeArrowheads="1"/>
          </p:cNvSpPr>
          <p:nvPr/>
        </p:nvSpPr>
        <p:spPr bwMode="auto">
          <a:xfrm>
            <a:off x="4248150" y="5245100"/>
            <a:ext cx="252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a:solidFill>
                  <a:srgbClr val="000000"/>
                </a:solidFill>
                <a:latin typeface="Comic Sans MS" pitchFamily="66" charset="0"/>
              </a:rPr>
              <a:t>1</a:t>
            </a:r>
          </a:p>
        </p:txBody>
      </p:sp>
      <p:sp>
        <p:nvSpPr>
          <p:cNvPr id="38943" name="Rectangle 69"/>
          <p:cNvSpPr>
            <a:spLocks noChangeArrowheads="1"/>
          </p:cNvSpPr>
          <p:nvPr/>
        </p:nvSpPr>
        <p:spPr bwMode="auto">
          <a:xfrm>
            <a:off x="5051425" y="5241925"/>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a:solidFill>
                  <a:srgbClr val="000000"/>
                </a:solidFill>
                <a:latin typeface="Comic Sans MS" pitchFamily="66" charset="0"/>
              </a:rPr>
              <a:t>2</a:t>
            </a:r>
          </a:p>
        </p:txBody>
      </p:sp>
      <p:sp>
        <p:nvSpPr>
          <p:cNvPr id="38944" name="Rectangle 70"/>
          <p:cNvSpPr>
            <a:spLocks noChangeArrowheads="1"/>
          </p:cNvSpPr>
          <p:nvPr/>
        </p:nvSpPr>
        <p:spPr bwMode="auto">
          <a:xfrm>
            <a:off x="5267325" y="5241925"/>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a:solidFill>
                  <a:srgbClr val="000000"/>
                </a:solidFill>
                <a:latin typeface="Comic Sans MS" pitchFamily="66" charset="0"/>
              </a:rPr>
              <a:t>3</a:t>
            </a:r>
          </a:p>
        </p:txBody>
      </p:sp>
      <p:sp>
        <p:nvSpPr>
          <p:cNvPr id="38945" name="Line 71"/>
          <p:cNvSpPr>
            <a:spLocks noChangeShapeType="1"/>
          </p:cNvSpPr>
          <p:nvPr/>
        </p:nvSpPr>
        <p:spPr bwMode="auto">
          <a:xfrm>
            <a:off x="7704138" y="5233988"/>
            <a:ext cx="0" cy="400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46" name="Text Box 73"/>
          <p:cNvSpPr txBox="1">
            <a:spLocks noChangeArrowheads="1"/>
          </p:cNvSpPr>
          <p:nvPr/>
        </p:nvSpPr>
        <p:spPr bwMode="auto">
          <a:xfrm>
            <a:off x="406400" y="3267075"/>
            <a:ext cx="35433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sz="2600" b="1" i="1">
                <a:solidFill>
                  <a:schemeClr val="tx1"/>
                </a:solidFill>
                <a:latin typeface="Comic Sans MS" pitchFamily="66" charset="0"/>
              </a:rPr>
              <a:t>BCG :</a:t>
            </a:r>
            <a:r>
              <a:rPr lang="es-ES_tradnl" sz="2600" b="1">
                <a:solidFill>
                  <a:srgbClr val="FF9900"/>
                </a:solidFill>
                <a:latin typeface="Comic Sans MS" pitchFamily="66" charset="0"/>
              </a:rPr>
              <a:t> </a:t>
            </a:r>
            <a:r>
              <a:rPr lang="es-ES_tradnl" sz="2000" b="1">
                <a:solidFill>
                  <a:srgbClr val="969696"/>
                </a:solidFill>
                <a:latin typeface="Comic Sans MS" pitchFamily="66" charset="0"/>
              </a:rPr>
              <a:t>BCG substrain Pasteur. LysA auxotroph.</a:t>
            </a:r>
            <a:endParaRPr lang="es-ES" sz="2000" b="1">
              <a:solidFill>
                <a:srgbClr val="969696"/>
              </a:solidFill>
              <a:latin typeface="Comic Sans MS" pitchFamily="66" charset="0"/>
            </a:endParaRPr>
          </a:p>
        </p:txBody>
      </p:sp>
      <p:sp>
        <p:nvSpPr>
          <p:cNvPr id="38947" name="Text Box 74"/>
          <p:cNvSpPr txBox="1">
            <a:spLocks noChangeArrowheads="1"/>
          </p:cNvSpPr>
          <p:nvPr/>
        </p:nvSpPr>
        <p:spPr bwMode="auto">
          <a:xfrm>
            <a:off x="406400" y="4511675"/>
            <a:ext cx="469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Plasmid DNA:</a:t>
            </a:r>
            <a:r>
              <a:rPr lang="es-ES_tradnl" b="1" i="1">
                <a:solidFill>
                  <a:srgbClr val="5F5F5F"/>
                </a:solidFill>
                <a:latin typeface="Comic Sans MS" pitchFamily="66" charset="0"/>
              </a:rPr>
              <a:t> </a:t>
            </a:r>
            <a:r>
              <a:rPr lang="es-ES_tradnl" b="1" i="1">
                <a:solidFill>
                  <a:srgbClr val="969696"/>
                </a:solidFill>
                <a:latin typeface="Comic Sans MS" pitchFamily="66" charset="0"/>
              </a:rPr>
              <a:t>pJH222.HIVA</a:t>
            </a:r>
            <a:endParaRPr lang="es-ES" sz="2000" b="1">
              <a:solidFill>
                <a:srgbClr val="969696"/>
              </a:solidFill>
              <a:latin typeface="Comic Sans MS" pitchFamily="66" charset="0"/>
            </a:endParaRPr>
          </a:p>
        </p:txBody>
      </p:sp>
      <p:sp>
        <p:nvSpPr>
          <p:cNvPr id="38948" name="Line 75"/>
          <p:cNvSpPr>
            <a:spLocks noChangeShapeType="1"/>
          </p:cNvSpPr>
          <p:nvPr/>
        </p:nvSpPr>
        <p:spPr bwMode="auto">
          <a:xfrm>
            <a:off x="5076825" y="1819275"/>
            <a:ext cx="2374900" cy="144463"/>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8949" name="Line 76"/>
          <p:cNvSpPr>
            <a:spLocks noChangeShapeType="1"/>
          </p:cNvSpPr>
          <p:nvPr/>
        </p:nvSpPr>
        <p:spPr bwMode="auto">
          <a:xfrm>
            <a:off x="5148263" y="2276475"/>
            <a:ext cx="936625" cy="1512888"/>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8950" name="Line 77"/>
          <p:cNvSpPr>
            <a:spLocks noChangeShapeType="1"/>
          </p:cNvSpPr>
          <p:nvPr/>
        </p:nvSpPr>
        <p:spPr bwMode="auto">
          <a:xfrm flipH="1">
            <a:off x="4500563" y="4068763"/>
            <a:ext cx="1727200" cy="1439862"/>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8951" name="Text Box 5"/>
          <p:cNvSpPr txBox="1">
            <a:spLocks noChangeArrowheads="1"/>
          </p:cNvSpPr>
          <p:nvPr/>
        </p:nvSpPr>
        <p:spPr bwMode="auto">
          <a:xfrm>
            <a:off x="6980238" y="4127500"/>
            <a:ext cx="854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HIVA</a:t>
            </a:r>
            <a:endParaRPr lang="es-ES" sz="1400" b="1" baseline="30000">
              <a:solidFill>
                <a:srgbClr val="808080"/>
              </a:solidFill>
              <a:latin typeface="Comic Sans MS" pitchFamily="66" charset="0"/>
            </a:endParaRPr>
          </a:p>
        </p:txBody>
      </p:sp>
      <p:sp>
        <p:nvSpPr>
          <p:cNvPr id="38952" name="Text Box 6"/>
          <p:cNvSpPr txBox="1">
            <a:spLocks noChangeArrowheads="1"/>
          </p:cNvSpPr>
          <p:nvPr/>
        </p:nvSpPr>
        <p:spPr bwMode="auto">
          <a:xfrm>
            <a:off x="7054850" y="21463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Kan </a:t>
            </a:r>
            <a:r>
              <a:rPr lang="es-ES" sz="1400" b="1" baseline="30000">
                <a:solidFill>
                  <a:srgbClr val="808080"/>
                </a:solidFill>
                <a:latin typeface="Comic Sans MS" pitchFamily="66" charset="0"/>
              </a:rPr>
              <a:t>r</a:t>
            </a:r>
          </a:p>
        </p:txBody>
      </p:sp>
      <p:sp>
        <p:nvSpPr>
          <p:cNvPr id="38953" name="Text Box 7"/>
          <p:cNvSpPr txBox="1">
            <a:spLocks noChangeArrowheads="1"/>
          </p:cNvSpPr>
          <p:nvPr/>
        </p:nvSpPr>
        <p:spPr bwMode="auto">
          <a:xfrm>
            <a:off x="6173788" y="2778125"/>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LysA</a:t>
            </a:r>
            <a:endParaRPr lang="es-ES" sz="1400" b="1" baseline="30000">
              <a:solidFill>
                <a:srgbClr val="808080"/>
              </a:solidFill>
              <a:latin typeface="Comic Sans MS" pitchFamily="66" charset="0"/>
            </a:endParaRPr>
          </a:p>
        </p:txBody>
      </p:sp>
      <p:sp>
        <p:nvSpPr>
          <p:cNvPr id="38954" name="AutoShape 8"/>
          <p:cNvSpPr>
            <a:spLocks noChangeArrowheads="1"/>
          </p:cNvSpPr>
          <p:nvPr/>
        </p:nvSpPr>
        <p:spPr bwMode="auto">
          <a:xfrm>
            <a:off x="6011863" y="2001838"/>
            <a:ext cx="2663825" cy="2544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1">
            <a:gsLst>
              <a:gs pos="0">
                <a:srgbClr val="00FFFF"/>
              </a:gs>
              <a:gs pos="100000">
                <a:srgbClr val="007676"/>
              </a:gs>
            </a:gsLst>
            <a:lin ang="2700000" scaled="1"/>
          </a:gradFill>
          <a:ln w="9525">
            <a:solidFill>
              <a:srgbClr val="000000"/>
            </a:solidFill>
            <a:round/>
            <a:headEnd/>
            <a:tailEnd/>
          </a:ln>
        </p:spPr>
        <p:txBody>
          <a:bodyPr/>
          <a:lstStyle/>
          <a:p>
            <a:endParaRPr lang="es-ES"/>
          </a:p>
        </p:txBody>
      </p:sp>
      <p:sp>
        <p:nvSpPr>
          <p:cNvPr id="38955" name="AutoShape 9"/>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38956" name="AutoShape 10"/>
          <p:cNvSpPr>
            <a:spLocks noChangeArrowheads="1"/>
          </p:cNvSpPr>
          <p:nvPr/>
        </p:nvSpPr>
        <p:spPr bwMode="auto">
          <a:xfrm rot="10651876">
            <a:off x="6011863" y="2001838"/>
            <a:ext cx="2663825" cy="2544762"/>
          </a:xfrm>
          <a:custGeom>
            <a:avLst/>
            <a:gdLst>
              <a:gd name="T0" fmla="*/ 2147483647 w 21600"/>
              <a:gd name="T1" fmla="*/ 0 h 21600"/>
              <a:gd name="T2" fmla="*/ 2147483647 w 21600"/>
              <a:gd name="T3" fmla="*/ 2147483647 h 21600"/>
              <a:gd name="T4" fmla="*/ 2147483647 w 21600"/>
              <a:gd name="T5" fmla="*/ 1156113770 h 21600"/>
              <a:gd name="T6" fmla="*/ 2147483647 w 21600"/>
              <a:gd name="T7" fmla="*/ 2147483647 h 21600"/>
              <a:gd name="T8" fmla="*/ 0 60000 65536"/>
              <a:gd name="T9" fmla="*/ 0 60000 65536"/>
              <a:gd name="T10" fmla="*/ 0 60000 65536"/>
              <a:gd name="T11" fmla="*/ 0 60000 65536"/>
              <a:gd name="T12" fmla="*/ 798 w 21600"/>
              <a:gd name="T13" fmla="*/ 0 h 21600"/>
              <a:gd name="T14" fmla="*/ 20802 w 21600"/>
              <a:gd name="T15" fmla="*/ 7155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1">
            <a:gsLst>
              <a:gs pos="0">
                <a:srgbClr val="764700"/>
              </a:gs>
              <a:gs pos="50000">
                <a:srgbClr val="FF9900"/>
              </a:gs>
              <a:gs pos="100000">
                <a:srgbClr val="764700"/>
              </a:gs>
            </a:gsLst>
            <a:lin ang="0" scaled="1"/>
          </a:gradFill>
          <a:ln w="9525">
            <a:solidFill>
              <a:srgbClr val="000000"/>
            </a:solidFill>
            <a:miter lim="800000"/>
            <a:headEnd/>
            <a:tailEnd/>
          </a:ln>
        </p:spPr>
        <p:txBody>
          <a:bodyPr/>
          <a:lstStyle/>
          <a:p>
            <a:endParaRPr lang="es-ES"/>
          </a:p>
        </p:txBody>
      </p:sp>
      <p:sp>
        <p:nvSpPr>
          <p:cNvPr id="38957" name="AutoShape 11"/>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1">
            <a:gsLst>
              <a:gs pos="0">
                <a:srgbClr val="760000"/>
              </a:gs>
              <a:gs pos="50000">
                <a:srgbClr val="FF0000"/>
              </a:gs>
              <a:gs pos="100000">
                <a:srgbClr val="760000"/>
              </a:gs>
            </a:gsLst>
            <a:lin ang="2700000" scaled="1"/>
          </a:gradFill>
          <a:ln w="9525">
            <a:solidFill>
              <a:srgbClr val="000000"/>
            </a:solidFill>
            <a:miter lim="800000"/>
            <a:headEnd/>
            <a:tailEnd/>
          </a:ln>
        </p:spPr>
        <p:txBody>
          <a:bodyPr/>
          <a:lstStyle/>
          <a:p>
            <a:endParaRPr lang="es-ES"/>
          </a:p>
        </p:txBody>
      </p:sp>
      <p:sp>
        <p:nvSpPr>
          <p:cNvPr id="38958" name="AutoShape 12"/>
          <p:cNvSpPr>
            <a:spLocks noChangeArrowheads="1"/>
          </p:cNvSpPr>
          <p:nvPr/>
        </p:nvSpPr>
        <p:spPr bwMode="auto">
          <a:xfrm rot="-4317136">
            <a:off x="6138069" y="1934369"/>
            <a:ext cx="2395537" cy="2651125"/>
          </a:xfrm>
          <a:custGeom>
            <a:avLst/>
            <a:gdLst>
              <a:gd name="T0" fmla="*/ 2147483647 w 21600"/>
              <a:gd name="T1" fmla="*/ 0 h 21600"/>
              <a:gd name="T2" fmla="*/ 2147483647 w 21600"/>
              <a:gd name="T3" fmla="*/ 1135271007 h 21600"/>
              <a:gd name="T4" fmla="*/ 2147483647 w 21600"/>
              <a:gd name="T5" fmla="*/ 1360845905 h 21600"/>
              <a:gd name="T6" fmla="*/ 2147483647 w 21600"/>
              <a:gd name="T7" fmla="*/ 1135271007 h 21600"/>
              <a:gd name="T8" fmla="*/ 0 60000 65536"/>
              <a:gd name="T9" fmla="*/ 0 60000 65536"/>
              <a:gd name="T10" fmla="*/ 0 60000 65536"/>
              <a:gd name="T11" fmla="*/ 0 60000 65536"/>
              <a:gd name="T12" fmla="*/ 6441 w 21600"/>
              <a:gd name="T13" fmla="*/ 0 h 21600"/>
              <a:gd name="T14" fmla="*/ 15159 w 21600"/>
              <a:gd name="T15" fmla="*/ 1888 h 21600"/>
            </a:gdLst>
            <a:ahLst/>
            <a:cxnLst>
              <a:cxn ang="T8">
                <a:pos x="T0" y="T1"/>
              </a:cxn>
              <a:cxn ang="T9">
                <a:pos x="T2" y="T3"/>
              </a:cxn>
              <a:cxn ang="T10">
                <a:pos x="T4" y="T5"/>
              </a:cxn>
              <a:cxn ang="T11">
                <a:pos x="T6" y="T7"/>
              </a:cxn>
            </a:cxnLst>
            <a:rect l="T12" t="T13" r="T14" b="T15"/>
            <a:pathLst>
              <a:path w="21600" h="21600">
                <a:moveTo>
                  <a:pt x="8405" y="1350"/>
                </a:moveTo>
                <a:cubicBezTo>
                  <a:pt x="9188" y="1152"/>
                  <a:pt x="9992" y="1051"/>
                  <a:pt x="10800" y="1051"/>
                </a:cubicBezTo>
                <a:cubicBezTo>
                  <a:pt x="11607" y="1051"/>
                  <a:pt x="12411" y="1152"/>
                  <a:pt x="13194" y="1350"/>
                </a:cubicBezTo>
                <a:lnTo>
                  <a:pt x="13453" y="330"/>
                </a:lnTo>
                <a:cubicBezTo>
                  <a:pt x="12585" y="111"/>
                  <a:pt x="11694" y="0"/>
                  <a:pt x="10799" y="0"/>
                </a:cubicBezTo>
                <a:cubicBezTo>
                  <a:pt x="9905" y="0"/>
                  <a:pt x="9014" y="111"/>
                  <a:pt x="8146" y="330"/>
                </a:cubicBezTo>
                <a:lnTo>
                  <a:pt x="8405" y="1350"/>
                </a:lnTo>
                <a:close/>
              </a:path>
            </a:pathLst>
          </a:custGeom>
          <a:gradFill rotWithShape="1">
            <a:gsLst>
              <a:gs pos="0">
                <a:srgbClr val="99CC00"/>
              </a:gs>
              <a:gs pos="50000">
                <a:srgbClr val="475E00"/>
              </a:gs>
              <a:gs pos="100000">
                <a:srgbClr val="99CC00"/>
              </a:gs>
            </a:gsLst>
            <a:lin ang="2700000" scaled="1"/>
          </a:gradFill>
          <a:ln w="9525">
            <a:solidFill>
              <a:srgbClr val="000000"/>
            </a:solidFill>
            <a:miter lim="800000"/>
            <a:headEnd/>
            <a:tailEnd/>
          </a:ln>
        </p:spPr>
        <p:txBody>
          <a:bodyPr/>
          <a:lstStyle/>
          <a:p>
            <a:endParaRPr lang="es-ES"/>
          </a:p>
        </p:txBody>
      </p:sp>
      <p:sp>
        <p:nvSpPr>
          <p:cNvPr id="38959" name="Text Box 47"/>
          <p:cNvSpPr txBox="1">
            <a:spLocks noChangeArrowheads="1"/>
          </p:cNvSpPr>
          <p:nvPr/>
        </p:nvSpPr>
        <p:spPr bwMode="auto">
          <a:xfrm>
            <a:off x="6156325" y="34226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38960" name="Text Box 48"/>
          <p:cNvSpPr txBox="1">
            <a:spLocks noChangeArrowheads="1"/>
          </p:cNvSpPr>
          <p:nvPr/>
        </p:nvSpPr>
        <p:spPr bwMode="auto">
          <a:xfrm>
            <a:off x="7961313" y="2967038"/>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113713" name="Text Box 49"/>
          <p:cNvSpPr txBox="1">
            <a:spLocks noChangeArrowheads="1"/>
          </p:cNvSpPr>
          <p:nvPr/>
        </p:nvSpPr>
        <p:spPr bwMode="auto">
          <a:xfrm>
            <a:off x="6659563" y="3141663"/>
            <a:ext cx="1368425" cy="358775"/>
          </a:xfrm>
          <a:prstGeom prst="rect">
            <a:avLst/>
          </a:prstGeom>
          <a:noFill/>
          <a:ln>
            <a:noFill/>
          </a:ln>
          <a:extLst/>
        </p:spPr>
        <p:txBody>
          <a:bodyPr/>
          <a:lstStyle/>
          <a:p>
            <a:pPr algn="l" eaLnBrk="0" hangingPunct="0">
              <a:defRPr/>
            </a:pPr>
            <a:r>
              <a:rPr lang="es-ES_tradnl" sz="1400" b="1">
                <a:solidFill>
                  <a:schemeClr val="tx1"/>
                </a:solidFill>
                <a:effectLst>
                  <a:outerShdw blurRad="38100" dist="38100" dir="2700000" algn="tl">
                    <a:srgbClr val="DDDDDD"/>
                  </a:outerShdw>
                </a:effectLst>
                <a:latin typeface="Comic Sans MS" charset="0"/>
                <a:ea typeface="ＭＳ Ｐゴシック" charset="0"/>
              </a:rPr>
              <a:t>pJH222HIVA</a:t>
            </a:r>
            <a:endParaRPr lang="es-ES" sz="1400" b="1" baseline="30000">
              <a:solidFill>
                <a:schemeClr val="tx1"/>
              </a:solidFill>
              <a:effectLst>
                <a:outerShdw blurRad="38100" dist="38100" dir="2700000" algn="tl">
                  <a:srgbClr val="DDDDDD"/>
                </a:outerShdw>
              </a:effectLst>
              <a:latin typeface="Comic Sans MS" charset="0"/>
              <a:ea typeface="ＭＳ Ｐゴシック" charset="0"/>
            </a:endParaRPr>
          </a:p>
        </p:txBody>
      </p:sp>
      <p:sp>
        <p:nvSpPr>
          <p:cNvPr id="38962" name="Line 78"/>
          <p:cNvSpPr>
            <a:spLocks noChangeShapeType="1"/>
          </p:cNvSpPr>
          <p:nvPr/>
        </p:nvSpPr>
        <p:spPr bwMode="auto">
          <a:xfrm flipH="1">
            <a:off x="7956550" y="4005263"/>
            <a:ext cx="503238" cy="136842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1315" name="Rectangle 79"/>
          <p:cNvSpPr>
            <a:spLocks noGrp="1" noChangeArrowheads="1"/>
          </p:cNvSpPr>
          <p:nvPr>
            <p:ph type="title" idx="4294967295"/>
          </p:nvPr>
        </p:nvSpPr>
        <p:spPr>
          <a:xfrm>
            <a:off x="0" y="0"/>
            <a:ext cx="9144000" cy="1143000"/>
          </a:xfrm>
        </p:spPr>
        <p:txBody>
          <a:bodyPr/>
          <a:lstStyle/>
          <a:p>
            <a:pPr eaLnBrk="1" hangingPunct="1">
              <a:defRPr/>
            </a:pPr>
            <a:r>
              <a:rPr lang="en-GB" sz="3200" b="1" smtClean="0">
                <a:solidFill>
                  <a:schemeClr val="accent2"/>
                </a:solidFill>
                <a:effectLst>
                  <a:outerShdw blurRad="38100" dist="38100" dir="2700000" algn="tl">
                    <a:srgbClr val="C0C0C0"/>
                  </a:outerShdw>
                </a:effectLst>
                <a:latin typeface="Calibri" pitchFamily="34" charset="0"/>
              </a:rPr>
              <a:t>Elimination of Kan</a:t>
            </a:r>
            <a:r>
              <a:rPr lang="en-GB" sz="3200" b="1" smtClean="0">
                <a:solidFill>
                  <a:schemeClr val="accent2"/>
                </a:solidFill>
                <a:effectLst>
                  <a:outerShdw blurRad="38100" dist="38100" dir="2700000" algn="tl">
                    <a:srgbClr val="C0C0C0"/>
                  </a:outerShdw>
                </a:effectLst>
                <a:latin typeface="Calibri" pitchFamily="34" charset="0"/>
                <a:cs typeface="Arial" charset="0"/>
              </a:rPr>
              <a:t>®</a:t>
            </a:r>
            <a:r>
              <a:rPr lang="en-GB" sz="3200" b="1" smtClean="0">
                <a:solidFill>
                  <a:schemeClr val="accent2"/>
                </a:solidFill>
                <a:effectLst>
                  <a:outerShdw blurRad="38100" dist="38100" dir="2700000" algn="tl">
                    <a:srgbClr val="C0C0C0"/>
                  </a:outerShdw>
                </a:effectLst>
                <a:latin typeface="Calibri" pitchFamily="34" charset="0"/>
              </a:rPr>
              <a:t>: double auxotrophy selection: BCG.HIVA</a:t>
            </a:r>
            <a:r>
              <a:rPr lang="en-GB" sz="3200" b="1" baseline="30000" smtClean="0">
                <a:solidFill>
                  <a:schemeClr val="accent2"/>
                </a:solidFill>
                <a:effectLst>
                  <a:outerShdw blurRad="38100" dist="38100" dir="2700000" algn="tl">
                    <a:srgbClr val="C0C0C0"/>
                  </a:outerShdw>
                </a:effectLst>
                <a:latin typeface="Calibri" pitchFamily="34" charset="0"/>
              </a:rPr>
              <a:t>2auxo</a:t>
            </a:r>
          </a:p>
        </p:txBody>
      </p:sp>
      <p:sp>
        <p:nvSpPr>
          <p:cNvPr id="38964" name="Text Box 79"/>
          <p:cNvSpPr txBox="1">
            <a:spLocks noChangeArrowheads="1"/>
          </p:cNvSpPr>
          <p:nvPr/>
        </p:nvSpPr>
        <p:spPr bwMode="auto">
          <a:xfrm>
            <a:off x="6972300" y="1554163"/>
            <a:ext cx="88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b="1">
                <a:solidFill>
                  <a:srgbClr val="FF0000"/>
                </a:solidFill>
                <a:latin typeface="Calibri" pitchFamily="34" charset="0"/>
              </a:rPr>
              <a:t>glyA</a:t>
            </a:r>
          </a:p>
        </p:txBody>
      </p:sp>
      <p:sp>
        <p:nvSpPr>
          <p:cNvPr id="38965" name="Text Box 80"/>
          <p:cNvSpPr txBox="1">
            <a:spLocks noChangeArrowheads="1"/>
          </p:cNvSpPr>
          <p:nvPr/>
        </p:nvSpPr>
        <p:spPr bwMode="auto">
          <a:xfrm>
            <a:off x="6659563" y="334486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sz="2000" b="1">
                <a:solidFill>
                  <a:srgbClr val="FF0000"/>
                </a:solidFill>
                <a:latin typeface="Calibri" pitchFamily="34" charset="0"/>
              </a:rPr>
              <a:t>p2auxo.HIVA</a:t>
            </a:r>
          </a:p>
        </p:txBody>
      </p:sp>
      <p:sp>
        <p:nvSpPr>
          <p:cNvPr id="38966" name="Text Box 72"/>
          <p:cNvSpPr txBox="1">
            <a:spLocks noChangeArrowheads="1"/>
          </p:cNvSpPr>
          <p:nvPr/>
        </p:nvSpPr>
        <p:spPr bwMode="auto">
          <a:xfrm>
            <a:off x="406400" y="5367338"/>
            <a:ext cx="39766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Immunogen:</a:t>
            </a:r>
            <a:r>
              <a:rPr lang="es-ES_tradnl" sz="2600" b="1">
                <a:latin typeface="Comic Sans MS" pitchFamily="66" charset="0"/>
              </a:rPr>
              <a:t> </a:t>
            </a:r>
            <a:r>
              <a:rPr lang="es-ES_tradnl" sz="2000" b="1">
                <a:solidFill>
                  <a:srgbClr val="969696"/>
                </a:solidFill>
                <a:latin typeface="Comic Sans MS" pitchFamily="66" charset="0"/>
              </a:rPr>
              <a:t>HIVA.</a:t>
            </a:r>
          </a:p>
          <a:p>
            <a:pPr algn="l" eaLnBrk="1" hangingPunct="1">
              <a:spcBef>
                <a:spcPct val="50000"/>
              </a:spcBef>
            </a:pPr>
            <a:r>
              <a:rPr lang="es-ES_tradnl" sz="2000" b="1">
                <a:solidFill>
                  <a:srgbClr val="969696"/>
                </a:solidFill>
                <a:latin typeface="Comic Sans MS" pitchFamily="66" charset="0"/>
              </a:rPr>
              <a:t>Controlled by </a:t>
            </a:r>
            <a:r>
              <a:rPr lang="es-ES" sz="2000" b="1">
                <a:solidFill>
                  <a:srgbClr val="969696"/>
                </a:solidFill>
                <a:latin typeface="Comic Sans MS" pitchFamily="66" charset="0"/>
                <a:sym typeface="Symbol" pitchFamily="18" charset="2"/>
              </a:rPr>
              <a:t>-Ag</a:t>
            </a:r>
            <a:r>
              <a:rPr lang="es-ES_tradnl" sz="2000" b="1">
                <a:solidFill>
                  <a:srgbClr val="969696"/>
                </a:solidFill>
                <a:latin typeface="Comic Sans MS" pitchFamily="66" charset="0"/>
              </a:rPr>
              <a:t> promoter.</a:t>
            </a:r>
            <a:r>
              <a:rPr lang="es-ES_tradnl" sz="2800">
                <a:solidFill>
                  <a:srgbClr val="FF9900"/>
                </a:solidFill>
              </a:rPr>
              <a:t> </a:t>
            </a:r>
            <a:endParaRPr lang="es-ES" sz="2800">
              <a:solidFill>
                <a:srgbClr val="FF9900"/>
              </a:solidFill>
            </a:endParaRPr>
          </a:p>
        </p:txBody>
      </p:sp>
      <p:sp>
        <p:nvSpPr>
          <p:cNvPr id="38967" name="Text Box 82"/>
          <p:cNvSpPr txBox="1">
            <a:spLocks noChangeArrowheads="1"/>
          </p:cNvSpPr>
          <p:nvPr/>
        </p:nvSpPr>
        <p:spPr bwMode="auto">
          <a:xfrm>
            <a:off x="2667000" y="4930775"/>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sz="2000" b="1">
                <a:solidFill>
                  <a:srgbClr val="FF0000"/>
                </a:solidFill>
                <a:latin typeface="Calibri" pitchFamily="34" charset="0"/>
              </a:rPr>
              <a:t>p2auxo.HIVA</a:t>
            </a:r>
          </a:p>
        </p:txBody>
      </p:sp>
      <p:sp>
        <p:nvSpPr>
          <p:cNvPr id="38968" name="Text Box 155"/>
          <p:cNvSpPr txBox="1">
            <a:spLocks noChangeArrowheads="1"/>
          </p:cNvSpPr>
          <p:nvPr/>
        </p:nvSpPr>
        <p:spPr bwMode="auto">
          <a:xfrm>
            <a:off x="1733550" y="268922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b="1">
                <a:solidFill>
                  <a:srgbClr val="3333CC"/>
                </a:solidFill>
              </a:rPr>
              <a:t>BCG.HIVA</a:t>
            </a:r>
            <a:r>
              <a:rPr lang="es-ES_tradnl" b="1" baseline="30000">
                <a:solidFill>
                  <a:srgbClr val="3333CC"/>
                </a:solidFill>
              </a:rPr>
              <a:t>2auxo</a:t>
            </a:r>
            <a:endParaRPr lang="es-ES" b="1" baseline="30000">
              <a:solidFill>
                <a:srgbClr val="3333CC"/>
              </a:solidFill>
            </a:endParaRPr>
          </a:p>
        </p:txBody>
      </p:sp>
    </p:spTree>
    <p:extLst>
      <p:ext uri="{BB962C8B-B14F-4D97-AF65-F5344CB8AC3E}">
        <p14:creationId xmlns:p14="http://schemas.microsoft.com/office/powerpoint/2010/main" val="4244794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58959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CuadroTexto"/>
          <p:cNvSpPr txBox="1"/>
          <p:nvPr/>
        </p:nvSpPr>
        <p:spPr>
          <a:xfrm>
            <a:off x="396875" y="311150"/>
            <a:ext cx="8342313" cy="579438"/>
          </a:xfrm>
          <a:prstGeom prst="rect">
            <a:avLst/>
          </a:prstGeom>
          <a:noFill/>
        </p:spPr>
        <p:txBody>
          <a:bodyPr>
            <a:spAutoFit/>
          </a:bodyPr>
          <a:lstStyle/>
          <a:p>
            <a:pPr>
              <a:defRPr/>
            </a:pPr>
            <a:r>
              <a:rPr lang="es-ES" sz="3200" b="1">
                <a:solidFill>
                  <a:schemeClr val="accent2"/>
                </a:solidFill>
                <a:effectLst>
                  <a:outerShdw blurRad="38100" dist="38100" dir="2700000" algn="tl">
                    <a:srgbClr val="C0C0C0"/>
                  </a:outerShdw>
                </a:effectLst>
                <a:latin typeface="Calibri" pitchFamily="34" charset="0"/>
              </a:rPr>
              <a:t>Construction of p2auxo.HIVA and BCG.HIVA</a:t>
            </a:r>
            <a:r>
              <a:rPr lang="es-ES" sz="3200" b="1" baseline="30000">
                <a:solidFill>
                  <a:schemeClr val="accent2"/>
                </a:solidFill>
                <a:effectLst>
                  <a:outerShdw blurRad="38100" dist="38100" dir="2700000" algn="tl">
                    <a:srgbClr val="C0C0C0"/>
                  </a:outerShdw>
                </a:effectLst>
                <a:latin typeface="Calibri" pitchFamily="34" charset="0"/>
              </a:rPr>
              <a:t>2auxo</a:t>
            </a:r>
          </a:p>
        </p:txBody>
      </p:sp>
      <p:pic>
        <p:nvPicPr>
          <p:cNvPr id="39940"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3133725"/>
            <a:ext cx="2624138"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n 16" descr="Macintosh HD:Users:usuario:Desktop:Captura de pantalla 2012-09-03 a les 4.58.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288" y="1401763"/>
            <a:ext cx="34623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32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820738"/>
            <a:ext cx="8678862"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6"/>
          <p:cNvSpPr txBox="1">
            <a:spLocks noChangeArrowheads="1"/>
          </p:cNvSpPr>
          <p:nvPr/>
        </p:nvSpPr>
        <p:spPr bwMode="auto">
          <a:xfrm>
            <a:off x="731838" y="182563"/>
            <a:ext cx="7405687" cy="579437"/>
          </a:xfrm>
          <a:prstGeom prst="rect">
            <a:avLst/>
          </a:prstGeom>
          <a:noFill/>
          <a:ln w="9525">
            <a:noFill/>
            <a:miter lim="800000"/>
            <a:headEnd/>
            <a:tailEnd/>
          </a:ln>
          <a:effectLst/>
        </p:spPr>
        <p:txBody>
          <a:bodyPr>
            <a:spAutoFit/>
          </a:bodyPr>
          <a:lstStyle/>
          <a:p>
            <a:pPr>
              <a:spcBef>
                <a:spcPct val="50000"/>
              </a:spcBef>
              <a:defRPr/>
            </a:pPr>
            <a:r>
              <a:rPr lang="es-ES" sz="3200" b="1">
                <a:solidFill>
                  <a:schemeClr val="accent2"/>
                </a:solidFill>
                <a:effectLst>
                  <a:outerShdw blurRad="38100" dist="38100" dir="2700000" algn="tl">
                    <a:srgbClr val="C0C0C0"/>
                  </a:outerShdw>
                </a:effectLst>
                <a:latin typeface="Calibri" pitchFamily="34" charset="0"/>
              </a:rPr>
              <a:t>BCG.HIVA</a:t>
            </a:r>
            <a:r>
              <a:rPr lang="es-ES" sz="3200" b="1" baseline="30000">
                <a:solidFill>
                  <a:schemeClr val="accent2"/>
                </a:solidFill>
                <a:effectLst>
                  <a:outerShdw blurRad="38100" dist="38100" dir="2700000" algn="tl">
                    <a:srgbClr val="C0C0C0"/>
                  </a:outerShdw>
                </a:effectLst>
                <a:latin typeface="Calibri" pitchFamily="34" charset="0"/>
              </a:rPr>
              <a:t>2auxo</a:t>
            </a:r>
            <a:r>
              <a:rPr lang="es-ES" sz="3200" b="1">
                <a:solidFill>
                  <a:schemeClr val="accent2"/>
                </a:solidFill>
              </a:rPr>
              <a:t> </a:t>
            </a:r>
            <a:r>
              <a:rPr lang="es-ES" sz="3200" b="1">
                <a:solidFill>
                  <a:schemeClr val="accent2"/>
                </a:solidFill>
                <a:effectLst>
                  <a:outerShdw blurRad="38100" dist="38100" dir="2700000" algn="tl">
                    <a:srgbClr val="C0C0C0"/>
                  </a:outerShdw>
                </a:effectLst>
                <a:latin typeface="Calibri" pitchFamily="34" charset="0"/>
              </a:rPr>
              <a:t>characterization</a:t>
            </a:r>
          </a:p>
        </p:txBody>
      </p:sp>
      <p:sp>
        <p:nvSpPr>
          <p:cNvPr id="83978" name="Text Box 10"/>
          <p:cNvSpPr txBox="1">
            <a:spLocks noChangeArrowheads="1"/>
          </p:cNvSpPr>
          <p:nvPr/>
        </p:nvSpPr>
        <p:spPr bwMode="auto">
          <a:xfrm rot="-2215843">
            <a:off x="0" y="1633538"/>
            <a:ext cx="2535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b="1">
                <a:solidFill>
                  <a:srgbClr val="FF0000"/>
                </a:solidFill>
              </a:rPr>
              <a:t>BCG Pasteur Substrain</a:t>
            </a:r>
          </a:p>
        </p:txBody>
      </p:sp>
      <p:sp>
        <p:nvSpPr>
          <p:cNvPr id="83981" name="Text Box 13"/>
          <p:cNvSpPr txBox="1">
            <a:spLocks noChangeArrowheads="1"/>
          </p:cNvSpPr>
          <p:nvPr/>
        </p:nvSpPr>
        <p:spPr bwMode="auto">
          <a:xfrm rot="-2552640">
            <a:off x="2741613" y="1790700"/>
            <a:ext cx="25352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b="1">
                <a:solidFill>
                  <a:srgbClr val="FF0000"/>
                </a:solidFill>
              </a:rPr>
              <a:t>p2auxo.HIVA stability pre and post-BCG</a:t>
            </a:r>
          </a:p>
        </p:txBody>
      </p:sp>
      <p:sp>
        <p:nvSpPr>
          <p:cNvPr id="83982" name="Text Box 14"/>
          <p:cNvSpPr txBox="1">
            <a:spLocks noChangeArrowheads="1"/>
          </p:cNvSpPr>
          <p:nvPr/>
        </p:nvSpPr>
        <p:spPr bwMode="auto">
          <a:xfrm rot="-2215843">
            <a:off x="5108575" y="1765300"/>
            <a:ext cx="2535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b="1">
                <a:solidFill>
                  <a:srgbClr val="FF0000"/>
                </a:solidFill>
              </a:rPr>
              <a:t>HIVA insert stability</a:t>
            </a:r>
          </a:p>
        </p:txBody>
      </p:sp>
      <p:sp>
        <p:nvSpPr>
          <p:cNvPr id="83983" name="Text Box 15"/>
          <p:cNvSpPr txBox="1">
            <a:spLocks noChangeArrowheads="1"/>
          </p:cNvSpPr>
          <p:nvPr/>
        </p:nvSpPr>
        <p:spPr bwMode="auto">
          <a:xfrm rot="-2215843">
            <a:off x="6608763" y="1874838"/>
            <a:ext cx="2535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b="1" i="1">
                <a:solidFill>
                  <a:srgbClr val="FF0000"/>
                </a:solidFill>
              </a:rPr>
              <a:t>glyA</a:t>
            </a:r>
            <a:r>
              <a:rPr lang="es-ES" b="1">
                <a:solidFill>
                  <a:srgbClr val="FF0000"/>
                </a:solidFill>
              </a:rPr>
              <a:t> insert stability</a:t>
            </a:r>
          </a:p>
        </p:txBody>
      </p:sp>
      <p:pic>
        <p:nvPicPr>
          <p:cNvPr id="409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565525"/>
            <a:ext cx="38957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3503613"/>
            <a:ext cx="36861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04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P spid="83981" grpId="0"/>
      <p:bldP spid="83982" grpId="0"/>
      <p:bldP spid="839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571500"/>
          </a:xfrm>
        </p:spPr>
        <p:txBody>
          <a:bodyPr>
            <a:normAutofit fontScale="90000"/>
          </a:bodyPr>
          <a:lstStyle/>
          <a:p>
            <a:pPr>
              <a:defRPr/>
            </a:pPr>
            <a:r>
              <a:rPr lang="es-ES" sz="3200" b="1" smtClean="0">
                <a:solidFill>
                  <a:schemeClr val="accent2"/>
                </a:solidFill>
                <a:effectLst>
                  <a:outerShdw blurRad="38100" dist="38100" dir="2700000" algn="tl">
                    <a:srgbClr val="C0C0C0"/>
                  </a:outerShdw>
                </a:effectLst>
                <a:latin typeface="Calibri" pitchFamily="34" charset="0"/>
              </a:rPr>
              <a:t>BCG.HIVA</a:t>
            </a:r>
            <a:r>
              <a:rPr lang="es-ES" sz="3200" b="1" baseline="30000" smtClean="0">
                <a:solidFill>
                  <a:schemeClr val="accent2"/>
                </a:solidFill>
                <a:effectLst>
                  <a:outerShdw blurRad="38100" dist="38100" dir="2700000" algn="tl">
                    <a:srgbClr val="C0C0C0"/>
                  </a:outerShdw>
                </a:effectLst>
                <a:latin typeface="Calibri" pitchFamily="34" charset="0"/>
              </a:rPr>
              <a:t>2auxo</a:t>
            </a:r>
            <a:r>
              <a:rPr lang="es-ES" sz="3200" b="1" smtClean="0">
                <a:solidFill>
                  <a:schemeClr val="accent2"/>
                </a:solidFill>
                <a:effectLst>
                  <a:outerShdw blurRad="38100" dist="38100" dir="2700000" algn="tl">
                    <a:srgbClr val="C0C0C0"/>
                  </a:outerShdw>
                </a:effectLst>
                <a:latin typeface="Calibri" pitchFamily="34" charset="0"/>
              </a:rPr>
              <a:t> immunogenicity in BALB/c mice</a:t>
            </a:r>
          </a:p>
        </p:txBody>
      </p:sp>
      <p:pic>
        <p:nvPicPr>
          <p:cNvPr id="4198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884363"/>
            <a:ext cx="8332788"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39"/>
          <p:cNvGrpSpPr>
            <a:grpSpLocks/>
          </p:cNvGrpSpPr>
          <p:nvPr/>
        </p:nvGrpSpPr>
        <p:grpSpPr bwMode="auto">
          <a:xfrm>
            <a:off x="1441450" y="650875"/>
            <a:ext cx="5918200" cy="1209675"/>
            <a:chOff x="704" y="152"/>
            <a:chExt cx="3728" cy="762"/>
          </a:xfrm>
        </p:grpSpPr>
        <p:sp>
          <p:nvSpPr>
            <p:cNvPr id="41989" name="Line 40"/>
            <p:cNvSpPr>
              <a:spLocks noChangeShapeType="1"/>
            </p:cNvSpPr>
            <p:nvPr/>
          </p:nvSpPr>
          <p:spPr bwMode="auto">
            <a:xfrm>
              <a:off x="976" y="352"/>
              <a:ext cx="2992"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1990" name="Line 41"/>
            <p:cNvSpPr>
              <a:spLocks noChangeShapeType="1"/>
            </p:cNvSpPr>
            <p:nvPr/>
          </p:nvSpPr>
          <p:spPr bwMode="auto">
            <a:xfrm>
              <a:off x="976" y="360"/>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991" name="Line 42"/>
            <p:cNvSpPr>
              <a:spLocks noChangeShapeType="1"/>
            </p:cNvSpPr>
            <p:nvPr/>
          </p:nvSpPr>
          <p:spPr bwMode="auto">
            <a:xfrm>
              <a:off x="3144" y="352"/>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992" name="Line 43"/>
            <p:cNvSpPr>
              <a:spLocks noChangeShapeType="1"/>
            </p:cNvSpPr>
            <p:nvPr/>
          </p:nvSpPr>
          <p:spPr bwMode="auto">
            <a:xfrm>
              <a:off x="3952" y="368"/>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993" name="Text Box 44"/>
            <p:cNvSpPr txBox="1">
              <a:spLocks noChangeArrowheads="1"/>
            </p:cNvSpPr>
            <p:nvPr/>
          </p:nvSpPr>
          <p:spPr bwMode="auto">
            <a:xfrm>
              <a:off x="872" y="152"/>
              <a:ext cx="3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50000"/>
                </a:spcBef>
              </a:pPr>
              <a:r>
                <a:rPr lang="es-ES" sz="1400" b="1">
                  <a:solidFill>
                    <a:schemeClr val="tx1"/>
                  </a:solidFill>
                  <a:latin typeface="Arial" charset="0"/>
                </a:rPr>
                <a:t>W0</a:t>
              </a:r>
            </a:p>
          </p:txBody>
        </p:sp>
        <p:sp>
          <p:nvSpPr>
            <p:cNvPr id="41994" name="Text Box 45"/>
            <p:cNvSpPr txBox="1">
              <a:spLocks noChangeArrowheads="1"/>
            </p:cNvSpPr>
            <p:nvPr/>
          </p:nvSpPr>
          <p:spPr bwMode="auto">
            <a:xfrm>
              <a:off x="2984" y="176"/>
              <a:ext cx="3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50000"/>
                </a:spcBef>
              </a:pPr>
              <a:r>
                <a:rPr lang="es-ES" sz="1400" b="1">
                  <a:solidFill>
                    <a:schemeClr val="tx1"/>
                  </a:solidFill>
                  <a:latin typeface="Arial" charset="0"/>
                </a:rPr>
                <a:t>W5</a:t>
              </a:r>
            </a:p>
          </p:txBody>
        </p:sp>
        <p:sp>
          <p:nvSpPr>
            <p:cNvPr id="41995" name="Text Box 46"/>
            <p:cNvSpPr txBox="1">
              <a:spLocks noChangeArrowheads="1"/>
            </p:cNvSpPr>
            <p:nvPr/>
          </p:nvSpPr>
          <p:spPr bwMode="auto">
            <a:xfrm>
              <a:off x="3784" y="152"/>
              <a:ext cx="3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50000"/>
                </a:spcBef>
              </a:pPr>
              <a:r>
                <a:rPr lang="es-ES" sz="1400" b="1">
                  <a:solidFill>
                    <a:schemeClr val="tx1"/>
                  </a:solidFill>
                  <a:latin typeface="Arial" charset="0"/>
                </a:rPr>
                <a:t>W7</a:t>
              </a:r>
            </a:p>
          </p:txBody>
        </p:sp>
        <p:sp>
          <p:nvSpPr>
            <p:cNvPr id="41996" name="Text Box 47"/>
            <p:cNvSpPr txBox="1">
              <a:spLocks noChangeArrowheads="1"/>
            </p:cNvSpPr>
            <p:nvPr/>
          </p:nvSpPr>
          <p:spPr bwMode="auto">
            <a:xfrm>
              <a:off x="704" y="720"/>
              <a:ext cx="816" cy="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spcBef>
                  <a:spcPct val="20000"/>
                </a:spcBef>
              </a:pPr>
              <a:r>
                <a:rPr lang="es-ES" sz="1400">
                  <a:solidFill>
                    <a:schemeClr val="tx1"/>
                  </a:solidFill>
                  <a:latin typeface="Arial" charset="0"/>
                </a:rPr>
                <a:t>BCG.HIVA</a:t>
              </a:r>
              <a:r>
                <a:rPr lang="es-ES" sz="1400" baseline="30000">
                  <a:solidFill>
                    <a:schemeClr val="tx1"/>
                  </a:solidFill>
                  <a:latin typeface="Arial" charset="0"/>
                </a:rPr>
                <a:t>2auxo</a:t>
              </a:r>
            </a:p>
          </p:txBody>
        </p:sp>
        <p:sp>
          <p:nvSpPr>
            <p:cNvPr id="41997" name="Text Box 48"/>
            <p:cNvSpPr txBox="1">
              <a:spLocks noChangeArrowheads="1"/>
            </p:cNvSpPr>
            <p:nvPr/>
          </p:nvSpPr>
          <p:spPr bwMode="auto">
            <a:xfrm>
              <a:off x="2904" y="728"/>
              <a:ext cx="567" cy="1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spcBef>
                  <a:spcPct val="20000"/>
                </a:spcBef>
              </a:pPr>
              <a:r>
                <a:rPr lang="es-ES" sz="1400">
                  <a:solidFill>
                    <a:schemeClr val="tx1"/>
                  </a:solidFill>
                  <a:latin typeface="Arial" charset="0"/>
                </a:rPr>
                <a:t>MVA.HIVA</a:t>
              </a:r>
              <a:endParaRPr lang="es-ES" sz="1400" baseline="30000">
                <a:solidFill>
                  <a:schemeClr val="tx1"/>
                </a:solidFill>
                <a:latin typeface="Arial" charset="0"/>
              </a:endParaRPr>
            </a:p>
          </p:txBody>
        </p:sp>
        <p:sp>
          <p:nvSpPr>
            <p:cNvPr id="41998" name="Text Box 49"/>
            <p:cNvSpPr txBox="1">
              <a:spLocks noChangeArrowheads="1"/>
            </p:cNvSpPr>
            <p:nvPr/>
          </p:nvSpPr>
          <p:spPr bwMode="auto">
            <a:xfrm>
              <a:off x="824" y="552"/>
              <a:ext cx="70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36000" rIns="18000" bIns="36000">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20000"/>
                </a:spcBef>
              </a:pPr>
              <a:r>
                <a:rPr lang="es-ES" sz="1400" b="1">
                  <a:solidFill>
                    <a:schemeClr val="tx1"/>
                  </a:solidFill>
                  <a:latin typeface="Arial" charset="0"/>
                </a:rPr>
                <a:t>Prime</a:t>
              </a:r>
            </a:p>
          </p:txBody>
        </p:sp>
        <p:sp>
          <p:nvSpPr>
            <p:cNvPr id="41999" name="Text Box 50"/>
            <p:cNvSpPr txBox="1">
              <a:spLocks noChangeArrowheads="1"/>
            </p:cNvSpPr>
            <p:nvPr/>
          </p:nvSpPr>
          <p:spPr bwMode="auto">
            <a:xfrm>
              <a:off x="2992" y="560"/>
              <a:ext cx="70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36000" rIns="18000" bIns="36000">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20000"/>
                </a:spcBef>
              </a:pPr>
              <a:r>
                <a:rPr lang="es-ES" sz="1400" b="1">
                  <a:solidFill>
                    <a:schemeClr val="tx1"/>
                  </a:solidFill>
                  <a:latin typeface="Arial" charset="0"/>
                </a:rPr>
                <a:t>Boost</a:t>
              </a:r>
            </a:p>
          </p:txBody>
        </p:sp>
        <p:sp>
          <p:nvSpPr>
            <p:cNvPr id="42000" name="Text Box 51"/>
            <p:cNvSpPr txBox="1">
              <a:spLocks noChangeArrowheads="1"/>
            </p:cNvSpPr>
            <p:nvPr/>
          </p:nvSpPr>
          <p:spPr bwMode="auto">
            <a:xfrm>
              <a:off x="3728" y="552"/>
              <a:ext cx="70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36000" rIns="18000" bIns="36000">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spcBef>
                  <a:spcPct val="20000"/>
                </a:spcBef>
              </a:pPr>
              <a:r>
                <a:rPr lang="es-ES" sz="1400" b="1">
                  <a:solidFill>
                    <a:schemeClr val="tx1"/>
                  </a:solidFill>
                  <a:latin typeface="Arial" charset="0"/>
                </a:rPr>
                <a:t>Sacrifice</a:t>
              </a:r>
            </a:p>
          </p:txBody>
        </p:sp>
      </p:grpSp>
    </p:spTree>
    <p:extLst>
      <p:ext uri="{BB962C8B-B14F-4D97-AF65-F5344CB8AC3E}">
        <p14:creationId xmlns:p14="http://schemas.microsoft.com/office/powerpoint/2010/main" val="62159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762000"/>
            <a:ext cx="53990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Group 215"/>
          <p:cNvGrpSpPr>
            <a:grpSpLocks/>
          </p:cNvGrpSpPr>
          <p:nvPr/>
        </p:nvGrpSpPr>
        <p:grpSpPr bwMode="auto">
          <a:xfrm>
            <a:off x="1708150" y="2344738"/>
            <a:ext cx="5978525" cy="4513262"/>
            <a:chOff x="7484" y="20548"/>
            <a:chExt cx="5398" cy="4535"/>
          </a:xfrm>
        </p:grpSpPr>
        <p:pic>
          <p:nvPicPr>
            <p:cNvPr id="43013" name="Picture 213"/>
            <p:cNvPicPr>
              <a:picLocks noChangeAspect="1" noChangeArrowheads="1"/>
            </p:cNvPicPr>
            <p:nvPr/>
          </p:nvPicPr>
          <p:blipFill>
            <a:blip r:embed="rId3">
              <a:extLst>
                <a:ext uri="{28A0092B-C50C-407E-A947-70E740481C1C}">
                  <a14:useLocalDpi xmlns:a14="http://schemas.microsoft.com/office/drawing/2010/main" val="0"/>
                </a:ext>
              </a:extLst>
            </a:blip>
            <a:srcRect l="3262" t="5232" r="40170" b="7118"/>
            <a:stretch>
              <a:fillRect/>
            </a:stretch>
          </p:blipFill>
          <p:spPr bwMode="auto">
            <a:xfrm>
              <a:off x="7484" y="20827"/>
              <a:ext cx="5398" cy="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14"/>
            <p:cNvPicPr>
              <a:picLocks noChangeAspect="1" noChangeArrowheads="1"/>
            </p:cNvPicPr>
            <p:nvPr/>
          </p:nvPicPr>
          <p:blipFill>
            <a:blip r:embed="rId3">
              <a:extLst>
                <a:ext uri="{28A0092B-C50C-407E-A947-70E740481C1C}">
                  <a14:useLocalDpi xmlns:a14="http://schemas.microsoft.com/office/drawing/2010/main" val="0"/>
                </a:ext>
              </a:extLst>
            </a:blip>
            <a:srcRect l="60115" t="9354" r="3857" b="59035"/>
            <a:stretch>
              <a:fillRect/>
            </a:stretch>
          </p:blipFill>
          <p:spPr bwMode="auto">
            <a:xfrm>
              <a:off x="9027" y="20548"/>
              <a:ext cx="254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540" name="Rectangle 20"/>
          <p:cNvSpPr>
            <a:spLocks noChangeArrowheads="1"/>
          </p:cNvSpPr>
          <p:nvPr/>
        </p:nvSpPr>
        <p:spPr bwMode="auto">
          <a:xfrm>
            <a:off x="0" y="0"/>
            <a:ext cx="9144000" cy="571500"/>
          </a:xfrm>
          <a:prstGeom prst="rect">
            <a:avLst/>
          </a:prstGeom>
          <a:noFill/>
          <a:ln w="9525">
            <a:noFill/>
            <a:miter lim="800000"/>
            <a:headEnd/>
            <a:tailEnd/>
          </a:ln>
        </p:spPr>
        <p:txBody>
          <a:bodyPr anchor="ctr"/>
          <a:lstStyle/>
          <a:p>
            <a:pPr eaLnBrk="0" hangingPunct="0">
              <a:defRPr/>
            </a:pPr>
            <a:r>
              <a:rPr lang="es-ES" sz="3200" b="1">
                <a:solidFill>
                  <a:schemeClr val="accent2"/>
                </a:solidFill>
                <a:effectLst>
                  <a:outerShdw blurRad="38100" dist="38100" dir="2700000" algn="tl">
                    <a:srgbClr val="C0C0C0"/>
                  </a:outerShdw>
                </a:effectLst>
                <a:latin typeface="Calibri" pitchFamily="34" charset="0"/>
              </a:rPr>
              <a:t>BCG.HIVA</a:t>
            </a:r>
            <a:r>
              <a:rPr lang="es-ES" sz="3200" b="1" baseline="30000">
                <a:solidFill>
                  <a:schemeClr val="accent2"/>
                </a:solidFill>
                <a:effectLst>
                  <a:outerShdw blurRad="38100" dist="38100" dir="2700000" algn="tl">
                    <a:srgbClr val="C0C0C0"/>
                  </a:outerShdw>
                </a:effectLst>
                <a:latin typeface="Calibri" pitchFamily="34" charset="0"/>
              </a:rPr>
              <a:t>2auxo</a:t>
            </a:r>
            <a:r>
              <a:rPr lang="es-ES" sz="3200" b="1">
                <a:solidFill>
                  <a:schemeClr val="accent2"/>
                </a:solidFill>
                <a:effectLst>
                  <a:outerShdw blurRad="38100" dist="38100" dir="2700000" algn="tl">
                    <a:srgbClr val="C0C0C0"/>
                  </a:outerShdw>
                </a:effectLst>
                <a:latin typeface="Calibri" pitchFamily="34" charset="0"/>
              </a:rPr>
              <a:t> safety in BALB/c mice</a:t>
            </a:r>
          </a:p>
        </p:txBody>
      </p:sp>
    </p:spTree>
    <p:extLst>
      <p:ext uri="{BB962C8B-B14F-4D97-AF65-F5344CB8AC3E}">
        <p14:creationId xmlns:p14="http://schemas.microsoft.com/office/powerpoint/2010/main" val="416847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39763" y="244475"/>
            <a:ext cx="7772400" cy="617538"/>
          </a:xfrm>
        </p:spPr>
        <p:txBody>
          <a:bodyPr>
            <a:normAutofit fontScale="90000"/>
          </a:bodyPr>
          <a:lstStyle/>
          <a:p>
            <a:pPr>
              <a:defRPr/>
            </a:pPr>
            <a:r>
              <a:rPr lang="es-ES" b="1" smtClean="0">
                <a:solidFill>
                  <a:schemeClr val="accent2"/>
                </a:solidFill>
                <a:effectLst>
                  <a:outerShdw blurRad="38100" dist="38100" dir="2700000" algn="tl">
                    <a:srgbClr val="C0C0C0"/>
                  </a:outerShdw>
                </a:effectLst>
                <a:latin typeface="Calibri" pitchFamily="34" charset="0"/>
              </a:rPr>
              <a:t>Agenda</a:t>
            </a:r>
          </a:p>
        </p:txBody>
      </p:sp>
      <p:sp>
        <p:nvSpPr>
          <p:cNvPr id="27651" name="Rectangle 3"/>
          <p:cNvSpPr>
            <a:spLocks noGrp="1" noChangeArrowheads="1"/>
          </p:cNvSpPr>
          <p:nvPr>
            <p:ph type="body" idx="1"/>
          </p:nvPr>
        </p:nvSpPr>
        <p:spPr>
          <a:xfrm>
            <a:off x="376238" y="1271588"/>
            <a:ext cx="8435975" cy="5005387"/>
          </a:xfrm>
        </p:spPr>
        <p:txBody>
          <a:bodyPr/>
          <a:lstStyle/>
          <a:p>
            <a:pPr>
              <a:lnSpc>
                <a:spcPct val="80000"/>
              </a:lnSpc>
              <a:spcBef>
                <a:spcPct val="50000"/>
              </a:spcBef>
            </a:pPr>
            <a:r>
              <a:rPr lang="es-ES" sz="2800" b="1" smtClean="0">
                <a:solidFill>
                  <a:srgbClr val="008000"/>
                </a:solidFill>
                <a:latin typeface="Calibri" pitchFamily="34" charset="0"/>
              </a:rPr>
              <a:t>BCG as a vaccine vector.</a:t>
            </a:r>
          </a:p>
          <a:p>
            <a:pPr>
              <a:lnSpc>
                <a:spcPct val="80000"/>
              </a:lnSpc>
              <a:spcBef>
                <a:spcPct val="50000"/>
              </a:spcBef>
            </a:pPr>
            <a:r>
              <a:rPr lang="es-ES" sz="2800" b="1" smtClean="0">
                <a:solidFill>
                  <a:srgbClr val="008000"/>
                </a:solidFill>
                <a:latin typeface="Calibri" pitchFamily="34" charset="0"/>
              </a:rPr>
              <a:t>Introduction to recombinant mycobacterium vaccines.</a:t>
            </a:r>
          </a:p>
          <a:p>
            <a:pPr>
              <a:lnSpc>
                <a:spcPct val="80000"/>
              </a:lnSpc>
              <a:spcBef>
                <a:spcPct val="50000"/>
              </a:spcBef>
            </a:pPr>
            <a:r>
              <a:rPr lang="es-ES" sz="2800" b="1" smtClean="0">
                <a:solidFill>
                  <a:srgbClr val="008000"/>
                </a:solidFill>
                <a:latin typeface="Calibri" pitchFamily="34" charset="0"/>
              </a:rPr>
              <a:t>Evolution of the BCG.HIV model in our lab:</a:t>
            </a:r>
            <a:r>
              <a:rPr lang="es-ES" sz="2800" smtClean="0">
                <a:solidFill>
                  <a:srgbClr val="008000"/>
                </a:solidFill>
                <a:latin typeface="Calibri" pitchFamily="34" charset="0"/>
              </a:rPr>
              <a:t> </a:t>
            </a:r>
          </a:p>
          <a:p>
            <a:pPr lvl="1">
              <a:lnSpc>
                <a:spcPct val="80000"/>
              </a:lnSpc>
              <a:spcBef>
                <a:spcPct val="50000"/>
              </a:spcBef>
            </a:pPr>
            <a:r>
              <a:rPr lang="es-ES" sz="2400" smtClean="0">
                <a:solidFill>
                  <a:srgbClr val="008000"/>
                </a:solidFill>
                <a:latin typeface="Calibri" pitchFamily="34" charset="0"/>
              </a:rPr>
              <a:t>Improvement of plasmid stability.</a:t>
            </a:r>
          </a:p>
          <a:p>
            <a:pPr lvl="1">
              <a:lnSpc>
                <a:spcPct val="80000"/>
              </a:lnSpc>
              <a:spcBef>
                <a:spcPct val="50000"/>
              </a:spcBef>
            </a:pPr>
            <a:r>
              <a:rPr lang="es-ES" sz="2400" smtClean="0">
                <a:solidFill>
                  <a:srgbClr val="008000"/>
                </a:solidFill>
                <a:latin typeface="Calibri" pitchFamily="34" charset="0"/>
              </a:rPr>
              <a:t>Introduction of fusion proteins as immunogens.</a:t>
            </a:r>
          </a:p>
          <a:p>
            <a:pPr>
              <a:lnSpc>
                <a:spcPct val="80000"/>
              </a:lnSpc>
              <a:spcBef>
                <a:spcPct val="50000"/>
              </a:spcBef>
            </a:pPr>
            <a:r>
              <a:rPr lang="es-ES" sz="2800" b="1" smtClean="0">
                <a:solidFill>
                  <a:srgbClr val="008000"/>
                </a:solidFill>
                <a:latin typeface="Calibri" pitchFamily="34" charset="0"/>
              </a:rPr>
              <a:t>Development of an antibiotic resistance free selection marker for E.coli-Mycobacterial shuttle vectors: p2auxo.</a:t>
            </a:r>
          </a:p>
          <a:p>
            <a:pPr>
              <a:lnSpc>
                <a:spcPct val="80000"/>
              </a:lnSpc>
              <a:spcBef>
                <a:spcPct val="50000"/>
              </a:spcBef>
            </a:pPr>
            <a:r>
              <a:rPr lang="es-ES" sz="2800" b="1" smtClean="0">
                <a:solidFill>
                  <a:srgbClr val="008000"/>
                </a:solidFill>
                <a:latin typeface="Calibri" pitchFamily="34" charset="0"/>
              </a:rPr>
              <a:t>Future vaccine candidates using p2auxo.</a:t>
            </a:r>
            <a:endParaRPr lang="es-ES" sz="2800" smtClean="0"/>
          </a:p>
        </p:txBody>
      </p:sp>
    </p:spTree>
    <p:extLst>
      <p:ext uri="{BB962C8B-B14F-4D97-AF65-F5344CB8AC3E}">
        <p14:creationId xmlns:p14="http://schemas.microsoft.com/office/powerpoint/2010/main" val="3311261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3" descr="Captura de pantalla 2012-11-28 a les 10.3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755650"/>
            <a:ext cx="45545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p:cNvSpPr txBox="1">
            <a:spLocks noChangeArrowheads="1"/>
          </p:cNvSpPr>
          <p:nvPr/>
        </p:nvSpPr>
        <p:spPr bwMode="auto">
          <a:xfrm>
            <a:off x="925513" y="174625"/>
            <a:ext cx="7121525" cy="457200"/>
          </a:xfrm>
          <a:prstGeom prst="rect">
            <a:avLst/>
          </a:prstGeom>
          <a:noFill/>
          <a:ln w="9525" algn="ctr">
            <a:noFill/>
            <a:miter lim="800000"/>
            <a:headEnd/>
            <a:tailEnd/>
          </a:ln>
          <a:effectLst/>
        </p:spPr>
        <p:txBody>
          <a:bodyPr>
            <a:spAutoFit/>
          </a:bodyPr>
          <a:lstStyle/>
          <a:p>
            <a:pPr>
              <a:defRPr/>
            </a:pPr>
            <a:r>
              <a:rPr lang="es-ES" b="1">
                <a:solidFill>
                  <a:schemeClr val="accent2"/>
                </a:solidFill>
                <a:effectLst>
                  <a:outerShdw blurRad="38100" dist="38100" dir="2700000" algn="tl">
                    <a:srgbClr val="C0C0C0"/>
                  </a:outerShdw>
                </a:effectLst>
                <a:latin typeface="Calibri" pitchFamily="34" charset="0"/>
              </a:rPr>
              <a:t>p2auxo.HIVA plasmid</a:t>
            </a:r>
          </a:p>
        </p:txBody>
      </p:sp>
      <p:pic>
        <p:nvPicPr>
          <p:cNvPr id="440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4918075"/>
            <a:ext cx="86423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5888038" y="5719763"/>
            <a:ext cx="25177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n-US" sz="2000" b="1">
                <a:solidFill>
                  <a:schemeClr val="tx1"/>
                </a:solidFill>
                <a:latin typeface="Arial" charset="0"/>
              </a:rPr>
              <a:t>EP 12 382 336.1</a:t>
            </a:r>
          </a:p>
        </p:txBody>
      </p:sp>
    </p:spTree>
    <p:extLst>
      <p:ext uri="{BB962C8B-B14F-4D97-AF65-F5344CB8AC3E}">
        <p14:creationId xmlns:p14="http://schemas.microsoft.com/office/powerpoint/2010/main" val="1105735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33" descr="Captura de pantalla 2012-11-28 a les 10.3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0"/>
            <a:ext cx="45545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p:cNvSpPr txBox="1">
            <a:spLocks noChangeArrowheads="1"/>
          </p:cNvSpPr>
          <p:nvPr/>
        </p:nvSpPr>
        <p:spPr bwMode="auto">
          <a:xfrm>
            <a:off x="0" y="0"/>
            <a:ext cx="7121525" cy="457200"/>
          </a:xfrm>
          <a:prstGeom prst="rect">
            <a:avLst/>
          </a:prstGeom>
          <a:noFill/>
          <a:ln w="9525" algn="ctr">
            <a:noFill/>
            <a:miter lim="800000"/>
            <a:headEnd/>
            <a:tailEnd/>
          </a:ln>
          <a:effectLst/>
        </p:spPr>
        <p:txBody>
          <a:bodyPr>
            <a:spAutoFit/>
          </a:bodyPr>
          <a:lstStyle/>
          <a:p>
            <a:pPr>
              <a:defRPr/>
            </a:pPr>
            <a:r>
              <a:rPr lang="es-ES" b="1">
                <a:solidFill>
                  <a:schemeClr val="accent2"/>
                </a:solidFill>
                <a:effectLst>
                  <a:outerShdw blurRad="38100" dist="38100" dir="2700000" algn="tl">
                    <a:srgbClr val="C0C0C0"/>
                  </a:outerShdw>
                </a:effectLst>
                <a:latin typeface="Calibri" pitchFamily="34" charset="0"/>
              </a:rPr>
              <a:t>p2auxo.HIVA plasmid</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l="6888" t="8659" r="5118" b="58122"/>
          <a:stretch>
            <a:fillRect/>
          </a:stretch>
        </p:blipFill>
        <p:spPr bwMode="auto">
          <a:xfrm>
            <a:off x="1979613" y="4643438"/>
            <a:ext cx="712946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l="34648" t="8659" r="15742" b="4964"/>
          <a:stretch>
            <a:fillRect/>
          </a:stretch>
        </p:blipFill>
        <p:spPr bwMode="auto">
          <a:xfrm>
            <a:off x="323850" y="549275"/>
            <a:ext cx="3514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p:cNvPicPr>
            <a:picLocks noChangeAspect="1" noChangeArrowheads="1"/>
          </p:cNvPicPr>
          <p:nvPr/>
        </p:nvPicPr>
        <p:blipFill>
          <a:blip r:embed="rId5">
            <a:extLst>
              <a:ext uri="{28A0092B-C50C-407E-A947-70E740481C1C}">
                <a14:useLocalDpi xmlns:a14="http://schemas.microsoft.com/office/drawing/2010/main" val="0"/>
              </a:ext>
            </a:extLst>
          </a:blip>
          <a:srcRect l="10429" t="20476" r="12500" b="68457"/>
          <a:stretch>
            <a:fillRect/>
          </a:stretch>
        </p:blipFill>
        <p:spPr bwMode="auto">
          <a:xfrm>
            <a:off x="4356100" y="4059238"/>
            <a:ext cx="4787900"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92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1"/>
          <p:cNvSpPr>
            <a:spLocks noChangeShapeType="1"/>
          </p:cNvSpPr>
          <p:nvPr/>
        </p:nvSpPr>
        <p:spPr bwMode="auto">
          <a:xfrm>
            <a:off x="3203575" y="3429000"/>
            <a:ext cx="396875"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6083" name="Line 42"/>
          <p:cNvSpPr>
            <a:spLocks noChangeShapeType="1"/>
          </p:cNvSpPr>
          <p:nvPr/>
        </p:nvSpPr>
        <p:spPr bwMode="auto">
          <a:xfrm flipV="1">
            <a:off x="3203575" y="1952625"/>
            <a:ext cx="468313" cy="14763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6084" name="Line 43"/>
          <p:cNvSpPr>
            <a:spLocks noChangeShapeType="1"/>
          </p:cNvSpPr>
          <p:nvPr/>
        </p:nvSpPr>
        <p:spPr bwMode="auto">
          <a:xfrm>
            <a:off x="3203575" y="3429000"/>
            <a:ext cx="468313" cy="15954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46085" name="Group 44"/>
          <p:cNvGrpSpPr>
            <a:grpSpLocks/>
          </p:cNvGrpSpPr>
          <p:nvPr/>
        </p:nvGrpSpPr>
        <p:grpSpPr bwMode="auto">
          <a:xfrm>
            <a:off x="6832600" y="549275"/>
            <a:ext cx="1989138" cy="1042988"/>
            <a:chOff x="1173" y="3385"/>
            <a:chExt cx="1367" cy="609"/>
          </a:xfrm>
        </p:grpSpPr>
        <p:sp>
          <p:nvSpPr>
            <p:cNvPr id="46195" name="AutoShape 45"/>
            <p:cNvSpPr>
              <a:spLocks noChangeArrowheads="1"/>
            </p:cNvSpPr>
            <p:nvPr/>
          </p:nvSpPr>
          <p:spPr bwMode="auto">
            <a:xfrm>
              <a:off x="1173" y="3385"/>
              <a:ext cx="1367" cy="609"/>
            </a:xfrm>
            <a:prstGeom prst="roundRect">
              <a:avLst>
                <a:gd name="adj" fmla="val 16667"/>
              </a:avLst>
            </a:prstGeom>
            <a:solidFill>
              <a:srgbClr val="FFFFFF"/>
            </a:solidFill>
            <a:ln w="38100" cmpd="dbl">
              <a:solidFill>
                <a:srgbClr val="000000"/>
              </a:solidFill>
              <a:round/>
              <a:headEnd/>
              <a:tailEnd/>
            </a:ln>
          </p:spPr>
          <p:txBody>
            <a:bodyPr/>
            <a:lstStyle/>
            <a:p>
              <a:pPr algn="l"/>
              <a:endParaRPr lang="es-ES" sz="1800">
                <a:solidFill>
                  <a:schemeClr val="tx1"/>
                </a:solidFill>
                <a:latin typeface="Arial" charset="0"/>
              </a:endParaRPr>
            </a:p>
          </p:txBody>
        </p:sp>
        <p:sp>
          <p:nvSpPr>
            <p:cNvPr id="46196" name="AutoShape 46"/>
            <p:cNvSpPr>
              <a:spLocks noChangeArrowheads="1"/>
            </p:cNvSpPr>
            <p:nvPr/>
          </p:nvSpPr>
          <p:spPr bwMode="auto">
            <a:xfrm>
              <a:off x="1306" y="3519"/>
              <a:ext cx="414" cy="435"/>
            </a:xfrm>
            <a:prstGeom prst="star32">
              <a:avLst>
                <a:gd name="adj" fmla="val 37500"/>
              </a:avLst>
            </a:prstGeom>
            <a:solidFill>
              <a:srgbClr val="FFFFFF"/>
            </a:solidFill>
            <a:ln w="9525">
              <a:solidFill>
                <a:srgbClr val="00B050"/>
              </a:solidFill>
              <a:miter lim="800000"/>
              <a:headEnd/>
              <a:tailEnd/>
            </a:ln>
          </p:spPr>
          <p:txBody>
            <a:bodyPr/>
            <a:lstStyle/>
            <a:p>
              <a:pPr algn="l"/>
              <a:endParaRPr lang="es-ES" sz="1800">
                <a:solidFill>
                  <a:schemeClr val="tx1"/>
                </a:solidFill>
                <a:latin typeface="Arial" charset="0"/>
              </a:endParaRPr>
            </a:p>
          </p:txBody>
        </p:sp>
        <p:grpSp>
          <p:nvGrpSpPr>
            <p:cNvPr id="46197" name="Group 47"/>
            <p:cNvGrpSpPr>
              <a:grpSpLocks/>
            </p:cNvGrpSpPr>
            <p:nvPr/>
          </p:nvGrpSpPr>
          <p:grpSpPr bwMode="auto">
            <a:xfrm>
              <a:off x="2290" y="3702"/>
              <a:ext cx="128" cy="174"/>
              <a:chOff x="7641" y="4297"/>
              <a:chExt cx="2880" cy="3060"/>
            </a:xfrm>
          </p:grpSpPr>
          <p:sp>
            <p:nvSpPr>
              <p:cNvPr id="46222" name="AutoShape 4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223" name="AutoShape 4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24" name="AutoShape 50"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225" name="AutoShape 5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26" name="AutoShape 5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98" name="Group 53"/>
            <p:cNvGrpSpPr>
              <a:grpSpLocks/>
            </p:cNvGrpSpPr>
            <p:nvPr/>
          </p:nvGrpSpPr>
          <p:grpSpPr bwMode="auto">
            <a:xfrm>
              <a:off x="2132" y="3680"/>
              <a:ext cx="127" cy="174"/>
              <a:chOff x="7641" y="4297"/>
              <a:chExt cx="2880" cy="3060"/>
            </a:xfrm>
          </p:grpSpPr>
          <p:sp>
            <p:nvSpPr>
              <p:cNvPr id="46217" name="AutoShape 5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218" name="AutoShape 5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19" name="AutoShape 56"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220" name="AutoShape 5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21" name="AutoShape 5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99" name="Group 59"/>
            <p:cNvGrpSpPr>
              <a:grpSpLocks/>
            </p:cNvGrpSpPr>
            <p:nvPr/>
          </p:nvGrpSpPr>
          <p:grpSpPr bwMode="auto">
            <a:xfrm>
              <a:off x="2061" y="3498"/>
              <a:ext cx="130" cy="174"/>
              <a:chOff x="7571" y="4297"/>
              <a:chExt cx="2950" cy="3060"/>
            </a:xfrm>
          </p:grpSpPr>
          <p:sp>
            <p:nvSpPr>
              <p:cNvPr id="46212" name="AutoShape 6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213" name="AutoShape 6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14" name="AutoShape 62" descr="Vertical oscura"/>
              <p:cNvSpPr>
                <a:spLocks noChangeArrowheads="1"/>
              </p:cNvSpPr>
              <p:nvPr/>
            </p:nvSpPr>
            <p:spPr bwMode="auto">
              <a:xfrm rot="10651876">
                <a:off x="757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215" name="AutoShape 6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16" name="AutoShape 6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200" name="Group 65"/>
            <p:cNvGrpSpPr>
              <a:grpSpLocks/>
            </p:cNvGrpSpPr>
            <p:nvPr/>
          </p:nvGrpSpPr>
          <p:grpSpPr bwMode="auto">
            <a:xfrm>
              <a:off x="2200" y="3498"/>
              <a:ext cx="127" cy="174"/>
              <a:chOff x="7641" y="4297"/>
              <a:chExt cx="2880" cy="3060"/>
            </a:xfrm>
          </p:grpSpPr>
          <p:sp>
            <p:nvSpPr>
              <p:cNvPr id="46207" name="AutoShape 6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208" name="AutoShape 6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09" name="AutoShape 68"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210" name="AutoShape 6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11" name="AutoShape 7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201" name="Group 71"/>
            <p:cNvGrpSpPr>
              <a:grpSpLocks/>
            </p:cNvGrpSpPr>
            <p:nvPr/>
          </p:nvGrpSpPr>
          <p:grpSpPr bwMode="auto">
            <a:xfrm>
              <a:off x="2358" y="3498"/>
              <a:ext cx="127" cy="174"/>
              <a:chOff x="7641" y="4297"/>
              <a:chExt cx="2880" cy="3060"/>
            </a:xfrm>
          </p:grpSpPr>
          <p:sp>
            <p:nvSpPr>
              <p:cNvPr id="46202" name="AutoShape 7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203" name="AutoShape 7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04" name="AutoShape 74"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205" name="AutoShape 7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206" name="AutoShape 7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sp>
        <p:nvSpPr>
          <p:cNvPr id="46086" name="Line 143"/>
          <p:cNvSpPr>
            <a:spLocks noChangeShapeType="1"/>
          </p:cNvSpPr>
          <p:nvPr/>
        </p:nvSpPr>
        <p:spPr bwMode="auto">
          <a:xfrm flipV="1">
            <a:off x="5832475" y="1089025"/>
            <a:ext cx="79216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6087" name="Line 144"/>
          <p:cNvSpPr>
            <a:spLocks noChangeShapeType="1"/>
          </p:cNvSpPr>
          <p:nvPr/>
        </p:nvSpPr>
        <p:spPr bwMode="auto">
          <a:xfrm flipV="1">
            <a:off x="5832475" y="3573463"/>
            <a:ext cx="79216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6088" name="Line 145"/>
          <p:cNvSpPr>
            <a:spLocks noChangeShapeType="1"/>
          </p:cNvSpPr>
          <p:nvPr/>
        </p:nvSpPr>
        <p:spPr bwMode="auto">
          <a:xfrm flipV="1">
            <a:off x="5832475" y="5661025"/>
            <a:ext cx="79216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6089" name="Text Box 146"/>
          <p:cNvSpPr txBox="1">
            <a:spLocks noChangeArrowheads="1"/>
          </p:cNvSpPr>
          <p:nvPr/>
        </p:nvSpPr>
        <p:spPr bwMode="auto">
          <a:xfrm>
            <a:off x="6767513" y="1773238"/>
            <a:ext cx="237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sz="1800" b="1">
                <a:solidFill>
                  <a:schemeClr val="tx1"/>
                </a:solidFill>
                <a:latin typeface="Arial" charset="0"/>
              </a:rPr>
              <a:t>BCG.HIVc(G+C)</a:t>
            </a:r>
            <a:r>
              <a:rPr lang="es-ES" sz="1800" b="1" baseline="30000">
                <a:solidFill>
                  <a:schemeClr val="tx1"/>
                </a:solidFill>
                <a:latin typeface="Arial" charset="0"/>
              </a:rPr>
              <a:t>2auxo</a:t>
            </a:r>
          </a:p>
        </p:txBody>
      </p:sp>
      <p:sp>
        <p:nvSpPr>
          <p:cNvPr id="46090" name="Text Box 147"/>
          <p:cNvSpPr txBox="1">
            <a:spLocks noChangeArrowheads="1"/>
          </p:cNvSpPr>
          <p:nvPr/>
        </p:nvSpPr>
        <p:spPr bwMode="auto">
          <a:xfrm>
            <a:off x="6911975" y="4106863"/>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sz="1800" b="1">
                <a:solidFill>
                  <a:schemeClr val="tx1"/>
                </a:solidFill>
                <a:latin typeface="Arial" charset="0"/>
              </a:rPr>
              <a:t>BCG.CSP</a:t>
            </a:r>
            <a:r>
              <a:rPr lang="es-ES" sz="1800" b="1" baseline="30000">
                <a:solidFill>
                  <a:schemeClr val="tx1"/>
                </a:solidFill>
                <a:latin typeface="Arial" charset="0"/>
              </a:rPr>
              <a:t>2auxo</a:t>
            </a:r>
          </a:p>
        </p:txBody>
      </p:sp>
      <p:sp>
        <p:nvSpPr>
          <p:cNvPr id="46091" name="Text Box 148"/>
          <p:cNvSpPr txBox="1">
            <a:spLocks noChangeArrowheads="1"/>
          </p:cNvSpPr>
          <p:nvPr/>
        </p:nvSpPr>
        <p:spPr bwMode="auto">
          <a:xfrm>
            <a:off x="6875463" y="6273800"/>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sz="1800" b="1">
                <a:solidFill>
                  <a:schemeClr val="tx1"/>
                </a:solidFill>
                <a:latin typeface="Arial" charset="0"/>
              </a:rPr>
              <a:t>BCG.Ag85B</a:t>
            </a:r>
            <a:r>
              <a:rPr lang="es-ES" sz="1800" b="1" baseline="30000">
                <a:solidFill>
                  <a:schemeClr val="tx1"/>
                </a:solidFill>
                <a:latin typeface="Arial" charset="0"/>
              </a:rPr>
              <a:t>2auxo</a:t>
            </a:r>
          </a:p>
        </p:txBody>
      </p:sp>
      <p:grpSp>
        <p:nvGrpSpPr>
          <p:cNvPr id="46092" name="Group 44"/>
          <p:cNvGrpSpPr>
            <a:grpSpLocks/>
          </p:cNvGrpSpPr>
          <p:nvPr/>
        </p:nvGrpSpPr>
        <p:grpSpPr bwMode="auto">
          <a:xfrm>
            <a:off x="6831013" y="2924175"/>
            <a:ext cx="1989137" cy="1042988"/>
            <a:chOff x="1173" y="3385"/>
            <a:chExt cx="1367" cy="609"/>
          </a:xfrm>
        </p:grpSpPr>
        <p:sp>
          <p:nvSpPr>
            <p:cNvPr id="46163" name="AutoShape 45"/>
            <p:cNvSpPr>
              <a:spLocks noChangeArrowheads="1"/>
            </p:cNvSpPr>
            <p:nvPr/>
          </p:nvSpPr>
          <p:spPr bwMode="auto">
            <a:xfrm>
              <a:off x="1173" y="3385"/>
              <a:ext cx="1367" cy="609"/>
            </a:xfrm>
            <a:prstGeom prst="roundRect">
              <a:avLst>
                <a:gd name="adj" fmla="val 16667"/>
              </a:avLst>
            </a:prstGeom>
            <a:solidFill>
              <a:srgbClr val="FFFFFF"/>
            </a:solidFill>
            <a:ln w="38100" cmpd="dbl">
              <a:solidFill>
                <a:srgbClr val="000000"/>
              </a:solidFill>
              <a:round/>
              <a:headEnd/>
              <a:tailEnd/>
            </a:ln>
          </p:spPr>
          <p:txBody>
            <a:bodyPr/>
            <a:lstStyle/>
            <a:p>
              <a:pPr algn="l"/>
              <a:endParaRPr lang="es-ES" sz="1800">
                <a:solidFill>
                  <a:schemeClr val="tx1"/>
                </a:solidFill>
                <a:latin typeface="Arial" charset="0"/>
              </a:endParaRPr>
            </a:p>
          </p:txBody>
        </p:sp>
        <p:sp>
          <p:nvSpPr>
            <p:cNvPr id="46164" name="AutoShape 46"/>
            <p:cNvSpPr>
              <a:spLocks noChangeArrowheads="1"/>
            </p:cNvSpPr>
            <p:nvPr/>
          </p:nvSpPr>
          <p:spPr bwMode="auto">
            <a:xfrm>
              <a:off x="1306" y="3519"/>
              <a:ext cx="414" cy="435"/>
            </a:xfrm>
            <a:prstGeom prst="star32">
              <a:avLst>
                <a:gd name="adj" fmla="val 37500"/>
              </a:avLst>
            </a:prstGeom>
            <a:solidFill>
              <a:srgbClr val="FFFFFF"/>
            </a:solidFill>
            <a:ln w="9525">
              <a:solidFill>
                <a:srgbClr val="00B050"/>
              </a:solidFill>
              <a:miter lim="800000"/>
              <a:headEnd/>
              <a:tailEnd/>
            </a:ln>
          </p:spPr>
          <p:txBody>
            <a:bodyPr/>
            <a:lstStyle/>
            <a:p>
              <a:pPr algn="l"/>
              <a:endParaRPr lang="es-ES" sz="1800">
                <a:solidFill>
                  <a:schemeClr val="tx1"/>
                </a:solidFill>
                <a:latin typeface="Arial" charset="0"/>
              </a:endParaRPr>
            </a:p>
          </p:txBody>
        </p:sp>
        <p:grpSp>
          <p:nvGrpSpPr>
            <p:cNvPr id="46165" name="Group 47"/>
            <p:cNvGrpSpPr>
              <a:grpSpLocks/>
            </p:cNvGrpSpPr>
            <p:nvPr/>
          </p:nvGrpSpPr>
          <p:grpSpPr bwMode="auto">
            <a:xfrm>
              <a:off x="2290" y="3702"/>
              <a:ext cx="128" cy="174"/>
              <a:chOff x="7641" y="4297"/>
              <a:chExt cx="2880" cy="3060"/>
            </a:xfrm>
          </p:grpSpPr>
          <p:sp>
            <p:nvSpPr>
              <p:cNvPr id="46190" name="AutoShape 4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91" name="AutoShape 4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92" name="AutoShape 50"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93" name="AutoShape 5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94" name="AutoShape 5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66" name="Group 53"/>
            <p:cNvGrpSpPr>
              <a:grpSpLocks/>
            </p:cNvGrpSpPr>
            <p:nvPr/>
          </p:nvGrpSpPr>
          <p:grpSpPr bwMode="auto">
            <a:xfrm>
              <a:off x="2132" y="3680"/>
              <a:ext cx="127" cy="174"/>
              <a:chOff x="7641" y="4297"/>
              <a:chExt cx="2880" cy="3060"/>
            </a:xfrm>
          </p:grpSpPr>
          <p:sp>
            <p:nvSpPr>
              <p:cNvPr id="46185" name="AutoShape 5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86" name="AutoShape 5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87" name="AutoShape 56"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88" name="AutoShape 5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89" name="AutoShape 5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67" name="Group 59"/>
            <p:cNvGrpSpPr>
              <a:grpSpLocks/>
            </p:cNvGrpSpPr>
            <p:nvPr/>
          </p:nvGrpSpPr>
          <p:grpSpPr bwMode="auto">
            <a:xfrm>
              <a:off x="2061" y="3498"/>
              <a:ext cx="130" cy="174"/>
              <a:chOff x="7571" y="4297"/>
              <a:chExt cx="2950" cy="3060"/>
            </a:xfrm>
          </p:grpSpPr>
          <p:sp>
            <p:nvSpPr>
              <p:cNvPr id="46180" name="AutoShape 6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81" name="AutoShape 6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82" name="AutoShape 62" descr="Vertical oscura"/>
              <p:cNvSpPr>
                <a:spLocks noChangeArrowheads="1"/>
              </p:cNvSpPr>
              <p:nvPr/>
            </p:nvSpPr>
            <p:spPr bwMode="auto">
              <a:xfrm rot="10651876">
                <a:off x="757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83" name="AutoShape 6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84" name="AutoShape 6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68" name="Group 65"/>
            <p:cNvGrpSpPr>
              <a:grpSpLocks/>
            </p:cNvGrpSpPr>
            <p:nvPr/>
          </p:nvGrpSpPr>
          <p:grpSpPr bwMode="auto">
            <a:xfrm>
              <a:off x="2200" y="3498"/>
              <a:ext cx="127" cy="174"/>
              <a:chOff x="7641" y="4297"/>
              <a:chExt cx="2880" cy="3060"/>
            </a:xfrm>
          </p:grpSpPr>
          <p:sp>
            <p:nvSpPr>
              <p:cNvPr id="46175" name="AutoShape 6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76" name="AutoShape 6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77" name="AutoShape 68"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78" name="AutoShape 6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79" name="AutoShape 7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69" name="Group 71"/>
            <p:cNvGrpSpPr>
              <a:grpSpLocks/>
            </p:cNvGrpSpPr>
            <p:nvPr/>
          </p:nvGrpSpPr>
          <p:grpSpPr bwMode="auto">
            <a:xfrm>
              <a:off x="2358" y="3498"/>
              <a:ext cx="127" cy="174"/>
              <a:chOff x="7641" y="4297"/>
              <a:chExt cx="2880" cy="3060"/>
            </a:xfrm>
          </p:grpSpPr>
          <p:sp>
            <p:nvSpPr>
              <p:cNvPr id="46170" name="AutoShape 7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71" name="AutoShape 7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72" name="AutoShape 74"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73" name="AutoShape 7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74" name="AutoShape 7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grpSp>
        <p:nvGrpSpPr>
          <p:cNvPr id="46093" name="Group 44"/>
          <p:cNvGrpSpPr>
            <a:grpSpLocks/>
          </p:cNvGrpSpPr>
          <p:nvPr/>
        </p:nvGrpSpPr>
        <p:grpSpPr bwMode="auto">
          <a:xfrm>
            <a:off x="6818313" y="5138738"/>
            <a:ext cx="1989137" cy="1044575"/>
            <a:chOff x="1173" y="3385"/>
            <a:chExt cx="1367" cy="609"/>
          </a:xfrm>
        </p:grpSpPr>
        <p:sp>
          <p:nvSpPr>
            <p:cNvPr id="46131" name="AutoShape 45"/>
            <p:cNvSpPr>
              <a:spLocks noChangeArrowheads="1"/>
            </p:cNvSpPr>
            <p:nvPr/>
          </p:nvSpPr>
          <p:spPr bwMode="auto">
            <a:xfrm>
              <a:off x="1173" y="3385"/>
              <a:ext cx="1367" cy="609"/>
            </a:xfrm>
            <a:prstGeom prst="roundRect">
              <a:avLst>
                <a:gd name="adj" fmla="val 16667"/>
              </a:avLst>
            </a:prstGeom>
            <a:solidFill>
              <a:srgbClr val="FFFFFF"/>
            </a:solidFill>
            <a:ln w="38100" cmpd="dbl">
              <a:solidFill>
                <a:srgbClr val="000000"/>
              </a:solidFill>
              <a:round/>
              <a:headEnd/>
              <a:tailEnd/>
            </a:ln>
          </p:spPr>
          <p:txBody>
            <a:bodyPr/>
            <a:lstStyle/>
            <a:p>
              <a:pPr algn="l"/>
              <a:endParaRPr lang="es-ES" sz="1800">
                <a:solidFill>
                  <a:schemeClr val="tx1"/>
                </a:solidFill>
                <a:latin typeface="Arial" charset="0"/>
              </a:endParaRPr>
            </a:p>
          </p:txBody>
        </p:sp>
        <p:sp>
          <p:nvSpPr>
            <p:cNvPr id="46132" name="AutoShape 46"/>
            <p:cNvSpPr>
              <a:spLocks noChangeArrowheads="1"/>
            </p:cNvSpPr>
            <p:nvPr/>
          </p:nvSpPr>
          <p:spPr bwMode="auto">
            <a:xfrm>
              <a:off x="1306" y="3519"/>
              <a:ext cx="414" cy="435"/>
            </a:xfrm>
            <a:prstGeom prst="star32">
              <a:avLst>
                <a:gd name="adj" fmla="val 37500"/>
              </a:avLst>
            </a:prstGeom>
            <a:solidFill>
              <a:srgbClr val="FFFFFF"/>
            </a:solidFill>
            <a:ln w="9525">
              <a:solidFill>
                <a:srgbClr val="00B050"/>
              </a:solidFill>
              <a:miter lim="800000"/>
              <a:headEnd/>
              <a:tailEnd/>
            </a:ln>
          </p:spPr>
          <p:txBody>
            <a:bodyPr/>
            <a:lstStyle/>
            <a:p>
              <a:pPr algn="l"/>
              <a:endParaRPr lang="es-ES" sz="1800">
                <a:solidFill>
                  <a:schemeClr val="tx1"/>
                </a:solidFill>
                <a:latin typeface="Arial" charset="0"/>
              </a:endParaRPr>
            </a:p>
          </p:txBody>
        </p:sp>
        <p:grpSp>
          <p:nvGrpSpPr>
            <p:cNvPr id="46133" name="Group 47"/>
            <p:cNvGrpSpPr>
              <a:grpSpLocks/>
            </p:cNvGrpSpPr>
            <p:nvPr/>
          </p:nvGrpSpPr>
          <p:grpSpPr bwMode="auto">
            <a:xfrm>
              <a:off x="2290" y="3702"/>
              <a:ext cx="128" cy="174"/>
              <a:chOff x="7641" y="4297"/>
              <a:chExt cx="2880" cy="3060"/>
            </a:xfrm>
          </p:grpSpPr>
          <p:sp>
            <p:nvSpPr>
              <p:cNvPr id="46158" name="AutoShape 4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59" name="AutoShape 4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60" name="AutoShape 50"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61" name="AutoShape 5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62" name="AutoShape 5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34" name="Group 53"/>
            <p:cNvGrpSpPr>
              <a:grpSpLocks/>
            </p:cNvGrpSpPr>
            <p:nvPr/>
          </p:nvGrpSpPr>
          <p:grpSpPr bwMode="auto">
            <a:xfrm>
              <a:off x="2132" y="3680"/>
              <a:ext cx="127" cy="174"/>
              <a:chOff x="7641" y="4297"/>
              <a:chExt cx="2880" cy="3060"/>
            </a:xfrm>
          </p:grpSpPr>
          <p:sp>
            <p:nvSpPr>
              <p:cNvPr id="46153" name="AutoShape 5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54" name="AutoShape 5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55" name="AutoShape 56"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56" name="AutoShape 5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57" name="AutoShape 5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35" name="Group 59"/>
            <p:cNvGrpSpPr>
              <a:grpSpLocks/>
            </p:cNvGrpSpPr>
            <p:nvPr/>
          </p:nvGrpSpPr>
          <p:grpSpPr bwMode="auto">
            <a:xfrm>
              <a:off x="2061" y="3498"/>
              <a:ext cx="130" cy="174"/>
              <a:chOff x="7571" y="4297"/>
              <a:chExt cx="2950" cy="3060"/>
            </a:xfrm>
          </p:grpSpPr>
          <p:sp>
            <p:nvSpPr>
              <p:cNvPr id="46148" name="AutoShape 6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49" name="AutoShape 6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50" name="AutoShape 62" descr="Vertical oscura"/>
              <p:cNvSpPr>
                <a:spLocks noChangeArrowheads="1"/>
              </p:cNvSpPr>
              <p:nvPr/>
            </p:nvSpPr>
            <p:spPr bwMode="auto">
              <a:xfrm rot="10651876">
                <a:off x="757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51" name="AutoShape 6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52" name="AutoShape 6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36" name="Group 65"/>
            <p:cNvGrpSpPr>
              <a:grpSpLocks/>
            </p:cNvGrpSpPr>
            <p:nvPr/>
          </p:nvGrpSpPr>
          <p:grpSpPr bwMode="auto">
            <a:xfrm>
              <a:off x="2200" y="3498"/>
              <a:ext cx="127" cy="174"/>
              <a:chOff x="7641" y="4297"/>
              <a:chExt cx="2880" cy="3060"/>
            </a:xfrm>
          </p:grpSpPr>
          <p:sp>
            <p:nvSpPr>
              <p:cNvPr id="46143" name="AutoShape 6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44" name="AutoShape 6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45" name="AutoShape 68"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46" name="AutoShape 6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47" name="AutoShape 7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nvGrpSpPr>
            <p:cNvPr id="46137" name="Group 71"/>
            <p:cNvGrpSpPr>
              <a:grpSpLocks/>
            </p:cNvGrpSpPr>
            <p:nvPr/>
          </p:nvGrpSpPr>
          <p:grpSpPr bwMode="auto">
            <a:xfrm>
              <a:off x="2358" y="3498"/>
              <a:ext cx="127" cy="174"/>
              <a:chOff x="7641" y="4297"/>
              <a:chExt cx="2880" cy="3060"/>
            </a:xfrm>
          </p:grpSpPr>
          <p:sp>
            <p:nvSpPr>
              <p:cNvPr id="46138" name="AutoShape 7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solidFill>
                <a:srgbClr val="00FFFF"/>
              </a:solidFill>
              <a:ln w="9525">
                <a:solidFill>
                  <a:srgbClr val="000000"/>
                </a:solidFill>
                <a:round/>
                <a:headEnd/>
                <a:tailEnd/>
              </a:ln>
            </p:spPr>
            <p:txBody>
              <a:bodyPr/>
              <a:lstStyle/>
              <a:p>
                <a:endParaRPr lang="es-ES"/>
              </a:p>
            </p:txBody>
          </p:sp>
          <p:sp>
            <p:nvSpPr>
              <p:cNvPr id="46139" name="AutoShape 7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40" name="AutoShape 74" descr="Vertical oscura"/>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30"/>
                    </a:cubicBezTo>
                    <a:cubicBezTo>
                      <a:pt x="13926" y="1130"/>
                      <a:pt x="16860" y="2641"/>
                      <a:pt x="18674" y="5188"/>
                    </a:cubicBezTo>
                    <a:lnTo>
                      <a:pt x="19595" y="4532"/>
                    </a:lnTo>
                    <a:cubicBezTo>
                      <a:pt x="17568" y="1688"/>
                      <a:pt x="14292" y="-1"/>
                      <a:pt x="10799" y="0"/>
                    </a:cubicBezTo>
                    <a:cubicBezTo>
                      <a:pt x="7307" y="0"/>
                      <a:pt x="4031" y="1688"/>
                      <a:pt x="2004" y="4532"/>
                    </a:cubicBezTo>
                    <a:lnTo>
                      <a:pt x="2925" y="5188"/>
                    </a:lnTo>
                    <a:close/>
                  </a:path>
                </a:pathLst>
              </a:custGeom>
              <a:pattFill prst="dkVert">
                <a:fgClr>
                  <a:srgbClr val="FF9900"/>
                </a:fgClr>
                <a:bgClr>
                  <a:srgbClr val="FFFFFF"/>
                </a:bgClr>
              </a:pattFill>
              <a:ln w="9525">
                <a:solidFill>
                  <a:srgbClr val="7030A0"/>
                </a:solidFill>
                <a:miter lim="800000"/>
                <a:headEnd/>
                <a:tailEnd/>
              </a:ln>
            </p:spPr>
            <p:txBody>
              <a:bodyPr/>
              <a:lstStyle/>
              <a:p>
                <a:endParaRPr lang="es-ES"/>
              </a:p>
            </p:txBody>
          </p:sp>
          <p:sp>
            <p:nvSpPr>
              <p:cNvPr id="46141" name="AutoShape 7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8"/>
                    </a:cubicBezTo>
                    <a:cubicBezTo>
                      <a:pt x="12369" y="1238"/>
                      <a:pt x="13915" y="1624"/>
                      <a:pt x="15299" y="2363"/>
                    </a:cubicBezTo>
                    <a:lnTo>
                      <a:pt x="15882" y="1270"/>
                    </a:lnTo>
                    <a:cubicBezTo>
                      <a:pt x="14318" y="436"/>
                      <a:pt x="12572" y="-1"/>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46142" name="AutoShape 7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3"/>
                    </a:cubicBezTo>
                    <a:cubicBezTo>
                      <a:pt x="11691" y="1193"/>
                      <a:pt x="12579" y="1317"/>
                      <a:pt x="13436" y="1561"/>
                    </a:cubicBezTo>
                    <a:lnTo>
                      <a:pt x="13764" y="414"/>
                    </a:lnTo>
                    <a:cubicBezTo>
                      <a:pt x="12800" y="139"/>
                      <a:pt x="11802" y="-1"/>
                      <a:pt x="10799" y="0"/>
                    </a:cubicBezTo>
                    <a:cubicBezTo>
                      <a:pt x="9797" y="0"/>
                      <a:pt x="8799" y="139"/>
                      <a:pt x="7835" y="414"/>
                    </a:cubicBezTo>
                    <a:lnTo>
                      <a:pt x="8163" y="1561"/>
                    </a:lnTo>
                    <a:close/>
                  </a:path>
                </a:pathLst>
              </a:custGeom>
              <a:solidFill>
                <a:srgbClr val="99CC00"/>
              </a:solidFill>
              <a:ln w="9525">
                <a:solidFill>
                  <a:srgbClr val="92D050"/>
                </a:solidFill>
                <a:miter lim="800000"/>
                <a:headEnd/>
                <a:tailEnd/>
              </a:ln>
            </p:spPr>
            <p:txBody>
              <a:bodyPr/>
              <a:lstStyle/>
              <a:p>
                <a:endParaRPr lang="es-ES"/>
              </a:p>
            </p:txBody>
          </p:sp>
        </p:grpSp>
      </p:grpSp>
      <p:pic>
        <p:nvPicPr>
          <p:cNvPr id="460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5" y="2641600"/>
            <a:ext cx="19526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4764088"/>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613" y="285750"/>
            <a:ext cx="2038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Text Box 49"/>
          <p:cNvSpPr txBox="1">
            <a:spLocks noChangeArrowheads="1"/>
          </p:cNvSpPr>
          <p:nvPr/>
        </p:nvSpPr>
        <p:spPr bwMode="auto">
          <a:xfrm>
            <a:off x="404813" y="3673475"/>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46098" name="Text Box 7"/>
          <p:cNvSpPr txBox="1">
            <a:spLocks noChangeArrowheads="1"/>
          </p:cNvSpPr>
          <p:nvPr/>
        </p:nvSpPr>
        <p:spPr bwMode="auto">
          <a:xfrm>
            <a:off x="1265238" y="4378325"/>
            <a:ext cx="854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HIVA</a:t>
            </a:r>
            <a:endParaRPr lang="es-ES" sz="1400" b="1" baseline="30000">
              <a:solidFill>
                <a:srgbClr val="808080"/>
              </a:solidFill>
              <a:latin typeface="Comic Sans MS" pitchFamily="66" charset="0"/>
            </a:endParaRPr>
          </a:p>
        </p:txBody>
      </p:sp>
      <p:sp>
        <p:nvSpPr>
          <p:cNvPr id="46099" name="Text Box 8"/>
          <p:cNvSpPr txBox="1">
            <a:spLocks noChangeArrowheads="1"/>
          </p:cNvSpPr>
          <p:nvPr/>
        </p:nvSpPr>
        <p:spPr bwMode="auto">
          <a:xfrm>
            <a:off x="1303338" y="2397125"/>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GlyA</a:t>
            </a:r>
            <a:endParaRPr lang="es-ES" sz="1400" b="1" baseline="30000">
              <a:solidFill>
                <a:srgbClr val="808080"/>
              </a:solidFill>
              <a:latin typeface="Comic Sans MS" pitchFamily="66" charset="0"/>
            </a:endParaRPr>
          </a:p>
        </p:txBody>
      </p:sp>
      <p:sp>
        <p:nvSpPr>
          <p:cNvPr id="46100" name="Text Box 9"/>
          <p:cNvSpPr txBox="1">
            <a:spLocks noChangeArrowheads="1"/>
          </p:cNvSpPr>
          <p:nvPr/>
        </p:nvSpPr>
        <p:spPr bwMode="auto">
          <a:xfrm>
            <a:off x="422275" y="30289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LysA</a:t>
            </a:r>
            <a:endParaRPr lang="es-ES" sz="1400" b="1" baseline="30000">
              <a:solidFill>
                <a:srgbClr val="808080"/>
              </a:solidFill>
              <a:latin typeface="Comic Sans MS" pitchFamily="66" charset="0"/>
            </a:endParaRPr>
          </a:p>
        </p:txBody>
      </p:sp>
      <p:grpSp>
        <p:nvGrpSpPr>
          <p:cNvPr id="46101" name="AutoShape 10"/>
          <p:cNvGrpSpPr>
            <a:grpSpLocks/>
          </p:cNvGrpSpPr>
          <p:nvPr/>
        </p:nvGrpSpPr>
        <p:grpSpPr bwMode="auto">
          <a:xfrm>
            <a:off x="201613" y="2212975"/>
            <a:ext cx="2779712" cy="2657475"/>
            <a:chOff x="127" y="1394"/>
            <a:chExt cx="1751" cy="1674"/>
          </a:xfrm>
        </p:grpSpPr>
        <p:pic>
          <p:nvPicPr>
            <p:cNvPr id="46129" name="AutoShap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 y="1394"/>
              <a:ext cx="1751"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30" name="Text Box 22"/>
            <p:cNvSpPr txBox="1">
              <a:spLocks noChangeArrowheads="1"/>
            </p:cNvSpPr>
            <p:nvPr/>
          </p:nvSpPr>
          <p:spPr bwMode="auto">
            <a:xfrm>
              <a:off x="410" y="1654"/>
              <a:ext cx="1186"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endParaRPr lang="es-ES" sz="1800">
                <a:solidFill>
                  <a:srgbClr val="FFFFFF"/>
                </a:solidFill>
                <a:latin typeface="Times New Roman" pitchFamily="18" charset="0"/>
              </a:endParaRPr>
            </a:p>
          </p:txBody>
        </p:sp>
      </p:grpSp>
      <p:grpSp>
        <p:nvGrpSpPr>
          <p:cNvPr id="46102" name="AutoShape 12"/>
          <p:cNvGrpSpPr>
            <a:grpSpLocks/>
          </p:cNvGrpSpPr>
          <p:nvPr/>
        </p:nvGrpSpPr>
        <p:grpSpPr bwMode="auto">
          <a:xfrm>
            <a:off x="481013" y="4108450"/>
            <a:ext cx="2281237" cy="762000"/>
            <a:chOff x="303" y="2588"/>
            <a:chExt cx="1437" cy="480"/>
          </a:xfrm>
        </p:grpSpPr>
        <p:pic>
          <p:nvPicPr>
            <p:cNvPr id="46127" name="AutoShap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 y="2588"/>
              <a:ext cx="143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8" name="Text Box 25"/>
            <p:cNvSpPr txBox="1">
              <a:spLocks noChangeArrowheads="1"/>
            </p:cNvSpPr>
            <p:nvPr/>
          </p:nvSpPr>
          <p:spPr bwMode="auto">
            <a:xfrm rot="10651876">
              <a:off x="249" y="2490"/>
              <a:ext cx="155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endParaRPr lang="es-ES" sz="1800">
                <a:solidFill>
                  <a:srgbClr val="FFFFFF"/>
                </a:solidFill>
                <a:latin typeface="Times New Roman" pitchFamily="18" charset="0"/>
              </a:endParaRPr>
            </a:p>
          </p:txBody>
        </p:sp>
      </p:grpSp>
      <p:grpSp>
        <p:nvGrpSpPr>
          <p:cNvPr id="46103" name="AutoShape 13"/>
          <p:cNvGrpSpPr>
            <a:grpSpLocks/>
          </p:cNvGrpSpPr>
          <p:nvPr/>
        </p:nvGrpSpPr>
        <p:grpSpPr bwMode="auto">
          <a:xfrm>
            <a:off x="908050" y="2212975"/>
            <a:ext cx="1365250" cy="371475"/>
            <a:chOff x="572" y="1394"/>
            <a:chExt cx="860" cy="234"/>
          </a:xfrm>
        </p:grpSpPr>
        <p:pic>
          <p:nvPicPr>
            <p:cNvPr id="46125" name="AutoShap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 y="1394"/>
              <a:ext cx="86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6" name="Text Box 28"/>
            <p:cNvSpPr txBox="1">
              <a:spLocks noChangeArrowheads="1"/>
            </p:cNvSpPr>
            <p:nvPr/>
          </p:nvSpPr>
          <p:spPr bwMode="auto">
            <a:xfrm>
              <a:off x="475" y="1419"/>
              <a:ext cx="105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endParaRPr lang="es-ES" sz="1800">
                <a:solidFill>
                  <a:srgbClr val="FFFFFF"/>
                </a:solidFill>
                <a:latin typeface="Times New Roman" pitchFamily="18" charset="0"/>
              </a:endParaRPr>
            </a:p>
          </p:txBody>
        </p:sp>
      </p:grpSp>
      <p:grpSp>
        <p:nvGrpSpPr>
          <p:cNvPr id="46104" name="AutoShape 14"/>
          <p:cNvGrpSpPr>
            <a:grpSpLocks/>
          </p:cNvGrpSpPr>
          <p:nvPr/>
        </p:nvGrpSpPr>
        <p:grpSpPr bwMode="auto">
          <a:xfrm>
            <a:off x="212725" y="2798763"/>
            <a:ext cx="403225" cy="682625"/>
            <a:chOff x="134" y="1763"/>
            <a:chExt cx="254" cy="430"/>
          </a:xfrm>
        </p:grpSpPr>
        <p:pic>
          <p:nvPicPr>
            <p:cNvPr id="46123" name="AutoShap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 y="1763"/>
              <a:ext cx="254"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4" name="Text Box 31"/>
            <p:cNvSpPr txBox="1">
              <a:spLocks noChangeArrowheads="1"/>
            </p:cNvSpPr>
            <p:nvPr/>
          </p:nvSpPr>
          <p:spPr bwMode="auto">
            <a:xfrm rot="-4317136">
              <a:off x="-32" y="1903"/>
              <a:ext cx="61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endParaRPr lang="es-ES" sz="1800">
                <a:solidFill>
                  <a:srgbClr val="FFFFFF"/>
                </a:solidFill>
                <a:latin typeface="Times New Roman" pitchFamily="18" charset="0"/>
              </a:endParaRPr>
            </a:p>
          </p:txBody>
        </p:sp>
      </p:grpSp>
      <p:sp>
        <p:nvSpPr>
          <p:cNvPr id="46105" name="Text Box 50"/>
          <p:cNvSpPr txBox="1">
            <a:spLocks noChangeArrowheads="1"/>
          </p:cNvSpPr>
          <p:nvPr/>
        </p:nvSpPr>
        <p:spPr bwMode="auto">
          <a:xfrm>
            <a:off x="2209800" y="3217863"/>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248" name="Text Box 51"/>
          <p:cNvSpPr txBox="1">
            <a:spLocks noChangeArrowheads="1"/>
          </p:cNvSpPr>
          <p:nvPr/>
        </p:nvSpPr>
        <p:spPr bwMode="auto">
          <a:xfrm>
            <a:off x="977900" y="3392488"/>
            <a:ext cx="1368425" cy="358775"/>
          </a:xfrm>
          <a:prstGeom prst="rect">
            <a:avLst/>
          </a:prstGeom>
          <a:noFill/>
          <a:ln w="9525">
            <a:noFill/>
            <a:miter lim="800000"/>
            <a:headEnd/>
            <a:tailEnd/>
          </a:ln>
        </p:spPr>
        <p:txBody>
          <a:bodyPr/>
          <a:lstStyle/>
          <a:p>
            <a:pPr algn="l" eaLnBrk="0" hangingPunct="0">
              <a:defRPr/>
            </a:pPr>
            <a:r>
              <a:rPr lang="es-ES_tradnl" sz="1400" b="1" dirty="0">
                <a:solidFill>
                  <a:schemeClr val="tx1"/>
                </a:solidFill>
                <a:effectLst>
                  <a:outerShdw blurRad="38100" dist="38100" dir="2700000" algn="tl">
                    <a:srgbClr val="C0C0C0"/>
                  </a:outerShdw>
                </a:effectLst>
                <a:latin typeface="Comic Sans MS" pitchFamily="66" charset="0"/>
                <a:ea typeface="+mn-ea"/>
              </a:rPr>
              <a:t>p2auxo.HIVA</a:t>
            </a:r>
            <a:endParaRPr lang="es-ES" sz="1400" b="1" baseline="30000" dirty="0">
              <a:solidFill>
                <a:schemeClr val="tx1"/>
              </a:solidFill>
              <a:effectLst>
                <a:outerShdw blurRad="38100" dist="38100" dir="2700000" algn="tl">
                  <a:srgbClr val="C0C0C0"/>
                </a:outerShdw>
              </a:effectLst>
              <a:latin typeface="Comic Sans MS" pitchFamily="66" charset="0"/>
              <a:ea typeface="+mn-ea"/>
            </a:endParaRPr>
          </a:p>
        </p:txBody>
      </p:sp>
      <p:sp>
        <p:nvSpPr>
          <p:cNvPr id="46107" name="1 CuadroTexto"/>
          <p:cNvSpPr txBox="1">
            <a:spLocks noChangeArrowheads="1"/>
          </p:cNvSpPr>
          <p:nvPr/>
        </p:nvSpPr>
        <p:spPr bwMode="auto">
          <a:xfrm>
            <a:off x="7354888" y="188913"/>
            <a:ext cx="1465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400" b="1">
                <a:solidFill>
                  <a:srgbClr val="FF0066"/>
                </a:solidFill>
                <a:latin typeface="Arial" charset="0"/>
              </a:rPr>
              <a:t>VIH/SIDA</a:t>
            </a:r>
          </a:p>
        </p:txBody>
      </p:sp>
      <p:sp>
        <p:nvSpPr>
          <p:cNvPr id="125" name="124 CuadroTexto"/>
          <p:cNvSpPr txBox="1"/>
          <p:nvPr/>
        </p:nvSpPr>
        <p:spPr>
          <a:xfrm>
            <a:off x="7426325" y="2544763"/>
            <a:ext cx="1466850" cy="307975"/>
          </a:xfrm>
          <a:prstGeom prst="rect">
            <a:avLst/>
          </a:prstGeom>
          <a:noFill/>
        </p:spPr>
        <p:txBody>
          <a:bodyPr>
            <a:spAutoFit/>
          </a:bodyPr>
          <a:lstStyle/>
          <a:p>
            <a:pPr algn="l">
              <a:defRPr/>
            </a:pPr>
            <a:r>
              <a:rPr lang="es-ES" sz="1400" b="1" dirty="0" err="1">
                <a:solidFill>
                  <a:schemeClr val="accent6">
                    <a:lumMod val="75000"/>
                  </a:schemeClr>
                </a:solidFill>
                <a:latin typeface="Arial" charset="0"/>
                <a:ea typeface="+mn-ea"/>
              </a:rPr>
              <a:t>Malària</a:t>
            </a:r>
            <a:endParaRPr lang="es-ES" sz="1400" b="1" dirty="0">
              <a:solidFill>
                <a:schemeClr val="accent6">
                  <a:lumMod val="75000"/>
                </a:schemeClr>
              </a:solidFill>
              <a:latin typeface="Arial" charset="0"/>
              <a:ea typeface="+mn-ea"/>
            </a:endParaRPr>
          </a:p>
        </p:txBody>
      </p:sp>
      <p:sp>
        <p:nvSpPr>
          <p:cNvPr id="46109" name="125 CuadroTexto"/>
          <p:cNvSpPr txBox="1">
            <a:spLocks noChangeArrowheads="1"/>
          </p:cNvSpPr>
          <p:nvPr/>
        </p:nvSpPr>
        <p:spPr bwMode="auto">
          <a:xfrm>
            <a:off x="7210425" y="4797425"/>
            <a:ext cx="1465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400" b="1">
                <a:solidFill>
                  <a:srgbClr val="00B050"/>
                </a:solidFill>
                <a:latin typeface="Arial" charset="0"/>
              </a:rPr>
              <a:t>Tuberculosi</a:t>
            </a:r>
          </a:p>
        </p:txBody>
      </p:sp>
      <p:sp>
        <p:nvSpPr>
          <p:cNvPr id="129" name="128 Trapecio"/>
          <p:cNvSpPr/>
          <p:nvPr/>
        </p:nvSpPr>
        <p:spPr>
          <a:xfrm rot="2994504">
            <a:off x="538162" y="4284663"/>
            <a:ext cx="212725" cy="9525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sz="1800"/>
          </a:p>
        </p:txBody>
      </p:sp>
      <p:sp>
        <p:nvSpPr>
          <p:cNvPr id="46111" name="Text Box 49"/>
          <p:cNvSpPr txBox="1">
            <a:spLocks noChangeArrowheads="1"/>
          </p:cNvSpPr>
          <p:nvPr/>
        </p:nvSpPr>
        <p:spPr bwMode="auto">
          <a:xfrm>
            <a:off x="107950" y="42926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800" b="1">
                <a:solidFill>
                  <a:srgbClr val="808080"/>
                </a:solidFill>
                <a:latin typeface="Comic Sans MS" pitchFamily="66" charset="0"/>
              </a:rPr>
              <a:t>19kD ss</a:t>
            </a:r>
            <a:endParaRPr lang="es-ES" sz="800" b="1" baseline="30000">
              <a:solidFill>
                <a:srgbClr val="808080"/>
              </a:solidFill>
              <a:latin typeface="Comic Sans MS" pitchFamily="66" charset="0"/>
            </a:endParaRPr>
          </a:p>
        </p:txBody>
      </p:sp>
      <p:cxnSp>
        <p:nvCxnSpPr>
          <p:cNvPr id="132" name="131 Conector recto"/>
          <p:cNvCxnSpPr/>
          <p:nvPr/>
        </p:nvCxnSpPr>
        <p:spPr>
          <a:xfrm flipV="1">
            <a:off x="539750" y="4149725"/>
            <a:ext cx="215900" cy="1428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133 Conector recto de flecha"/>
          <p:cNvCxnSpPr/>
          <p:nvPr/>
        </p:nvCxnSpPr>
        <p:spPr>
          <a:xfrm>
            <a:off x="755650" y="4149725"/>
            <a:ext cx="215900" cy="215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114" name="Text Box 49"/>
          <p:cNvSpPr txBox="1">
            <a:spLocks noChangeArrowheads="1"/>
          </p:cNvSpPr>
          <p:nvPr/>
        </p:nvSpPr>
        <p:spPr bwMode="auto">
          <a:xfrm>
            <a:off x="827088" y="4005263"/>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000" b="1">
                <a:solidFill>
                  <a:schemeClr val="tx1"/>
                </a:solidFill>
                <a:latin typeface="Comic Sans MS" pitchFamily="66" charset="0"/>
              </a:rPr>
              <a:t>P</a:t>
            </a:r>
            <a:r>
              <a:rPr lang="el-GR" sz="1000" b="1">
                <a:solidFill>
                  <a:schemeClr val="tx1"/>
                </a:solidFill>
                <a:latin typeface="Comic Sans MS" pitchFamily="66" charset="0"/>
              </a:rPr>
              <a:t>α</a:t>
            </a:r>
            <a:r>
              <a:rPr lang="es-ES_tradnl" sz="1000" b="1">
                <a:solidFill>
                  <a:schemeClr val="tx1"/>
                </a:solidFill>
                <a:latin typeface="Comic Sans MS" pitchFamily="66" charset="0"/>
              </a:rPr>
              <a:t>Ag</a:t>
            </a:r>
            <a:endParaRPr lang="es-ES" sz="1000" b="1" baseline="30000">
              <a:solidFill>
                <a:schemeClr val="tx1"/>
              </a:solidFill>
              <a:latin typeface="Comic Sans MS" pitchFamily="66" charset="0"/>
            </a:endParaRPr>
          </a:p>
        </p:txBody>
      </p:sp>
      <p:sp>
        <p:nvSpPr>
          <p:cNvPr id="46115" name="Text Box 49"/>
          <p:cNvSpPr txBox="1">
            <a:spLocks noChangeArrowheads="1"/>
          </p:cNvSpPr>
          <p:nvPr/>
        </p:nvSpPr>
        <p:spPr bwMode="auto">
          <a:xfrm>
            <a:off x="323850" y="5049838"/>
            <a:ext cx="7921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000" b="1">
                <a:solidFill>
                  <a:schemeClr val="tx1"/>
                </a:solidFill>
                <a:latin typeface="Comic Sans MS" pitchFamily="66" charset="0"/>
              </a:rPr>
              <a:t>HindIII</a:t>
            </a:r>
            <a:endParaRPr lang="es-ES" sz="1000" b="1" baseline="30000">
              <a:solidFill>
                <a:schemeClr val="tx1"/>
              </a:solidFill>
              <a:latin typeface="Comic Sans MS" pitchFamily="66" charset="0"/>
            </a:endParaRPr>
          </a:p>
        </p:txBody>
      </p:sp>
      <p:sp>
        <p:nvSpPr>
          <p:cNvPr id="46116" name="Text Box 49"/>
          <p:cNvSpPr txBox="1">
            <a:spLocks noChangeArrowheads="1"/>
          </p:cNvSpPr>
          <p:nvPr/>
        </p:nvSpPr>
        <p:spPr bwMode="auto">
          <a:xfrm>
            <a:off x="2339975" y="4905375"/>
            <a:ext cx="7921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000" b="1">
                <a:solidFill>
                  <a:schemeClr val="tx1"/>
                </a:solidFill>
                <a:latin typeface="Comic Sans MS" pitchFamily="66" charset="0"/>
              </a:rPr>
              <a:t>HindIII</a:t>
            </a:r>
            <a:endParaRPr lang="es-ES" sz="1000" b="1" baseline="30000">
              <a:solidFill>
                <a:schemeClr val="tx1"/>
              </a:solidFill>
              <a:latin typeface="Comic Sans MS" pitchFamily="66" charset="0"/>
            </a:endParaRPr>
          </a:p>
        </p:txBody>
      </p:sp>
      <p:cxnSp>
        <p:nvCxnSpPr>
          <p:cNvPr id="146" name="145 Conector recto"/>
          <p:cNvCxnSpPr/>
          <p:nvPr/>
        </p:nvCxnSpPr>
        <p:spPr>
          <a:xfrm>
            <a:off x="684213" y="4464050"/>
            <a:ext cx="0" cy="549275"/>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147 Conector recto"/>
          <p:cNvCxnSpPr/>
          <p:nvPr/>
        </p:nvCxnSpPr>
        <p:spPr>
          <a:xfrm>
            <a:off x="2700338" y="4221163"/>
            <a:ext cx="0" cy="64770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552" name="Text Box 144"/>
          <p:cNvSpPr txBox="1">
            <a:spLocks noChangeArrowheads="1"/>
          </p:cNvSpPr>
          <p:nvPr/>
        </p:nvSpPr>
        <p:spPr bwMode="auto">
          <a:xfrm>
            <a:off x="171450" y="147638"/>
            <a:ext cx="2468563" cy="720725"/>
          </a:xfrm>
          <a:prstGeom prst="rect">
            <a:avLst/>
          </a:prstGeom>
          <a:solidFill>
            <a:srgbClr val="A6F2F0"/>
          </a:solidFill>
          <a:ln w="19050" algn="ctr">
            <a:solidFill>
              <a:srgbClr val="FF0000"/>
            </a:solidFill>
            <a:miter lim="800000"/>
            <a:headEnd/>
            <a:tailEnd/>
          </a:ln>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2000" b="1">
                <a:solidFill>
                  <a:schemeClr val="tx1"/>
                </a:solidFill>
              </a:rPr>
              <a:t>HIVc immunogen </a:t>
            </a:r>
          </a:p>
          <a:p>
            <a:pPr algn="l" eaLnBrk="1" hangingPunct="1"/>
            <a:r>
              <a:rPr lang="es-ES" sz="1600" b="1">
                <a:solidFill>
                  <a:schemeClr val="tx1"/>
                </a:solidFill>
              </a:rPr>
              <a:t>(T. Hanke, Univ. Oxford)</a:t>
            </a:r>
            <a:r>
              <a:rPr lang="es-ES" sz="2000" b="1">
                <a:solidFill>
                  <a:schemeClr val="tx1"/>
                </a:solidFill>
              </a:rPr>
              <a:t> </a:t>
            </a:r>
          </a:p>
        </p:txBody>
      </p:sp>
      <p:sp>
        <p:nvSpPr>
          <p:cNvPr id="17554" name="Text Box 146"/>
          <p:cNvSpPr txBox="1">
            <a:spLocks noChangeArrowheads="1"/>
          </p:cNvSpPr>
          <p:nvPr/>
        </p:nvSpPr>
        <p:spPr bwMode="auto">
          <a:xfrm>
            <a:off x="171450" y="1149350"/>
            <a:ext cx="2538413" cy="965200"/>
          </a:xfrm>
          <a:prstGeom prst="rect">
            <a:avLst/>
          </a:prstGeom>
          <a:solidFill>
            <a:srgbClr val="A6F2F0"/>
          </a:solidFill>
          <a:ln w="19050">
            <a:solidFill>
              <a:srgbClr val="FF0000"/>
            </a:solidFill>
            <a:miter lim="800000"/>
            <a:headEnd/>
            <a:tailEnd/>
          </a:ln>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2000" b="1">
                <a:solidFill>
                  <a:schemeClr val="tx1"/>
                </a:solidFill>
              </a:rPr>
              <a:t>HIVACAT T-cell immunogen </a:t>
            </a:r>
          </a:p>
          <a:p>
            <a:pPr algn="l" eaLnBrk="1" hangingPunct="1"/>
            <a:r>
              <a:rPr lang="es-ES" sz="1600" b="1">
                <a:solidFill>
                  <a:schemeClr val="tx1"/>
                </a:solidFill>
              </a:rPr>
              <a:t>(C. Brander, HIVACAT)</a:t>
            </a:r>
          </a:p>
        </p:txBody>
      </p:sp>
      <p:sp>
        <p:nvSpPr>
          <p:cNvPr id="17556" name="Line 148"/>
          <p:cNvSpPr>
            <a:spLocks noChangeShapeType="1"/>
          </p:cNvSpPr>
          <p:nvPr/>
        </p:nvSpPr>
        <p:spPr bwMode="auto">
          <a:xfrm flipH="1" flipV="1">
            <a:off x="2732088" y="628650"/>
            <a:ext cx="1646237" cy="1393825"/>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557" name="Line 149"/>
          <p:cNvSpPr>
            <a:spLocks noChangeShapeType="1"/>
          </p:cNvSpPr>
          <p:nvPr/>
        </p:nvSpPr>
        <p:spPr bwMode="auto">
          <a:xfrm flipH="1" flipV="1">
            <a:off x="2774950" y="1698625"/>
            <a:ext cx="1393825" cy="230188"/>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164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2" grpId="0" animBg="1"/>
      <p:bldP spid="17554" grpId="0" animBg="1"/>
      <p:bldP spid="17556" grpId="0" animBg="1"/>
      <p:bldP spid="175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eavi2020.eu/wp-content/themes/eavi2020/assets/dist/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908050"/>
            <a:ext cx="8102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3 Rectángulo"/>
          <p:cNvSpPr>
            <a:spLocks noChangeArrowheads="1"/>
          </p:cNvSpPr>
          <p:nvPr/>
        </p:nvSpPr>
        <p:spPr bwMode="auto">
          <a:xfrm>
            <a:off x="1108075" y="3333750"/>
            <a:ext cx="73453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0000FF"/>
                </a:solidFill>
              </a:rPr>
              <a:t>About EAVI2020</a:t>
            </a:r>
          </a:p>
          <a:p>
            <a:endParaRPr lang="en-US" sz="1600" b="1">
              <a:solidFill>
                <a:srgbClr val="0000FF"/>
              </a:solidFill>
            </a:endParaRPr>
          </a:p>
          <a:p>
            <a:r>
              <a:rPr lang="en-US" sz="1600">
                <a:solidFill>
                  <a:srgbClr val="0000FF"/>
                </a:solidFill>
              </a:rPr>
              <a:t>Financed by the European Commission, the European AIDS Vaccine Initiative (EAVI2020) brings together leading HIV researchers from public </a:t>
            </a:r>
            <a:r>
              <a:rPr lang="en-GB" sz="1600">
                <a:solidFill>
                  <a:srgbClr val="0000FF"/>
                </a:solidFill>
              </a:rPr>
              <a:t>organisations</a:t>
            </a:r>
            <a:r>
              <a:rPr lang="en-US" sz="1600">
                <a:solidFill>
                  <a:srgbClr val="0000FF"/>
                </a:solidFill>
              </a:rPr>
              <a:t> and biotech companies from across Europe, Australia, Canada and the USA in a focused effort to develop protective and therapeutic HIV vaccines.</a:t>
            </a:r>
          </a:p>
        </p:txBody>
      </p:sp>
      <p:pic>
        <p:nvPicPr>
          <p:cNvPr id="4710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4925"/>
            <a:ext cx="1206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L:\Shared\Programme Management Office\PM Team\1. Projects\H2020 projects\PHC-2015-ss_EAVI2020\2015-PHC09-SS-RTD_EAVI2020\03_Dissemination\logo\EAVI2020_logo_draf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8588"/>
            <a:ext cx="12588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descr="http://www.crg.eu/sites/default/files/Institutional_collaborations_IDIBAPS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550" y="52388"/>
            <a:ext cx="13684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46063" y="5851525"/>
            <a:ext cx="3282950" cy="738188"/>
          </a:xfrm>
          <a:prstGeom prst="rect">
            <a:avLst/>
          </a:prstGeom>
        </p:spPr>
        <p:txBody>
          <a:bodyPr>
            <a:spAutoFit/>
          </a:bodyPr>
          <a:lstStyle/>
          <a:p>
            <a:pPr>
              <a:defRPr/>
            </a:pPr>
            <a:r>
              <a:rPr lang="en-US" sz="1050" b="1" dirty="0">
                <a:solidFill>
                  <a:srgbClr val="0000FF"/>
                </a:solidFill>
              </a:rPr>
              <a:t>“This project has received funding from the European Union’s Horizon 2020 research and innovation </a:t>
            </a:r>
            <a:r>
              <a:rPr lang="en-US" sz="1050" b="1" dirty="0" err="1">
                <a:solidFill>
                  <a:srgbClr val="0000FF"/>
                </a:solidFill>
              </a:rPr>
              <a:t>programme</a:t>
            </a:r>
            <a:r>
              <a:rPr lang="en-US" sz="1050" b="1" dirty="0">
                <a:solidFill>
                  <a:srgbClr val="0000FF"/>
                </a:solidFill>
              </a:rPr>
              <a:t> under grant agreement No 681137” </a:t>
            </a:r>
            <a:endParaRPr lang="es-ES" sz="1050" b="1" dirty="0">
              <a:solidFill>
                <a:srgbClr val="0000FF"/>
              </a:solidFill>
            </a:endParaRPr>
          </a:p>
        </p:txBody>
      </p:sp>
      <p:pic>
        <p:nvPicPr>
          <p:cNvPr id="471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4613" y="5732463"/>
            <a:ext cx="1433512"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Imagen 8" descr="Captura de pantalla 2012-09-02 a les 23.03.26.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8375" y="100013"/>
            <a:ext cx="16462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10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446088" y="120650"/>
            <a:ext cx="8229600" cy="1143000"/>
          </a:xfrm>
        </p:spPr>
        <p:txBody>
          <a:bodyPr/>
          <a:lstStyle/>
          <a:p>
            <a:pPr eaLnBrk="1" hangingPunct="1"/>
            <a:r>
              <a:rPr lang="es-ES" smtClean="0"/>
              <a:t>Objectives</a:t>
            </a:r>
          </a:p>
        </p:txBody>
      </p:sp>
      <p:sp>
        <p:nvSpPr>
          <p:cNvPr id="4" name="3 Rectángulo"/>
          <p:cNvSpPr/>
          <p:nvPr/>
        </p:nvSpPr>
        <p:spPr>
          <a:xfrm>
            <a:off x="468313" y="1125538"/>
            <a:ext cx="8424862" cy="5446712"/>
          </a:xfrm>
          <a:prstGeom prst="rect">
            <a:avLst/>
          </a:prstGeom>
        </p:spPr>
        <p:txBody>
          <a:bodyPr>
            <a:spAutoFit/>
          </a:bodyPr>
          <a:lstStyle/>
          <a:p>
            <a:pPr algn="l" fontAlgn="auto">
              <a:spcBef>
                <a:spcPts val="0"/>
              </a:spcBef>
              <a:spcAft>
                <a:spcPts val="0"/>
              </a:spcAft>
              <a:defRPr/>
            </a:pPr>
            <a:r>
              <a:rPr lang="en-US" sz="1800" b="1" dirty="0">
                <a:solidFill>
                  <a:srgbClr val="00B0F0"/>
                </a:solidFill>
                <a:latin typeface="Calibri"/>
                <a:ea typeface="+mn-ea"/>
              </a:rPr>
              <a:t>The Scientific and Technological Objectives of the project can be </a:t>
            </a:r>
            <a:r>
              <a:rPr lang="en-US" sz="1800" b="1" dirty="0" err="1">
                <a:solidFill>
                  <a:srgbClr val="00B0F0"/>
                </a:solidFill>
                <a:latin typeface="Calibri"/>
                <a:ea typeface="+mn-ea"/>
              </a:rPr>
              <a:t>summarised</a:t>
            </a:r>
            <a:r>
              <a:rPr lang="en-US" sz="1800" b="1" dirty="0">
                <a:solidFill>
                  <a:srgbClr val="00B0F0"/>
                </a:solidFill>
                <a:latin typeface="Calibri"/>
                <a:ea typeface="+mn-ea"/>
              </a:rPr>
              <a:t> as: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1. </a:t>
            </a:r>
            <a:r>
              <a:rPr lang="en-US" sz="2000" dirty="0" err="1">
                <a:solidFill>
                  <a:prstClr val="black"/>
                </a:solidFill>
                <a:latin typeface="Calibri"/>
                <a:ea typeface="+mn-ea"/>
              </a:rPr>
              <a:t>Env</a:t>
            </a:r>
            <a:r>
              <a:rPr lang="en-US" sz="2000" dirty="0">
                <a:solidFill>
                  <a:prstClr val="black"/>
                </a:solidFill>
                <a:latin typeface="Calibri"/>
                <a:ea typeface="+mn-ea"/>
              </a:rPr>
              <a:t> </a:t>
            </a:r>
            <a:r>
              <a:rPr lang="en-US" sz="2000" dirty="0" err="1">
                <a:solidFill>
                  <a:prstClr val="black"/>
                </a:solidFill>
                <a:latin typeface="Calibri"/>
                <a:ea typeface="+mn-ea"/>
              </a:rPr>
              <a:t>immunogens</a:t>
            </a:r>
            <a:r>
              <a:rPr lang="en-US" sz="2000" dirty="0">
                <a:solidFill>
                  <a:prstClr val="black"/>
                </a:solidFill>
                <a:latin typeface="Calibri"/>
                <a:ea typeface="+mn-ea"/>
              </a:rPr>
              <a:t> to elicit </a:t>
            </a:r>
            <a:r>
              <a:rPr lang="en-US" sz="2000" dirty="0" err="1">
                <a:solidFill>
                  <a:prstClr val="black"/>
                </a:solidFill>
                <a:latin typeface="Calibri"/>
                <a:ea typeface="+mn-ea"/>
              </a:rPr>
              <a:t>bNAb</a:t>
            </a:r>
            <a:r>
              <a:rPr lang="en-US" sz="2000" dirty="0">
                <a:solidFill>
                  <a:prstClr val="black"/>
                </a:solidFill>
                <a:latin typeface="Calibri"/>
                <a:ea typeface="+mn-ea"/>
              </a:rPr>
              <a:t>.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2. HIV </a:t>
            </a:r>
            <a:r>
              <a:rPr lang="en-US" sz="2000" dirty="0" err="1">
                <a:solidFill>
                  <a:prstClr val="black"/>
                </a:solidFill>
                <a:latin typeface="Calibri"/>
                <a:ea typeface="+mn-ea"/>
              </a:rPr>
              <a:t>immunogens</a:t>
            </a:r>
            <a:r>
              <a:rPr lang="en-US" sz="2000" dirty="0">
                <a:solidFill>
                  <a:prstClr val="black"/>
                </a:solidFill>
                <a:latin typeface="Calibri"/>
                <a:ea typeface="+mn-ea"/>
              </a:rPr>
              <a:t> to elicit broad and effective antiviral cellular responses.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3. Production of vaccine components (adjuvants, vectors, proteins).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4. Advanced Animal Models.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5. Human Experimental Medicine studies.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6. Immunological analysis.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7. B cell repertoire analyses and isolation of </a:t>
            </a:r>
            <a:r>
              <a:rPr lang="en-US" sz="2000" dirty="0" err="1">
                <a:solidFill>
                  <a:prstClr val="black"/>
                </a:solidFill>
                <a:latin typeface="Calibri"/>
                <a:ea typeface="+mn-ea"/>
              </a:rPr>
              <a:t>neutralising</a:t>
            </a:r>
            <a:r>
              <a:rPr lang="en-US" sz="2000" dirty="0">
                <a:solidFill>
                  <a:prstClr val="black"/>
                </a:solidFill>
                <a:latin typeface="Calibri"/>
                <a:ea typeface="+mn-ea"/>
              </a:rPr>
              <a:t> monoclonal antibodies. </a:t>
            </a:r>
          </a:p>
          <a:p>
            <a:pPr marL="269875" indent="-269875" algn="l" fontAlgn="auto">
              <a:lnSpc>
                <a:spcPct val="150000"/>
              </a:lnSpc>
              <a:spcBef>
                <a:spcPts val="0"/>
              </a:spcBef>
              <a:spcAft>
                <a:spcPts val="0"/>
              </a:spcAft>
              <a:defRPr/>
            </a:pPr>
            <a:r>
              <a:rPr lang="en-US" sz="2000" dirty="0">
                <a:solidFill>
                  <a:prstClr val="black"/>
                </a:solidFill>
                <a:latin typeface="Calibri"/>
                <a:ea typeface="+mn-ea"/>
              </a:rPr>
              <a:t>8. Generation and selection of a novel and diverse portfolio of promising HIV-1 prophylactic and therapeutic vaccine candidates for further clinical development in the context of the European and Developing Countries Clinical Trials Partnership (EDCTP) and other allied partners. </a:t>
            </a:r>
          </a:p>
        </p:txBody>
      </p:sp>
    </p:spTree>
    <p:extLst>
      <p:ext uri="{BB962C8B-B14F-4D97-AF65-F5344CB8AC3E}">
        <p14:creationId xmlns:p14="http://schemas.microsoft.com/office/powerpoint/2010/main" val="9875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411163" y="130175"/>
            <a:ext cx="8229600" cy="777875"/>
          </a:xfrm>
        </p:spPr>
        <p:txBody>
          <a:bodyPr/>
          <a:lstStyle/>
          <a:p>
            <a:pPr eaLnBrk="1" hangingPunct="1"/>
            <a:r>
              <a:rPr lang="es-ES" smtClean="0"/>
              <a:t>EAVI2020 Partners</a:t>
            </a:r>
          </a:p>
        </p:txBody>
      </p:sp>
      <p:pic>
        <p:nvPicPr>
          <p:cNvPr id="49155" name="Picture 9" descr="L:\Shared\Programme Management Office\PM Team\1. Projects\H2020 projects\PHC-2015-ss_EAVI2020\2015-PHC09-SS-RTD_EAVI2020\03_Dissemination\Press release\EAVI2020_Consortium Maps\EAVI2020_Consortium Map Eur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64611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1" descr="L:\Shared\Programme Management Office\PM Team\1. Projects\H2020 projects\PHC-2015-ss_EAVI2020\2015-PHC09-SS-RTD_EAVI2020\03_Dissemination\Press release\EAVI2020_Consortium Maps\EAVI2020_Consortium Map worl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916363"/>
            <a:ext cx="35401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8" descr="Captura de pantalla 2012-09-02 a les 23.03.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539750"/>
            <a:ext cx="164623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Imagen 18" descr="Captura de pantalla 2012-09-06 a les 8.40.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3851275"/>
            <a:ext cx="16319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uadroTexto 21"/>
          <p:cNvSpPr txBox="1">
            <a:spLocks noChangeArrowheads="1"/>
          </p:cNvSpPr>
          <p:nvPr/>
        </p:nvSpPr>
        <p:spPr bwMode="auto">
          <a:xfrm>
            <a:off x="2544763" y="3971925"/>
            <a:ext cx="2055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a:solidFill>
                  <a:schemeClr val="tx1"/>
                </a:solidFill>
                <a:latin typeface="Calibri" pitchFamily="34" charset="0"/>
              </a:rPr>
              <a:t>Prof. Tomáš Hanke</a:t>
            </a:r>
          </a:p>
        </p:txBody>
      </p:sp>
      <p:pic>
        <p:nvPicPr>
          <p:cNvPr id="50181" name="Imagen 25" descr="Captura de pantalla 2012-09-02 a les 23.00.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25" y="557213"/>
            <a:ext cx="59975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CuadroTexto 2"/>
          <p:cNvSpPr txBox="1">
            <a:spLocks noChangeArrowheads="1"/>
          </p:cNvSpPr>
          <p:nvPr/>
        </p:nvSpPr>
        <p:spPr bwMode="auto">
          <a:xfrm>
            <a:off x="4062413" y="1330325"/>
            <a:ext cx="2362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a:solidFill>
                  <a:schemeClr val="tx1"/>
                </a:solidFill>
                <a:latin typeface="Calibri" pitchFamily="34" charset="0"/>
              </a:rPr>
              <a:t>Prof. JosepMª Gatell</a:t>
            </a:r>
          </a:p>
          <a:p>
            <a:pPr algn="l" eaLnBrk="1" hangingPunct="1"/>
            <a:r>
              <a:rPr lang="en-US" sz="1600" b="1">
                <a:solidFill>
                  <a:schemeClr val="tx1"/>
                </a:solidFill>
                <a:latin typeface="Calibri" pitchFamily="34" charset="0"/>
              </a:rPr>
              <a:t>All researchers and technicians from the AIDS Research Lab.</a:t>
            </a:r>
          </a:p>
        </p:txBody>
      </p:sp>
      <p:sp>
        <p:nvSpPr>
          <p:cNvPr id="6" name="CuadroTexto 5"/>
          <p:cNvSpPr txBox="1"/>
          <p:nvPr/>
        </p:nvSpPr>
        <p:spPr>
          <a:xfrm>
            <a:off x="2289175" y="0"/>
            <a:ext cx="4622800" cy="641350"/>
          </a:xfrm>
          <a:prstGeom prst="rect">
            <a:avLst/>
          </a:prstGeom>
          <a:noFill/>
        </p:spPr>
        <p:txBody>
          <a:bodyPr>
            <a:spAutoFit/>
          </a:bodyPr>
          <a:lstStyle/>
          <a:p>
            <a:pPr algn="l" defTabSz="457200">
              <a:defRPr/>
            </a:pPr>
            <a:r>
              <a:rPr lang="en-US" sz="3600" b="1" dirty="0">
                <a:solidFill>
                  <a:schemeClr val="accent2"/>
                </a:solidFill>
                <a:effectLst>
                  <a:outerShdw blurRad="38100" dist="38100" dir="2700000" algn="tl">
                    <a:srgbClr val="C0C0C0"/>
                  </a:outerShdw>
                </a:effectLst>
                <a:latin typeface="Calibri" pitchFamily="34" charset="0"/>
              </a:rPr>
              <a:t>ACKNOWLEDGEMENTS</a:t>
            </a:r>
          </a:p>
        </p:txBody>
      </p:sp>
      <p:sp>
        <p:nvSpPr>
          <p:cNvPr id="50184" name="CuadroTexto 2"/>
          <p:cNvSpPr txBox="1">
            <a:spLocks noChangeArrowheads="1"/>
          </p:cNvSpPr>
          <p:nvPr/>
        </p:nvSpPr>
        <p:spPr bwMode="auto">
          <a:xfrm>
            <a:off x="333375" y="1311275"/>
            <a:ext cx="3448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dirty="0">
                <a:solidFill>
                  <a:schemeClr val="tx1"/>
                </a:solidFill>
                <a:latin typeface="Calibri" pitchFamily="34" charset="0"/>
              </a:rPr>
              <a:t>Dr. Joan Joseph (PI)</a:t>
            </a:r>
          </a:p>
          <a:p>
            <a:pPr algn="l" eaLnBrk="1" hangingPunct="1"/>
            <a:r>
              <a:rPr lang="en-US" sz="1600" b="1" dirty="0" err="1">
                <a:solidFill>
                  <a:schemeClr val="tx1"/>
                </a:solidFill>
                <a:latin typeface="Calibri" pitchFamily="34" charset="0"/>
              </a:rPr>
              <a:t>Narcis</a:t>
            </a:r>
            <a:r>
              <a:rPr lang="en-US" sz="1600" b="1" dirty="0">
                <a:solidFill>
                  <a:schemeClr val="tx1"/>
                </a:solidFill>
                <a:latin typeface="Calibri" pitchFamily="34" charset="0"/>
              </a:rPr>
              <a:t> </a:t>
            </a:r>
            <a:r>
              <a:rPr lang="en-US" sz="1600" b="1" dirty="0" err="1">
                <a:solidFill>
                  <a:schemeClr val="tx1"/>
                </a:solidFill>
                <a:latin typeface="Calibri" pitchFamily="34" charset="0"/>
              </a:rPr>
              <a:t>Saubi</a:t>
            </a:r>
            <a:endParaRPr lang="en-US" sz="1600" b="1" dirty="0">
              <a:solidFill>
                <a:schemeClr val="tx1"/>
              </a:solidFill>
              <a:latin typeface="Calibri" pitchFamily="34" charset="0"/>
            </a:endParaRPr>
          </a:p>
          <a:p>
            <a:pPr algn="l" eaLnBrk="1" hangingPunct="1"/>
            <a:r>
              <a:rPr lang="en-US" sz="1600" b="1" dirty="0" err="1">
                <a:solidFill>
                  <a:schemeClr val="tx1"/>
                </a:solidFill>
                <a:latin typeface="Calibri" pitchFamily="34" charset="0"/>
              </a:rPr>
              <a:t>Yoshiki</a:t>
            </a:r>
            <a:r>
              <a:rPr lang="en-US" sz="1600" b="1" dirty="0">
                <a:solidFill>
                  <a:schemeClr val="tx1"/>
                </a:solidFill>
                <a:latin typeface="Calibri" pitchFamily="34" charset="0"/>
              </a:rPr>
              <a:t> </a:t>
            </a:r>
            <a:r>
              <a:rPr lang="en-US" sz="1600" b="1" dirty="0" err="1">
                <a:solidFill>
                  <a:schemeClr val="tx1"/>
                </a:solidFill>
                <a:latin typeface="Calibri" pitchFamily="34" charset="0"/>
              </a:rPr>
              <a:t>Eto</a:t>
            </a:r>
            <a:endParaRPr lang="en-US" sz="1600" b="1" dirty="0">
              <a:solidFill>
                <a:schemeClr val="tx1"/>
              </a:solidFill>
              <a:latin typeface="Calibri" pitchFamily="34" charset="0"/>
            </a:endParaRPr>
          </a:p>
          <a:p>
            <a:pPr algn="l" eaLnBrk="1" hangingPunct="1"/>
            <a:r>
              <a:rPr lang="en-US" sz="1600" b="1" dirty="0" err="1">
                <a:solidFill>
                  <a:schemeClr val="tx1"/>
                </a:solidFill>
                <a:latin typeface="Calibri" pitchFamily="34" charset="0"/>
              </a:rPr>
              <a:t>Mitra</a:t>
            </a:r>
            <a:r>
              <a:rPr lang="en-US" sz="1600" b="1" dirty="0">
                <a:solidFill>
                  <a:schemeClr val="tx1"/>
                </a:solidFill>
                <a:latin typeface="Calibri" pitchFamily="34" charset="0"/>
              </a:rPr>
              <a:t> </a:t>
            </a:r>
            <a:r>
              <a:rPr lang="en-US" sz="1600" b="1" dirty="0" err="1">
                <a:solidFill>
                  <a:schemeClr val="tx1"/>
                </a:solidFill>
                <a:latin typeface="Calibri" pitchFamily="34" charset="0"/>
              </a:rPr>
              <a:t>Ayashari</a:t>
            </a:r>
            <a:r>
              <a:rPr lang="en-US" sz="1600" b="1" dirty="0">
                <a:solidFill>
                  <a:schemeClr val="tx1"/>
                </a:solidFill>
                <a:latin typeface="Calibri" pitchFamily="34" charset="0"/>
              </a:rPr>
              <a:t>/Mohammad </a:t>
            </a:r>
            <a:r>
              <a:rPr lang="en-US" sz="1600" b="1" dirty="0" err="1">
                <a:solidFill>
                  <a:schemeClr val="tx1"/>
                </a:solidFill>
                <a:latin typeface="Calibri" pitchFamily="34" charset="0"/>
              </a:rPr>
              <a:t>Feizabadi</a:t>
            </a:r>
            <a:r>
              <a:rPr lang="en-US" sz="1600" b="1" dirty="0">
                <a:solidFill>
                  <a:schemeClr val="tx1"/>
                </a:solidFill>
                <a:latin typeface="Calibri" pitchFamily="34" charset="0"/>
              </a:rPr>
              <a:t> </a:t>
            </a:r>
          </a:p>
          <a:p>
            <a:pPr algn="l" eaLnBrk="1" hangingPunct="1"/>
            <a:r>
              <a:rPr lang="en-US" sz="1600" b="1" dirty="0" err="1">
                <a:solidFill>
                  <a:schemeClr val="tx1"/>
                </a:solidFill>
                <a:latin typeface="Calibri" pitchFamily="34" charset="0"/>
              </a:rPr>
              <a:t>Núria</a:t>
            </a:r>
            <a:r>
              <a:rPr lang="en-US" sz="1600" b="1" dirty="0">
                <a:solidFill>
                  <a:schemeClr val="tx1"/>
                </a:solidFill>
                <a:latin typeface="Calibri" pitchFamily="34" charset="0"/>
              </a:rPr>
              <a:t> </a:t>
            </a:r>
            <a:r>
              <a:rPr lang="en-US" sz="1600" b="1" dirty="0" err="1" smtClean="0">
                <a:solidFill>
                  <a:schemeClr val="tx1"/>
                </a:solidFill>
                <a:latin typeface="Calibri" pitchFamily="34" charset="0"/>
              </a:rPr>
              <a:t>Guitart</a:t>
            </a:r>
            <a:endParaRPr lang="ru-RU" sz="1600" b="1" dirty="0" smtClean="0">
              <a:solidFill>
                <a:schemeClr val="tx1"/>
              </a:solidFill>
              <a:latin typeface="Calibri" pitchFamily="34" charset="0"/>
            </a:endParaRPr>
          </a:p>
          <a:p>
            <a:pPr algn="l" eaLnBrk="1" hangingPunct="1"/>
            <a:r>
              <a:rPr lang="en-US" sz="1600" b="1" dirty="0" err="1" smtClean="0">
                <a:solidFill>
                  <a:schemeClr val="tx1"/>
                </a:solidFill>
                <a:latin typeface="Calibri" pitchFamily="34" charset="0"/>
              </a:rPr>
              <a:t>Athina</a:t>
            </a:r>
            <a:r>
              <a:rPr lang="en-US" sz="1600" b="1" dirty="0" smtClean="0">
                <a:solidFill>
                  <a:schemeClr val="tx1"/>
                </a:solidFill>
                <a:latin typeface="Calibri" pitchFamily="34" charset="0"/>
              </a:rPr>
              <a:t> </a:t>
            </a:r>
            <a:r>
              <a:rPr lang="en-US" sz="1600" b="1" dirty="0" err="1" smtClean="0">
                <a:solidFill>
                  <a:schemeClr val="tx1"/>
                </a:solidFill>
                <a:latin typeface="Calibri" pitchFamily="34" charset="0"/>
              </a:rPr>
              <a:t>Kilpelainen</a:t>
            </a:r>
            <a:endParaRPr lang="en-US" sz="1600" b="1" dirty="0">
              <a:solidFill>
                <a:schemeClr val="tx1"/>
              </a:solidFill>
              <a:latin typeface="Calibri" pitchFamily="34" charset="0"/>
            </a:endParaRPr>
          </a:p>
        </p:txBody>
      </p:sp>
      <p:pic>
        <p:nvPicPr>
          <p:cNvPr id="50185" name="Picture 220" descr="RETIC-RIS"/>
          <p:cNvPicPr>
            <a:picLocks noChangeAspect="1" noChangeArrowheads="1"/>
          </p:cNvPicPr>
          <p:nvPr/>
        </p:nvPicPr>
        <p:blipFill>
          <a:blip r:embed="rId5">
            <a:extLst>
              <a:ext uri="{28A0092B-C50C-407E-A947-70E740481C1C}">
                <a14:useLocalDpi xmlns:a14="http://schemas.microsoft.com/office/drawing/2010/main" val="0"/>
              </a:ext>
            </a:extLst>
          </a:blip>
          <a:srcRect r="737"/>
          <a:stretch>
            <a:fillRect/>
          </a:stretch>
        </p:blipFill>
        <p:spPr bwMode="auto">
          <a:xfrm>
            <a:off x="223838" y="6370638"/>
            <a:ext cx="3983037" cy="290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186" name="AutoShape 28" descr="9k="/>
          <p:cNvSpPr>
            <a:spLocks noChangeAspect="1" noChangeArrowheads="1"/>
          </p:cNvSpPr>
          <p:nvPr/>
        </p:nvSpPr>
        <p:spPr bwMode="auto">
          <a:xfrm>
            <a:off x="4419600" y="3087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s-ES"/>
          </a:p>
        </p:txBody>
      </p:sp>
      <p:pic>
        <p:nvPicPr>
          <p:cNvPr id="50187" name="Picture 2" descr="http://ihivarna.org/wp-content/uploads/irsi_caix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3087688"/>
            <a:ext cx="1527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CuadroTexto 2"/>
          <p:cNvSpPr txBox="1">
            <a:spLocks noChangeArrowheads="1"/>
          </p:cNvSpPr>
          <p:nvPr/>
        </p:nvSpPr>
        <p:spPr bwMode="auto">
          <a:xfrm>
            <a:off x="2600325" y="3038475"/>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a:solidFill>
                  <a:schemeClr val="tx1"/>
                </a:solidFill>
                <a:latin typeface="Calibri" pitchFamily="34" charset="0"/>
              </a:rPr>
              <a:t>Dr. Christian Brander</a:t>
            </a:r>
          </a:p>
          <a:p>
            <a:pPr algn="l" eaLnBrk="1" hangingPunct="1"/>
            <a:r>
              <a:rPr lang="en-US" sz="1600" b="1">
                <a:solidFill>
                  <a:schemeClr val="tx1"/>
                </a:solidFill>
                <a:latin typeface="Calibri" pitchFamily="34" charset="0"/>
              </a:rPr>
              <a:t>Dr. Bea Mothe</a:t>
            </a:r>
          </a:p>
          <a:p>
            <a:pPr algn="l" eaLnBrk="1" hangingPunct="1"/>
            <a:r>
              <a:rPr lang="en-US" sz="1600" b="1">
                <a:solidFill>
                  <a:schemeClr val="tx1"/>
                </a:solidFill>
                <a:latin typeface="Calibri" pitchFamily="34" charset="0"/>
              </a:rPr>
              <a:t>Dr. Alex Olvera</a:t>
            </a:r>
          </a:p>
        </p:txBody>
      </p:sp>
      <p:pic>
        <p:nvPicPr>
          <p:cNvPr id="50189" name="Picture 4" descr="L:\Shared\Programme Management Office\PM Team\1. Projects\H2020 projects\PHC-2015-ss_EAVI2020\2015-PHC09-SS-RTD_EAVI2020\03_Dissemination\logo\EAVI2020_logo_draft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413" y="5924550"/>
            <a:ext cx="12588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0" name="Group 16"/>
          <p:cNvGrpSpPr>
            <a:grpSpLocks/>
          </p:cNvGrpSpPr>
          <p:nvPr/>
        </p:nvGrpSpPr>
        <p:grpSpPr bwMode="auto">
          <a:xfrm>
            <a:off x="282575" y="5951538"/>
            <a:ext cx="4441825" cy="209550"/>
            <a:chOff x="0" y="1959"/>
            <a:chExt cx="4383" cy="408"/>
          </a:xfrm>
        </p:grpSpPr>
        <p:sp>
          <p:nvSpPr>
            <p:cNvPr id="50202" name="AutoShape 13" descr="2Q=="/>
            <p:cNvSpPr>
              <a:spLocks noChangeAspect="1" noChangeArrowheads="1"/>
            </p:cNvSpPr>
            <p:nvPr/>
          </p:nvSpPr>
          <p:spPr bwMode="auto">
            <a:xfrm>
              <a:off x="2784" y="2064"/>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pic>
          <p:nvPicPr>
            <p:cNvPr id="50203" name="Picture 18" descr="Instituto Carlos II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 y="1959"/>
              <a:ext cx="300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19" descr="Ministerio de Ciencia e Innovaci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965"/>
              <a:ext cx="138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9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6013" y="5913438"/>
            <a:ext cx="1431925"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92"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1113" y="5921375"/>
            <a:ext cx="1206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AutoShape 2" descr="Resultat d'imatges de school of medicine tehran university of medical science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0194" name="AutoShape 4" descr="Resultat d'imatges de school of medicine tehran university of medical sciences"/>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0195" name="AutoShape 6" descr="Resultat d'imatges de school of medicine tehran university of medical sciences"/>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0196" name="AutoShape 8" descr="Resultat d'imatges de school of medicine tehran university of medical sciences"/>
          <p:cNvSpPr>
            <a:spLocks noChangeAspect="1" noChangeArrowheads="1"/>
          </p:cNvSpPr>
          <p:nvPr/>
        </p:nvSpPr>
        <p:spPr bwMode="auto">
          <a:xfrm>
            <a:off x="633413"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pic>
        <p:nvPicPr>
          <p:cNvPr id="50197" name="7 Imagen"/>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1013" y="4664075"/>
            <a:ext cx="16319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CuadroTexto 21"/>
          <p:cNvSpPr txBox="1">
            <a:spLocks noChangeArrowheads="1"/>
          </p:cNvSpPr>
          <p:nvPr/>
        </p:nvSpPr>
        <p:spPr bwMode="auto">
          <a:xfrm>
            <a:off x="2565400" y="4794250"/>
            <a:ext cx="303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a:solidFill>
                  <a:schemeClr val="tx1"/>
                </a:solidFill>
                <a:latin typeface="Calibri" pitchFamily="34" charset="0"/>
              </a:rPr>
              <a:t>Prof. Mohammad Feizabadi</a:t>
            </a:r>
          </a:p>
        </p:txBody>
      </p:sp>
      <p:pic>
        <p:nvPicPr>
          <p:cNvPr id="50199" name="Picture 13" descr="uniza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8213" y="5307013"/>
            <a:ext cx="6762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CuadroTexto 21"/>
          <p:cNvSpPr txBox="1">
            <a:spLocks noChangeArrowheads="1"/>
          </p:cNvSpPr>
          <p:nvPr/>
        </p:nvSpPr>
        <p:spPr bwMode="auto">
          <a:xfrm>
            <a:off x="2422525" y="5472113"/>
            <a:ext cx="303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00"/>
                </a:solidFill>
                <a:latin typeface="Arial Unicode MS" pitchFamily="34" charset="-128"/>
                <a:ea typeface="ＭＳ Ｐゴシック" pitchFamily="34" charset="-128"/>
              </a:defRPr>
            </a:lvl1pPr>
            <a:lvl2pPr marL="742950" indent="-285750" defTabSz="457200" eaLnBrk="0" hangingPunct="0">
              <a:defRPr sz="2400">
                <a:solidFill>
                  <a:srgbClr val="FFFF00"/>
                </a:solidFill>
                <a:latin typeface="Arial Unicode MS" pitchFamily="34" charset="-128"/>
                <a:ea typeface="ＭＳ Ｐゴシック" pitchFamily="34" charset="-128"/>
              </a:defRPr>
            </a:lvl2pPr>
            <a:lvl3pPr marL="1143000" indent="-228600" defTabSz="457200" eaLnBrk="0" hangingPunct="0">
              <a:defRPr sz="2400">
                <a:solidFill>
                  <a:srgbClr val="FFFF00"/>
                </a:solidFill>
                <a:latin typeface="Arial Unicode MS" pitchFamily="34" charset="-128"/>
                <a:ea typeface="ＭＳ Ｐゴシック" pitchFamily="34" charset="-128"/>
              </a:defRPr>
            </a:lvl3pPr>
            <a:lvl4pPr marL="1600200" indent="-228600" defTabSz="457200" eaLnBrk="0" hangingPunct="0">
              <a:defRPr sz="2400">
                <a:solidFill>
                  <a:srgbClr val="FFFF00"/>
                </a:solidFill>
                <a:latin typeface="Arial Unicode MS" pitchFamily="34" charset="-128"/>
                <a:ea typeface="ＭＳ Ｐゴシック" pitchFamily="34" charset="-128"/>
              </a:defRPr>
            </a:lvl4pPr>
            <a:lvl5pPr marL="2057400" indent="-228600" defTabSz="457200" eaLnBrk="0" hangingPunct="0">
              <a:defRPr sz="2400">
                <a:solidFill>
                  <a:srgbClr val="FFFF00"/>
                </a:solidFill>
                <a:latin typeface="Arial Unicode MS" pitchFamily="34" charset="-128"/>
                <a:ea typeface="ＭＳ Ｐゴシック" pitchFamily="34" charset="-128"/>
              </a:defRPr>
            </a:lvl5pPr>
            <a:lvl6pPr marL="25146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defTabSz="457200"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n-US" sz="1600" b="1">
                <a:solidFill>
                  <a:schemeClr val="tx1"/>
                </a:solidFill>
                <a:latin typeface="Calibri" pitchFamily="34" charset="0"/>
              </a:rPr>
              <a:t>  Prof. Carlos Martin </a:t>
            </a:r>
          </a:p>
        </p:txBody>
      </p:sp>
      <p:pic>
        <p:nvPicPr>
          <p:cNvPr id="50201" name="Picture 9" descr="C:\Users\jjoseph\AppData\Local\Microsoft\Windows\Temporary Internet Files\Content.Outlook\2U2GC5QL\IMG_252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62525" y="2571750"/>
            <a:ext cx="37179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985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El Drac del Parc Gü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75"/>
            <a:ext cx="91440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AutoShape 6"/>
          <p:cNvSpPr>
            <a:spLocks noChangeArrowheads="1"/>
          </p:cNvSpPr>
          <p:nvPr/>
        </p:nvSpPr>
        <p:spPr bwMode="auto">
          <a:xfrm>
            <a:off x="280988" y="0"/>
            <a:ext cx="8863012" cy="1768475"/>
          </a:xfrm>
          <a:prstGeom prst="wedgeRoundRectCallout">
            <a:avLst>
              <a:gd name="adj1" fmla="val -29329"/>
              <a:gd name="adj2" fmla="val 161940"/>
              <a:gd name="adj3" fmla="val 16667"/>
            </a:avLst>
          </a:prstGeom>
          <a:solidFill>
            <a:schemeClr val="folHlink"/>
          </a:solidFill>
          <a:ln w="9525">
            <a:solidFill>
              <a:schemeClr val="tx1"/>
            </a:solidFill>
            <a:miter lim="800000"/>
            <a:headEnd/>
            <a:tailEnd/>
          </a:ln>
        </p:spPr>
        <p:txBody>
          <a:bodyPr/>
          <a:lstStyle/>
          <a:p>
            <a:endParaRPr lang="es-ES"/>
          </a:p>
        </p:txBody>
      </p:sp>
      <p:sp>
        <p:nvSpPr>
          <p:cNvPr id="51204" name="Text Box 7"/>
          <p:cNvSpPr txBox="1">
            <a:spLocks noChangeArrowheads="1"/>
          </p:cNvSpPr>
          <p:nvPr/>
        </p:nvSpPr>
        <p:spPr bwMode="auto">
          <a:xfrm>
            <a:off x="731838" y="128588"/>
            <a:ext cx="798512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b="1">
                <a:solidFill>
                  <a:srgbClr val="0000FF"/>
                </a:solidFill>
              </a:rPr>
              <a:t>MOLTES GRÀCIES PER LA VOSTRA ATENCIÓ</a:t>
            </a:r>
          </a:p>
          <a:p>
            <a:pPr algn="l" eaLnBrk="1" hangingPunct="1">
              <a:spcBef>
                <a:spcPct val="50000"/>
              </a:spcBef>
            </a:pPr>
            <a:r>
              <a:rPr lang="es-ES" b="1">
                <a:solidFill>
                  <a:srgbClr val="FF0000"/>
                </a:solidFill>
              </a:rPr>
              <a:t>MUCHAS GRACIAS POR SU ATENCIÓN</a:t>
            </a:r>
          </a:p>
          <a:p>
            <a:pPr algn="l" eaLnBrk="1" hangingPunct="1">
              <a:spcBef>
                <a:spcPct val="50000"/>
              </a:spcBef>
            </a:pPr>
            <a:r>
              <a:rPr lang="es-ES" b="1"/>
              <a:t>THANKS FOR YOUR ATTENTION</a:t>
            </a:r>
          </a:p>
          <a:p>
            <a:pPr eaLnBrk="1" hangingPunct="1">
              <a:spcBef>
                <a:spcPct val="50000"/>
              </a:spcBef>
            </a:pPr>
            <a:endParaRPr lang="ja-JP" altLang="es-ES" b="1">
              <a:solidFill>
                <a:srgbClr val="FF0000"/>
              </a:solidFill>
            </a:endParaRPr>
          </a:p>
        </p:txBody>
      </p:sp>
      <p:sp>
        <p:nvSpPr>
          <p:cNvPr id="51205" name="1 Rectángulo"/>
          <p:cNvSpPr>
            <a:spLocks noChangeArrowheads="1"/>
          </p:cNvSpPr>
          <p:nvPr/>
        </p:nvSpPr>
        <p:spPr bwMode="auto">
          <a:xfrm>
            <a:off x="731838" y="1792288"/>
            <a:ext cx="5008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3600" b="1">
                <a:latin typeface="Arial" charset="0"/>
                <a:ea typeface="Calibri" pitchFamily="34" charset="0"/>
                <a:cs typeface="Times New Roman" pitchFamily="18" charset="0"/>
              </a:rPr>
              <a:t>با</a:t>
            </a:r>
            <a:r>
              <a:rPr lang="es-ES" sz="3600" b="1">
                <a:latin typeface="Calibri" pitchFamily="34" charset="0"/>
                <a:ea typeface="Calibri" pitchFamily="34" charset="0"/>
                <a:cs typeface="Times New Roman" pitchFamily="18" charset="0"/>
              </a:rPr>
              <a:t> </a:t>
            </a:r>
            <a:r>
              <a:rPr lang="es-ES" sz="3600" b="1">
                <a:latin typeface="Arial" charset="0"/>
                <a:ea typeface="Calibri" pitchFamily="34" charset="0"/>
                <a:cs typeface="Times New Roman" pitchFamily="18" charset="0"/>
              </a:rPr>
              <a:t>تشکر</a:t>
            </a:r>
            <a:r>
              <a:rPr lang="es-ES" sz="3600" b="1">
                <a:latin typeface="Calibri" pitchFamily="34" charset="0"/>
                <a:ea typeface="Calibri" pitchFamily="34" charset="0"/>
                <a:cs typeface="Times New Roman" pitchFamily="18" charset="0"/>
              </a:rPr>
              <a:t> </a:t>
            </a:r>
            <a:r>
              <a:rPr lang="es-ES" sz="3600" b="1">
                <a:latin typeface="Arial" charset="0"/>
                <a:ea typeface="Calibri" pitchFamily="34" charset="0"/>
                <a:cs typeface="Times New Roman" pitchFamily="18" charset="0"/>
              </a:rPr>
              <a:t>از</a:t>
            </a:r>
            <a:r>
              <a:rPr lang="es-ES" sz="3600" b="1">
                <a:latin typeface="Calibri" pitchFamily="34" charset="0"/>
                <a:ea typeface="Calibri" pitchFamily="34" charset="0"/>
                <a:cs typeface="Times New Roman" pitchFamily="18" charset="0"/>
              </a:rPr>
              <a:t> </a:t>
            </a:r>
            <a:r>
              <a:rPr lang="es-ES" sz="3600" b="1">
                <a:latin typeface="Arial" charset="0"/>
                <a:ea typeface="Calibri" pitchFamily="34" charset="0"/>
                <a:cs typeface="Times New Roman" pitchFamily="18" charset="0"/>
              </a:rPr>
              <a:t>توجه</a:t>
            </a:r>
            <a:r>
              <a:rPr lang="es-ES" sz="3600" b="1">
                <a:latin typeface="Calibri" pitchFamily="34" charset="0"/>
                <a:ea typeface="Calibri" pitchFamily="34" charset="0"/>
                <a:cs typeface="Times New Roman" pitchFamily="18" charset="0"/>
              </a:rPr>
              <a:t> </a:t>
            </a:r>
            <a:r>
              <a:rPr lang="es-ES" sz="3600" b="1">
                <a:latin typeface="Arial" charset="0"/>
                <a:ea typeface="Calibri" pitchFamily="34" charset="0"/>
                <a:cs typeface="Times New Roman" pitchFamily="18" charset="0"/>
              </a:rPr>
              <a:t>شما </a:t>
            </a:r>
            <a:endParaRPr lang="es-ES" sz="3600">
              <a:cs typeface="Times New Roman" pitchFamily="18" charset="0"/>
            </a:endParaRPr>
          </a:p>
        </p:txBody>
      </p:sp>
    </p:spTree>
    <p:extLst>
      <p:ext uri="{BB962C8B-B14F-4D97-AF65-F5344CB8AC3E}">
        <p14:creationId xmlns:p14="http://schemas.microsoft.com/office/powerpoint/2010/main" val="140896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518400" cy="977900"/>
          </a:xfrm>
        </p:spPr>
        <p:txBody>
          <a:bodyPr/>
          <a:lstStyle/>
          <a:p>
            <a:pPr>
              <a:defRPr/>
            </a:pPr>
            <a:r>
              <a:rPr lang="es-ES" sz="4000" b="1" smtClean="0">
                <a:solidFill>
                  <a:schemeClr val="accent2"/>
                </a:solidFill>
                <a:effectLst>
                  <a:outerShdw blurRad="38100" dist="38100" dir="2700000" algn="tl">
                    <a:srgbClr val="C0C0C0"/>
                  </a:outerShdw>
                </a:effectLst>
                <a:latin typeface="Calibri" pitchFamily="34" charset="0"/>
              </a:rPr>
              <a:t>Why BCG is a good vaccine vector?</a:t>
            </a:r>
          </a:p>
        </p:txBody>
      </p:sp>
      <p:sp>
        <p:nvSpPr>
          <p:cNvPr id="28675" name="Rectangle 3"/>
          <p:cNvSpPr>
            <a:spLocks noGrp="1" noChangeArrowheads="1"/>
          </p:cNvSpPr>
          <p:nvPr>
            <p:ph type="body" idx="1"/>
          </p:nvPr>
        </p:nvSpPr>
        <p:spPr>
          <a:xfrm>
            <a:off x="393700" y="914400"/>
            <a:ext cx="6565900" cy="4114800"/>
          </a:xfrm>
        </p:spPr>
        <p:txBody>
          <a:bodyPr>
            <a:normAutofit fontScale="92500"/>
          </a:bodyPr>
          <a:lstStyle/>
          <a:p>
            <a:pPr algn="just"/>
            <a:r>
              <a:rPr lang="es-ES" sz="3000" b="1" smtClean="0">
                <a:latin typeface="Calibri" pitchFamily="34" charset="0"/>
              </a:rPr>
              <a:t>Long safety record (more than 2 billion doses administered in nearly 100 years)</a:t>
            </a:r>
          </a:p>
          <a:p>
            <a:pPr algn="just"/>
            <a:r>
              <a:rPr lang="es-ES" sz="3000" b="1" smtClean="0">
                <a:latin typeface="Calibri" pitchFamily="34" charset="0"/>
              </a:rPr>
              <a:t>Cheap mass production. </a:t>
            </a:r>
          </a:p>
          <a:p>
            <a:pPr algn="just"/>
            <a:r>
              <a:rPr lang="es-ES" sz="3000" b="1" smtClean="0">
                <a:latin typeface="Calibri" pitchFamily="34" charset="0"/>
              </a:rPr>
              <a:t>Strong adjuvant immunopotenciating activity.</a:t>
            </a:r>
          </a:p>
          <a:p>
            <a:pPr algn="just"/>
            <a:r>
              <a:rPr lang="es-ES" sz="3000" b="1" smtClean="0">
                <a:latin typeface="Calibri" pitchFamily="34" charset="0"/>
              </a:rPr>
              <a:t>Can be administered at birth, </a:t>
            </a:r>
          </a:p>
          <a:p>
            <a:pPr algn="just"/>
            <a:r>
              <a:rPr lang="es-ES" sz="3000" b="1" smtClean="0">
                <a:latin typeface="Calibri" pitchFamily="34" charset="0"/>
              </a:rPr>
              <a:t>Worldwide distribution network with experience in BCG vaccination.</a:t>
            </a:r>
          </a:p>
          <a:p>
            <a:endParaRPr lang="es-ES" sz="3000" b="1" smtClean="0">
              <a:latin typeface="Calibri" pitchFamily="34" charset="0"/>
            </a:endParaRPr>
          </a:p>
          <a:p>
            <a:endParaRPr lang="es-ES" sz="2800" smtClean="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0"/>
            <a:ext cx="1754187"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26" name="Group 18"/>
          <p:cNvGrpSpPr>
            <a:grpSpLocks/>
          </p:cNvGrpSpPr>
          <p:nvPr/>
        </p:nvGrpSpPr>
        <p:grpSpPr bwMode="auto">
          <a:xfrm>
            <a:off x="242888" y="766763"/>
            <a:ext cx="6691312" cy="5873750"/>
            <a:chOff x="153" y="483"/>
            <a:chExt cx="4375" cy="3837"/>
          </a:xfrm>
        </p:grpSpPr>
        <p:sp>
          <p:nvSpPr>
            <p:cNvPr id="28678" name="Rectangle 14"/>
            <p:cNvSpPr>
              <a:spLocks noChangeArrowheads="1"/>
            </p:cNvSpPr>
            <p:nvPr/>
          </p:nvSpPr>
          <p:spPr bwMode="auto">
            <a:xfrm>
              <a:off x="153" y="483"/>
              <a:ext cx="4375" cy="38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8679" name="Group 17"/>
            <p:cNvGrpSpPr>
              <a:grpSpLocks/>
            </p:cNvGrpSpPr>
            <p:nvPr/>
          </p:nvGrpSpPr>
          <p:grpSpPr bwMode="auto">
            <a:xfrm>
              <a:off x="231" y="527"/>
              <a:ext cx="4276" cy="3701"/>
              <a:chOff x="231" y="527"/>
              <a:chExt cx="4276" cy="3701"/>
            </a:xfrm>
          </p:grpSpPr>
          <p:pic>
            <p:nvPicPr>
              <p:cNvPr id="286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 y="527"/>
                <a:ext cx="4276" cy="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1" name="Picture 11"/>
              <p:cNvPicPr>
                <a:picLocks noChangeAspect="1" noChangeArrowheads="1"/>
              </p:cNvPicPr>
              <p:nvPr/>
            </p:nvPicPr>
            <p:blipFill>
              <a:blip r:embed="rId4">
                <a:extLst>
                  <a:ext uri="{28A0092B-C50C-407E-A947-70E740481C1C}">
                    <a14:useLocalDpi xmlns:a14="http://schemas.microsoft.com/office/drawing/2010/main" val="0"/>
                  </a:ext>
                </a:extLst>
              </a:blip>
              <a:srcRect r="13737" b="12198"/>
              <a:stretch>
                <a:fillRect/>
              </a:stretch>
            </p:blipFill>
            <p:spPr bwMode="auto">
              <a:xfrm>
                <a:off x="1566" y="3494"/>
                <a:ext cx="1845" cy="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851398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3026"/>
                                        </p:tgtEl>
                                        <p:attrNameLst>
                                          <p:attrName>style.visibility</p:attrName>
                                        </p:attrNameLst>
                                      </p:cBhvr>
                                      <p:to>
                                        <p:strVal val="visible"/>
                                      </p:to>
                                    </p:set>
                                    <p:anim calcmode="lin" valueType="num">
                                      <p:cBhvr>
                                        <p:cTn id="7" dur="1000" fill="hold"/>
                                        <p:tgtEl>
                                          <p:spTgt spid="43026"/>
                                        </p:tgtEl>
                                        <p:attrNameLst>
                                          <p:attrName>ppt_w</p:attrName>
                                        </p:attrNameLst>
                                      </p:cBhvr>
                                      <p:tavLst>
                                        <p:tav tm="0">
                                          <p:val>
                                            <p:strVal val="#ppt_w*0.70"/>
                                          </p:val>
                                        </p:tav>
                                        <p:tav tm="100000">
                                          <p:val>
                                            <p:strVal val="#ppt_w"/>
                                          </p:val>
                                        </p:tav>
                                      </p:tavLst>
                                    </p:anim>
                                    <p:anim calcmode="lin" valueType="num">
                                      <p:cBhvr>
                                        <p:cTn id="8" dur="1000" fill="hold"/>
                                        <p:tgtEl>
                                          <p:spTgt spid="43026"/>
                                        </p:tgtEl>
                                        <p:attrNameLst>
                                          <p:attrName>ppt_h</p:attrName>
                                        </p:attrNameLst>
                                      </p:cBhvr>
                                      <p:tavLst>
                                        <p:tav tm="0">
                                          <p:val>
                                            <p:strVal val="#ppt_h"/>
                                          </p:val>
                                        </p:tav>
                                        <p:tav tm="100000">
                                          <p:val>
                                            <p:strVal val="#ppt_h"/>
                                          </p:val>
                                        </p:tav>
                                      </p:tavLst>
                                    </p:anim>
                                    <p:animEffect transition="in" filter="fade">
                                      <p:cBhvr>
                                        <p:cTn id="9" dur="10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p:spPr>
        <p:txBody>
          <a:bodyPr/>
          <a:lstStyle/>
          <a:p>
            <a:pPr eaLnBrk="1" hangingPunct="1">
              <a:defRPr/>
            </a:pPr>
            <a:r>
              <a:rPr lang="es-ES_tradnl" sz="4000" b="1" smtClean="0">
                <a:solidFill>
                  <a:schemeClr val="accent2"/>
                </a:solidFill>
                <a:effectLst>
                  <a:outerShdw blurRad="38100" dist="38100" dir="2700000" algn="tl">
                    <a:srgbClr val="C0C0C0"/>
                  </a:outerShdw>
                </a:effectLst>
                <a:latin typeface="Calibri" pitchFamily="34" charset="0"/>
              </a:rPr>
              <a:t>rBCG:HIV: what kind of vaccine is it?</a:t>
            </a:r>
            <a:r>
              <a:rPr lang="es-ES_tradnl" sz="4800" smtClean="0">
                <a:solidFill>
                  <a:srgbClr val="3333CC"/>
                </a:solidFill>
              </a:rPr>
              <a:t> </a:t>
            </a:r>
            <a:endParaRPr lang="es-ES" sz="4800" smtClean="0">
              <a:solidFill>
                <a:srgbClr val="3333CC"/>
              </a:solidFill>
            </a:endParaRPr>
          </a:p>
        </p:txBody>
      </p:sp>
      <p:pic>
        <p:nvPicPr>
          <p:cNvPr id="29699" name="Picture 33" descr="Diapositiv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8"/>
          <p:cNvSpPr txBox="1">
            <a:spLocks noChangeArrowheads="1"/>
          </p:cNvSpPr>
          <p:nvPr/>
        </p:nvSpPr>
        <p:spPr bwMode="auto">
          <a:xfrm>
            <a:off x="3962400" y="6172200"/>
            <a:ext cx="4495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lnSpc>
                <a:spcPct val="90000"/>
              </a:lnSpc>
              <a:buClr>
                <a:schemeClr val="accent1"/>
              </a:buClr>
              <a:buSzPct val="115000"/>
              <a:buFont typeface="Wingdings" pitchFamily="2" charset="2"/>
              <a:buNone/>
            </a:pPr>
            <a:r>
              <a:rPr lang="en-US" sz="1200" b="1" i="1">
                <a:solidFill>
                  <a:srgbClr val="333333"/>
                </a:solidFill>
                <a:latin typeface="Arial" charset="0"/>
              </a:rPr>
              <a:t>Jos</a:t>
            </a:r>
            <a:r>
              <a:rPr lang="en-US" sz="1200" b="1" i="1">
                <a:solidFill>
                  <a:srgbClr val="333333"/>
                </a:solidFill>
                <a:latin typeface="Arial" charset="0"/>
                <a:cs typeface="Arial" charset="0"/>
              </a:rPr>
              <a:t>é Esparza MD, PhD</a:t>
            </a:r>
          </a:p>
          <a:p>
            <a:pPr eaLnBrk="1" hangingPunct="1">
              <a:lnSpc>
                <a:spcPct val="90000"/>
              </a:lnSpc>
              <a:buClr>
                <a:schemeClr val="accent1"/>
              </a:buClr>
              <a:buSzPct val="115000"/>
              <a:buFont typeface="Wingdings" pitchFamily="2" charset="2"/>
              <a:buNone/>
            </a:pPr>
            <a:r>
              <a:rPr lang="en-US" sz="1200" b="1" i="1">
                <a:solidFill>
                  <a:srgbClr val="333333"/>
                </a:solidFill>
                <a:latin typeface="Arial" charset="0"/>
                <a:cs typeface="Arial" charset="0"/>
              </a:rPr>
              <a:t>Bill &amp; Melinda Gates Foundation, IAC 2004</a:t>
            </a:r>
            <a:endParaRPr lang="en-US" sz="1200" b="1">
              <a:solidFill>
                <a:srgbClr val="333333"/>
              </a:solidFill>
              <a:latin typeface="Arial" charset="0"/>
              <a:cs typeface="Arial" charset="0"/>
            </a:endParaRPr>
          </a:p>
        </p:txBody>
      </p:sp>
      <p:sp>
        <p:nvSpPr>
          <p:cNvPr id="29701" name="Rectangle 34"/>
          <p:cNvSpPr>
            <a:spLocks noChangeArrowheads="1"/>
          </p:cNvSpPr>
          <p:nvPr/>
        </p:nvSpPr>
        <p:spPr bwMode="auto">
          <a:xfrm>
            <a:off x="3962400" y="29718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29702" name="Rectangle 35"/>
          <p:cNvSpPr>
            <a:spLocks noChangeArrowheads="1"/>
          </p:cNvSpPr>
          <p:nvPr/>
        </p:nvSpPr>
        <p:spPr bwMode="auto">
          <a:xfrm>
            <a:off x="4343400" y="3048000"/>
            <a:ext cx="4572000" cy="6858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spTree>
    <p:extLst>
      <p:ext uri="{BB962C8B-B14F-4D97-AF65-F5344CB8AC3E}">
        <p14:creationId xmlns:p14="http://schemas.microsoft.com/office/powerpoint/2010/main" val="237820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447800"/>
            <a:ext cx="9144000" cy="5410200"/>
          </a:xfrm>
          <a:prstGeom prst="rect">
            <a:avLst/>
          </a:prstGeom>
          <a:solidFill>
            <a:schemeClr val="bg1"/>
          </a:solidFill>
          <a:ln w="9525">
            <a:solidFill>
              <a:schemeClr val="tx1"/>
            </a:solidFill>
            <a:miter lim="800000"/>
            <a:headEnd/>
            <a:tailEnd/>
          </a:ln>
        </p:spPr>
        <p:txBody>
          <a:bodyPr wrap="none" anchor="ctr"/>
          <a:lstStyle/>
          <a:p>
            <a:pPr>
              <a:spcBef>
                <a:spcPct val="20000"/>
              </a:spcBef>
            </a:pPr>
            <a:endParaRPr lang="es-ES"/>
          </a:p>
        </p:txBody>
      </p:sp>
      <p:sp>
        <p:nvSpPr>
          <p:cNvPr id="30723"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endParaRPr lang="es-ES" sz="3200">
              <a:solidFill>
                <a:schemeClr val="tx1"/>
              </a:solidFill>
              <a:latin typeface="Times New Roman" pitchFamily="18" charset="0"/>
            </a:endParaRPr>
          </a:p>
          <a:p>
            <a:pPr marL="342900" indent="-342900" algn="l">
              <a:spcBef>
                <a:spcPct val="20000"/>
              </a:spcBef>
            </a:pPr>
            <a:endParaRPr lang="es-ES" sz="3200">
              <a:solidFill>
                <a:schemeClr val="tx1"/>
              </a:solidFill>
              <a:latin typeface="Times New Roman" pitchFamily="18" charset="0"/>
            </a:endParaRPr>
          </a:p>
        </p:txBody>
      </p:sp>
      <p:sp>
        <p:nvSpPr>
          <p:cNvPr id="113677" name="AutoShape 13"/>
          <p:cNvSpPr>
            <a:spLocks noChangeArrowheads="1"/>
          </p:cNvSpPr>
          <p:nvPr/>
        </p:nvSpPr>
        <p:spPr bwMode="auto">
          <a:xfrm>
            <a:off x="773113" y="1557338"/>
            <a:ext cx="4662487" cy="1506537"/>
          </a:xfrm>
          <a:prstGeom prst="roundRect">
            <a:avLst>
              <a:gd name="adj" fmla="val 16667"/>
            </a:avLst>
          </a:prstGeom>
          <a:gradFill rotWithShape="0">
            <a:gsLst>
              <a:gs pos="0">
                <a:srgbClr val="B2B2B2"/>
              </a:gs>
              <a:gs pos="50000">
                <a:srgbClr val="EAEAEA"/>
              </a:gs>
              <a:gs pos="100000">
                <a:srgbClr val="B2B2B2"/>
              </a:gs>
            </a:gsLst>
            <a:lin ang="5400000" scaled="1"/>
          </a:gradFill>
          <a:ln w="9525">
            <a:solidFill>
              <a:srgbClr val="336699"/>
            </a:solidFill>
            <a:round/>
            <a:headEnd/>
            <a:tailEnd/>
          </a:ln>
          <a:effectLst>
            <a:outerShdw blurRad="63500" dist="107763" dir="2700000" algn="ctr" rotWithShape="0">
              <a:srgbClr val="000000">
                <a:alpha val="50000"/>
              </a:srgbClr>
            </a:outerShdw>
          </a:effectLst>
        </p:spPr>
        <p:txBody>
          <a:bodyPr/>
          <a:lstStyle/>
          <a:p>
            <a:pPr>
              <a:spcBef>
                <a:spcPct val="20000"/>
              </a:spcBef>
              <a:defRPr/>
            </a:pPr>
            <a:endParaRPr lang="es-ES">
              <a:latin typeface="Arial Unicode MS" charset="0"/>
              <a:ea typeface="ＭＳ Ｐゴシック" charset="0"/>
            </a:endParaRPr>
          </a:p>
        </p:txBody>
      </p:sp>
      <p:sp>
        <p:nvSpPr>
          <p:cNvPr id="30725" name="AutoShape 14"/>
          <p:cNvSpPr>
            <a:spLocks noChangeArrowheads="1"/>
          </p:cNvSpPr>
          <p:nvPr/>
        </p:nvSpPr>
        <p:spPr bwMode="auto">
          <a:xfrm>
            <a:off x="1206500" y="1665288"/>
            <a:ext cx="1409700" cy="1076325"/>
          </a:xfrm>
          <a:prstGeom prst="star32">
            <a:avLst>
              <a:gd name="adj" fmla="val 37500"/>
            </a:avLst>
          </a:prstGeom>
          <a:gradFill rotWithShape="0">
            <a:gsLst>
              <a:gs pos="0">
                <a:srgbClr val="B2B2B2"/>
              </a:gs>
              <a:gs pos="50000">
                <a:srgbClr val="EAEAEA"/>
              </a:gs>
              <a:gs pos="100000">
                <a:srgbClr val="B2B2B2"/>
              </a:gs>
            </a:gsLst>
            <a:lin ang="5400000" scaled="1"/>
          </a:gradFill>
          <a:ln w="9525">
            <a:solidFill>
              <a:srgbClr val="336699"/>
            </a:solidFill>
            <a:miter lim="800000"/>
            <a:headEnd/>
            <a:tailEnd/>
          </a:ln>
        </p:spPr>
        <p:txBody>
          <a:bodyPr/>
          <a:lstStyle/>
          <a:p>
            <a:pPr>
              <a:spcBef>
                <a:spcPct val="20000"/>
              </a:spcBef>
            </a:pPr>
            <a:endParaRPr lang="es-ES"/>
          </a:p>
        </p:txBody>
      </p:sp>
      <p:sp>
        <p:nvSpPr>
          <p:cNvPr id="30726" name="Text Box 15"/>
          <p:cNvSpPr txBox="1">
            <a:spLocks noChangeArrowheads="1"/>
          </p:cNvSpPr>
          <p:nvPr/>
        </p:nvSpPr>
        <p:spPr bwMode="auto">
          <a:xfrm>
            <a:off x="1411288" y="1963738"/>
            <a:ext cx="1323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chemeClr val="tx1"/>
                </a:solidFill>
                <a:latin typeface="Comic Sans MS" pitchFamily="66" charset="0"/>
              </a:rPr>
              <a:t>Mycobacterial DNA</a:t>
            </a:r>
            <a:endParaRPr lang="es-ES" sz="1200">
              <a:solidFill>
                <a:schemeClr val="tx1"/>
              </a:solidFill>
              <a:latin typeface="Comic Sans MS" pitchFamily="66" charset="0"/>
            </a:endParaRPr>
          </a:p>
        </p:txBody>
      </p:sp>
      <p:sp>
        <p:nvSpPr>
          <p:cNvPr id="30727" name="Text Box 16"/>
          <p:cNvSpPr txBox="1">
            <a:spLocks noChangeArrowheads="1"/>
          </p:cNvSpPr>
          <p:nvPr/>
        </p:nvSpPr>
        <p:spPr bwMode="auto">
          <a:xfrm>
            <a:off x="3962400" y="2713038"/>
            <a:ext cx="1401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666699"/>
                </a:solidFill>
                <a:latin typeface="Comic Sans MS" pitchFamily="66" charset="0"/>
              </a:rPr>
              <a:t>Shuttle vector</a:t>
            </a:r>
          </a:p>
        </p:txBody>
      </p:sp>
      <p:grpSp>
        <p:nvGrpSpPr>
          <p:cNvPr id="30728" name="Group 17"/>
          <p:cNvGrpSpPr>
            <a:grpSpLocks/>
          </p:cNvGrpSpPr>
          <p:nvPr/>
        </p:nvGrpSpPr>
        <p:grpSpPr bwMode="auto">
          <a:xfrm>
            <a:off x="4648200" y="2278063"/>
            <a:ext cx="433388" cy="430212"/>
            <a:chOff x="7641" y="4297"/>
            <a:chExt cx="2880" cy="3060"/>
          </a:xfrm>
        </p:grpSpPr>
        <p:sp>
          <p:nvSpPr>
            <p:cNvPr id="30773" name="AutoShape 1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0774" name="AutoShape 1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5" name="AutoShape 20"/>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6" name="AutoShape 2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7" name="AutoShape 2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0729" name="Group 23"/>
          <p:cNvGrpSpPr>
            <a:grpSpLocks/>
          </p:cNvGrpSpPr>
          <p:nvPr/>
        </p:nvGrpSpPr>
        <p:grpSpPr bwMode="auto">
          <a:xfrm>
            <a:off x="3997325" y="2278063"/>
            <a:ext cx="433388" cy="430212"/>
            <a:chOff x="7641" y="4297"/>
            <a:chExt cx="2880" cy="3060"/>
          </a:xfrm>
        </p:grpSpPr>
        <p:sp>
          <p:nvSpPr>
            <p:cNvPr id="30768" name="AutoShape 2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0769" name="AutoShape 2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0" name="AutoShape 26"/>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1" name="AutoShape 2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72" name="AutoShape 2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0730" name="Group 29"/>
          <p:cNvGrpSpPr>
            <a:grpSpLocks/>
          </p:cNvGrpSpPr>
          <p:nvPr/>
        </p:nvGrpSpPr>
        <p:grpSpPr bwMode="auto">
          <a:xfrm>
            <a:off x="3779838" y="1847850"/>
            <a:ext cx="434975" cy="430213"/>
            <a:chOff x="7641" y="4297"/>
            <a:chExt cx="2880" cy="3060"/>
          </a:xfrm>
        </p:grpSpPr>
        <p:sp>
          <p:nvSpPr>
            <p:cNvPr id="30763" name="AutoShape 3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0764" name="AutoShape 3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5" name="AutoShape 32"/>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6" name="AutoShape 3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7" name="AutoShape 3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0731" name="Group 35"/>
          <p:cNvGrpSpPr>
            <a:grpSpLocks/>
          </p:cNvGrpSpPr>
          <p:nvPr/>
        </p:nvGrpSpPr>
        <p:grpSpPr bwMode="auto">
          <a:xfrm>
            <a:off x="4322763" y="1847850"/>
            <a:ext cx="433387" cy="430213"/>
            <a:chOff x="7641" y="4297"/>
            <a:chExt cx="2880" cy="3060"/>
          </a:xfrm>
        </p:grpSpPr>
        <p:sp>
          <p:nvSpPr>
            <p:cNvPr id="30758" name="AutoShape 3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0759" name="AutoShape 3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0" name="AutoShape 38"/>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1" name="AutoShape 3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62" name="AutoShape 4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0732" name="Group 41"/>
          <p:cNvGrpSpPr>
            <a:grpSpLocks/>
          </p:cNvGrpSpPr>
          <p:nvPr/>
        </p:nvGrpSpPr>
        <p:grpSpPr bwMode="auto">
          <a:xfrm>
            <a:off x="4864100" y="1847850"/>
            <a:ext cx="434975" cy="430213"/>
            <a:chOff x="7641" y="4297"/>
            <a:chExt cx="2880" cy="3060"/>
          </a:xfrm>
        </p:grpSpPr>
        <p:sp>
          <p:nvSpPr>
            <p:cNvPr id="30753" name="AutoShape 4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0754" name="AutoShape 4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55" name="AutoShape 44"/>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56" name="AutoShape 4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0757" name="AutoShape 4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sp>
        <p:nvSpPr>
          <p:cNvPr id="30733" name="Rectangle 50"/>
          <p:cNvSpPr>
            <a:spLocks noChangeArrowheads="1"/>
          </p:cNvSpPr>
          <p:nvPr/>
        </p:nvSpPr>
        <p:spPr bwMode="auto">
          <a:xfrm>
            <a:off x="4192588" y="5162550"/>
            <a:ext cx="44831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30734" name="Rectangle 53"/>
          <p:cNvSpPr>
            <a:spLocks noChangeArrowheads="1"/>
          </p:cNvSpPr>
          <p:nvPr/>
        </p:nvSpPr>
        <p:spPr bwMode="auto">
          <a:xfrm>
            <a:off x="5035550" y="5643563"/>
            <a:ext cx="3495675" cy="260350"/>
          </a:xfrm>
          <a:prstGeom prst="rect">
            <a:avLst/>
          </a:prstGeom>
          <a:gradFill rotWithShape="0">
            <a:gsLst>
              <a:gs pos="0">
                <a:srgbClr val="FF9900"/>
              </a:gs>
              <a:gs pos="50000">
                <a:srgbClr val="FFFFCC"/>
              </a:gs>
              <a:gs pos="100000">
                <a:srgbClr val="FF99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0735" name="Text Box 72"/>
          <p:cNvSpPr txBox="1">
            <a:spLocks noChangeArrowheads="1"/>
          </p:cNvSpPr>
          <p:nvPr/>
        </p:nvSpPr>
        <p:spPr bwMode="auto">
          <a:xfrm>
            <a:off x="0" y="5357813"/>
            <a:ext cx="46926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Immunogen:</a:t>
            </a:r>
            <a:r>
              <a:rPr lang="es-ES_tradnl" sz="2600" b="1">
                <a:latin typeface="Comic Sans MS" pitchFamily="66" charset="0"/>
              </a:rPr>
              <a:t> </a:t>
            </a:r>
            <a:r>
              <a:rPr lang="es-ES_tradnl" sz="2600" b="1">
                <a:solidFill>
                  <a:srgbClr val="FF9900"/>
                </a:solidFill>
                <a:latin typeface="Comic Sans MS" pitchFamily="66" charset="0"/>
              </a:rPr>
              <a:t>Heterologous immunogen to be expressed by the mycobacterium</a:t>
            </a:r>
            <a:r>
              <a:rPr lang="es-ES_tradnl" sz="2000" b="1">
                <a:solidFill>
                  <a:srgbClr val="969696"/>
                </a:solidFill>
                <a:latin typeface="Comic Sans MS" pitchFamily="66" charset="0"/>
              </a:rPr>
              <a:t>.</a:t>
            </a:r>
            <a:r>
              <a:rPr lang="es-ES_tradnl" sz="2800">
                <a:solidFill>
                  <a:srgbClr val="FF9900"/>
                </a:solidFill>
              </a:rPr>
              <a:t> </a:t>
            </a:r>
            <a:endParaRPr lang="es-ES" sz="2800">
              <a:solidFill>
                <a:srgbClr val="FF9900"/>
              </a:solidFill>
            </a:endParaRPr>
          </a:p>
        </p:txBody>
      </p:sp>
      <p:sp>
        <p:nvSpPr>
          <p:cNvPr id="30736" name="Text Box 73"/>
          <p:cNvSpPr txBox="1">
            <a:spLocks noChangeArrowheads="1"/>
          </p:cNvSpPr>
          <p:nvPr/>
        </p:nvSpPr>
        <p:spPr bwMode="auto">
          <a:xfrm>
            <a:off x="0" y="3267075"/>
            <a:ext cx="3986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sz="2600" b="1" i="1">
                <a:solidFill>
                  <a:schemeClr val="tx1"/>
                </a:solidFill>
                <a:latin typeface="Comic Sans MS" pitchFamily="66" charset="0"/>
              </a:rPr>
              <a:t>Vector:</a:t>
            </a:r>
            <a:r>
              <a:rPr lang="es-ES_tradnl" sz="2600" b="1">
                <a:solidFill>
                  <a:srgbClr val="FF9900"/>
                </a:solidFill>
                <a:latin typeface="Comic Sans MS" pitchFamily="66" charset="0"/>
              </a:rPr>
              <a:t> attenuated mycobacterium (BCG)</a:t>
            </a:r>
            <a:endParaRPr lang="es-ES" sz="2000" b="1">
              <a:solidFill>
                <a:srgbClr val="969696"/>
              </a:solidFill>
              <a:latin typeface="Comic Sans MS" pitchFamily="66" charset="0"/>
            </a:endParaRPr>
          </a:p>
        </p:txBody>
      </p:sp>
      <p:sp>
        <p:nvSpPr>
          <p:cNvPr id="30737" name="Text Box 74"/>
          <p:cNvSpPr txBox="1">
            <a:spLocks noChangeArrowheads="1"/>
          </p:cNvSpPr>
          <p:nvPr/>
        </p:nvSpPr>
        <p:spPr bwMode="auto">
          <a:xfrm>
            <a:off x="0" y="4405313"/>
            <a:ext cx="60404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Plasmid DNA, </a:t>
            </a:r>
            <a:r>
              <a:rPr lang="es-ES_tradnl" sz="2600" b="1">
                <a:solidFill>
                  <a:srgbClr val="FF9900"/>
                </a:solidFill>
                <a:latin typeface="Comic Sans MS" pitchFamily="66" charset="0"/>
              </a:rPr>
              <a:t>E.coli-mycobacterial shuttle vector</a:t>
            </a:r>
            <a:endParaRPr lang="es-ES" sz="2000" b="1">
              <a:solidFill>
                <a:schemeClr val="folHlink"/>
              </a:solidFill>
              <a:latin typeface="Comic Sans MS" pitchFamily="66" charset="0"/>
            </a:endParaRPr>
          </a:p>
        </p:txBody>
      </p:sp>
      <p:sp>
        <p:nvSpPr>
          <p:cNvPr id="30738" name="Line 75"/>
          <p:cNvSpPr>
            <a:spLocks noChangeShapeType="1"/>
          </p:cNvSpPr>
          <p:nvPr/>
        </p:nvSpPr>
        <p:spPr bwMode="auto">
          <a:xfrm>
            <a:off x="5076825" y="1819275"/>
            <a:ext cx="2374900" cy="144463"/>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39" name="Line 76"/>
          <p:cNvSpPr>
            <a:spLocks noChangeShapeType="1"/>
          </p:cNvSpPr>
          <p:nvPr/>
        </p:nvSpPr>
        <p:spPr bwMode="auto">
          <a:xfrm>
            <a:off x="5148263" y="2276475"/>
            <a:ext cx="936625" cy="1512888"/>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0740" name="Line 77"/>
          <p:cNvSpPr>
            <a:spLocks noChangeShapeType="1"/>
          </p:cNvSpPr>
          <p:nvPr/>
        </p:nvSpPr>
        <p:spPr bwMode="auto">
          <a:xfrm flipH="1">
            <a:off x="5064125" y="4068763"/>
            <a:ext cx="1163638" cy="1560512"/>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0741" name="Text Box 5"/>
          <p:cNvSpPr txBox="1">
            <a:spLocks noChangeArrowheads="1"/>
          </p:cNvSpPr>
          <p:nvPr/>
        </p:nvSpPr>
        <p:spPr bwMode="auto">
          <a:xfrm>
            <a:off x="6705600" y="4645025"/>
            <a:ext cx="13255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Heterologous immunogen</a:t>
            </a:r>
            <a:endParaRPr lang="es-ES" sz="1400" b="1" baseline="30000">
              <a:solidFill>
                <a:srgbClr val="808080"/>
              </a:solidFill>
              <a:latin typeface="Comic Sans MS" pitchFamily="66" charset="0"/>
            </a:endParaRPr>
          </a:p>
        </p:txBody>
      </p:sp>
      <p:sp>
        <p:nvSpPr>
          <p:cNvPr id="30742" name="Text Box 6"/>
          <p:cNvSpPr txBox="1">
            <a:spLocks noChangeArrowheads="1"/>
          </p:cNvSpPr>
          <p:nvPr/>
        </p:nvSpPr>
        <p:spPr bwMode="auto">
          <a:xfrm>
            <a:off x="7054850" y="21463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Kan </a:t>
            </a:r>
            <a:r>
              <a:rPr lang="es-ES" sz="1400" b="1" baseline="30000">
                <a:solidFill>
                  <a:srgbClr val="808080"/>
                </a:solidFill>
                <a:latin typeface="Comic Sans MS" pitchFamily="66" charset="0"/>
              </a:rPr>
              <a:t>r</a:t>
            </a:r>
          </a:p>
        </p:txBody>
      </p:sp>
      <p:sp>
        <p:nvSpPr>
          <p:cNvPr id="30743" name="AutoShape 8"/>
          <p:cNvSpPr>
            <a:spLocks noChangeArrowheads="1"/>
          </p:cNvSpPr>
          <p:nvPr/>
        </p:nvSpPr>
        <p:spPr bwMode="auto">
          <a:xfrm>
            <a:off x="6011863" y="2001838"/>
            <a:ext cx="2663825" cy="2544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1">
            <a:gsLst>
              <a:gs pos="0">
                <a:srgbClr val="00FFFF"/>
              </a:gs>
              <a:gs pos="100000">
                <a:srgbClr val="007676"/>
              </a:gs>
            </a:gsLst>
            <a:lin ang="2700000" scaled="1"/>
          </a:gradFill>
          <a:ln w="9525">
            <a:solidFill>
              <a:srgbClr val="000000"/>
            </a:solidFill>
            <a:round/>
            <a:headEnd/>
            <a:tailEnd/>
          </a:ln>
        </p:spPr>
        <p:txBody>
          <a:bodyPr/>
          <a:lstStyle/>
          <a:p>
            <a:endParaRPr lang="es-ES"/>
          </a:p>
        </p:txBody>
      </p:sp>
      <p:sp>
        <p:nvSpPr>
          <p:cNvPr id="30744" name="AutoShape 9"/>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30745" name="AutoShape 10"/>
          <p:cNvSpPr>
            <a:spLocks noChangeArrowheads="1"/>
          </p:cNvSpPr>
          <p:nvPr/>
        </p:nvSpPr>
        <p:spPr bwMode="auto">
          <a:xfrm rot="10651876">
            <a:off x="6011863" y="2001838"/>
            <a:ext cx="2663825" cy="2544762"/>
          </a:xfrm>
          <a:custGeom>
            <a:avLst/>
            <a:gdLst>
              <a:gd name="T0" fmla="*/ 2147483647 w 21600"/>
              <a:gd name="T1" fmla="*/ 0 h 21600"/>
              <a:gd name="T2" fmla="*/ 2147483647 w 21600"/>
              <a:gd name="T3" fmla="*/ 2147483647 h 21600"/>
              <a:gd name="T4" fmla="*/ 2147483647 w 21600"/>
              <a:gd name="T5" fmla="*/ 1156113770 h 21600"/>
              <a:gd name="T6" fmla="*/ 2147483647 w 21600"/>
              <a:gd name="T7" fmla="*/ 2147483647 h 21600"/>
              <a:gd name="T8" fmla="*/ 0 60000 65536"/>
              <a:gd name="T9" fmla="*/ 0 60000 65536"/>
              <a:gd name="T10" fmla="*/ 0 60000 65536"/>
              <a:gd name="T11" fmla="*/ 0 60000 65536"/>
              <a:gd name="T12" fmla="*/ 798 w 21600"/>
              <a:gd name="T13" fmla="*/ 0 h 21600"/>
              <a:gd name="T14" fmla="*/ 20802 w 21600"/>
              <a:gd name="T15" fmla="*/ 7155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1">
            <a:gsLst>
              <a:gs pos="0">
                <a:srgbClr val="764700"/>
              </a:gs>
              <a:gs pos="50000">
                <a:srgbClr val="FF9900"/>
              </a:gs>
              <a:gs pos="100000">
                <a:srgbClr val="764700"/>
              </a:gs>
            </a:gsLst>
            <a:lin ang="0" scaled="1"/>
          </a:gradFill>
          <a:ln w="9525">
            <a:solidFill>
              <a:srgbClr val="000000"/>
            </a:solidFill>
            <a:miter lim="800000"/>
            <a:headEnd/>
            <a:tailEnd/>
          </a:ln>
        </p:spPr>
        <p:txBody>
          <a:bodyPr/>
          <a:lstStyle/>
          <a:p>
            <a:endParaRPr lang="es-ES"/>
          </a:p>
        </p:txBody>
      </p:sp>
      <p:sp>
        <p:nvSpPr>
          <p:cNvPr id="30746" name="AutoShape 11"/>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1">
            <a:gsLst>
              <a:gs pos="0">
                <a:srgbClr val="760000"/>
              </a:gs>
              <a:gs pos="50000">
                <a:srgbClr val="FF0000"/>
              </a:gs>
              <a:gs pos="100000">
                <a:srgbClr val="760000"/>
              </a:gs>
            </a:gsLst>
            <a:lin ang="2700000" scaled="1"/>
          </a:gradFill>
          <a:ln w="9525">
            <a:solidFill>
              <a:srgbClr val="000000"/>
            </a:solidFill>
            <a:miter lim="800000"/>
            <a:headEnd/>
            <a:tailEnd/>
          </a:ln>
        </p:spPr>
        <p:txBody>
          <a:bodyPr/>
          <a:lstStyle/>
          <a:p>
            <a:endParaRPr lang="es-ES"/>
          </a:p>
        </p:txBody>
      </p:sp>
      <p:sp>
        <p:nvSpPr>
          <p:cNvPr id="30747" name="Text Box 47"/>
          <p:cNvSpPr txBox="1">
            <a:spLocks noChangeArrowheads="1"/>
          </p:cNvSpPr>
          <p:nvPr/>
        </p:nvSpPr>
        <p:spPr bwMode="auto">
          <a:xfrm>
            <a:off x="6156325" y="34226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30748" name="Text Box 48"/>
          <p:cNvSpPr txBox="1">
            <a:spLocks noChangeArrowheads="1"/>
          </p:cNvSpPr>
          <p:nvPr/>
        </p:nvSpPr>
        <p:spPr bwMode="auto">
          <a:xfrm>
            <a:off x="7961313" y="2967038"/>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113713" name="Text Box 49"/>
          <p:cNvSpPr txBox="1">
            <a:spLocks noChangeArrowheads="1"/>
          </p:cNvSpPr>
          <p:nvPr/>
        </p:nvSpPr>
        <p:spPr bwMode="auto">
          <a:xfrm>
            <a:off x="6659563" y="3141663"/>
            <a:ext cx="1492250" cy="358775"/>
          </a:xfrm>
          <a:prstGeom prst="rect">
            <a:avLst/>
          </a:prstGeom>
          <a:noFill/>
          <a:ln>
            <a:noFill/>
          </a:ln>
          <a:extLst/>
        </p:spPr>
        <p:txBody>
          <a:bodyPr/>
          <a:lstStyle/>
          <a:p>
            <a:pPr algn="l" eaLnBrk="0" hangingPunct="0">
              <a:defRPr/>
            </a:pPr>
            <a:r>
              <a:rPr lang="es-ES_tradnl" sz="1400" b="1">
                <a:solidFill>
                  <a:schemeClr val="tx1"/>
                </a:solidFill>
                <a:effectLst>
                  <a:outerShdw blurRad="38100" dist="38100" dir="2700000" algn="tl">
                    <a:srgbClr val="C0C0C0"/>
                  </a:outerShdw>
                </a:effectLst>
                <a:latin typeface="Comic Sans MS" pitchFamily="66" charset="0"/>
              </a:rPr>
              <a:t>Shuttle vector</a:t>
            </a:r>
            <a:endParaRPr lang="es-ES" sz="1400" b="1" baseline="30000">
              <a:solidFill>
                <a:schemeClr val="tx1"/>
              </a:solidFill>
              <a:effectLst>
                <a:outerShdw blurRad="38100" dist="38100" dir="2700000" algn="tl">
                  <a:srgbClr val="C0C0C0"/>
                </a:outerShdw>
              </a:effectLst>
              <a:latin typeface="Comic Sans MS" pitchFamily="66" charset="0"/>
            </a:endParaRPr>
          </a:p>
        </p:txBody>
      </p:sp>
      <p:sp>
        <p:nvSpPr>
          <p:cNvPr id="30750" name="Line 78"/>
          <p:cNvSpPr>
            <a:spLocks noChangeShapeType="1"/>
          </p:cNvSpPr>
          <p:nvPr/>
        </p:nvSpPr>
        <p:spPr bwMode="auto">
          <a:xfrm>
            <a:off x="8459788" y="4005263"/>
            <a:ext cx="22225" cy="157797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4127" name="Rectangle 79"/>
          <p:cNvSpPr>
            <a:spLocks noGrp="1" noChangeArrowheads="1"/>
          </p:cNvSpPr>
          <p:nvPr>
            <p:ph type="title" idx="4294967295"/>
          </p:nvPr>
        </p:nvSpPr>
        <p:spPr>
          <a:xfrm>
            <a:off x="0" y="228600"/>
            <a:ext cx="9144000" cy="1143000"/>
          </a:xfrm>
        </p:spPr>
        <p:txBody>
          <a:bodyPr>
            <a:normAutofit fontScale="90000"/>
          </a:bodyPr>
          <a:lstStyle/>
          <a:p>
            <a:pPr eaLnBrk="1" hangingPunct="1">
              <a:defRPr/>
            </a:pPr>
            <a:r>
              <a:rPr lang="en-GB" sz="3600" b="1" smtClean="0">
                <a:solidFill>
                  <a:schemeClr val="accent2"/>
                </a:solidFill>
                <a:effectLst>
                  <a:outerShdw blurRad="38100" dist="38100" dir="2700000" algn="tl">
                    <a:srgbClr val="C0C0C0"/>
                  </a:outerShdw>
                </a:effectLst>
                <a:latin typeface="Calibri" pitchFamily="34" charset="0"/>
              </a:rPr>
              <a:t>rMycobacterium based vaccines: </a:t>
            </a:r>
            <a:br>
              <a:rPr lang="en-GB" sz="3600" b="1" smtClean="0">
                <a:solidFill>
                  <a:schemeClr val="accent2"/>
                </a:solidFill>
                <a:effectLst>
                  <a:outerShdw blurRad="38100" dist="38100" dir="2700000" algn="tl">
                    <a:srgbClr val="C0C0C0"/>
                  </a:outerShdw>
                </a:effectLst>
                <a:latin typeface="Calibri" pitchFamily="34" charset="0"/>
              </a:rPr>
            </a:br>
            <a:r>
              <a:rPr lang="en-GB" sz="3600" b="1" smtClean="0">
                <a:solidFill>
                  <a:schemeClr val="accent2"/>
                </a:solidFill>
                <a:effectLst>
                  <a:outerShdw blurRad="38100" dist="38100" dir="2700000" algn="tl">
                    <a:srgbClr val="C0C0C0"/>
                  </a:outerShdw>
                </a:effectLst>
                <a:latin typeface="Calibri" pitchFamily="34" charset="0"/>
              </a:rPr>
              <a:t>The generic model</a:t>
            </a:r>
          </a:p>
        </p:txBody>
      </p:sp>
      <p:sp>
        <p:nvSpPr>
          <p:cNvPr id="30752" name="Rectangle 53"/>
          <p:cNvSpPr>
            <a:spLocks noChangeArrowheads="1"/>
          </p:cNvSpPr>
          <p:nvPr/>
        </p:nvSpPr>
        <p:spPr bwMode="auto">
          <a:xfrm>
            <a:off x="8520113" y="5641975"/>
            <a:ext cx="190500" cy="260350"/>
          </a:xfrm>
          <a:prstGeom prst="rect">
            <a:avLst/>
          </a:prstGeom>
          <a:gradFill rotWithShape="1">
            <a:gsLst>
              <a:gs pos="0">
                <a:srgbClr val="760000"/>
              </a:gs>
              <a:gs pos="50000">
                <a:srgbClr val="FF0000"/>
              </a:gs>
              <a:gs pos="100000">
                <a:srgbClr val="760000"/>
              </a:gs>
            </a:gsLst>
            <a:lin ang="5400000" scaled="1"/>
          </a:gradFill>
          <a:ln w="28575">
            <a:solidFill>
              <a:srgbClr val="FF6600"/>
            </a:solidFill>
            <a:miter lim="800000"/>
            <a:headEnd/>
            <a:tailEnd/>
          </a:ln>
        </p:spPr>
        <p:txBody>
          <a:bodyPr wrap="none" anchor="ctr"/>
          <a:lstStyle/>
          <a:p>
            <a:pPr>
              <a:spcBef>
                <a:spcPct val="20000"/>
              </a:spcBef>
            </a:pPr>
            <a:endParaRPr lang="es-ES"/>
          </a:p>
        </p:txBody>
      </p:sp>
    </p:spTree>
    <p:extLst>
      <p:ext uri="{BB962C8B-B14F-4D97-AF65-F5344CB8AC3E}">
        <p14:creationId xmlns:p14="http://schemas.microsoft.com/office/powerpoint/2010/main" val="257155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447800"/>
            <a:ext cx="9144000" cy="5410200"/>
          </a:xfrm>
          <a:prstGeom prst="rect">
            <a:avLst/>
          </a:prstGeom>
          <a:solidFill>
            <a:schemeClr val="bg1"/>
          </a:solidFill>
          <a:ln w="9525">
            <a:solidFill>
              <a:schemeClr val="tx1"/>
            </a:solidFill>
            <a:miter lim="800000"/>
            <a:headEnd/>
            <a:tailEnd/>
          </a:ln>
        </p:spPr>
        <p:txBody>
          <a:bodyPr wrap="none" anchor="ctr"/>
          <a:lstStyle/>
          <a:p>
            <a:pPr>
              <a:spcBef>
                <a:spcPct val="20000"/>
              </a:spcBef>
            </a:pPr>
            <a:endParaRPr lang="es-ES"/>
          </a:p>
        </p:txBody>
      </p:sp>
      <p:sp>
        <p:nvSpPr>
          <p:cNvPr id="31747"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endParaRPr lang="es-ES" sz="3200">
              <a:solidFill>
                <a:schemeClr val="tx1"/>
              </a:solidFill>
              <a:latin typeface="Times New Roman" pitchFamily="18" charset="0"/>
            </a:endParaRPr>
          </a:p>
          <a:p>
            <a:pPr marL="342900" indent="-342900" algn="l">
              <a:spcBef>
                <a:spcPct val="20000"/>
              </a:spcBef>
            </a:pPr>
            <a:endParaRPr lang="es-ES" sz="3200">
              <a:solidFill>
                <a:schemeClr val="tx1"/>
              </a:solidFill>
              <a:latin typeface="Times New Roman" pitchFamily="18" charset="0"/>
            </a:endParaRPr>
          </a:p>
        </p:txBody>
      </p:sp>
      <p:sp>
        <p:nvSpPr>
          <p:cNvPr id="113677" name="AutoShape 13"/>
          <p:cNvSpPr>
            <a:spLocks noChangeArrowheads="1"/>
          </p:cNvSpPr>
          <p:nvPr/>
        </p:nvSpPr>
        <p:spPr bwMode="auto">
          <a:xfrm>
            <a:off x="773113" y="1557338"/>
            <a:ext cx="4662487" cy="1506537"/>
          </a:xfrm>
          <a:prstGeom prst="roundRect">
            <a:avLst>
              <a:gd name="adj" fmla="val 16667"/>
            </a:avLst>
          </a:prstGeom>
          <a:gradFill rotWithShape="0">
            <a:gsLst>
              <a:gs pos="0">
                <a:srgbClr val="B2B2B2"/>
              </a:gs>
              <a:gs pos="50000">
                <a:srgbClr val="EAEAEA"/>
              </a:gs>
              <a:gs pos="100000">
                <a:srgbClr val="B2B2B2"/>
              </a:gs>
            </a:gsLst>
            <a:lin ang="5400000" scaled="1"/>
          </a:gradFill>
          <a:ln w="9525">
            <a:solidFill>
              <a:srgbClr val="336699"/>
            </a:solidFill>
            <a:round/>
            <a:headEnd/>
            <a:tailEnd/>
          </a:ln>
          <a:effectLst>
            <a:outerShdw blurRad="63500" dist="107763" dir="2700000" algn="ctr" rotWithShape="0">
              <a:srgbClr val="000000">
                <a:alpha val="50000"/>
              </a:srgbClr>
            </a:outerShdw>
          </a:effectLst>
        </p:spPr>
        <p:txBody>
          <a:bodyPr/>
          <a:lstStyle/>
          <a:p>
            <a:pPr>
              <a:spcBef>
                <a:spcPct val="20000"/>
              </a:spcBef>
              <a:defRPr/>
            </a:pPr>
            <a:endParaRPr lang="es-ES">
              <a:latin typeface="Arial Unicode MS" charset="0"/>
              <a:ea typeface="ＭＳ Ｐゴシック" charset="0"/>
            </a:endParaRPr>
          </a:p>
        </p:txBody>
      </p:sp>
      <p:sp>
        <p:nvSpPr>
          <p:cNvPr id="31749" name="AutoShape 14"/>
          <p:cNvSpPr>
            <a:spLocks noChangeArrowheads="1"/>
          </p:cNvSpPr>
          <p:nvPr/>
        </p:nvSpPr>
        <p:spPr bwMode="auto">
          <a:xfrm>
            <a:off x="1206500" y="1665288"/>
            <a:ext cx="1409700" cy="1076325"/>
          </a:xfrm>
          <a:prstGeom prst="star32">
            <a:avLst>
              <a:gd name="adj" fmla="val 37500"/>
            </a:avLst>
          </a:prstGeom>
          <a:gradFill rotWithShape="0">
            <a:gsLst>
              <a:gs pos="0">
                <a:srgbClr val="B2B2B2"/>
              </a:gs>
              <a:gs pos="50000">
                <a:srgbClr val="EAEAEA"/>
              </a:gs>
              <a:gs pos="100000">
                <a:srgbClr val="B2B2B2"/>
              </a:gs>
            </a:gsLst>
            <a:lin ang="5400000" scaled="1"/>
          </a:gradFill>
          <a:ln w="9525">
            <a:solidFill>
              <a:srgbClr val="336699"/>
            </a:solidFill>
            <a:miter lim="800000"/>
            <a:headEnd/>
            <a:tailEnd/>
          </a:ln>
        </p:spPr>
        <p:txBody>
          <a:bodyPr/>
          <a:lstStyle/>
          <a:p>
            <a:pPr>
              <a:spcBef>
                <a:spcPct val="20000"/>
              </a:spcBef>
            </a:pPr>
            <a:endParaRPr lang="es-ES"/>
          </a:p>
        </p:txBody>
      </p:sp>
      <p:sp>
        <p:nvSpPr>
          <p:cNvPr id="31750" name="Text Box 15"/>
          <p:cNvSpPr txBox="1">
            <a:spLocks noChangeArrowheads="1"/>
          </p:cNvSpPr>
          <p:nvPr/>
        </p:nvSpPr>
        <p:spPr bwMode="auto">
          <a:xfrm>
            <a:off x="1593850" y="1933575"/>
            <a:ext cx="868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chemeClr val="accent2"/>
                </a:solidFill>
                <a:latin typeface="Comic Sans MS" pitchFamily="66" charset="0"/>
              </a:rPr>
              <a:t>ADN BCG Pasteur</a:t>
            </a:r>
            <a:endParaRPr lang="es-ES" sz="1200">
              <a:solidFill>
                <a:schemeClr val="accent2"/>
              </a:solidFill>
              <a:latin typeface="Comic Sans MS" pitchFamily="66" charset="0"/>
            </a:endParaRPr>
          </a:p>
        </p:txBody>
      </p:sp>
      <p:sp>
        <p:nvSpPr>
          <p:cNvPr id="31751" name="Text Box 16"/>
          <p:cNvSpPr txBox="1">
            <a:spLocks noChangeArrowheads="1"/>
          </p:cNvSpPr>
          <p:nvPr/>
        </p:nvSpPr>
        <p:spPr bwMode="auto">
          <a:xfrm>
            <a:off x="3962400" y="2713038"/>
            <a:ext cx="1401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666699"/>
                </a:solidFill>
                <a:latin typeface="Comic Sans MS" pitchFamily="66" charset="0"/>
              </a:rPr>
              <a:t>pMV261-gp120</a:t>
            </a:r>
          </a:p>
        </p:txBody>
      </p:sp>
      <p:grpSp>
        <p:nvGrpSpPr>
          <p:cNvPr id="31752" name="Group 17"/>
          <p:cNvGrpSpPr>
            <a:grpSpLocks/>
          </p:cNvGrpSpPr>
          <p:nvPr/>
        </p:nvGrpSpPr>
        <p:grpSpPr bwMode="auto">
          <a:xfrm>
            <a:off x="4648200" y="2278063"/>
            <a:ext cx="433388" cy="430212"/>
            <a:chOff x="7641" y="4297"/>
            <a:chExt cx="2880" cy="3060"/>
          </a:xfrm>
        </p:grpSpPr>
        <p:sp>
          <p:nvSpPr>
            <p:cNvPr id="31802" name="AutoShape 1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1803" name="AutoShape 1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804" name="AutoShape 20"/>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805" name="AutoShape 2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806" name="AutoShape 2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1753" name="Group 23"/>
          <p:cNvGrpSpPr>
            <a:grpSpLocks/>
          </p:cNvGrpSpPr>
          <p:nvPr/>
        </p:nvGrpSpPr>
        <p:grpSpPr bwMode="auto">
          <a:xfrm>
            <a:off x="3997325" y="2278063"/>
            <a:ext cx="433388" cy="430212"/>
            <a:chOff x="7641" y="4297"/>
            <a:chExt cx="2880" cy="3060"/>
          </a:xfrm>
        </p:grpSpPr>
        <p:sp>
          <p:nvSpPr>
            <p:cNvPr id="31797" name="AutoShape 2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1798" name="AutoShape 2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9" name="AutoShape 26"/>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800" name="AutoShape 2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801" name="AutoShape 2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1754" name="Group 29"/>
          <p:cNvGrpSpPr>
            <a:grpSpLocks/>
          </p:cNvGrpSpPr>
          <p:nvPr/>
        </p:nvGrpSpPr>
        <p:grpSpPr bwMode="auto">
          <a:xfrm>
            <a:off x="3779838" y="1847850"/>
            <a:ext cx="434975" cy="430213"/>
            <a:chOff x="7641" y="4297"/>
            <a:chExt cx="2880" cy="3060"/>
          </a:xfrm>
        </p:grpSpPr>
        <p:sp>
          <p:nvSpPr>
            <p:cNvPr id="31792" name="AutoShape 3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1793" name="AutoShape 3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4" name="AutoShape 32"/>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5" name="AutoShape 3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6" name="AutoShape 3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1755" name="Group 35"/>
          <p:cNvGrpSpPr>
            <a:grpSpLocks/>
          </p:cNvGrpSpPr>
          <p:nvPr/>
        </p:nvGrpSpPr>
        <p:grpSpPr bwMode="auto">
          <a:xfrm>
            <a:off x="4322763" y="1847850"/>
            <a:ext cx="433387" cy="430213"/>
            <a:chOff x="7641" y="4297"/>
            <a:chExt cx="2880" cy="3060"/>
          </a:xfrm>
        </p:grpSpPr>
        <p:sp>
          <p:nvSpPr>
            <p:cNvPr id="31787" name="AutoShape 3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1788" name="AutoShape 3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89" name="AutoShape 38"/>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0" name="AutoShape 3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91" name="AutoShape 4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1756" name="Group 41"/>
          <p:cNvGrpSpPr>
            <a:grpSpLocks/>
          </p:cNvGrpSpPr>
          <p:nvPr/>
        </p:nvGrpSpPr>
        <p:grpSpPr bwMode="auto">
          <a:xfrm>
            <a:off x="4864100" y="1847850"/>
            <a:ext cx="434975" cy="430213"/>
            <a:chOff x="7641" y="4297"/>
            <a:chExt cx="2880" cy="3060"/>
          </a:xfrm>
        </p:grpSpPr>
        <p:sp>
          <p:nvSpPr>
            <p:cNvPr id="31782" name="AutoShape 4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1783" name="AutoShape 4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84" name="AutoShape 44"/>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85" name="AutoShape 4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1786" name="AutoShape 4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sp>
        <p:nvSpPr>
          <p:cNvPr id="31757" name="Rectangle 50"/>
          <p:cNvSpPr>
            <a:spLocks noChangeArrowheads="1"/>
          </p:cNvSpPr>
          <p:nvPr/>
        </p:nvSpPr>
        <p:spPr bwMode="auto">
          <a:xfrm>
            <a:off x="4192588" y="5162550"/>
            <a:ext cx="44831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31758" name="Rectangle 53"/>
          <p:cNvSpPr>
            <a:spLocks noChangeArrowheads="1"/>
          </p:cNvSpPr>
          <p:nvPr/>
        </p:nvSpPr>
        <p:spPr bwMode="auto">
          <a:xfrm>
            <a:off x="4289425" y="5643563"/>
            <a:ext cx="3495675" cy="260350"/>
          </a:xfrm>
          <a:prstGeom prst="rect">
            <a:avLst/>
          </a:prstGeom>
          <a:gradFill rotWithShape="0">
            <a:gsLst>
              <a:gs pos="0">
                <a:srgbClr val="FF9900"/>
              </a:gs>
              <a:gs pos="50000">
                <a:srgbClr val="FFFFCC"/>
              </a:gs>
              <a:gs pos="100000">
                <a:srgbClr val="FF99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1759" name="Rectangle 59"/>
          <p:cNvSpPr>
            <a:spLocks noChangeArrowheads="1"/>
          </p:cNvSpPr>
          <p:nvPr/>
        </p:nvSpPr>
        <p:spPr bwMode="auto">
          <a:xfrm>
            <a:off x="5683250" y="5626100"/>
            <a:ext cx="627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FF6600"/>
                </a:solidFill>
                <a:latin typeface="Comic Sans MS" pitchFamily="66" charset="0"/>
              </a:rPr>
              <a:t>gp120</a:t>
            </a:r>
          </a:p>
        </p:txBody>
      </p:sp>
      <p:sp>
        <p:nvSpPr>
          <p:cNvPr id="31760" name="Text Box 72"/>
          <p:cNvSpPr txBox="1">
            <a:spLocks noChangeArrowheads="1"/>
          </p:cNvSpPr>
          <p:nvPr/>
        </p:nvSpPr>
        <p:spPr bwMode="auto">
          <a:xfrm>
            <a:off x="63500" y="5357813"/>
            <a:ext cx="48609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Immunogen:</a:t>
            </a:r>
            <a:r>
              <a:rPr lang="es-ES_tradnl" sz="2600" b="1">
                <a:latin typeface="Comic Sans MS" pitchFamily="66" charset="0"/>
              </a:rPr>
              <a:t> </a:t>
            </a:r>
            <a:r>
              <a:rPr lang="es-ES_tradnl" b="1" i="1">
                <a:solidFill>
                  <a:srgbClr val="808080"/>
                </a:solidFill>
                <a:latin typeface="Comic Sans MS" pitchFamily="66" charset="0"/>
              </a:rPr>
              <a:t>Clade B gp120.</a:t>
            </a:r>
          </a:p>
          <a:p>
            <a:pPr algn="l" eaLnBrk="1" hangingPunct="1">
              <a:spcBef>
                <a:spcPct val="50000"/>
              </a:spcBef>
            </a:pPr>
            <a:r>
              <a:rPr lang="es-ES_tradnl" b="1" i="1">
                <a:solidFill>
                  <a:srgbClr val="808080"/>
                </a:solidFill>
                <a:latin typeface="Comic Sans MS" pitchFamily="66" charset="0"/>
              </a:rPr>
              <a:t>Controlled by hsp60 promoter</a:t>
            </a:r>
            <a:r>
              <a:rPr lang="es-ES_tradnl" sz="2000" b="1">
                <a:solidFill>
                  <a:srgbClr val="808080"/>
                </a:solidFill>
                <a:latin typeface="Comic Sans MS" pitchFamily="66" charset="0"/>
              </a:rPr>
              <a:t>.</a:t>
            </a:r>
            <a:r>
              <a:rPr lang="es-ES_tradnl" sz="2800">
                <a:solidFill>
                  <a:srgbClr val="FF9900"/>
                </a:solidFill>
              </a:rPr>
              <a:t> </a:t>
            </a:r>
            <a:endParaRPr lang="es-ES" sz="2800">
              <a:solidFill>
                <a:srgbClr val="FF9900"/>
              </a:solidFill>
            </a:endParaRPr>
          </a:p>
        </p:txBody>
      </p:sp>
      <p:sp>
        <p:nvSpPr>
          <p:cNvPr id="31761" name="Text Box 73"/>
          <p:cNvSpPr txBox="1">
            <a:spLocks noChangeArrowheads="1"/>
          </p:cNvSpPr>
          <p:nvPr/>
        </p:nvSpPr>
        <p:spPr bwMode="auto">
          <a:xfrm>
            <a:off x="200025" y="3267075"/>
            <a:ext cx="4321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sz="2600" b="1" i="1">
                <a:solidFill>
                  <a:schemeClr val="tx1"/>
                </a:solidFill>
                <a:latin typeface="Comic Sans MS" pitchFamily="66" charset="0"/>
              </a:rPr>
              <a:t>BCG :</a:t>
            </a:r>
            <a:r>
              <a:rPr lang="es-ES_tradnl" sz="2600" b="1">
                <a:solidFill>
                  <a:srgbClr val="FF9900"/>
                </a:solidFill>
                <a:latin typeface="Comic Sans MS" pitchFamily="66" charset="0"/>
              </a:rPr>
              <a:t> </a:t>
            </a:r>
            <a:r>
              <a:rPr lang="es-ES_tradnl" sz="2000" b="1">
                <a:solidFill>
                  <a:srgbClr val="808080"/>
                </a:solidFill>
                <a:latin typeface="Comic Sans MS" pitchFamily="66" charset="0"/>
              </a:rPr>
              <a:t>BCG substrain Pasteur</a:t>
            </a:r>
            <a:endParaRPr lang="es-ES" sz="2000" b="1">
              <a:solidFill>
                <a:srgbClr val="808080"/>
              </a:solidFill>
              <a:latin typeface="Comic Sans MS" pitchFamily="66" charset="0"/>
            </a:endParaRPr>
          </a:p>
        </p:txBody>
      </p:sp>
      <p:sp>
        <p:nvSpPr>
          <p:cNvPr id="31762" name="Text Box 74"/>
          <p:cNvSpPr txBox="1">
            <a:spLocks noChangeArrowheads="1"/>
          </p:cNvSpPr>
          <p:nvPr/>
        </p:nvSpPr>
        <p:spPr bwMode="auto">
          <a:xfrm>
            <a:off x="88900" y="4527550"/>
            <a:ext cx="469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Plasmid DNA:</a:t>
            </a:r>
            <a:r>
              <a:rPr lang="es-ES_tradnl" b="1" i="1">
                <a:solidFill>
                  <a:srgbClr val="5F5F5F"/>
                </a:solidFill>
                <a:latin typeface="Comic Sans MS" pitchFamily="66" charset="0"/>
              </a:rPr>
              <a:t> </a:t>
            </a:r>
            <a:r>
              <a:rPr lang="es-ES_tradnl" b="1" i="1">
                <a:solidFill>
                  <a:srgbClr val="808080"/>
                </a:solidFill>
                <a:latin typeface="Comic Sans MS" pitchFamily="66" charset="0"/>
              </a:rPr>
              <a:t>pMV261.gp120</a:t>
            </a:r>
            <a:endParaRPr lang="es-ES" sz="2000" b="1">
              <a:solidFill>
                <a:srgbClr val="808080"/>
              </a:solidFill>
              <a:latin typeface="Comic Sans MS" pitchFamily="66" charset="0"/>
            </a:endParaRPr>
          </a:p>
        </p:txBody>
      </p:sp>
      <p:sp>
        <p:nvSpPr>
          <p:cNvPr id="31763" name="Line 75"/>
          <p:cNvSpPr>
            <a:spLocks noChangeShapeType="1"/>
          </p:cNvSpPr>
          <p:nvPr/>
        </p:nvSpPr>
        <p:spPr bwMode="auto">
          <a:xfrm>
            <a:off x="5076825" y="1819275"/>
            <a:ext cx="2374900" cy="144463"/>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1764" name="Line 76"/>
          <p:cNvSpPr>
            <a:spLocks noChangeShapeType="1"/>
          </p:cNvSpPr>
          <p:nvPr/>
        </p:nvSpPr>
        <p:spPr bwMode="auto">
          <a:xfrm>
            <a:off x="5148263" y="2276475"/>
            <a:ext cx="936625" cy="1512888"/>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1765" name="Line 77"/>
          <p:cNvSpPr>
            <a:spLocks noChangeShapeType="1"/>
          </p:cNvSpPr>
          <p:nvPr/>
        </p:nvSpPr>
        <p:spPr bwMode="auto">
          <a:xfrm flipH="1">
            <a:off x="4500563" y="4068763"/>
            <a:ext cx="1727200" cy="1439862"/>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1766" name="Text Box 5"/>
          <p:cNvSpPr txBox="1">
            <a:spLocks noChangeArrowheads="1"/>
          </p:cNvSpPr>
          <p:nvPr/>
        </p:nvSpPr>
        <p:spPr bwMode="auto">
          <a:xfrm>
            <a:off x="6980238" y="4127500"/>
            <a:ext cx="854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gp120</a:t>
            </a:r>
            <a:endParaRPr lang="es-ES" sz="1400" b="1" baseline="30000">
              <a:solidFill>
                <a:srgbClr val="808080"/>
              </a:solidFill>
              <a:latin typeface="Comic Sans MS" pitchFamily="66" charset="0"/>
            </a:endParaRPr>
          </a:p>
        </p:txBody>
      </p:sp>
      <p:sp>
        <p:nvSpPr>
          <p:cNvPr id="31767" name="Text Box 6"/>
          <p:cNvSpPr txBox="1">
            <a:spLocks noChangeArrowheads="1"/>
          </p:cNvSpPr>
          <p:nvPr/>
        </p:nvSpPr>
        <p:spPr bwMode="auto">
          <a:xfrm>
            <a:off x="7054850" y="21463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Kan </a:t>
            </a:r>
            <a:r>
              <a:rPr lang="es-ES" sz="1400" b="1" baseline="30000">
                <a:solidFill>
                  <a:srgbClr val="808080"/>
                </a:solidFill>
                <a:latin typeface="Comic Sans MS" pitchFamily="66" charset="0"/>
              </a:rPr>
              <a:t>r</a:t>
            </a:r>
          </a:p>
        </p:txBody>
      </p:sp>
      <p:sp>
        <p:nvSpPr>
          <p:cNvPr id="31768" name="AutoShape 8"/>
          <p:cNvSpPr>
            <a:spLocks noChangeArrowheads="1"/>
          </p:cNvSpPr>
          <p:nvPr/>
        </p:nvSpPr>
        <p:spPr bwMode="auto">
          <a:xfrm>
            <a:off x="6011863" y="2001838"/>
            <a:ext cx="2663825" cy="2544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1">
            <a:gsLst>
              <a:gs pos="0">
                <a:srgbClr val="00FFFF"/>
              </a:gs>
              <a:gs pos="100000">
                <a:srgbClr val="007676"/>
              </a:gs>
            </a:gsLst>
            <a:lin ang="2700000" scaled="1"/>
          </a:gradFill>
          <a:ln w="9525">
            <a:solidFill>
              <a:srgbClr val="000000"/>
            </a:solidFill>
            <a:round/>
            <a:headEnd/>
            <a:tailEnd/>
          </a:ln>
        </p:spPr>
        <p:txBody>
          <a:bodyPr/>
          <a:lstStyle/>
          <a:p>
            <a:endParaRPr lang="es-ES"/>
          </a:p>
        </p:txBody>
      </p:sp>
      <p:sp>
        <p:nvSpPr>
          <p:cNvPr id="31769" name="AutoShape 9"/>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31770" name="AutoShape 10"/>
          <p:cNvSpPr>
            <a:spLocks noChangeArrowheads="1"/>
          </p:cNvSpPr>
          <p:nvPr/>
        </p:nvSpPr>
        <p:spPr bwMode="auto">
          <a:xfrm rot="10651876">
            <a:off x="6011863" y="2001838"/>
            <a:ext cx="2663825" cy="2544762"/>
          </a:xfrm>
          <a:custGeom>
            <a:avLst/>
            <a:gdLst>
              <a:gd name="T0" fmla="*/ 2147483647 w 21600"/>
              <a:gd name="T1" fmla="*/ 0 h 21600"/>
              <a:gd name="T2" fmla="*/ 2147483647 w 21600"/>
              <a:gd name="T3" fmla="*/ 2147483647 h 21600"/>
              <a:gd name="T4" fmla="*/ 2147483647 w 21600"/>
              <a:gd name="T5" fmla="*/ 1156113770 h 21600"/>
              <a:gd name="T6" fmla="*/ 2147483647 w 21600"/>
              <a:gd name="T7" fmla="*/ 2147483647 h 21600"/>
              <a:gd name="T8" fmla="*/ 0 60000 65536"/>
              <a:gd name="T9" fmla="*/ 0 60000 65536"/>
              <a:gd name="T10" fmla="*/ 0 60000 65536"/>
              <a:gd name="T11" fmla="*/ 0 60000 65536"/>
              <a:gd name="T12" fmla="*/ 798 w 21600"/>
              <a:gd name="T13" fmla="*/ 0 h 21600"/>
              <a:gd name="T14" fmla="*/ 20802 w 21600"/>
              <a:gd name="T15" fmla="*/ 7155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1">
            <a:gsLst>
              <a:gs pos="0">
                <a:srgbClr val="764700"/>
              </a:gs>
              <a:gs pos="50000">
                <a:srgbClr val="FF9900"/>
              </a:gs>
              <a:gs pos="100000">
                <a:srgbClr val="764700"/>
              </a:gs>
            </a:gsLst>
            <a:lin ang="0" scaled="1"/>
          </a:gradFill>
          <a:ln w="9525">
            <a:solidFill>
              <a:srgbClr val="000000"/>
            </a:solidFill>
            <a:miter lim="800000"/>
            <a:headEnd/>
            <a:tailEnd/>
          </a:ln>
        </p:spPr>
        <p:txBody>
          <a:bodyPr/>
          <a:lstStyle/>
          <a:p>
            <a:endParaRPr lang="es-ES"/>
          </a:p>
        </p:txBody>
      </p:sp>
      <p:sp>
        <p:nvSpPr>
          <p:cNvPr id="31771" name="AutoShape 11"/>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1">
            <a:gsLst>
              <a:gs pos="0">
                <a:srgbClr val="760000"/>
              </a:gs>
              <a:gs pos="50000">
                <a:srgbClr val="FF0000"/>
              </a:gs>
              <a:gs pos="100000">
                <a:srgbClr val="760000"/>
              </a:gs>
            </a:gsLst>
            <a:lin ang="2700000" scaled="1"/>
          </a:gradFill>
          <a:ln w="9525">
            <a:solidFill>
              <a:srgbClr val="000000"/>
            </a:solidFill>
            <a:miter lim="800000"/>
            <a:headEnd/>
            <a:tailEnd/>
          </a:ln>
        </p:spPr>
        <p:txBody>
          <a:bodyPr/>
          <a:lstStyle/>
          <a:p>
            <a:endParaRPr lang="es-ES"/>
          </a:p>
        </p:txBody>
      </p:sp>
      <p:sp>
        <p:nvSpPr>
          <p:cNvPr id="31772" name="Text Box 47"/>
          <p:cNvSpPr txBox="1">
            <a:spLocks noChangeArrowheads="1"/>
          </p:cNvSpPr>
          <p:nvPr/>
        </p:nvSpPr>
        <p:spPr bwMode="auto">
          <a:xfrm>
            <a:off x="6156325" y="34226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31773" name="Text Box 48"/>
          <p:cNvSpPr txBox="1">
            <a:spLocks noChangeArrowheads="1"/>
          </p:cNvSpPr>
          <p:nvPr/>
        </p:nvSpPr>
        <p:spPr bwMode="auto">
          <a:xfrm>
            <a:off x="7961313" y="2967038"/>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113713" name="Text Box 49"/>
          <p:cNvSpPr txBox="1">
            <a:spLocks noChangeArrowheads="1"/>
          </p:cNvSpPr>
          <p:nvPr/>
        </p:nvSpPr>
        <p:spPr bwMode="auto">
          <a:xfrm>
            <a:off x="6659563" y="3141663"/>
            <a:ext cx="1492250" cy="358775"/>
          </a:xfrm>
          <a:prstGeom prst="rect">
            <a:avLst/>
          </a:prstGeom>
          <a:noFill/>
          <a:ln>
            <a:noFill/>
          </a:ln>
          <a:extLst/>
        </p:spPr>
        <p:txBody>
          <a:bodyPr/>
          <a:lstStyle/>
          <a:p>
            <a:pPr algn="l" eaLnBrk="0" hangingPunct="0">
              <a:defRPr/>
            </a:pPr>
            <a:r>
              <a:rPr lang="es-ES_tradnl" sz="1400" b="1">
                <a:solidFill>
                  <a:schemeClr val="tx1"/>
                </a:solidFill>
                <a:effectLst>
                  <a:outerShdw blurRad="38100" dist="38100" dir="2700000" algn="tl">
                    <a:srgbClr val="C0C0C0"/>
                  </a:outerShdw>
                </a:effectLst>
                <a:latin typeface="Comic Sans MS" pitchFamily="66" charset="0"/>
              </a:rPr>
              <a:t>pMV261.gp120</a:t>
            </a:r>
            <a:endParaRPr lang="es-ES" sz="1400" b="1" baseline="30000">
              <a:solidFill>
                <a:schemeClr val="tx1"/>
              </a:solidFill>
              <a:effectLst>
                <a:outerShdw blurRad="38100" dist="38100" dir="2700000" algn="tl">
                  <a:srgbClr val="C0C0C0"/>
                </a:outerShdw>
              </a:effectLst>
              <a:latin typeface="Comic Sans MS" pitchFamily="66" charset="0"/>
            </a:endParaRPr>
          </a:p>
        </p:txBody>
      </p:sp>
      <p:sp>
        <p:nvSpPr>
          <p:cNvPr id="31775" name="Line 78"/>
          <p:cNvSpPr>
            <a:spLocks noChangeShapeType="1"/>
          </p:cNvSpPr>
          <p:nvPr/>
        </p:nvSpPr>
        <p:spPr bwMode="auto">
          <a:xfrm flipH="1">
            <a:off x="7994650" y="4005263"/>
            <a:ext cx="465138" cy="157797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5154" name="Rectangle 79"/>
          <p:cNvSpPr>
            <a:spLocks noGrp="1" noChangeArrowheads="1"/>
          </p:cNvSpPr>
          <p:nvPr>
            <p:ph type="title" idx="4294967295"/>
          </p:nvPr>
        </p:nvSpPr>
        <p:spPr>
          <a:xfrm>
            <a:off x="0" y="228600"/>
            <a:ext cx="9144000" cy="696913"/>
          </a:xfrm>
        </p:spPr>
        <p:txBody>
          <a:bodyPr/>
          <a:lstStyle/>
          <a:p>
            <a:pPr eaLnBrk="1" hangingPunct="1">
              <a:defRPr/>
            </a:pPr>
            <a:r>
              <a:rPr lang="en-GB" sz="3600" b="1" smtClean="0">
                <a:solidFill>
                  <a:schemeClr val="accent2"/>
                </a:solidFill>
                <a:effectLst>
                  <a:outerShdw blurRad="38100" dist="38100" dir="2700000" algn="tl">
                    <a:srgbClr val="C0C0C0"/>
                  </a:outerShdw>
                </a:effectLst>
                <a:latin typeface="Calibri" pitchFamily="34" charset="0"/>
              </a:rPr>
              <a:t>Our first vaccine model: BCG.gp120</a:t>
            </a:r>
            <a:r>
              <a:rPr lang="en-GB" sz="3600" b="1" baseline="30000" smtClean="0">
                <a:solidFill>
                  <a:schemeClr val="accent2"/>
                </a:solidFill>
                <a:effectLst>
                  <a:outerShdw blurRad="38100" dist="38100" dir="2700000" algn="tl">
                    <a:srgbClr val="C0C0C0"/>
                  </a:outerShdw>
                </a:effectLst>
                <a:latin typeface="Calibri" pitchFamily="34" charset="0"/>
              </a:rPr>
              <a:t>261</a:t>
            </a:r>
          </a:p>
        </p:txBody>
      </p:sp>
      <p:sp>
        <p:nvSpPr>
          <p:cNvPr id="31777" name="Rectangle 53"/>
          <p:cNvSpPr>
            <a:spLocks noChangeArrowheads="1"/>
          </p:cNvSpPr>
          <p:nvPr/>
        </p:nvSpPr>
        <p:spPr bwMode="auto">
          <a:xfrm>
            <a:off x="7773988" y="5641975"/>
            <a:ext cx="190500" cy="260350"/>
          </a:xfrm>
          <a:prstGeom prst="rect">
            <a:avLst/>
          </a:prstGeom>
          <a:gradFill rotWithShape="1">
            <a:gsLst>
              <a:gs pos="0">
                <a:srgbClr val="760000"/>
              </a:gs>
              <a:gs pos="50000">
                <a:srgbClr val="FF0000"/>
              </a:gs>
              <a:gs pos="100000">
                <a:srgbClr val="7600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1778" name="Text Box 61"/>
          <p:cNvSpPr txBox="1">
            <a:spLocks noChangeArrowheads="1"/>
          </p:cNvSpPr>
          <p:nvPr/>
        </p:nvSpPr>
        <p:spPr bwMode="auto">
          <a:xfrm>
            <a:off x="8020050" y="55721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200" b="1">
                <a:solidFill>
                  <a:schemeClr val="tx1"/>
                </a:solidFill>
                <a:latin typeface="Calibri" pitchFamily="34" charset="0"/>
              </a:rPr>
              <a:t>HA</a:t>
            </a:r>
          </a:p>
          <a:p>
            <a:pPr algn="l" eaLnBrk="1" hangingPunct="1"/>
            <a:r>
              <a:rPr lang="es-ES" sz="1200" b="1">
                <a:solidFill>
                  <a:schemeClr val="tx1"/>
                </a:solidFill>
                <a:latin typeface="Calibri" pitchFamily="34" charset="0"/>
              </a:rPr>
              <a:t>His</a:t>
            </a:r>
          </a:p>
        </p:txBody>
      </p:sp>
      <p:pic>
        <p:nvPicPr>
          <p:cNvPr id="97342" name="Picture 62"/>
          <p:cNvPicPr>
            <a:picLocks noChangeAspect="1" noChangeArrowheads="1"/>
          </p:cNvPicPr>
          <p:nvPr/>
        </p:nvPicPr>
        <p:blipFill>
          <a:blip r:embed="rId2">
            <a:extLst>
              <a:ext uri="{28A0092B-C50C-407E-A947-70E740481C1C}">
                <a14:useLocalDpi xmlns:a14="http://schemas.microsoft.com/office/drawing/2010/main" val="0"/>
              </a:ext>
            </a:extLst>
          </a:blip>
          <a:srcRect r="61163"/>
          <a:stretch>
            <a:fillRect/>
          </a:stretch>
        </p:blipFill>
        <p:spPr bwMode="auto">
          <a:xfrm>
            <a:off x="5151438" y="1352550"/>
            <a:ext cx="3551237"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1780" name="Text Box 155"/>
          <p:cNvSpPr txBox="1">
            <a:spLocks noChangeArrowheads="1"/>
          </p:cNvSpPr>
          <p:nvPr/>
        </p:nvSpPr>
        <p:spPr bwMode="auto">
          <a:xfrm>
            <a:off x="1482725" y="26543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b="1">
                <a:solidFill>
                  <a:srgbClr val="3333CC"/>
                </a:solidFill>
              </a:rPr>
              <a:t>BCG.gp120</a:t>
            </a:r>
            <a:r>
              <a:rPr lang="es-ES_tradnl" b="1" baseline="30000">
                <a:solidFill>
                  <a:srgbClr val="3333CC"/>
                </a:solidFill>
              </a:rPr>
              <a:t>261</a:t>
            </a:r>
            <a:endParaRPr lang="es-ES" b="1" baseline="30000">
              <a:solidFill>
                <a:srgbClr val="3333CC"/>
              </a:solidFill>
            </a:endParaRPr>
          </a:p>
        </p:txBody>
      </p:sp>
      <p:pic>
        <p:nvPicPr>
          <p:cNvPr id="97343" name="Picture 63"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57338"/>
            <a:ext cx="48498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06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447800"/>
            <a:ext cx="9144000" cy="5410200"/>
          </a:xfrm>
          <a:prstGeom prst="rect">
            <a:avLst/>
          </a:prstGeom>
          <a:solidFill>
            <a:schemeClr val="bg1"/>
          </a:solidFill>
          <a:ln w="9525">
            <a:solidFill>
              <a:schemeClr val="tx1"/>
            </a:solidFill>
            <a:miter lim="800000"/>
            <a:headEnd/>
            <a:tailEnd/>
          </a:ln>
        </p:spPr>
        <p:txBody>
          <a:bodyPr wrap="none" anchor="ctr"/>
          <a:lstStyle/>
          <a:p>
            <a:pPr>
              <a:spcBef>
                <a:spcPct val="20000"/>
              </a:spcBef>
            </a:pPr>
            <a:endParaRPr lang="es-ES"/>
          </a:p>
        </p:txBody>
      </p:sp>
      <p:sp>
        <p:nvSpPr>
          <p:cNvPr id="32771"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endParaRPr lang="es-ES" sz="3200">
              <a:solidFill>
                <a:schemeClr val="tx1"/>
              </a:solidFill>
              <a:latin typeface="Times New Roman" pitchFamily="18" charset="0"/>
            </a:endParaRPr>
          </a:p>
          <a:p>
            <a:pPr marL="342900" indent="-342900" algn="l">
              <a:spcBef>
                <a:spcPct val="20000"/>
              </a:spcBef>
            </a:pPr>
            <a:endParaRPr lang="es-ES" sz="3200">
              <a:solidFill>
                <a:schemeClr val="tx1"/>
              </a:solidFill>
              <a:latin typeface="Times New Roman" pitchFamily="18" charset="0"/>
            </a:endParaRPr>
          </a:p>
        </p:txBody>
      </p:sp>
      <p:sp>
        <p:nvSpPr>
          <p:cNvPr id="113677" name="AutoShape 13"/>
          <p:cNvSpPr>
            <a:spLocks noChangeArrowheads="1"/>
          </p:cNvSpPr>
          <p:nvPr/>
        </p:nvSpPr>
        <p:spPr bwMode="auto">
          <a:xfrm>
            <a:off x="773113" y="1557338"/>
            <a:ext cx="4662487" cy="1506537"/>
          </a:xfrm>
          <a:prstGeom prst="roundRect">
            <a:avLst>
              <a:gd name="adj" fmla="val 16667"/>
            </a:avLst>
          </a:prstGeom>
          <a:gradFill rotWithShape="0">
            <a:gsLst>
              <a:gs pos="0">
                <a:srgbClr val="B2B2B2"/>
              </a:gs>
              <a:gs pos="50000">
                <a:srgbClr val="EAEAEA"/>
              </a:gs>
              <a:gs pos="100000">
                <a:srgbClr val="B2B2B2"/>
              </a:gs>
            </a:gsLst>
            <a:lin ang="5400000" scaled="1"/>
          </a:gradFill>
          <a:ln w="9525">
            <a:solidFill>
              <a:srgbClr val="336699"/>
            </a:solidFill>
            <a:round/>
            <a:headEnd/>
            <a:tailEnd/>
          </a:ln>
          <a:effectLst>
            <a:outerShdw blurRad="63500" dist="107763" dir="2700000" algn="ctr" rotWithShape="0">
              <a:srgbClr val="000000">
                <a:alpha val="50000"/>
              </a:srgbClr>
            </a:outerShdw>
          </a:effectLst>
        </p:spPr>
        <p:txBody>
          <a:bodyPr/>
          <a:lstStyle/>
          <a:p>
            <a:pPr>
              <a:spcBef>
                <a:spcPct val="20000"/>
              </a:spcBef>
              <a:defRPr/>
            </a:pPr>
            <a:endParaRPr lang="es-ES">
              <a:latin typeface="Arial Unicode MS" charset="0"/>
              <a:ea typeface="ＭＳ Ｐゴシック" charset="0"/>
            </a:endParaRPr>
          </a:p>
        </p:txBody>
      </p:sp>
      <p:sp>
        <p:nvSpPr>
          <p:cNvPr id="32773" name="AutoShape 14"/>
          <p:cNvSpPr>
            <a:spLocks noChangeArrowheads="1"/>
          </p:cNvSpPr>
          <p:nvPr/>
        </p:nvSpPr>
        <p:spPr bwMode="auto">
          <a:xfrm>
            <a:off x="1206500" y="1665288"/>
            <a:ext cx="1409700" cy="1076325"/>
          </a:xfrm>
          <a:prstGeom prst="star32">
            <a:avLst>
              <a:gd name="adj" fmla="val 37500"/>
            </a:avLst>
          </a:prstGeom>
          <a:gradFill rotWithShape="0">
            <a:gsLst>
              <a:gs pos="0">
                <a:srgbClr val="B2B2B2"/>
              </a:gs>
              <a:gs pos="50000">
                <a:srgbClr val="EAEAEA"/>
              </a:gs>
              <a:gs pos="100000">
                <a:srgbClr val="B2B2B2"/>
              </a:gs>
            </a:gsLst>
            <a:lin ang="5400000" scaled="1"/>
          </a:gradFill>
          <a:ln w="9525">
            <a:solidFill>
              <a:srgbClr val="336699"/>
            </a:solidFill>
            <a:miter lim="800000"/>
            <a:headEnd/>
            <a:tailEnd/>
          </a:ln>
        </p:spPr>
        <p:txBody>
          <a:bodyPr/>
          <a:lstStyle/>
          <a:p>
            <a:pPr>
              <a:spcBef>
                <a:spcPct val="20000"/>
              </a:spcBef>
            </a:pPr>
            <a:endParaRPr lang="es-ES"/>
          </a:p>
        </p:txBody>
      </p:sp>
      <p:sp>
        <p:nvSpPr>
          <p:cNvPr id="32774" name="Text Box 15"/>
          <p:cNvSpPr txBox="1">
            <a:spLocks noChangeArrowheads="1"/>
          </p:cNvSpPr>
          <p:nvPr/>
        </p:nvSpPr>
        <p:spPr bwMode="auto">
          <a:xfrm>
            <a:off x="1593850" y="1933575"/>
            <a:ext cx="868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chemeClr val="accent2"/>
                </a:solidFill>
                <a:latin typeface="Comic Sans MS" pitchFamily="66" charset="0"/>
              </a:rPr>
              <a:t>ADN BCG Pasteur</a:t>
            </a:r>
            <a:endParaRPr lang="es-ES" sz="1200">
              <a:solidFill>
                <a:schemeClr val="accent2"/>
              </a:solidFill>
              <a:latin typeface="Comic Sans MS" pitchFamily="66" charset="0"/>
            </a:endParaRPr>
          </a:p>
        </p:txBody>
      </p:sp>
      <p:sp>
        <p:nvSpPr>
          <p:cNvPr id="32775" name="Text Box 16"/>
          <p:cNvSpPr txBox="1">
            <a:spLocks noChangeArrowheads="1"/>
          </p:cNvSpPr>
          <p:nvPr/>
        </p:nvSpPr>
        <p:spPr bwMode="auto">
          <a:xfrm>
            <a:off x="3962400" y="2713038"/>
            <a:ext cx="1401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666699"/>
                </a:solidFill>
                <a:latin typeface="Comic Sans MS" pitchFamily="66" charset="0"/>
              </a:rPr>
              <a:t>pMV261-gp120</a:t>
            </a:r>
          </a:p>
        </p:txBody>
      </p:sp>
      <p:grpSp>
        <p:nvGrpSpPr>
          <p:cNvPr id="32776" name="Group 17"/>
          <p:cNvGrpSpPr>
            <a:grpSpLocks/>
          </p:cNvGrpSpPr>
          <p:nvPr/>
        </p:nvGrpSpPr>
        <p:grpSpPr bwMode="auto">
          <a:xfrm>
            <a:off x="4648200" y="2278063"/>
            <a:ext cx="433388" cy="430212"/>
            <a:chOff x="7641" y="4297"/>
            <a:chExt cx="2880" cy="3060"/>
          </a:xfrm>
        </p:grpSpPr>
        <p:sp>
          <p:nvSpPr>
            <p:cNvPr id="32835" name="AutoShape 1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2836" name="AutoShape 1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7" name="AutoShape 20"/>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8" name="AutoShape 2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9" name="AutoShape 2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2777" name="Group 23"/>
          <p:cNvGrpSpPr>
            <a:grpSpLocks/>
          </p:cNvGrpSpPr>
          <p:nvPr/>
        </p:nvGrpSpPr>
        <p:grpSpPr bwMode="auto">
          <a:xfrm>
            <a:off x="3997325" y="2278063"/>
            <a:ext cx="433388" cy="430212"/>
            <a:chOff x="7641" y="4297"/>
            <a:chExt cx="2880" cy="3060"/>
          </a:xfrm>
        </p:grpSpPr>
        <p:sp>
          <p:nvSpPr>
            <p:cNvPr id="32830" name="AutoShape 2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2831" name="AutoShape 2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2" name="AutoShape 26"/>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3" name="AutoShape 2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34" name="AutoShape 2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2778" name="Group 29"/>
          <p:cNvGrpSpPr>
            <a:grpSpLocks/>
          </p:cNvGrpSpPr>
          <p:nvPr/>
        </p:nvGrpSpPr>
        <p:grpSpPr bwMode="auto">
          <a:xfrm>
            <a:off x="3779838" y="1847850"/>
            <a:ext cx="434975" cy="430213"/>
            <a:chOff x="7641" y="4297"/>
            <a:chExt cx="2880" cy="3060"/>
          </a:xfrm>
        </p:grpSpPr>
        <p:sp>
          <p:nvSpPr>
            <p:cNvPr id="32825" name="AutoShape 3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2826" name="AutoShape 3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7" name="AutoShape 32"/>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8" name="AutoShape 3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9" name="AutoShape 3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2779" name="Group 35"/>
          <p:cNvGrpSpPr>
            <a:grpSpLocks/>
          </p:cNvGrpSpPr>
          <p:nvPr/>
        </p:nvGrpSpPr>
        <p:grpSpPr bwMode="auto">
          <a:xfrm>
            <a:off x="4322763" y="1847850"/>
            <a:ext cx="433387" cy="430213"/>
            <a:chOff x="7641" y="4297"/>
            <a:chExt cx="2880" cy="3060"/>
          </a:xfrm>
        </p:grpSpPr>
        <p:sp>
          <p:nvSpPr>
            <p:cNvPr id="32820" name="AutoShape 3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2821" name="AutoShape 3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2" name="AutoShape 38"/>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3" name="AutoShape 3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24" name="AutoShape 4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2780" name="Group 41"/>
          <p:cNvGrpSpPr>
            <a:grpSpLocks/>
          </p:cNvGrpSpPr>
          <p:nvPr/>
        </p:nvGrpSpPr>
        <p:grpSpPr bwMode="auto">
          <a:xfrm>
            <a:off x="4864100" y="1847850"/>
            <a:ext cx="434975" cy="430213"/>
            <a:chOff x="7641" y="4297"/>
            <a:chExt cx="2880" cy="3060"/>
          </a:xfrm>
        </p:grpSpPr>
        <p:sp>
          <p:nvSpPr>
            <p:cNvPr id="32815" name="AutoShape 4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2816" name="AutoShape 4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17" name="AutoShape 44"/>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18" name="AutoShape 4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2819" name="AutoShape 4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sp>
        <p:nvSpPr>
          <p:cNvPr id="32781" name="Rectangle 50"/>
          <p:cNvSpPr>
            <a:spLocks noChangeArrowheads="1"/>
          </p:cNvSpPr>
          <p:nvPr/>
        </p:nvSpPr>
        <p:spPr bwMode="auto">
          <a:xfrm>
            <a:off x="4192588" y="5162550"/>
            <a:ext cx="44831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32782" name="Rectangle 53"/>
          <p:cNvSpPr>
            <a:spLocks noChangeArrowheads="1"/>
          </p:cNvSpPr>
          <p:nvPr/>
        </p:nvSpPr>
        <p:spPr bwMode="auto">
          <a:xfrm>
            <a:off x="4289425" y="5643563"/>
            <a:ext cx="3495675" cy="260350"/>
          </a:xfrm>
          <a:prstGeom prst="rect">
            <a:avLst/>
          </a:prstGeom>
          <a:gradFill rotWithShape="0">
            <a:gsLst>
              <a:gs pos="0">
                <a:srgbClr val="FF9900"/>
              </a:gs>
              <a:gs pos="50000">
                <a:srgbClr val="FFFFCC"/>
              </a:gs>
              <a:gs pos="100000">
                <a:srgbClr val="FF99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2783" name="Rectangle 59"/>
          <p:cNvSpPr>
            <a:spLocks noChangeArrowheads="1"/>
          </p:cNvSpPr>
          <p:nvPr/>
        </p:nvSpPr>
        <p:spPr bwMode="auto">
          <a:xfrm>
            <a:off x="5683250" y="5626100"/>
            <a:ext cx="627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FF6600"/>
                </a:solidFill>
                <a:latin typeface="Comic Sans MS" pitchFamily="66" charset="0"/>
              </a:rPr>
              <a:t>gp120</a:t>
            </a:r>
          </a:p>
        </p:txBody>
      </p:sp>
      <p:sp>
        <p:nvSpPr>
          <p:cNvPr id="32784" name="Text Box 72"/>
          <p:cNvSpPr txBox="1">
            <a:spLocks noChangeArrowheads="1"/>
          </p:cNvSpPr>
          <p:nvPr/>
        </p:nvSpPr>
        <p:spPr bwMode="auto">
          <a:xfrm>
            <a:off x="0" y="5357813"/>
            <a:ext cx="39766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Immunogen:</a:t>
            </a:r>
            <a:r>
              <a:rPr lang="es-ES_tradnl" sz="2600" b="1">
                <a:latin typeface="Comic Sans MS" pitchFamily="66" charset="0"/>
              </a:rPr>
              <a:t> </a:t>
            </a:r>
            <a:r>
              <a:rPr lang="es-ES_tradnl" sz="2000" b="1">
                <a:solidFill>
                  <a:srgbClr val="969696"/>
                </a:solidFill>
                <a:latin typeface="Comic Sans MS" pitchFamily="66" charset="0"/>
              </a:rPr>
              <a:t>Clade B gp120.</a:t>
            </a:r>
          </a:p>
          <a:p>
            <a:pPr algn="l" eaLnBrk="1" hangingPunct="1">
              <a:spcBef>
                <a:spcPct val="50000"/>
              </a:spcBef>
            </a:pPr>
            <a:r>
              <a:rPr lang="es-ES_tradnl" sz="2000" b="1">
                <a:solidFill>
                  <a:srgbClr val="969696"/>
                </a:solidFill>
                <a:latin typeface="Comic Sans MS" pitchFamily="66" charset="0"/>
              </a:rPr>
              <a:t>Controlled by hsp60 promoter.</a:t>
            </a:r>
            <a:r>
              <a:rPr lang="es-ES_tradnl" sz="2800">
                <a:solidFill>
                  <a:srgbClr val="FF9900"/>
                </a:solidFill>
              </a:rPr>
              <a:t> </a:t>
            </a:r>
            <a:endParaRPr lang="es-ES" sz="2800">
              <a:solidFill>
                <a:srgbClr val="FF9900"/>
              </a:solidFill>
            </a:endParaRPr>
          </a:p>
        </p:txBody>
      </p:sp>
      <p:sp>
        <p:nvSpPr>
          <p:cNvPr id="32785" name="Text Box 73"/>
          <p:cNvSpPr txBox="1">
            <a:spLocks noChangeArrowheads="1"/>
          </p:cNvSpPr>
          <p:nvPr/>
        </p:nvSpPr>
        <p:spPr bwMode="auto">
          <a:xfrm>
            <a:off x="0" y="3221038"/>
            <a:ext cx="35433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sz="2600" b="1" i="1">
                <a:solidFill>
                  <a:schemeClr val="tx1"/>
                </a:solidFill>
                <a:latin typeface="Comic Sans MS" pitchFamily="66" charset="0"/>
              </a:rPr>
              <a:t>BCG :</a:t>
            </a:r>
            <a:r>
              <a:rPr lang="es-ES_tradnl" sz="2600" b="1">
                <a:solidFill>
                  <a:srgbClr val="FF9900"/>
                </a:solidFill>
                <a:latin typeface="Comic Sans MS" pitchFamily="66" charset="0"/>
              </a:rPr>
              <a:t> </a:t>
            </a:r>
            <a:r>
              <a:rPr lang="es-ES_tradnl" sz="2000" b="1">
                <a:solidFill>
                  <a:srgbClr val="969696"/>
                </a:solidFill>
                <a:latin typeface="Comic Sans MS" pitchFamily="66" charset="0"/>
              </a:rPr>
              <a:t>BCG </a:t>
            </a:r>
            <a:r>
              <a:rPr lang="es-ES_tradnl" sz="2000" b="1">
                <a:solidFill>
                  <a:srgbClr val="969696"/>
                </a:solidFill>
                <a:latin typeface="Comic Sans MS" pitchFamily="66" charset="0"/>
                <a:sym typeface="Symbol" pitchFamily="18" charset="2"/>
              </a:rPr>
              <a:t>lysA </a:t>
            </a:r>
            <a:r>
              <a:rPr lang="es-ES_tradnl" sz="2000" b="1">
                <a:solidFill>
                  <a:srgbClr val="969696"/>
                </a:solidFill>
                <a:latin typeface="Comic Sans MS" pitchFamily="66" charset="0"/>
              </a:rPr>
              <a:t>substrain Pasteur</a:t>
            </a:r>
            <a:endParaRPr lang="es-ES" sz="2000" b="1">
              <a:solidFill>
                <a:srgbClr val="969696"/>
              </a:solidFill>
              <a:latin typeface="Comic Sans MS" pitchFamily="66" charset="0"/>
            </a:endParaRPr>
          </a:p>
        </p:txBody>
      </p:sp>
      <p:sp>
        <p:nvSpPr>
          <p:cNvPr id="32786" name="Text Box 74"/>
          <p:cNvSpPr txBox="1">
            <a:spLocks noChangeArrowheads="1"/>
          </p:cNvSpPr>
          <p:nvPr/>
        </p:nvSpPr>
        <p:spPr bwMode="auto">
          <a:xfrm>
            <a:off x="0" y="4451350"/>
            <a:ext cx="469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_tradnl" b="1" i="1">
                <a:solidFill>
                  <a:schemeClr val="tx1"/>
                </a:solidFill>
                <a:latin typeface="Comic Sans MS" pitchFamily="66" charset="0"/>
              </a:rPr>
              <a:t>Plasmid DNA:</a:t>
            </a:r>
            <a:r>
              <a:rPr lang="es-ES_tradnl" b="1" i="1">
                <a:solidFill>
                  <a:srgbClr val="5F5F5F"/>
                </a:solidFill>
                <a:latin typeface="Comic Sans MS" pitchFamily="66" charset="0"/>
              </a:rPr>
              <a:t> </a:t>
            </a:r>
            <a:r>
              <a:rPr lang="es-ES_tradnl" b="1" i="1">
                <a:solidFill>
                  <a:schemeClr val="folHlink"/>
                </a:solidFill>
                <a:latin typeface="Comic Sans MS" pitchFamily="66" charset="0"/>
              </a:rPr>
              <a:t>pMV261.gp120</a:t>
            </a:r>
          </a:p>
          <a:p>
            <a:pPr algn="l" eaLnBrk="1" hangingPunct="1"/>
            <a:r>
              <a:rPr lang="es-ES_tradnl" b="1" i="1">
                <a:solidFill>
                  <a:srgbClr val="FF0000"/>
                </a:solidFill>
                <a:latin typeface="Comic Sans MS" pitchFamily="66" charset="0"/>
              </a:rPr>
              <a:t>                 pJH222.gp120</a:t>
            </a:r>
            <a:endParaRPr lang="es-ES" sz="2000" b="1">
              <a:solidFill>
                <a:srgbClr val="FF0000"/>
              </a:solidFill>
              <a:latin typeface="Comic Sans MS" pitchFamily="66" charset="0"/>
            </a:endParaRPr>
          </a:p>
        </p:txBody>
      </p:sp>
      <p:sp>
        <p:nvSpPr>
          <p:cNvPr id="32787" name="Line 75"/>
          <p:cNvSpPr>
            <a:spLocks noChangeShapeType="1"/>
          </p:cNvSpPr>
          <p:nvPr/>
        </p:nvSpPr>
        <p:spPr bwMode="auto">
          <a:xfrm>
            <a:off x="5076825" y="1819275"/>
            <a:ext cx="2374900" cy="144463"/>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2788" name="Line 76"/>
          <p:cNvSpPr>
            <a:spLocks noChangeShapeType="1"/>
          </p:cNvSpPr>
          <p:nvPr/>
        </p:nvSpPr>
        <p:spPr bwMode="auto">
          <a:xfrm>
            <a:off x="5148263" y="2276475"/>
            <a:ext cx="936625" cy="1512888"/>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2789" name="Line 77"/>
          <p:cNvSpPr>
            <a:spLocks noChangeShapeType="1"/>
          </p:cNvSpPr>
          <p:nvPr/>
        </p:nvSpPr>
        <p:spPr bwMode="auto">
          <a:xfrm flipH="1">
            <a:off x="4500563" y="4068763"/>
            <a:ext cx="1727200" cy="1439862"/>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2790" name="Text Box 5"/>
          <p:cNvSpPr txBox="1">
            <a:spLocks noChangeArrowheads="1"/>
          </p:cNvSpPr>
          <p:nvPr/>
        </p:nvSpPr>
        <p:spPr bwMode="auto">
          <a:xfrm>
            <a:off x="6980238" y="4127500"/>
            <a:ext cx="854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gp120</a:t>
            </a:r>
            <a:endParaRPr lang="es-ES" sz="1400" b="1" baseline="30000">
              <a:solidFill>
                <a:srgbClr val="808080"/>
              </a:solidFill>
              <a:latin typeface="Comic Sans MS" pitchFamily="66" charset="0"/>
            </a:endParaRPr>
          </a:p>
        </p:txBody>
      </p:sp>
      <p:sp>
        <p:nvSpPr>
          <p:cNvPr id="32791" name="Text Box 6"/>
          <p:cNvSpPr txBox="1">
            <a:spLocks noChangeArrowheads="1"/>
          </p:cNvSpPr>
          <p:nvPr/>
        </p:nvSpPr>
        <p:spPr bwMode="auto">
          <a:xfrm>
            <a:off x="7054850" y="21463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Kan </a:t>
            </a:r>
            <a:r>
              <a:rPr lang="es-ES" sz="1400" b="1" baseline="30000">
                <a:solidFill>
                  <a:srgbClr val="808080"/>
                </a:solidFill>
                <a:latin typeface="Comic Sans MS" pitchFamily="66" charset="0"/>
              </a:rPr>
              <a:t>r</a:t>
            </a:r>
          </a:p>
        </p:txBody>
      </p:sp>
      <p:sp>
        <p:nvSpPr>
          <p:cNvPr id="32792" name="AutoShape 8"/>
          <p:cNvSpPr>
            <a:spLocks noChangeArrowheads="1"/>
          </p:cNvSpPr>
          <p:nvPr/>
        </p:nvSpPr>
        <p:spPr bwMode="auto">
          <a:xfrm>
            <a:off x="6011863" y="2001838"/>
            <a:ext cx="2663825" cy="2544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1">
            <a:gsLst>
              <a:gs pos="0">
                <a:srgbClr val="00FFFF"/>
              </a:gs>
              <a:gs pos="100000">
                <a:srgbClr val="007676"/>
              </a:gs>
            </a:gsLst>
            <a:lin ang="2700000" scaled="1"/>
          </a:gradFill>
          <a:ln w="9525">
            <a:solidFill>
              <a:srgbClr val="000000"/>
            </a:solidFill>
            <a:round/>
            <a:headEnd/>
            <a:tailEnd/>
          </a:ln>
        </p:spPr>
        <p:txBody>
          <a:bodyPr/>
          <a:lstStyle/>
          <a:p>
            <a:endParaRPr lang="es-ES"/>
          </a:p>
        </p:txBody>
      </p:sp>
      <p:sp>
        <p:nvSpPr>
          <p:cNvPr id="32793" name="AutoShape 9"/>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32794" name="AutoShape 10"/>
          <p:cNvSpPr>
            <a:spLocks noChangeArrowheads="1"/>
          </p:cNvSpPr>
          <p:nvPr/>
        </p:nvSpPr>
        <p:spPr bwMode="auto">
          <a:xfrm rot="10651876">
            <a:off x="6011863" y="2001838"/>
            <a:ext cx="2663825" cy="2544762"/>
          </a:xfrm>
          <a:custGeom>
            <a:avLst/>
            <a:gdLst>
              <a:gd name="T0" fmla="*/ 2147483647 w 21600"/>
              <a:gd name="T1" fmla="*/ 0 h 21600"/>
              <a:gd name="T2" fmla="*/ 2147483647 w 21600"/>
              <a:gd name="T3" fmla="*/ 2147483647 h 21600"/>
              <a:gd name="T4" fmla="*/ 2147483647 w 21600"/>
              <a:gd name="T5" fmla="*/ 1156113770 h 21600"/>
              <a:gd name="T6" fmla="*/ 2147483647 w 21600"/>
              <a:gd name="T7" fmla="*/ 2147483647 h 21600"/>
              <a:gd name="T8" fmla="*/ 0 60000 65536"/>
              <a:gd name="T9" fmla="*/ 0 60000 65536"/>
              <a:gd name="T10" fmla="*/ 0 60000 65536"/>
              <a:gd name="T11" fmla="*/ 0 60000 65536"/>
              <a:gd name="T12" fmla="*/ 798 w 21600"/>
              <a:gd name="T13" fmla="*/ 0 h 21600"/>
              <a:gd name="T14" fmla="*/ 20802 w 21600"/>
              <a:gd name="T15" fmla="*/ 7155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1">
            <a:gsLst>
              <a:gs pos="0">
                <a:srgbClr val="764700"/>
              </a:gs>
              <a:gs pos="50000">
                <a:srgbClr val="FF9900"/>
              </a:gs>
              <a:gs pos="100000">
                <a:srgbClr val="764700"/>
              </a:gs>
            </a:gsLst>
            <a:lin ang="0" scaled="1"/>
          </a:gradFill>
          <a:ln w="9525">
            <a:solidFill>
              <a:srgbClr val="000000"/>
            </a:solidFill>
            <a:miter lim="800000"/>
            <a:headEnd/>
            <a:tailEnd/>
          </a:ln>
        </p:spPr>
        <p:txBody>
          <a:bodyPr/>
          <a:lstStyle/>
          <a:p>
            <a:endParaRPr lang="es-ES"/>
          </a:p>
        </p:txBody>
      </p:sp>
      <p:sp>
        <p:nvSpPr>
          <p:cNvPr id="32795" name="AutoShape 11"/>
          <p:cNvSpPr>
            <a:spLocks noChangeArrowheads="1"/>
          </p:cNvSpPr>
          <p:nvPr/>
        </p:nvSpPr>
        <p:spPr bwMode="auto">
          <a:xfrm>
            <a:off x="6011863" y="2001838"/>
            <a:ext cx="2663825" cy="2395537"/>
          </a:xfrm>
          <a:custGeom>
            <a:avLst/>
            <a:gdLst>
              <a:gd name="T0" fmla="*/ 2147483647 w 21600"/>
              <a:gd name="T1" fmla="*/ 0 h 21600"/>
              <a:gd name="T2" fmla="*/ 2147483647 w 21600"/>
              <a:gd name="T3" fmla="*/ 1361379463 h 21600"/>
              <a:gd name="T4" fmla="*/ 2147483647 w 21600"/>
              <a:gd name="T5" fmla="*/ 907122986 h 21600"/>
              <a:gd name="T6" fmla="*/ 2147483647 w 21600"/>
              <a:gd name="T7" fmla="*/ 1361379463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1">
            <a:gsLst>
              <a:gs pos="0">
                <a:srgbClr val="760000"/>
              </a:gs>
              <a:gs pos="50000">
                <a:srgbClr val="FF0000"/>
              </a:gs>
              <a:gs pos="100000">
                <a:srgbClr val="760000"/>
              </a:gs>
            </a:gsLst>
            <a:lin ang="2700000" scaled="1"/>
          </a:gradFill>
          <a:ln w="9525">
            <a:solidFill>
              <a:srgbClr val="000000"/>
            </a:solidFill>
            <a:miter lim="800000"/>
            <a:headEnd/>
            <a:tailEnd/>
          </a:ln>
        </p:spPr>
        <p:txBody>
          <a:bodyPr/>
          <a:lstStyle/>
          <a:p>
            <a:endParaRPr lang="es-ES"/>
          </a:p>
        </p:txBody>
      </p:sp>
      <p:sp>
        <p:nvSpPr>
          <p:cNvPr id="32796" name="Text Box 47"/>
          <p:cNvSpPr txBox="1">
            <a:spLocks noChangeArrowheads="1"/>
          </p:cNvSpPr>
          <p:nvPr/>
        </p:nvSpPr>
        <p:spPr bwMode="auto">
          <a:xfrm>
            <a:off x="6156325" y="34226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32797" name="Text Box 48"/>
          <p:cNvSpPr txBox="1">
            <a:spLocks noChangeArrowheads="1"/>
          </p:cNvSpPr>
          <p:nvPr/>
        </p:nvSpPr>
        <p:spPr bwMode="auto">
          <a:xfrm>
            <a:off x="7961313" y="2967038"/>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113713" name="Text Box 49"/>
          <p:cNvSpPr txBox="1">
            <a:spLocks noChangeArrowheads="1"/>
          </p:cNvSpPr>
          <p:nvPr/>
        </p:nvSpPr>
        <p:spPr bwMode="auto">
          <a:xfrm>
            <a:off x="6659563" y="3141663"/>
            <a:ext cx="1492250" cy="358775"/>
          </a:xfrm>
          <a:prstGeom prst="rect">
            <a:avLst/>
          </a:prstGeom>
          <a:noFill/>
          <a:ln>
            <a:noFill/>
          </a:ln>
          <a:extLst/>
        </p:spPr>
        <p:txBody>
          <a:bodyPr/>
          <a:lstStyle/>
          <a:p>
            <a:pPr algn="l" eaLnBrk="0" hangingPunct="0">
              <a:defRPr/>
            </a:pPr>
            <a:r>
              <a:rPr lang="es-ES_tradnl" sz="1400" b="1">
                <a:solidFill>
                  <a:schemeClr val="tx1"/>
                </a:solidFill>
                <a:effectLst>
                  <a:outerShdw blurRad="38100" dist="38100" dir="2700000" algn="tl">
                    <a:srgbClr val="C0C0C0"/>
                  </a:outerShdw>
                </a:effectLst>
                <a:latin typeface="Comic Sans MS" pitchFamily="66" charset="0"/>
              </a:rPr>
              <a:t>pMV261.gp120</a:t>
            </a:r>
            <a:endParaRPr lang="es-ES" sz="1400" b="1" baseline="30000">
              <a:solidFill>
                <a:schemeClr val="tx1"/>
              </a:solidFill>
              <a:effectLst>
                <a:outerShdw blurRad="38100" dist="38100" dir="2700000" algn="tl">
                  <a:srgbClr val="C0C0C0"/>
                </a:outerShdw>
              </a:effectLst>
              <a:latin typeface="Comic Sans MS" pitchFamily="66" charset="0"/>
            </a:endParaRPr>
          </a:p>
        </p:txBody>
      </p:sp>
      <p:sp>
        <p:nvSpPr>
          <p:cNvPr id="32799" name="Line 78"/>
          <p:cNvSpPr>
            <a:spLocks noChangeShapeType="1"/>
          </p:cNvSpPr>
          <p:nvPr/>
        </p:nvSpPr>
        <p:spPr bwMode="auto">
          <a:xfrm flipH="1">
            <a:off x="7994650" y="4005263"/>
            <a:ext cx="465138" cy="157797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178" name="Rectangle 79"/>
          <p:cNvSpPr>
            <a:spLocks noGrp="1" noChangeArrowheads="1"/>
          </p:cNvSpPr>
          <p:nvPr>
            <p:ph type="title" idx="4294967295"/>
          </p:nvPr>
        </p:nvSpPr>
        <p:spPr>
          <a:xfrm>
            <a:off x="0" y="228600"/>
            <a:ext cx="9144000" cy="1143000"/>
          </a:xfrm>
        </p:spPr>
        <p:txBody>
          <a:bodyPr>
            <a:normAutofit fontScale="90000"/>
          </a:bodyPr>
          <a:lstStyle/>
          <a:p>
            <a:pPr eaLnBrk="1" hangingPunct="1">
              <a:defRPr/>
            </a:pPr>
            <a:r>
              <a:rPr lang="en-GB" sz="3200" b="1" smtClean="0">
                <a:solidFill>
                  <a:schemeClr val="accent2"/>
                </a:solidFill>
                <a:effectLst>
                  <a:outerShdw blurRad="38100" dist="38100" dir="2700000" algn="tl">
                    <a:srgbClr val="C0C0C0"/>
                  </a:outerShdw>
                </a:effectLst>
                <a:latin typeface="Calibri" pitchFamily="34" charset="0"/>
              </a:rPr>
              <a:t>Proposed modifications to increase plasmid stability: BCG.gp120</a:t>
            </a:r>
            <a:r>
              <a:rPr lang="en-GB" sz="3200" b="1" baseline="30000" smtClean="0">
                <a:solidFill>
                  <a:schemeClr val="accent2"/>
                </a:solidFill>
                <a:effectLst>
                  <a:outerShdw blurRad="38100" dist="38100" dir="2700000" algn="tl">
                    <a:srgbClr val="C0C0C0"/>
                  </a:outerShdw>
                </a:effectLst>
                <a:latin typeface="Calibri" pitchFamily="34" charset="0"/>
              </a:rPr>
              <a:t>222</a:t>
            </a:r>
            <a:r>
              <a:rPr lang="en-GB" sz="4000" b="1" smtClean="0">
                <a:solidFill>
                  <a:srgbClr val="3333CC"/>
                </a:solidFill>
                <a:latin typeface="Arial" charset="0"/>
              </a:rPr>
              <a:t> </a:t>
            </a:r>
            <a:endParaRPr lang="en-GB" sz="3600" baseline="30000" smtClean="0">
              <a:solidFill>
                <a:srgbClr val="3333CC"/>
              </a:solidFill>
              <a:latin typeface="Arial Unicode MS" pitchFamily="34" charset="-128"/>
            </a:endParaRPr>
          </a:p>
        </p:txBody>
      </p:sp>
      <p:sp>
        <p:nvSpPr>
          <p:cNvPr id="32801" name="Rectangle 53"/>
          <p:cNvSpPr>
            <a:spLocks noChangeArrowheads="1"/>
          </p:cNvSpPr>
          <p:nvPr/>
        </p:nvSpPr>
        <p:spPr bwMode="auto">
          <a:xfrm>
            <a:off x="7773988" y="5641975"/>
            <a:ext cx="190500" cy="260350"/>
          </a:xfrm>
          <a:prstGeom prst="rect">
            <a:avLst/>
          </a:prstGeom>
          <a:gradFill rotWithShape="1">
            <a:gsLst>
              <a:gs pos="0">
                <a:srgbClr val="760000"/>
              </a:gs>
              <a:gs pos="50000">
                <a:srgbClr val="FF0000"/>
              </a:gs>
              <a:gs pos="100000">
                <a:srgbClr val="7600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2802" name="Text Box 61"/>
          <p:cNvSpPr txBox="1">
            <a:spLocks noChangeArrowheads="1"/>
          </p:cNvSpPr>
          <p:nvPr/>
        </p:nvSpPr>
        <p:spPr bwMode="auto">
          <a:xfrm>
            <a:off x="8020050" y="557212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200" b="1">
                <a:solidFill>
                  <a:schemeClr val="tx1"/>
                </a:solidFill>
                <a:latin typeface="Calibri" pitchFamily="34" charset="0"/>
              </a:rPr>
              <a:t>HA</a:t>
            </a:r>
          </a:p>
          <a:p>
            <a:pPr algn="l" eaLnBrk="1" hangingPunct="1"/>
            <a:r>
              <a:rPr lang="es-ES" sz="1200" b="1">
                <a:solidFill>
                  <a:schemeClr val="tx1"/>
                </a:solidFill>
                <a:latin typeface="Calibri" pitchFamily="34" charset="0"/>
              </a:rPr>
              <a:t>His</a:t>
            </a:r>
          </a:p>
        </p:txBody>
      </p:sp>
      <p:sp>
        <p:nvSpPr>
          <p:cNvPr id="32803" name="Text Box 15"/>
          <p:cNvSpPr txBox="1">
            <a:spLocks noChangeArrowheads="1"/>
          </p:cNvSpPr>
          <p:nvPr/>
        </p:nvSpPr>
        <p:spPr bwMode="auto">
          <a:xfrm>
            <a:off x="439738" y="2019300"/>
            <a:ext cx="1230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rgbClr val="FF0000"/>
                </a:solidFill>
                <a:latin typeface="Comic Sans MS" pitchFamily="66" charset="0"/>
              </a:rPr>
              <a:t>ADN BCG Pasteur lysA-</a:t>
            </a:r>
            <a:endParaRPr lang="es-ES" sz="1200">
              <a:solidFill>
                <a:srgbClr val="FF0000"/>
              </a:solidFill>
              <a:latin typeface="Comic Sans MS" pitchFamily="66" charset="0"/>
            </a:endParaRPr>
          </a:p>
        </p:txBody>
      </p:sp>
      <p:sp>
        <p:nvSpPr>
          <p:cNvPr id="2" name="Text Box 49"/>
          <p:cNvSpPr txBox="1">
            <a:spLocks noChangeArrowheads="1"/>
          </p:cNvSpPr>
          <p:nvPr/>
        </p:nvSpPr>
        <p:spPr bwMode="auto">
          <a:xfrm>
            <a:off x="6715125" y="2911475"/>
            <a:ext cx="1492250" cy="358775"/>
          </a:xfrm>
          <a:prstGeom prst="rect">
            <a:avLst/>
          </a:prstGeom>
          <a:noFill/>
          <a:ln>
            <a:noFill/>
          </a:ln>
          <a:extLst/>
        </p:spPr>
        <p:txBody>
          <a:bodyPr/>
          <a:lstStyle/>
          <a:p>
            <a:pPr algn="l" eaLnBrk="0" hangingPunct="0">
              <a:defRPr/>
            </a:pPr>
            <a:r>
              <a:rPr lang="es-ES_tradnl" sz="1400" b="1">
                <a:solidFill>
                  <a:srgbClr val="FF0000"/>
                </a:solidFill>
                <a:effectLst>
                  <a:outerShdw blurRad="38100" dist="38100" dir="2700000" algn="tl">
                    <a:srgbClr val="C0C0C0"/>
                  </a:outerShdw>
                </a:effectLst>
                <a:latin typeface="Comic Sans MS" pitchFamily="66" charset="0"/>
              </a:rPr>
              <a:t>pJH222.gp120</a:t>
            </a:r>
            <a:endParaRPr lang="es-ES" sz="1400" b="1" baseline="30000">
              <a:solidFill>
                <a:srgbClr val="FF0000"/>
              </a:solidFill>
              <a:effectLst>
                <a:outerShdw blurRad="38100" dist="38100" dir="2700000" algn="tl">
                  <a:srgbClr val="C0C0C0"/>
                </a:outerShdw>
              </a:effectLst>
              <a:latin typeface="Comic Sans MS" pitchFamily="66" charset="0"/>
            </a:endParaRPr>
          </a:p>
        </p:txBody>
      </p:sp>
      <p:sp>
        <p:nvSpPr>
          <p:cNvPr id="32805" name="Text Box 64"/>
          <p:cNvSpPr txBox="1">
            <a:spLocks noChangeArrowheads="1"/>
          </p:cNvSpPr>
          <p:nvPr/>
        </p:nvSpPr>
        <p:spPr bwMode="auto">
          <a:xfrm>
            <a:off x="1876425" y="6372225"/>
            <a:ext cx="100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a:solidFill>
                  <a:srgbClr val="FF0000"/>
                </a:solidFill>
                <a:latin typeface="Comic Sans MS" pitchFamily="66" charset="0"/>
                <a:sym typeface="Symbol" pitchFamily="18" charset="2"/>
              </a:rPr>
              <a:t>-Ag</a:t>
            </a:r>
          </a:p>
        </p:txBody>
      </p:sp>
      <p:sp>
        <p:nvSpPr>
          <p:cNvPr id="32806" name="AutoShape 12"/>
          <p:cNvSpPr>
            <a:spLocks noChangeArrowheads="1"/>
          </p:cNvSpPr>
          <p:nvPr/>
        </p:nvSpPr>
        <p:spPr bwMode="auto">
          <a:xfrm rot="-4317136">
            <a:off x="6138069" y="1934369"/>
            <a:ext cx="2395537" cy="2651125"/>
          </a:xfrm>
          <a:custGeom>
            <a:avLst/>
            <a:gdLst>
              <a:gd name="T0" fmla="*/ 2147483647 w 21600"/>
              <a:gd name="T1" fmla="*/ 0 h 21600"/>
              <a:gd name="T2" fmla="*/ 2147483647 w 21600"/>
              <a:gd name="T3" fmla="*/ 1135271007 h 21600"/>
              <a:gd name="T4" fmla="*/ 2147483647 w 21600"/>
              <a:gd name="T5" fmla="*/ 1360845905 h 21600"/>
              <a:gd name="T6" fmla="*/ 2147483647 w 21600"/>
              <a:gd name="T7" fmla="*/ 1135271007 h 21600"/>
              <a:gd name="T8" fmla="*/ 0 60000 65536"/>
              <a:gd name="T9" fmla="*/ 0 60000 65536"/>
              <a:gd name="T10" fmla="*/ 0 60000 65536"/>
              <a:gd name="T11" fmla="*/ 0 60000 65536"/>
              <a:gd name="T12" fmla="*/ 6441 w 21600"/>
              <a:gd name="T13" fmla="*/ 0 h 21600"/>
              <a:gd name="T14" fmla="*/ 15159 w 21600"/>
              <a:gd name="T15" fmla="*/ 1888 h 21600"/>
            </a:gdLst>
            <a:ahLst/>
            <a:cxnLst>
              <a:cxn ang="T8">
                <a:pos x="T0" y="T1"/>
              </a:cxn>
              <a:cxn ang="T9">
                <a:pos x="T2" y="T3"/>
              </a:cxn>
              <a:cxn ang="T10">
                <a:pos x="T4" y="T5"/>
              </a:cxn>
              <a:cxn ang="T11">
                <a:pos x="T6" y="T7"/>
              </a:cxn>
            </a:cxnLst>
            <a:rect l="T12" t="T13" r="T14" b="T15"/>
            <a:pathLst>
              <a:path w="21600" h="21600">
                <a:moveTo>
                  <a:pt x="8405" y="1350"/>
                </a:moveTo>
                <a:cubicBezTo>
                  <a:pt x="9188" y="1152"/>
                  <a:pt x="9992" y="1051"/>
                  <a:pt x="10800" y="1051"/>
                </a:cubicBezTo>
                <a:cubicBezTo>
                  <a:pt x="11607" y="1051"/>
                  <a:pt x="12411" y="1152"/>
                  <a:pt x="13194" y="1350"/>
                </a:cubicBezTo>
                <a:lnTo>
                  <a:pt x="13453" y="330"/>
                </a:lnTo>
                <a:cubicBezTo>
                  <a:pt x="12585" y="111"/>
                  <a:pt x="11694" y="0"/>
                  <a:pt x="10799" y="0"/>
                </a:cubicBezTo>
                <a:cubicBezTo>
                  <a:pt x="9905" y="0"/>
                  <a:pt x="9014" y="111"/>
                  <a:pt x="8146" y="330"/>
                </a:cubicBezTo>
                <a:lnTo>
                  <a:pt x="8405" y="1350"/>
                </a:lnTo>
                <a:close/>
              </a:path>
            </a:pathLst>
          </a:custGeom>
          <a:gradFill rotWithShape="1">
            <a:gsLst>
              <a:gs pos="0">
                <a:srgbClr val="99CC00"/>
              </a:gs>
              <a:gs pos="50000">
                <a:srgbClr val="475E00"/>
              </a:gs>
              <a:gs pos="100000">
                <a:srgbClr val="99CC00"/>
              </a:gs>
            </a:gsLst>
            <a:lin ang="2700000" scaled="1"/>
          </a:gradFill>
          <a:ln w="9525">
            <a:solidFill>
              <a:srgbClr val="000000"/>
            </a:solidFill>
            <a:miter lim="800000"/>
            <a:headEnd/>
            <a:tailEnd/>
          </a:ln>
        </p:spPr>
        <p:txBody>
          <a:bodyPr/>
          <a:lstStyle/>
          <a:p>
            <a:endParaRPr lang="es-ES"/>
          </a:p>
        </p:txBody>
      </p:sp>
      <p:sp>
        <p:nvSpPr>
          <p:cNvPr id="32807" name="Text Box 49"/>
          <p:cNvSpPr txBox="1">
            <a:spLocks noChangeArrowheads="1"/>
          </p:cNvSpPr>
          <p:nvPr/>
        </p:nvSpPr>
        <p:spPr bwMode="auto">
          <a:xfrm>
            <a:off x="6303963" y="2662238"/>
            <a:ext cx="14922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FF0000"/>
                </a:solidFill>
                <a:latin typeface="Comic Sans MS" pitchFamily="66" charset="0"/>
              </a:rPr>
              <a:t>lysA</a:t>
            </a:r>
            <a:endParaRPr lang="es-ES" sz="1400" b="1" baseline="30000">
              <a:solidFill>
                <a:srgbClr val="FF0000"/>
              </a:solidFill>
              <a:latin typeface="Comic Sans MS" pitchFamily="66" charset="0"/>
            </a:endParaRPr>
          </a:p>
        </p:txBody>
      </p:sp>
      <p:sp>
        <p:nvSpPr>
          <p:cNvPr id="32808" name="Text Box 16"/>
          <p:cNvSpPr txBox="1">
            <a:spLocks noChangeArrowheads="1"/>
          </p:cNvSpPr>
          <p:nvPr/>
        </p:nvSpPr>
        <p:spPr bwMode="auto">
          <a:xfrm>
            <a:off x="3922713" y="2482850"/>
            <a:ext cx="1401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FF0000"/>
                </a:solidFill>
                <a:latin typeface="Comic Sans MS" pitchFamily="66" charset="0"/>
              </a:rPr>
              <a:t>pJH222-gp120</a:t>
            </a:r>
          </a:p>
        </p:txBody>
      </p:sp>
      <p:sp>
        <p:nvSpPr>
          <p:cNvPr id="32809" name="Rectangle 53"/>
          <p:cNvSpPr>
            <a:spLocks noChangeArrowheads="1"/>
          </p:cNvSpPr>
          <p:nvPr/>
        </p:nvSpPr>
        <p:spPr bwMode="auto">
          <a:xfrm>
            <a:off x="4086225" y="5640388"/>
            <a:ext cx="190500" cy="260350"/>
          </a:xfrm>
          <a:prstGeom prst="rect">
            <a:avLst/>
          </a:prstGeom>
          <a:gradFill rotWithShape="1">
            <a:gsLst>
              <a:gs pos="0">
                <a:srgbClr val="760000"/>
              </a:gs>
              <a:gs pos="50000">
                <a:srgbClr val="FF0000"/>
              </a:gs>
              <a:gs pos="100000">
                <a:srgbClr val="7600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2810" name="Text Box 69"/>
          <p:cNvSpPr txBox="1">
            <a:spLocks noChangeArrowheads="1"/>
          </p:cNvSpPr>
          <p:nvPr/>
        </p:nvSpPr>
        <p:spPr bwMode="auto">
          <a:xfrm>
            <a:off x="4179888" y="5989638"/>
            <a:ext cx="76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200" b="1">
                <a:solidFill>
                  <a:srgbClr val="FF0000"/>
                </a:solidFill>
                <a:latin typeface="Calibri" pitchFamily="34" charset="0"/>
              </a:rPr>
              <a:t>19 kD signal seq</a:t>
            </a:r>
          </a:p>
        </p:txBody>
      </p:sp>
      <p:pic>
        <p:nvPicPr>
          <p:cNvPr id="73798"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3" y="3937000"/>
            <a:ext cx="52276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3800" name="Picture 72" descr="j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567113"/>
            <a:ext cx="2271713"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3" name="Text Box 155"/>
          <p:cNvSpPr txBox="1">
            <a:spLocks noChangeArrowheads="1"/>
          </p:cNvSpPr>
          <p:nvPr/>
        </p:nvSpPr>
        <p:spPr bwMode="auto">
          <a:xfrm>
            <a:off x="1733550" y="267811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b="1">
                <a:solidFill>
                  <a:srgbClr val="3333CC"/>
                </a:solidFill>
              </a:rPr>
              <a:t>BCG.gp120</a:t>
            </a:r>
            <a:r>
              <a:rPr lang="es-ES_tradnl" b="1" baseline="30000">
                <a:solidFill>
                  <a:srgbClr val="3333CC"/>
                </a:solidFill>
              </a:rPr>
              <a:t>222</a:t>
            </a:r>
            <a:endParaRPr lang="es-ES" b="1" baseline="30000">
              <a:solidFill>
                <a:srgbClr val="3333CC"/>
              </a:solidFill>
            </a:endParaRPr>
          </a:p>
        </p:txBody>
      </p:sp>
      <p:sp>
        <p:nvSpPr>
          <p:cNvPr id="73799" name="Rectangle 71"/>
          <p:cNvSpPr>
            <a:spLocks noChangeArrowheads="1"/>
          </p:cNvSpPr>
          <p:nvPr/>
        </p:nvSpPr>
        <p:spPr bwMode="auto">
          <a:xfrm>
            <a:off x="0" y="1395413"/>
            <a:ext cx="4283075" cy="2152650"/>
          </a:xfrm>
          <a:prstGeom prst="rect">
            <a:avLst/>
          </a:prstGeom>
          <a:solidFill>
            <a:srgbClr val="C0C0C0"/>
          </a:solidFill>
          <a:ln w="9525">
            <a:solidFill>
              <a:schemeClr val="tx1"/>
            </a:solidFill>
            <a:miter lim="800000"/>
            <a:headEnd/>
            <a:tailEnd/>
          </a:ln>
        </p:spPr>
        <p:txBody>
          <a:bodyPr anchor="ctr">
            <a:spAutoFit/>
          </a:bodyPr>
          <a:lstStyle/>
          <a:p>
            <a:pPr>
              <a:spcBef>
                <a:spcPct val="20000"/>
              </a:spcBef>
            </a:pPr>
            <a:r>
              <a:rPr lang="en-GB" sz="1600" b="1">
                <a:solidFill>
                  <a:schemeClr val="tx1"/>
                </a:solidFill>
                <a:latin typeface="Tahoma" pitchFamily="34" charset="0"/>
              </a:rPr>
              <a:t>Molecular characterization of heterologous HIV-1gp120 gene expression disruption in </a:t>
            </a:r>
            <a:r>
              <a:rPr lang="en-GB" sz="1600" b="1" i="1">
                <a:solidFill>
                  <a:schemeClr val="tx1"/>
                </a:solidFill>
                <a:latin typeface="Tahoma" pitchFamily="34" charset="0"/>
              </a:rPr>
              <a:t>Mycobacterium bovis</a:t>
            </a:r>
            <a:r>
              <a:rPr lang="en-GB" sz="1600" b="1">
                <a:solidFill>
                  <a:schemeClr val="tx1"/>
                </a:solidFill>
                <a:latin typeface="Tahoma" pitchFamily="34" charset="0"/>
              </a:rPr>
              <a:t> BCG host strain. A critical issue for engineering </a:t>
            </a:r>
            <a:r>
              <a:rPr lang="en-GB" sz="1600" b="1" i="1">
                <a:solidFill>
                  <a:schemeClr val="tx1"/>
                </a:solidFill>
                <a:latin typeface="Tahoma" pitchFamily="34" charset="0"/>
              </a:rPr>
              <a:t>Mycobacterial</a:t>
            </a:r>
            <a:r>
              <a:rPr lang="en-GB" sz="1600" b="1">
                <a:solidFill>
                  <a:schemeClr val="tx1"/>
                </a:solidFill>
                <a:latin typeface="Tahoma" pitchFamily="34" charset="0"/>
              </a:rPr>
              <a:t> based vaccine vectors.</a:t>
            </a:r>
            <a:endParaRPr lang="es-ES" sz="1600">
              <a:solidFill>
                <a:schemeClr val="tx1"/>
              </a:solidFill>
              <a:latin typeface="Tahoma" pitchFamily="34" charset="0"/>
            </a:endParaRPr>
          </a:p>
          <a:p>
            <a:pPr>
              <a:spcBef>
                <a:spcPct val="20000"/>
              </a:spcBef>
            </a:pPr>
            <a:r>
              <a:rPr lang="en-GB" sz="1200">
                <a:solidFill>
                  <a:schemeClr val="tx1"/>
                </a:solidFill>
                <a:latin typeface="Tahoma" pitchFamily="34" charset="0"/>
              </a:rPr>
              <a:t>Joan Joseph</a:t>
            </a:r>
            <a:r>
              <a:rPr lang="en-GB" sz="1200" baseline="30000">
                <a:solidFill>
                  <a:schemeClr val="tx1"/>
                </a:solidFill>
                <a:latin typeface="Tahoma" pitchFamily="34" charset="0"/>
              </a:rPr>
              <a:t>1</a:t>
            </a:r>
            <a:r>
              <a:rPr lang="en-GB" sz="1200">
                <a:solidFill>
                  <a:schemeClr val="tx1"/>
                </a:solidFill>
                <a:latin typeface="Tahoma" pitchFamily="34" charset="0"/>
              </a:rPr>
              <a:t>, Raquel Fernández-Lloris</a:t>
            </a:r>
            <a:r>
              <a:rPr lang="en-GB" sz="1200" baseline="30000">
                <a:solidFill>
                  <a:schemeClr val="tx1"/>
                </a:solidFill>
                <a:latin typeface="Tahoma" pitchFamily="34" charset="0"/>
              </a:rPr>
              <a:t>1</a:t>
            </a:r>
            <a:r>
              <a:rPr lang="en-GB" sz="1200">
                <a:solidFill>
                  <a:schemeClr val="tx1"/>
                </a:solidFill>
                <a:latin typeface="Tahoma" pitchFamily="34" charset="0"/>
              </a:rPr>
              <a:t>,  Elias Pezzat</a:t>
            </a:r>
            <a:r>
              <a:rPr lang="en-GB" sz="1200" baseline="30000">
                <a:solidFill>
                  <a:schemeClr val="tx1"/>
                </a:solidFill>
                <a:latin typeface="Tahoma" pitchFamily="34" charset="0"/>
              </a:rPr>
              <a:t>1</a:t>
            </a:r>
            <a:r>
              <a:rPr lang="en-GB" sz="1200">
                <a:solidFill>
                  <a:schemeClr val="tx1"/>
                </a:solidFill>
                <a:latin typeface="Tahoma" pitchFamily="34" charset="0"/>
              </a:rPr>
              <a:t>, </a:t>
            </a:r>
            <a:r>
              <a:rPr lang="en-GB" sz="1200" baseline="30000">
                <a:solidFill>
                  <a:schemeClr val="tx1"/>
                </a:solidFill>
                <a:latin typeface="Tahoma" pitchFamily="34" charset="0"/>
              </a:rPr>
              <a:t>2</a:t>
            </a:r>
            <a:r>
              <a:rPr lang="en-GB" sz="1200">
                <a:solidFill>
                  <a:schemeClr val="tx1"/>
                </a:solidFill>
                <a:latin typeface="Tahoma" pitchFamily="34" charset="0"/>
              </a:rPr>
              <a:t>, Narcís Saubi </a:t>
            </a:r>
            <a:r>
              <a:rPr lang="en-GB" sz="1200" baseline="30000">
                <a:solidFill>
                  <a:schemeClr val="tx1"/>
                </a:solidFill>
                <a:latin typeface="Tahoma" pitchFamily="34" charset="0"/>
              </a:rPr>
              <a:t>1</a:t>
            </a:r>
            <a:r>
              <a:rPr lang="en-GB" sz="1200">
                <a:solidFill>
                  <a:schemeClr val="tx1"/>
                </a:solidFill>
                <a:latin typeface="Tahoma" pitchFamily="34" charset="0"/>
              </a:rPr>
              <a:t>, Pere-Joan Cardona</a:t>
            </a:r>
            <a:r>
              <a:rPr lang="en-GB" sz="1200" baseline="30000">
                <a:solidFill>
                  <a:schemeClr val="tx1"/>
                </a:solidFill>
                <a:latin typeface="Tahoma" pitchFamily="34" charset="0"/>
              </a:rPr>
              <a:t>3</a:t>
            </a:r>
            <a:r>
              <a:rPr lang="en-GB" sz="1200">
                <a:solidFill>
                  <a:schemeClr val="tx1"/>
                </a:solidFill>
                <a:latin typeface="Tahoma" pitchFamily="34" charset="0"/>
              </a:rPr>
              <a:t>,  Beatriz Mothe</a:t>
            </a:r>
            <a:r>
              <a:rPr lang="en-GB" sz="1200" baseline="30000">
                <a:solidFill>
                  <a:schemeClr val="tx1"/>
                </a:solidFill>
                <a:latin typeface="Tahoma" pitchFamily="34" charset="0"/>
              </a:rPr>
              <a:t>4</a:t>
            </a:r>
            <a:r>
              <a:rPr lang="en-GB" sz="1200">
                <a:solidFill>
                  <a:schemeClr val="tx1"/>
                </a:solidFill>
                <a:latin typeface="Tahoma" pitchFamily="34" charset="0"/>
              </a:rPr>
              <a:t> and Josep Maria Gatell</a:t>
            </a:r>
            <a:r>
              <a:rPr lang="en-GB" sz="1200" baseline="30000">
                <a:solidFill>
                  <a:schemeClr val="tx1"/>
                </a:solidFill>
                <a:latin typeface="Tahoma" pitchFamily="34" charset="0"/>
              </a:rPr>
              <a:t>1</a:t>
            </a:r>
            <a:endParaRPr lang="en-GB">
              <a:solidFill>
                <a:schemeClr val="tx1"/>
              </a:solidFill>
              <a:latin typeface="Tahoma" pitchFamily="34" charset="0"/>
            </a:endParaRPr>
          </a:p>
        </p:txBody>
      </p:sp>
    </p:spTree>
    <p:extLst>
      <p:ext uri="{BB962C8B-B14F-4D97-AF65-F5344CB8AC3E}">
        <p14:creationId xmlns:p14="http://schemas.microsoft.com/office/powerpoint/2010/main" val="327330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endParaRPr lang="es-ES" sz="3200">
              <a:solidFill>
                <a:schemeClr val="tx1"/>
              </a:solidFill>
              <a:latin typeface="Times New Roman" pitchFamily="18" charset="0"/>
            </a:endParaRPr>
          </a:p>
          <a:p>
            <a:pPr marL="342900" indent="-342900" algn="l">
              <a:spcBef>
                <a:spcPct val="20000"/>
              </a:spcBef>
            </a:pPr>
            <a:endParaRPr lang="es-ES" sz="3200">
              <a:solidFill>
                <a:schemeClr val="tx1"/>
              </a:solidFill>
              <a:latin typeface="Times New Roman" pitchFamily="18" charset="0"/>
            </a:endParaRPr>
          </a:p>
        </p:txBody>
      </p:sp>
      <p:sp>
        <p:nvSpPr>
          <p:cNvPr id="113677" name="AutoShape 13"/>
          <p:cNvSpPr>
            <a:spLocks noChangeArrowheads="1"/>
          </p:cNvSpPr>
          <p:nvPr/>
        </p:nvSpPr>
        <p:spPr bwMode="auto">
          <a:xfrm>
            <a:off x="773113" y="1557338"/>
            <a:ext cx="4662487" cy="1506537"/>
          </a:xfrm>
          <a:prstGeom prst="roundRect">
            <a:avLst>
              <a:gd name="adj" fmla="val 16667"/>
            </a:avLst>
          </a:prstGeom>
          <a:gradFill rotWithShape="0">
            <a:gsLst>
              <a:gs pos="0">
                <a:srgbClr val="B2B2B2"/>
              </a:gs>
              <a:gs pos="50000">
                <a:srgbClr val="EAEAEA"/>
              </a:gs>
              <a:gs pos="100000">
                <a:srgbClr val="B2B2B2"/>
              </a:gs>
            </a:gsLst>
            <a:lin ang="5400000" scaled="1"/>
          </a:gradFill>
          <a:ln w="9525">
            <a:solidFill>
              <a:srgbClr val="336699"/>
            </a:solidFill>
            <a:round/>
            <a:headEnd/>
            <a:tailEnd/>
          </a:ln>
          <a:effectLst>
            <a:outerShdw blurRad="63500" dist="107763" dir="2700000" algn="ctr" rotWithShape="0">
              <a:srgbClr val="000000">
                <a:alpha val="50000"/>
              </a:srgbClr>
            </a:outerShdw>
          </a:effectLst>
        </p:spPr>
        <p:txBody>
          <a:bodyPr/>
          <a:lstStyle/>
          <a:p>
            <a:pPr>
              <a:spcBef>
                <a:spcPct val="20000"/>
              </a:spcBef>
              <a:defRPr/>
            </a:pPr>
            <a:endParaRPr lang="es-ES">
              <a:latin typeface="Arial Unicode MS" charset="0"/>
              <a:ea typeface="ＭＳ Ｐゴシック" charset="0"/>
            </a:endParaRPr>
          </a:p>
        </p:txBody>
      </p:sp>
      <p:sp>
        <p:nvSpPr>
          <p:cNvPr id="33796" name="AutoShape 14"/>
          <p:cNvSpPr>
            <a:spLocks noChangeArrowheads="1"/>
          </p:cNvSpPr>
          <p:nvPr/>
        </p:nvSpPr>
        <p:spPr bwMode="auto">
          <a:xfrm>
            <a:off x="1206500" y="1665288"/>
            <a:ext cx="1409700" cy="1076325"/>
          </a:xfrm>
          <a:prstGeom prst="star32">
            <a:avLst>
              <a:gd name="adj" fmla="val 37500"/>
            </a:avLst>
          </a:prstGeom>
          <a:gradFill rotWithShape="0">
            <a:gsLst>
              <a:gs pos="0">
                <a:srgbClr val="B2B2B2"/>
              </a:gs>
              <a:gs pos="50000">
                <a:srgbClr val="EAEAEA"/>
              </a:gs>
              <a:gs pos="100000">
                <a:srgbClr val="B2B2B2"/>
              </a:gs>
            </a:gsLst>
            <a:lin ang="5400000" scaled="1"/>
          </a:gradFill>
          <a:ln w="9525">
            <a:solidFill>
              <a:srgbClr val="336699"/>
            </a:solidFill>
            <a:miter lim="800000"/>
            <a:headEnd/>
            <a:tailEnd/>
          </a:ln>
        </p:spPr>
        <p:txBody>
          <a:bodyPr/>
          <a:lstStyle/>
          <a:p>
            <a:pPr>
              <a:spcBef>
                <a:spcPct val="20000"/>
              </a:spcBef>
            </a:pPr>
            <a:endParaRPr lang="es-ES"/>
          </a:p>
        </p:txBody>
      </p:sp>
      <p:sp>
        <p:nvSpPr>
          <p:cNvPr id="33797" name="Text Box 15"/>
          <p:cNvSpPr txBox="1">
            <a:spLocks noChangeArrowheads="1"/>
          </p:cNvSpPr>
          <p:nvPr/>
        </p:nvSpPr>
        <p:spPr bwMode="auto">
          <a:xfrm>
            <a:off x="1593850" y="1933575"/>
            <a:ext cx="981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a:solidFill>
                  <a:schemeClr val="accent2"/>
                </a:solidFill>
                <a:latin typeface="Comic Sans MS" pitchFamily="66" charset="0"/>
              </a:rPr>
              <a:t>ADN BCG Pasteur </a:t>
            </a:r>
            <a:r>
              <a:rPr lang="es-ES" sz="1200" b="1">
                <a:solidFill>
                  <a:schemeClr val="accent2"/>
                </a:solidFill>
                <a:latin typeface="Comic Sans MS" pitchFamily="66" charset="0"/>
                <a:sym typeface="Symbol" pitchFamily="18" charset="2"/>
              </a:rPr>
              <a:t></a:t>
            </a:r>
            <a:r>
              <a:rPr lang="es-ES" sz="1200" b="1">
                <a:solidFill>
                  <a:schemeClr val="accent2"/>
                </a:solidFill>
                <a:latin typeface="Comic Sans MS" pitchFamily="66" charset="0"/>
              </a:rPr>
              <a:t>lys A</a:t>
            </a:r>
            <a:endParaRPr lang="es-ES" sz="1200">
              <a:solidFill>
                <a:schemeClr val="accent2"/>
              </a:solidFill>
              <a:latin typeface="Comic Sans MS" pitchFamily="66" charset="0"/>
            </a:endParaRPr>
          </a:p>
        </p:txBody>
      </p:sp>
      <p:sp>
        <p:nvSpPr>
          <p:cNvPr id="33798" name="Text Box 16"/>
          <p:cNvSpPr txBox="1">
            <a:spLocks noChangeArrowheads="1"/>
          </p:cNvSpPr>
          <p:nvPr/>
        </p:nvSpPr>
        <p:spPr bwMode="auto">
          <a:xfrm>
            <a:off x="3962400" y="2713038"/>
            <a:ext cx="14017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200" b="1" i="1">
                <a:solidFill>
                  <a:srgbClr val="666699"/>
                </a:solidFill>
                <a:latin typeface="Comic Sans MS" pitchFamily="66" charset="0"/>
              </a:rPr>
              <a:t>pJH222-HIVA</a:t>
            </a:r>
          </a:p>
        </p:txBody>
      </p:sp>
      <p:grpSp>
        <p:nvGrpSpPr>
          <p:cNvPr id="33799" name="Group 17"/>
          <p:cNvGrpSpPr>
            <a:grpSpLocks/>
          </p:cNvGrpSpPr>
          <p:nvPr/>
        </p:nvGrpSpPr>
        <p:grpSpPr bwMode="auto">
          <a:xfrm>
            <a:off x="4648200" y="2278063"/>
            <a:ext cx="433388" cy="430212"/>
            <a:chOff x="7641" y="4297"/>
            <a:chExt cx="2880" cy="3060"/>
          </a:xfrm>
        </p:grpSpPr>
        <p:sp>
          <p:nvSpPr>
            <p:cNvPr id="33863" name="AutoShape 18"/>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3864" name="AutoShape 1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5" name="AutoShape 20"/>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6" name="AutoShape 2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7" name="AutoShape 22"/>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3800" name="Group 23"/>
          <p:cNvGrpSpPr>
            <a:grpSpLocks/>
          </p:cNvGrpSpPr>
          <p:nvPr/>
        </p:nvGrpSpPr>
        <p:grpSpPr bwMode="auto">
          <a:xfrm>
            <a:off x="3997325" y="2278063"/>
            <a:ext cx="433388" cy="430212"/>
            <a:chOff x="7641" y="4297"/>
            <a:chExt cx="2880" cy="3060"/>
          </a:xfrm>
        </p:grpSpPr>
        <p:sp>
          <p:nvSpPr>
            <p:cNvPr id="33858" name="AutoShape 24"/>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3859" name="AutoShape 2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0" name="AutoShape 26"/>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1" name="AutoShape 2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62" name="AutoShape 28"/>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3801" name="Group 29"/>
          <p:cNvGrpSpPr>
            <a:grpSpLocks/>
          </p:cNvGrpSpPr>
          <p:nvPr/>
        </p:nvGrpSpPr>
        <p:grpSpPr bwMode="auto">
          <a:xfrm>
            <a:off x="3779838" y="1847850"/>
            <a:ext cx="434975" cy="430213"/>
            <a:chOff x="7641" y="4297"/>
            <a:chExt cx="2880" cy="3060"/>
          </a:xfrm>
        </p:grpSpPr>
        <p:sp>
          <p:nvSpPr>
            <p:cNvPr id="33853" name="AutoShape 30"/>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3854" name="AutoShape 31"/>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5" name="AutoShape 32"/>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6" name="AutoShape 3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7" name="AutoShape 34"/>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3802" name="Group 35"/>
          <p:cNvGrpSpPr>
            <a:grpSpLocks/>
          </p:cNvGrpSpPr>
          <p:nvPr/>
        </p:nvGrpSpPr>
        <p:grpSpPr bwMode="auto">
          <a:xfrm>
            <a:off x="4322763" y="1847850"/>
            <a:ext cx="433387" cy="430213"/>
            <a:chOff x="7641" y="4297"/>
            <a:chExt cx="2880" cy="3060"/>
          </a:xfrm>
        </p:grpSpPr>
        <p:sp>
          <p:nvSpPr>
            <p:cNvPr id="33848" name="AutoShape 36"/>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3849" name="AutoShape 37"/>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0" name="AutoShape 38"/>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1" name="AutoShape 39"/>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52" name="AutoShape 40"/>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grpSp>
        <p:nvGrpSpPr>
          <p:cNvPr id="33803" name="Group 41"/>
          <p:cNvGrpSpPr>
            <a:grpSpLocks/>
          </p:cNvGrpSpPr>
          <p:nvPr/>
        </p:nvGrpSpPr>
        <p:grpSpPr bwMode="auto">
          <a:xfrm>
            <a:off x="4864100" y="1847850"/>
            <a:ext cx="434975" cy="430213"/>
            <a:chOff x="7641" y="4297"/>
            <a:chExt cx="2880" cy="3060"/>
          </a:xfrm>
        </p:grpSpPr>
        <p:sp>
          <p:nvSpPr>
            <p:cNvPr id="33843" name="AutoShape 42"/>
            <p:cNvSpPr>
              <a:spLocks noChangeArrowheads="1"/>
            </p:cNvSpPr>
            <p:nvPr/>
          </p:nvSpPr>
          <p:spPr bwMode="auto">
            <a:xfrm>
              <a:off x="7641" y="4297"/>
              <a:ext cx="2880" cy="3060"/>
            </a:xfrm>
            <a:custGeom>
              <a:avLst/>
              <a:gdLst>
                <a:gd name="T0" fmla="*/ 0 w 21600"/>
                <a:gd name="T1" fmla="*/ 0 h 21600"/>
                <a:gd name="T2" fmla="*/ 0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0">
              <a:gsLst>
                <a:gs pos="0">
                  <a:srgbClr val="B2B2B2"/>
                </a:gs>
                <a:gs pos="50000">
                  <a:srgbClr val="EAEAEA"/>
                </a:gs>
                <a:gs pos="100000">
                  <a:srgbClr val="B2B2B2"/>
                </a:gs>
              </a:gsLst>
              <a:lin ang="5400000" scaled="1"/>
            </a:gradFill>
            <a:ln w="9525">
              <a:solidFill>
                <a:srgbClr val="666699"/>
              </a:solidFill>
              <a:round/>
              <a:headEnd/>
              <a:tailEnd/>
            </a:ln>
          </p:spPr>
          <p:txBody>
            <a:bodyPr/>
            <a:lstStyle/>
            <a:p>
              <a:endParaRPr lang="es-ES"/>
            </a:p>
          </p:txBody>
        </p:sp>
        <p:sp>
          <p:nvSpPr>
            <p:cNvPr id="33844" name="AutoShape 43"/>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45" name="AutoShape 44"/>
            <p:cNvSpPr>
              <a:spLocks noChangeArrowheads="1"/>
            </p:cNvSpPr>
            <p:nvPr/>
          </p:nvSpPr>
          <p:spPr bwMode="auto">
            <a:xfrm rot="10651876">
              <a:off x="7641" y="4297"/>
              <a:ext cx="2880" cy="306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795 w 21600"/>
                <a:gd name="T13" fmla="*/ 0 h 21600"/>
                <a:gd name="T14" fmla="*/ 20805 w 21600"/>
                <a:gd name="T15" fmla="*/ 7158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46" name="AutoShape 45"/>
            <p:cNvSpPr>
              <a:spLocks noChangeArrowheads="1"/>
            </p:cNvSpPr>
            <p:nvPr/>
          </p:nvSpPr>
          <p:spPr bwMode="auto">
            <a:xfrm>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4005 w 21600"/>
                <a:gd name="T13" fmla="*/ 0 h 21600"/>
                <a:gd name="T14" fmla="*/ 17595 w 21600"/>
                <a:gd name="T15" fmla="*/ 3368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sp>
          <p:nvSpPr>
            <p:cNvPr id="33847" name="AutoShape 46"/>
            <p:cNvSpPr>
              <a:spLocks noChangeArrowheads="1"/>
            </p:cNvSpPr>
            <p:nvPr/>
          </p:nvSpPr>
          <p:spPr bwMode="auto">
            <a:xfrm rot="-4016548">
              <a:off x="7641" y="4297"/>
              <a:ext cx="2880" cy="2880"/>
            </a:xfrm>
            <a:custGeom>
              <a:avLst/>
              <a:gdLst>
                <a:gd name="T0" fmla="*/ 0 w 21600"/>
                <a:gd name="T1" fmla="*/ 0 h 21600"/>
                <a:gd name="T2" fmla="*/ 0 w 21600"/>
                <a:gd name="T3" fmla="*/ 0 h 21600"/>
                <a:gd name="T4" fmla="*/ 0 w 21600"/>
                <a:gd name="T5" fmla="*/ 0 h 21600"/>
                <a:gd name="T6" fmla="*/ 1 w 21600"/>
                <a:gd name="T7" fmla="*/ 0 h 21600"/>
                <a:gd name="T8" fmla="*/ 0 60000 65536"/>
                <a:gd name="T9" fmla="*/ 0 60000 65536"/>
                <a:gd name="T10" fmla="*/ 0 60000 65536"/>
                <a:gd name="T11" fmla="*/ 0 60000 65536"/>
                <a:gd name="T12" fmla="*/ 6113 w 21600"/>
                <a:gd name="T13" fmla="*/ 0 h 21600"/>
                <a:gd name="T14" fmla="*/ 15488 w 21600"/>
                <a:gd name="T15" fmla="*/ 2145 h 21600"/>
              </a:gdLst>
              <a:ahLst/>
              <a:cxnLst>
                <a:cxn ang="T8">
                  <a:pos x="T0" y="T1"/>
                </a:cxn>
                <a:cxn ang="T9">
                  <a:pos x="T2" y="T3"/>
                </a:cxn>
                <a:cxn ang="T10">
                  <a:pos x="T4" y="T5"/>
                </a:cxn>
                <a:cxn ang="T11">
                  <a:pos x="T6" y="T7"/>
                </a:cxn>
              </a:cxnLst>
              <a:rect l="T12" t="T13" r="T14" b="T15"/>
              <a:pathLst>
                <a:path w="21600" h="21600">
                  <a:moveTo>
                    <a:pt x="8163" y="1561"/>
                  </a:moveTo>
                  <a:cubicBezTo>
                    <a:pt x="9020" y="1317"/>
                    <a:pt x="9908" y="1192"/>
                    <a:pt x="10800" y="1192"/>
                  </a:cubicBezTo>
                  <a:cubicBezTo>
                    <a:pt x="11691" y="1192"/>
                    <a:pt x="12579" y="1317"/>
                    <a:pt x="13436" y="1561"/>
                  </a:cubicBezTo>
                  <a:lnTo>
                    <a:pt x="13764" y="414"/>
                  </a:lnTo>
                  <a:cubicBezTo>
                    <a:pt x="12800" y="139"/>
                    <a:pt x="11802" y="0"/>
                    <a:pt x="10799" y="0"/>
                  </a:cubicBezTo>
                  <a:cubicBezTo>
                    <a:pt x="9797" y="0"/>
                    <a:pt x="8799" y="139"/>
                    <a:pt x="7835" y="414"/>
                  </a:cubicBezTo>
                  <a:lnTo>
                    <a:pt x="8163" y="1561"/>
                  </a:lnTo>
                  <a:close/>
                </a:path>
              </a:pathLst>
            </a:custGeom>
            <a:gradFill rotWithShape="0">
              <a:gsLst>
                <a:gs pos="0">
                  <a:srgbClr val="B2B2B2"/>
                </a:gs>
                <a:gs pos="50000">
                  <a:srgbClr val="EAEAEA"/>
                </a:gs>
                <a:gs pos="100000">
                  <a:srgbClr val="B2B2B2"/>
                </a:gs>
              </a:gsLst>
              <a:lin ang="5400000" scaled="1"/>
            </a:gradFill>
            <a:ln w="9525">
              <a:solidFill>
                <a:srgbClr val="666699"/>
              </a:solidFill>
              <a:miter lim="800000"/>
              <a:headEnd/>
              <a:tailEnd/>
            </a:ln>
          </p:spPr>
          <p:txBody>
            <a:bodyPr/>
            <a:lstStyle/>
            <a:p>
              <a:endParaRPr lang="es-ES"/>
            </a:p>
          </p:txBody>
        </p:sp>
      </p:grpSp>
      <p:sp>
        <p:nvSpPr>
          <p:cNvPr id="33804" name="Rectangle 50"/>
          <p:cNvSpPr>
            <a:spLocks noChangeArrowheads="1"/>
          </p:cNvSpPr>
          <p:nvPr/>
        </p:nvSpPr>
        <p:spPr bwMode="auto">
          <a:xfrm>
            <a:off x="4192588" y="5162550"/>
            <a:ext cx="44831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s-ES"/>
          </a:p>
        </p:txBody>
      </p:sp>
      <p:sp>
        <p:nvSpPr>
          <p:cNvPr id="33805" name="Line 51"/>
          <p:cNvSpPr>
            <a:spLocks noChangeShapeType="1"/>
          </p:cNvSpPr>
          <p:nvPr/>
        </p:nvSpPr>
        <p:spPr bwMode="auto">
          <a:xfrm>
            <a:off x="7281863" y="5897563"/>
            <a:ext cx="0" cy="311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3806" name="Rectangle 52"/>
          <p:cNvSpPr>
            <a:spLocks noChangeArrowheads="1"/>
          </p:cNvSpPr>
          <p:nvPr/>
        </p:nvSpPr>
        <p:spPr bwMode="auto">
          <a:xfrm>
            <a:off x="6069013" y="6167438"/>
            <a:ext cx="1936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a:solidFill>
                  <a:srgbClr val="000000"/>
                </a:solidFill>
                <a:latin typeface="Comic Sans MS" pitchFamily="66" charset="0"/>
              </a:rPr>
              <a:t>multi-CTL epitope region</a:t>
            </a:r>
          </a:p>
        </p:txBody>
      </p:sp>
      <p:sp>
        <p:nvSpPr>
          <p:cNvPr id="33807" name="Rectangle 53"/>
          <p:cNvSpPr>
            <a:spLocks noChangeArrowheads="1"/>
          </p:cNvSpPr>
          <p:nvPr/>
        </p:nvSpPr>
        <p:spPr bwMode="auto">
          <a:xfrm>
            <a:off x="4289425" y="5643563"/>
            <a:ext cx="1476375" cy="260350"/>
          </a:xfrm>
          <a:prstGeom prst="rect">
            <a:avLst/>
          </a:prstGeom>
          <a:gradFill rotWithShape="0">
            <a:gsLst>
              <a:gs pos="0">
                <a:srgbClr val="FF9900"/>
              </a:gs>
              <a:gs pos="50000">
                <a:srgbClr val="FFFFCC"/>
              </a:gs>
              <a:gs pos="100000">
                <a:srgbClr val="FF99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113718" name="Rectangle 54"/>
          <p:cNvSpPr>
            <a:spLocks noChangeArrowheads="1"/>
          </p:cNvSpPr>
          <p:nvPr/>
        </p:nvSpPr>
        <p:spPr bwMode="auto">
          <a:xfrm>
            <a:off x="5765800" y="5643563"/>
            <a:ext cx="1160463" cy="260350"/>
          </a:xfrm>
          <a:prstGeom prst="rect">
            <a:avLst/>
          </a:prstGeom>
          <a:gradFill rotWithShape="0">
            <a:gsLst>
              <a:gs pos="0">
                <a:srgbClr val="FF6600"/>
              </a:gs>
              <a:gs pos="50000">
                <a:schemeClr val="bg1"/>
              </a:gs>
              <a:gs pos="100000">
                <a:srgbClr val="FF6600"/>
              </a:gs>
            </a:gsLst>
            <a:lin ang="5400000" scaled="1"/>
          </a:gradFill>
          <a:ln w="28575">
            <a:solidFill>
              <a:srgbClr val="CC0000"/>
            </a:solidFill>
            <a:miter lim="800000"/>
            <a:headEnd/>
            <a:tailEnd/>
          </a:ln>
        </p:spPr>
        <p:txBody>
          <a:bodyPr wrap="none" anchor="ctr"/>
          <a:lstStyle/>
          <a:p>
            <a:pPr>
              <a:spcBef>
                <a:spcPct val="20000"/>
              </a:spcBef>
              <a:defRPr/>
            </a:pPr>
            <a:endParaRPr lang="es-ES">
              <a:latin typeface="Arial Unicode MS" charset="0"/>
              <a:ea typeface="ＭＳ Ｐゴシック" charset="0"/>
            </a:endParaRPr>
          </a:p>
        </p:txBody>
      </p:sp>
      <p:sp>
        <p:nvSpPr>
          <p:cNvPr id="33809" name="Rectangle 55"/>
          <p:cNvSpPr>
            <a:spLocks noChangeArrowheads="1"/>
          </p:cNvSpPr>
          <p:nvPr/>
        </p:nvSpPr>
        <p:spPr bwMode="auto">
          <a:xfrm>
            <a:off x="6926263" y="5643563"/>
            <a:ext cx="633412" cy="260350"/>
          </a:xfrm>
          <a:prstGeom prst="rect">
            <a:avLst/>
          </a:prstGeom>
          <a:gradFill rotWithShape="0">
            <a:gsLst>
              <a:gs pos="0">
                <a:srgbClr val="CC0000"/>
              </a:gs>
              <a:gs pos="50000">
                <a:srgbClr val="FF9966"/>
              </a:gs>
              <a:gs pos="100000">
                <a:srgbClr val="CC0000"/>
              </a:gs>
            </a:gsLst>
            <a:lin ang="5400000" scaled="1"/>
          </a:gradFill>
          <a:ln w="28575">
            <a:solidFill>
              <a:srgbClr val="CC0000"/>
            </a:solidFill>
            <a:miter lim="800000"/>
            <a:headEnd/>
            <a:tailEnd/>
          </a:ln>
        </p:spPr>
        <p:txBody>
          <a:bodyPr wrap="none" anchor="ctr"/>
          <a:lstStyle/>
          <a:p>
            <a:pPr>
              <a:spcBef>
                <a:spcPct val="20000"/>
              </a:spcBef>
            </a:pPr>
            <a:endParaRPr lang="es-ES"/>
          </a:p>
        </p:txBody>
      </p:sp>
      <p:sp>
        <p:nvSpPr>
          <p:cNvPr id="33810" name="Rectangle 56" descr="Dark upward diagonal"/>
          <p:cNvSpPr>
            <a:spLocks noChangeArrowheads="1"/>
          </p:cNvSpPr>
          <p:nvPr/>
        </p:nvSpPr>
        <p:spPr bwMode="auto">
          <a:xfrm>
            <a:off x="7559675" y="5643563"/>
            <a:ext cx="104775" cy="260350"/>
          </a:xfrm>
          <a:prstGeom prst="rect">
            <a:avLst/>
          </a:prstGeom>
          <a:pattFill prst="dkUpDiag">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3811" name="Rectangle 57" descr="Narrow horizontal"/>
          <p:cNvSpPr>
            <a:spLocks noChangeArrowheads="1"/>
          </p:cNvSpPr>
          <p:nvPr/>
        </p:nvSpPr>
        <p:spPr bwMode="auto">
          <a:xfrm>
            <a:off x="7664450" y="5643563"/>
            <a:ext cx="106363" cy="260350"/>
          </a:xfrm>
          <a:prstGeom prst="rect">
            <a:avLst/>
          </a:prstGeom>
          <a:pattFill prst="narHorz">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3812" name="Rectangle 58" descr="Small checker board"/>
          <p:cNvSpPr>
            <a:spLocks noChangeArrowheads="1"/>
          </p:cNvSpPr>
          <p:nvPr/>
        </p:nvSpPr>
        <p:spPr bwMode="auto">
          <a:xfrm>
            <a:off x="7770813" y="5643563"/>
            <a:ext cx="104775" cy="260350"/>
          </a:xfrm>
          <a:prstGeom prst="rect">
            <a:avLst/>
          </a:prstGeom>
          <a:pattFill prst="smCheck">
            <a:fgClr>
              <a:srgbClr val="FFFFFF"/>
            </a:fgClr>
            <a:bgClr>
              <a:srgbClr val="CC0000"/>
            </a:bgClr>
          </a:pattFill>
          <a:ln w="28575">
            <a:solidFill>
              <a:srgbClr val="CC0000"/>
            </a:solidFill>
            <a:miter lim="800000"/>
            <a:headEnd/>
            <a:tailEnd/>
          </a:ln>
        </p:spPr>
        <p:txBody>
          <a:bodyPr wrap="none" anchor="ctr"/>
          <a:lstStyle/>
          <a:p>
            <a:pPr>
              <a:spcBef>
                <a:spcPct val="20000"/>
              </a:spcBef>
            </a:pPr>
            <a:endParaRPr lang="es-ES"/>
          </a:p>
        </p:txBody>
      </p:sp>
      <p:sp>
        <p:nvSpPr>
          <p:cNvPr id="33813" name="Rectangle 59"/>
          <p:cNvSpPr>
            <a:spLocks noChangeArrowheads="1"/>
          </p:cNvSpPr>
          <p:nvPr/>
        </p:nvSpPr>
        <p:spPr bwMode="auto">
          <a:xfrm>
            <a:off x="4740275" y="5616575"/>
            <a:ext cx="452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FF6600"/>
                </a:solidFill>
                <a:latin typeface="Comic Sans MS" pitchFamily="66" charset="0"/>
              </a:rPr>
              <a:t>p24</a:t>
            </a:r>
          </a:p>
        </p:txBody>
      </p:sp>
      <p:sp>
        <p:nvSpPr>
          <p:cNvPr id="33814" name="Rectangle 60"/>
          <p:cNvSpPr>
            <a:spLocks noChangeArrowheads="1"/>
          </p:cNvSpPr>
          <p:nvPr/>
        </p:nvSpPr>
        <p:spPr bwMode="auto">
          <a:xfrm>
            <a:off x="6053138" y="5624513"/>
            <a:ext cx="452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b="1" i="1">
                <a:solidFill>
                  <a:srgbClr val="CC0000"/>
                </a:solidFill>
                <a:latin typeface="Comic Sans MS" pitchFamily="66" charset="0"/>
              </a:rPr>
              <a:t>p17</a:t>
            </a:r>
          </a:p>
        </p:txBody>
      </p:sp>
      <p:sp>
        <p:nvSpPr>
          <p:cNvPr id="33815" name="Rectangle 61"/>
          <p:cNvSpPr>
            <a:spLocks noChangeArrowheads="1"/>
          </p:cNvSpPr>
          <p:nvPr/>
        </p:nvSpPr>
        <p:spPr bwMode="auto">
          <a:xfrm>
            <a:off x="6872288" y="5664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endParaRPr lang="ca-ES" sz="1200" b="1">
              <a:solidFill>
                <a:srgbClr val="000000"/>
              </a:solidFill>
              <a:latin typeface="Times New Roman" pitchFamily="18" charset="0"/>
            </a:endParaRPr>
          </a:p>
        </p:txBody>
      </p:sp>
      <p:sp>
        <p:nvSpPr>
          <p:cNvPr id="33816" name="Line 62"/>
          <p:cNvSpPr>
            <a:spLocks noChangeShapeType="1"/>
          </p:cNvSpPr>
          <p:nvPr/>
        </p:nvSpPr>
        <p:spPr bwMode="auto">
          <a:xfrm flipV="1">
            <a:off x="7813675" y="5476875"/>
            <a:ext cx="0" cy="177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3817" name="Line 63"/>
          <p:cNvSpPr>
            <a:spLocks noChangeShapeType="1"/>
          </p:cNvSpPr>
          <p:nvPr/>
        </p:nvSpPr>
        <p:spPr bwMode="auto">
          <a:xfrm>
            <a:off x="7810500" y="5476875"/>
            <a:ext cx="3159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3818" name="Rectangle 64"/>
          <p:cNvSpPr>
            <a:spLocks noChangeArrowheads="1"/>
          </p:cNvSpPr>
          <p:nvPr/>
        </p:nvSpPr>
        <p:spPr bwMode="auto">
          <a:xfrm>
            <a:off x="8085138" y="5322888"/>
            <a:ext cx="654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s-ES" sz="1200" i="1">
                <a:solidFill>
                  <a:srgbClr val="000000"/>
                </a:solidFill>
                <a:latin typeface="Comic Sans MS" pitchFamily="66" charset="0"/>
              </a:rPr>
              <a:t>Pk </a:t>
            </a:r>
            <a:r>
              <a:rPr lang="es-ES" sz="1200">
                <a:solidFill>
                  <a:srgbClr val="000000"/>
                </a:solidFill>
                <a:latin typeface="Comic Sans MS" pitchFamily="66" charset="0"/>
              </a:rPr>
              <a:t>Tag</a:t>
            </a:r>
          </a:p>
        </p:txBody>
      </p:sp>
      <p:sp>
        <p:nvSpPr>
          <p:cNvPr id="33819" name="Text Box 72"/>
          <p:cNvSpPr txBox="1">
            <a:spLocks noChangeArrowheads="1"/>
          </p:cNvSpPr>
          <p:nvPr/>
        </p:nvSpPr>
        <p:spPr bwMode="auto">
          <a:xfrm>
            <a:off x="212725" y="4408488"/>
            <a:ext cx="39766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_tradnl" b="1" i="1">
                <a:solidFill>
                  <a:schemeClr val="tx1"/>
                </a:solidFill>
                <a:latin typeface="Comic Sans MS" pitchFamily="66" charset="0"/>
              </a:rPr>
              <a:t>Immunogen:</a:t>
            </a:r>
            <a:r>
              <a:rPr lang="es-ES_tradnl" sz="2600" b="1">
                <a:latin typeface="Comic Sans MS" pitchFamily="66" charset="0"/>
              </a:rPr>
              <a:t> </a:t>
            </a:r>
            <a:r>
              <a:rPr lang="es-ES_tradnl" sz="2000" b="1">
                <a:solidFill>
                  <a:srgbClr val="969696"/>
                </a:solidFill>
                <a:latin typeface="Comic Sans MS" pitchFamily="66" charset="0"/>
              </a:rPr>
              <a:t>HIVA.</a:t>
            </a:r>
          </a:p>
          <a:p>
            <a:pPr algn="l" eaLnBrk="1" hangingPunct="1"/>
            <a:r>
              <a:rPr lang="es-ES_tradnl" sz="2000" b="1">
                <a:solidFill>
                  <a:srgbClr val="969696"/>
                </a:solidFill>
                <a:latin typeface="Comic Sans MS" pitchFamily="66" charset="0"/>
              </a:rPr>
              <a:t>Controlled by </a:t>
            </a:r>
            <a:r>
              <a:rPr lang="es-ES" sz="2000" b="1">
                <a:solidFill>
                  <a:srgbClr val="969696"/>
                </a:solidFill>
                <a:latin typeface="Comic Sans MS" pitchFamily="66" charset="0"/>
                <a:sym typeface="Symbol" pitchFamily="18" charset="2"/>
              </a:rPr>
              <a:t>-Ag</a:t>
            </a:r>
            <a:r>
              <a:rPr lang="es-ES_tradnl" sz="2000" b="1">
                <a:solidFill>
                  <a:srgbClr val="969696"/>
                </a:solidFill>
                <a:latin typeface="Comic Sans MS" pitchFamily="66" charset="0"/>
              </a:rPr>
              <a:t> promoter.</a:t>
            </a:r>
            <a:r>
              <a:rPr lang="es-ES_tradnl" sz="2800">
                <a:solidFill>
                  <a:srgbClr val="FF9900"/>
                </a:solidFill>
              </a:rPr>
              <a:t> </a:t>
            </a:r>
            <a:endParaRPr lang="es-ES" sz="2800">
              <a:solidFill>
                <a:srgbClr val="FF9900"/>
              </a:solidFill>
            </a:endParaRPr>
          </a:p>
        </p:txBody>
      </p:sp>
      <p:sp>
        <p:nvSpPr>
          <p:cNvPr id="33820" name="Text Box 73"/>
          <p:cNvSpPr txBox="1">
            <a:spLocks noChangeArrowheads="1"/>
          </p:cNvSpPr>
          <p:nvPr/>
        </p:nvSpPr>
        <p:spPr bwMode="auto">
          <a:xfrm>
            <a:off x="161925" y="3267075"/>
            <a:ext cx="4914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sz="2600" b="1" i="1">
                <a:solidFill>
                  <a:schemeClr val="tx1"/>
                </a:solidFill>
                <a:latin typeface="Comic Sans MS" pitchFamily="66" charset="0"/>
              </a:rPr>
              <a:t>BCG :</a:t>
            </a:r>
            <a:r>
              <a:rPr lang="es-ES_tradnl" sz="2600" b="1">
                <a:solidFill>
                  <a:srgbClr val="FF9900"/>
                </a:solidFill>
                <a:latin typeface="Comic Sans MS" pitchFamily="66" charset="0"/>
              </a:rPr>
              <a:t> </a:t>
            </a:r>
            <a:r>
              <a:rPr lang="es-ES_tradnl" sz="2000" b="1">
                <a:solidFill>
                  <a:srgbClr val="969696"/>
                </a:solidFill>
                <a:latin typeface="Comic Sans MS" pitchFamily="66" charset="0"/>
              </a:rPr>
              <a:t>BCG </a:t>
            </a:r>
            <a:r>
              <a:rPr lang="es-ES_tradnl" sz="2000" b="1">
                <a:solidFill>
                  <a:srgbClr val="969696"/>
                </a:solidFill>
                <a:latin typeface="Comic Sans MS" pitchFamily="66" charset="0"/>
                <a:sym typeface="Symbol" pitchFamily="18" charset="2"/>
              </a:rPr>
              <a:t>lysA</a:t>
            </a:r>
            <a:r>
              <a:rPr lang="es-ES_tradnl" sz="2000" b="1">
                <a:solidFill>
                  <a:srgbClr val="969696"/>
                </a:solidFill>
                <a:latin typeface="Comic Sans MS" pitchFamily="66" charset="0"/>
              </a:rPr>
              <a:t> substrain Pasteur</a:t>
            </a:r>
          </a:p>
        </p:txBody>
      </p:sp>
      <p:sp>
        <p:nvSpPr>
          <p:cNvPr id="33821" name="Text Box 74"/>
          <p:cNvSpPr txBox="1">
            <a:spLocks noChangeArrowheads="1"/>
          </p:cNvSpPr>
          <p:nvPr/>
        </p:nvSpPr>
        <p:spPr bwMode="auto">
          <a:xfrm>
            <a:off x="188913" y="3871913"/>
            <a:ext cx="469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_tradnl" b="1" i="1">
                <a:solidFill>
                  <a:schemeClr val="tx1"/>
                </a:solidFill>
                <a:latin typeface="Comic Sans MS" pitchFamily="66" charset="0"/>
              </a:rPr>
              <a:t>Plasmid DNA:</a:t>
            </a:r>
            <a:r>
              <a:rPr lang="es-ES_tradnl" b="1" i="1">
                <a:solidFill>
                  <a:srgbClr val="5F5F5F"/>
                </a:solidFill>
                <a:latin typeface="Comic Sans MS" pitchFamily="66" charset="0"/>
              </a:rPr>
              <a:t> </a:t>
            </a:r>
            <a:r>
              <a:rPr lang="es-ES_tradnl" b="1" i="1">
                <a:solidFill>
                  <a:srgbClr val="FF0000"/>
                </a:solidFill>
                <a:latin typeface="Comic Sans MS" pitchFamily="66" charset="0"/>
              </a:rPr>
              <a:t>pJH222HIVA</a:t>
            </a:r>
            <a:endParaRPr lang="es-ES" sz="2000" b="1">
              <a:solidFill>
                <a:srgbClr val="FF0000"/>
              </a:solidFill>
              <a:latin typeface="Comic Sans MS" pitchFamily="66" charset="0"/>
            </a:endParaRPr>
          </a:p>
        </p:txBody>
      </p:sp>
      <p:sp>
        <p:nvSpPr>
          <p:cNvPr id="33822" name="Line 75"/>
          <p:cNvSpPr>
            <a:spLocks noChangeShapeType="1"/>
          </p:cNvSpPr>
          <p:nvPr/>
        </p:nvSpPr>
        <p:spPr bwMode="auto">
          <a:xfrm>
            <a:off x="5076825" y="1819275"/>
            <a:ext cx="2374900" cy="144463"/>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3823" name="Line 76"/>
          <p:cNvSpPr>
            <a:spLocks noChangeShapeType="1"/>
          </p:cNvSpPr>
          <p:nvPr/>
        </p:nvSpPr>
        <p:spPr bwMode="auto">
          <a:xfrm>
            <a:off x="5148263" y="2276475"/>
            <a:ext cx="936625" cy="1512888"/>
          </a:xfrm>
          <a:prstGeom prst="line">
            <a:avLst/>
          </a:prstGeom>
          <a:noFill/>
          <a:ln w="190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3824" name="Line 77"/>
          <p:cNvSpPr>
            <a:spLocks noChangeShapeType="1"/>
          </p:cNvSpPr>
          <p:nvPr/>
        </p:nvSpPr>
        <p:spPr bwMode="auto">
          <a:xfrm flipH="1">
            <a:off x="4100513" y="4068763"/>
            <a:ext cx="2127250" cy="150812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3825" name="Text Box 5"/>
          <p:cNvSpPr txBox="1">
            <a:spLocks noChangeArrowheads="1"/>
          </p:cNvSpPr>
          <p:nvPr/>
        </p:nvSpPr>
        <p:spPr bwMode="auto">
          <a:xfrm>
            <a:off x="6951663" y="3689350"/>
            <a:ext cx="854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FF0000"/>
                </a:solidFill>
                <a:latin typeface="Comic Sans MS" pitchFamily="66" charset="0"/>
              </a:rPr>
              <a:t>HIVA</a:t>
            </a:r>
            <a:endParaRPr lang="es-ES" sz="1400" b="1" baseline="30000">
              <a:solidFill>
                <a:srgbClr val="FF0000"/>
              </a:solidFill>
              <a:latin typeface="Comic Sans MS" pitchFamily="66" charset="0"/>
            </a:endParaRPr>
          </a:p>
        </p:txBody>
      </p:sp>
      <p:sp>
        <p:nvSpPr>
          <p:cNvPr id="33826" name="Text Box 6"/>
          <p:cNvSpPr txBox="1">
            <a:spLocks noChangeArrowheads="1"/>
          </p:cNvSpPr>
          <p:nvPr/>
        </p:nvSpPr>
        <p:spPr bwMode="auto">
          <a:xfrm>
            <a:off x="7054850" y="214630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Kan </a:t>
            </a:r>
            <a:r>
              <a:rPr lang="es-ES" sz="1400" b="1" baseline="30000">
                <a:solidFill>
                  <a:srgbClr val="808080"/>
                </a:solidFill>
                <a:latin typeface="Comic Sans MS" pitchFamily="66" charset="0"/>
              </a:rPr>
              <a:t>r</a:t>
            </a:r>
          </a:p>
        </p:txBody>
      </p:sp>
      <p:sp>
        <p:nvSpPr>
          <p:cNvPr id="33827" name="Text Box 7"/>
          <p:cNvSpPr txBox="1">
            <a:spLocks noChangeArrowheads="1"/>
          </p:cNvSpPr>
          <p:nvPr/>
        </p:nvSpPr>
        <p:spPr bwMode="auto">
          <a:xfrm>
            <a:off x="6173788" y="2778125"/>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LysA</a:t>
            </a:r>
            <a:endParaRPr lang="es-ES" sz="1400" b="1" baseline="30000">
              <a:solidFill>
                <a:srgbClr val="808080"/>
              </a:solidFill>
              <a:latin typeface="Comic Sans MS" pitchFamily="66" charset="0"/>
            </a:endParaRPr>
          </a:p>
        </p:txBody>
      </p:sp>
      <p:sp>
        <p:nvSpPr>
          <p:cNvPr id="33828" name="AutoShape 8"/>
          <p:cNvSpPr>
            <a:spLocks noChangeArrowheads="1"/>
          </p:cNvSpPr>
          <p:nvPr/>
        </p:nvSpPr>
        <p:spPr bwMode="auto">
          <a:xfrm>
            <a:off x="6011863" y="2001838"/>
            <a:ext cx="2663825" cy="2544762"/>
          </a:xfrm>
          <a:custGeom>
            <a:avLst/>
            <a:gdLst>
              <a:gd name="T0" fmla="*/ 121916241 w 21600"/>
              <a:gd name="T1" fmla="*/ 0 h 21600"/>
              <a:gd name="T2" fmla="*/ 35634949 w 21600"/>
              <a:gd name="T3" fmla="*/ 27801525 h 21600"/>
              <a:gd name="T4" fmla="*/ 0 w 21600"/>
              <a:gd name="T5" fmla="*/ 98117069 h 21600"/>
              <a:gd name="T6" fmla="*/ 35634949 w 21600"/>
              <a:gd name="T7" fmla="*/ 166794894 h 21600"/>
              <a:gd name="T8" fmla="*/ 121916241 w 21600"/>
              <a:gd name="T9" fmla="*/ 194596419 h 21600"/>
              <a:gd name="T10" fmla="*/ 208197532 w 21600"/>
              <a:gd name="T11" fmla="*/ 166794894 h 21600"/>
              <a:gd name="T12" fmla="*/ 243832481 w 21600"/>
              <a:gd name="T13" fmla="*/ 98117069 h 21600"/>
              <a:gd name="T14" fmla="*/ 208197532 w 21600"/>
              <a:gd name="T15" fmla="*/ 27801525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13" y="10800"/>
                </a:moveTo>
                <a:cubicBezTo>
                  <a:pt x="1013" y="16205"/>
                  <a:pt x="5395" y="20587"/>
                  <a:pt x="10800" y="20587"/>
                </a:cubicBezTo>
                <a:cubicBezTo>
                  <a:pt x="16205" y="20587"/>
                  <a:pt x="20587" y="16205"/>
                  <a:pt x="20587" y="10800"/>
                </a:cubicBezTo>
                <a:cubicBezTo>
                  <a:pt x="20587" y="5395"/>
                  <a:pt x="16205" y="1013"/>
                  <a:pt x="10800" y="1013"/>
                </a:cubicBezTo>
                <a:cubicBezTo>
                  <a:pt x="5395" y="1013"/>
                  <a:pt x="1013" y="5395"/>
                  <a:pt x="1013" y="10800"/>
                </a:cubicBezTo>
                <a:close/>
              </a:path>
            </a:pathLst>
          </a:custGeom>
          <a:gradFill rotWithShape="1">
            <a:gsLst>
              <a:gs pos="0">
                <a:srgbClr val="00FFFF"/>
              </a:gs>
              <a:gs pos="100000">
                <a:srgbClr val="007676"/>
              </a:gs>
            </a:gsLst>
            <a:lin ang="2700000" scaled="1"/>
          </a:gradFill>
          <a:ln w="9525">
            <a:solidFill>
              <a:srgbClr val="000000"/>
            </a:solidFill>
            <a:round/>
            <a:headEnd/>
            <a:tailEnd/>
          </a:ln>
        </p:spPr>
        <p:txBody>
          <a:bodyPr/>
          <a:lstStyle/>
          <a:p>
            <a:endParaRPr lang="es-ES"/>
          </a:p>
        </p:txBody>
      </p:sp>
      <p:sp>
        <p:nvSpPr>
          <p:cNvPr id="33829" name="AutoShape 9"/>
          <p:cNvSpPr>
            <a:spLocks noChangeArrowheads="1"/>
          </p:cNvSpPr>
          <p:nvPr/>
        </p:nvSpPr>
        <p:spPr bwMode="auto">
          <a:xfrm>
            <a:off x="6011863" y="2001838"/>
            <a:ext cx="2663825" cy="2395537"/>
          </a:xfrm>
          <a:custGeom>
            <a:avLst/>
            <a:gdLst>
              <a:gd name="T0" fmla="*/ 121916241 w 21600"/>
              <a:gd name="T1" fmla="*/ 0 h 21600"/>
              <a:gd name="T2" fmla="*/ 67528457 w 21600"/>
              <a:gd name="T3" fmla="*/ 12275242 h 21600"/>
              <a:gd name="T4" fmla="*/ 121916241 w 21600"/>
              <a:gd name="T5" fmla="*/ 8179317 h 21600"/>
              <a:gd name="T6" fmla="*/ 176319193 w 21600"/>
              <a:gd name="T7" fmla="*/ 12275242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solidFill>
            <a:srgbClr val="FF0000"/>
          </a:solidFill>
          <a:ln w="9525">
            <a:solidFill>
              <a:srgbClr val="000000"/>
            </a:solidFill>
            <a:miter lim="800000"/>
            <a:headEnd/>
            <a:tailEnd/>
          </a:ln>
        </p:spPr>
        <p:txBody>
          <a:bodyPr/>
          <a:lstStyle/>
          <a:p>
            <a:endParaRPr lang="es-ES"/>
          </a:p>
        </p:txBody>
      </p:sp>
      <p:sp>
        <p:nvSpPr>
          <p:cNvPr id="33830" name="AutoShape 10"/>
          <p:cNvSpPr>
            <a:spLocks noChangeArrowheads="1"/>
          </p:cNvSpPr>
          <p:nvPr/>
        </p:nvSpPr>
        <p:spPr bwMode="auto">
          <a:xfrm rot="10651876">
            <a:off x="6011863" y="2001838"/>
            <a:ext cx="2663825" cy="2544762"/>
          </a:xfrm>
          <a:custGeom>
            <a:avLst/>
            <a:gdLst>
              <a:gd name="T0" fmla="*/ 121916241 w 21600"/>
              <a:gd name="T1" fmla="*/ 0 h 21600"/>
              <a:gd name="T2" fmla="*/ 28136898 w 21600"/>
              <a:gd name="T3" fmla="*/ 44151974 h 21600"/>
              <a:gd name="T4" fmla="*/ 121916241 w 21600"/>
              <a:gd name="T5" fmla="*/ 9813121 h 21600"/>
              <a:gd name="T6" fmla="*/ 217581596 w 21600"/>
              <a:gd name="T7" fmla="*/ 44151974 h 21600"/>
              <a:gd name="T8" fmla="*/ 0 60000 65536"/>
              <a:gd name="T9" fmla="*/ 0 60000 65536"/>
              <a:gd name="T10" fmla="*/ 0 60000 65536"/>
              <a:gd name="T11" fmla="*/ 0 60000 65536"/>
              <a:gd name="T12" fmla="*/ 798 w 21600"/>
              <a:gd name="T13" fmla="*/ 0 h 21600"/>
              <a:gd name="T14" fmla="*/ 20802 w 21600"/>
              <a:gd name="T15" fmla="*/ 7155 h 21600"/>
            </a:gdLst>
            <a:ahLst/>
            <a:cxnLst>
              <a:cxn ang="T8">
                <a:pos x="T0" y="T1"/>
              </a:cxn>
              <a:cxn ang="T9">
                <a:pos x="T2" y="T3"/>
              </a:cxn>
              <a:cxn ang="T10">
                <a:pos x="T4" y="T5"/>
              </a:cxn>
              <a:cxn ang="T11">
                <a:pos x="T6" y="T7"/>
              </a:cxn>
            </a:cxnLst>
            <a:rect l="T12" t="T13" r="T14" b="T15"/>
            <a:pathLst>
              <a:path w="21600" h="21600">
                <a:moveTo>
                  <a:pt x="2925" y="5188"/>
                </a:moveTo>
                <a:cubicBezTo>
                  <a:pt x="4739" y="2641"/>
                  <a:pt x="7673" y="1129"/>
                  <a:pt x="10800" y="1129"/>
                </a:cubicBezTo>
                <a:cubicBezTo>
                  <a:pt x="13926" y="1129"/>
                  <a:pt x="16860" y="2641"/>
                  <a:pt x="18674" y="5188"/>
                </a:cubicBezTo>
                <a:lnTo>
                  <a:pt x="19595" y="4532"/>
                </a:lnTo>
                <a:cubicBezTo>
                  <a:pt x="17568" y="1688"/>
                  <a:pt x="14292" y="0"/>
                  <a:pt x="10799" y="0"/>
                </a:cubicBezTo>
                <a:cubicBezTo>
                  <a:pt x="7307" y="0"/>
                  <a:pt x="4031" y="1688"/>
                  <a:pt x="2004" y="4532"/>
                </a:cubicBezTo>
                <a:lnTo>
                  <a:pt x="2925" y="5188"/>
                </a:lnTo>
                <a:close/>
              </a:path>
            </a:pathLst>
          </a:custGeom>
          <a:gradFill rotWithShape="1">
            <a:gsLst>
              <a:gs pos="0">
                <a:srgbClr val="764700"/>
              </a:gs>
              <a:gs pos="50000">
                <a:srgbClr val="FF9900"/>
              </a:gs>
              <a:gs pos="100000">
                <a:srgbClr val="764700"/>
              </a:gs>
            </a:gsLst>
            <a:lin ang="0" scaled="1"/>
          </a:gradFill>
          <a:ln w="9525">
            <a:solidFill>
              <a:srgbClr val="000000"/>
            </a:solidFill>
            <a:miter lim="800000"/>
            <a:headEnd/>
            <a:tailEnd/>
          </a:ln>
        </p:spPr>
        <p:txBody>
          <a:bodyPr/>
          <a:lstStyle/>
          <a:p>
            <a:endParaRPr lang="es-ES"/>
          </a:p>
        </p:txBody>
      </p:sp>
      <p:sp>
        <p:nvSpPr>
          <p:cNvPr id="33831" name="AutoShape 11"/>
          <p:cNvSpPr>
            <a:spLocks noChangeArrowheads="1"/>
          </p:cNvSpPr>
          <p:nvPr/>
        </p:nvSpPr>
        <p:spPr bwMode="auto">
          <a:xfrm>
            <a:off x="6011863" y="2001838"/>
            <a:ext cx="2663825" cy="2395537"/>
          </a:xfrm>
          <a:custGeom>
            <a:avLst/>
            <a:gdLst>
              <a:gd name="T0" fmla="*/ 121916241 w 21600"/>
              <a:gd name="T1" fmla="*/ 0 h 21600"/>
              <a:gd name="T2" fmla="*/ 67528457 w 21600"/>
              <a:gd name="T3" fmla="*/ 12275242 h 21600"/>
              <a:gd name="T4" fmla="*/ 121916241 w 21600"/>
              <a:gd name="T5" fmla="*/ 8179317 h 21600"/>
              <a:gd name="T6" fmla="*/ 176319193 w 21600"/>
              <a:gd name="T7" fmla="*/ 12275242 h 21600"/>
              <a:gd name="T8" fmla="*/ 0 60000 65536"/>
              <a:gd name="T9" fmla="*/ 0 60000 65536"/>
              <a:gd name="T10" fmla="*/ 0 60000 65536"/>
              <a:gd name="T11" fmla="*/ 0 60000 65536"/>
              <a:gd name="T12" fmla="*/ 4003 w 21600"/>
              <a:gd name="T13" fmla="*/ 0 h 21600"/>
              <a:gd name="T14" fmla="*/ 17597 w 21600"/>
              <a:gd name="T15" fmla="*/ 3364 h 21600"/>
            </a:gdLst>
            <a:ahLst/>
            <a:cxnLst>
              <a:cxn ang="T8">
                <a:pos x="T0" y="T1"/>
              </a:cxn>
              <a:cxn ang="T9">
                <a:pos x="T2" y="T3"/>
              </a:cxn>
              <a:cxn ang="T10">
                <a:pos x="T4" y="T5"/>
              </a:cxn>
              <a:cxn ang="T11">
                <a:pos x="T6" y="T7"/>
              </a:cxn>
            </a:cxnLst>
            <a:rect l="T12" t="T13" r="T14" b="T15"/>
            <a:pathLst>
              <a:path w="21600" h="21600">
                <a:moveTo>
                  <a:pt x="6300" y="2363"/>
                </a:moveTo>
                <a:cubicBezTo>
                  <a:pt x="7684" y="1624"/>
                  <a:pt x="9230" y="1237"/>
                  <a:pt x="10800" y="1237"/>
                </a:cubicBezTo>
                <a:cubicBezTo>
                  <a:pt x="12369" y="1237"/>
                  <a:pt x="13915" y="1624"/>
                  <a:pt x="15299" y="2363"/>
                </a:cubicBezTo>
                <a:lnTo>
                  <a:pt x="15882" y="1270"/>
                </a:lnTo>
                <a:cubicBezTo>
                  <a:pt x="14318" y="436"/>
                  <a:pt x="12572" y="0"/>
                  <a:pt x="10799" y="0"/>
                </a:cubicBezTo>
                <a:cubicBezTo>
                  <a:pt x="9027" y="0"/>
                  <a:pt x="7281" y="436"/>
                  <a:pt x="5717" y="1270"/>
                </a:cubicBezTo>
                <a:lnTo>
                  <a:pt x="6300" y="2363"/>
                </a:lnTo>
                <a:close/>
              </a:path>
            </a:pathLst>
          </a:custGeom>
          <a:gradFill rotWithShape="1">
            <a:gsLst>
              <a:gs pos="0">
                <a:srgbClr val="760000"/>
              </a:gs>
              <a:gs pos="50000">
                <a:srgbClr val="FF0000"/>
              </a:gs>
              <a:gs pos="100000">
                <a:srgbClr val="760000"/>
              </a:gs>
            </a:gsLst>
            <a:lin ang="2700000" scaled="1"/>
          </a:gradFill>
          <a:ln w="9525">
            <a:solidFill>
              <a:srgbClr val="000000"/>
            </a:solidFill>
            <a:miter lim="800000"/>
            <a:headEnd/>
            <a:tailEnd/>
          </a:ln>
        </p:spPr>
        <p:txBody>
          <a:bodyPr/>
          <a:lstStyle/>
          <a:p>
            <a:endParaRPr lang="es-ES"/>
          </a:p>
        </p:txBody>
      </p:sp>
      <p:sp>
        <p:nvSpPr>
          <p:cNvPr id="33832" name="AutoShape 12"/>
          <p:cNvSpPr>
            <a:spLocks noChangeArrowheads="1"/>
          </p:cNvSpPr>
          <p:nvPr/>
        </p:nvSpPr>
        <p:spPr bwMode="auto">
          <a:xfrm rot="-4317136">
            <a:off x="6138069" y="1934369"/>
            <a:ext cx="2395537" cy="2651125"/>
          </a:xfrm>
          <a:custGeom>
            <a:avLst/>
            <a:gdLst>
              <a:gd name="T0" fmla="*/ 72298305 w 21600"/>
              <a:gd name="T1" fmla="*/ 0 h 21600"/>
              <a:gd name="T2" fmla="*/ 54561904 w 21600"/>
              <a:gd name="T3" fmla="*/ 9249603 h 21600"/>
              <a:gd name="T4" fmla="*/ 72298305 w 21600"/>
              <a:gd name="T5" fmla="*/ 11087471 h 21600"/>
              <a:gd name="T6" fmla="*/ 88669249 w 21600"/>
              <a:gd name="T7" fmla="*/ 9249603 h 21600"/>
              <a:gd name="T8" fmla="*/ 0 60000 65536"/>
              <a:gd name="T9" fmla="*/ 0 60000 65536"/>
              <a:gd name="T10" fmla="*/ 0 60000 65536"/>
              <a:gd name="T11" fmla="*/ 0 60000 65536"/>
              <a:gd name="T12" fmla="*/ 6441 w 21600"/>
              <a:gd name="T13" fmla="*/ 0 h 21600"/>
              <a:gd name="T14" fmla="*/ 15159 w 21600"/>
              <a:gd name="T15" fmla="*/ 1888 h 21600"/>
            </a:gdLst>
            <a:ahLst/>
            <a:cxnLst>
              <a:cxn ang="T8">
                <a:pos x="T0" y="T1"/>
              </a:cxn>
              <a:cxn ang="T9">
                <a:pos x="T2" y="T3"/>
              </a:cxn>
              <a:cxn ang="T10">
                <a:pos x="T4" y="T5"/>
              </a:cxn>
              <a:cxn ang="T11">
                <a:pos x="T6" y="T7"/>
              </a:cxn>
            </a:cxnLst>
            <a:rect l="T12" t="T13" r="T14" b="T15"/>
            <a:pathLst>
              <a:path w="21600" h="21600">
                <a:moveTo>
                  <a:pt x="8405" y="1350"/>
                </a:moveTo>
                <a:cubicBezTo>
                  <a:pt x="9188" y="1152"/>
                  <a:pt x="9992" y="1051"/>
                  <a:pt x="10800" y="1051"/>
                </a:cubicBezTo>
                <a:cubicBezTo>
                  <a:pt x="11607" y="1051"/>
                  <a:pt x="12411" y="1152"/>
                  <a:pt x="13194" y="1350"/>
                </a:cubicBezTo>
                <a:lnTo>
                  <a:pt x="13453" y="330"/>
                </a:lnTo>
                <a:cubicBezTo>
                  <a:pt x="12585" y="111"/>
                  <a:pt x="11694" y="0"/>
                  <a:pt x="10799" y="0"/>
                </a:cubicBezTo>
                <a:cubicBezTo>
                  <a:pt x="9905" y="0"/>
                  <a:pt x="9014" y="111"/>
                  <a:pt x="8146" y="330"/>
                </a:cubicBezTo>
                <a:lnTo>
                  <a:pt x="8405" y="1350"/>
                </a:lnTo>
                <a:close/>
              </a:path>
            </a:pathLst>
          </a:custGeom>
          <a:gradFill rotWithShape="1">
            <a:gsLst>
              <a:gs pos="0">
                <a:srgbClr val="99CC00"/>
              </a:gs>
              <a:gs pos="50000">
                <a:srgbClr val="475E00"/>
              </a:gs>
              <a:gs pos="100000">
                <a:srgbClr val="99CC00"/>
              </a:gs>
            </a:gsLst>
            <a:lin ang="2700000" scaled="1"/>
          </a:gradFill>
          <a:ln w="9525">
            <a:solidFill>
              <a:srgbClr val="000000"/>
            </a:solidFill>
            <a:miter lim="800000"/>
            <a:headEnd/>
            <a:tailEnd/>
          </a:ln>
        </p:spPr>
        <p:txBody>
          <a:bodyPr/>
          <a:lstStyle/>
          <a:p>
            <a:endParaRPr lang="es-ES"/>
          </a:p>
        </p:txBody>
      </p:sp>
      <p:sp>
        <p:nvSpPr>
          <p:cNvPr id="33833" name="Text Box 47"/>
          <p:cNvSpPr txBox="1">
            <a:spLocks noChangeArrowheads="1"/>
          </p:cNvSpPr>
          <p:nvPr/>
        </p:nvSpPr>
        <p:spPr bwMode="auto">
          <a:xfrm>
            <a:off x="6156325" y="3422650"/>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OriE</a:t>
            </a:r>
            <a:endParaRPr lang="es-ES" sz="1400" b="1" baseline="30000">
              <a:solidFill>
                <a:srgbClr val="808080"/>
              </a:solidFill>
              <a:latin typeface="Comic Sans MS" pitchFamily="66" charset="0"/>
            </a:endParaRPr>
          </a:p>
        </p:txBody>
      </p:sp>
      <p:sp>
        <p:nvSpPr>
          <p:cNvPr id="33834" name="Text Box 48"/>
          <p:cNvSpPr txBox="1">
            <a:spLocks noChangeArrowheads="1"/>
          </p:cNvSpPr>
          <p:nvPr/>
        </p:nvSpPr>
        <p:spPr bwMode="auto">
          <a:xfrm>
            <a:off x="7961313" y="2967038"/>
            <a:ext cx="65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_tradnl" sz="1400" b="1">
                <a:solidFill>
                  <a:srgbClr val="808080"/>
                </a:solidFill>
                <a:latin typeface="Comic Sans MS" pitchFamily="66" charset="0"/>
              </a:rPr>
              <a:t>OriM</a:t>
            </a:r>
            <a:endParaRPr lang="es-ES" sz="1400" b="1" baseline="30000">
              <a:solidFill>
                <a:srgbClr val="808080"/>
              </a:solidFill>
              <a:latin typeface="Comic Sans MS" pitchFamily="66" charset="0"/>
            </a:endParaRPr>
          </a:p>
        </p:txBody>
      </p:sp>
      <p:sp>
        <p:nvSpPr>
          <p:cNvPr id="113713" name="Text Box 49"/>
          <p:cNvSpPr txBox="1">
            <a:spLocks noChangeArrowheads="1"/>
          </p:cNvSpPr>
          <p:nvPr/>
        </p:nvSpPr>
        <p:spPr bwMode="auto">
          <a:xfrm>
            <a:off x="6659563" y="3141663"/>
            <a:ext cx="1511300" cy="358775"/>
          </a:xfrm>
          <a:prstGeom prst="rect">
            <a:avLst/>
          </a:prstGeom>
          <a:noFill/>
          <a:ln>
            <a:noFill/>
          </a:ln>
          <a:extLst/>
        </p:spPr>
        <p:txBody>
          <a:bodyPr/>
          <a:lstStyle/>
          <a:p>
            <a:pPr algn="l" eaLnBrk="0" hangingPunct="0">
              <a:defRPr/>
            </a:pPr>
            <a:r>
              <a:rPr lang="es-ES_tradnl" sz="1400" b="1">
                <a:solidFill>
                  <a:schemeClr val="tx1"/>
                </a:solidFill>
                <a:effectLst>
                  <a:outerShdw blurRad="38100" dist="38100" dir="2700000" algn="tl">
                    <a:srgbClr val="C0C0C0"/>
                  </a:outerShdw>
                </a:effectLst>
                <a:latin typeface="Comic Sans MS" pitchFamily="66" charset="0"/>
              </a:rPr>
              <a:t>pJH222gp120</a:t>
            </a:r>
            <a:endParaRPr lang="es-ES" sz="1400" b="1" baseline="30000">
              <a:solidFill>
                <a:schemeClr val="tx1"/>
              </a:solidFill>
              <a:effectLst>
                <a:outerShdw blurRad="38100" dist="38100" dir="2700000" algn="tl">
                  <a:srgbClr val="C0C0C0"/>
                </a:outerShdw>
              </a:effectLst>
              <a:latin typeface="Comic Sans MS" pitchFamily="66" charset="0"/>
            </a:endParaRPr>
          </a:p>
        </p:txBody>
      </p:sp>
      <p:sp>
        <p:nvSpPr>
          <p:cNvPr id="33836" name="Line 78"/>
          <p:cNvSpPr>
            <a:spLocks noChangeShapeType="1"/>
          </p:cNvSpPr>
          <p:nvPr/>
        </p:nvSpPr>
        <p:spPr bwMode="auto">
          <a:xfrm flipH="1">
            <a:off x="7956550" y="4005263"/>
            <a:ext cx="503238" cy="1368425"/>
          </a:xfrm>
          <a:prstGeom prst="line">
            <a:avLst/>
          </a:prstGeom>
          <a:noFill/>
          <a:ln w="19050">
            <a:solidFill>
              <a:srgbClr val="5F5F5F"/>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51277" name="Rectangle 79"/>
          <p:cNvSpPr>
            <a:spLocks noGrp="1" noChangeArrowheads="1"/>
          </p:cNvSpPr>
          <p:nvPr>
            <p:ph type="title" idx="4294967295"/>
          </p:nvPr>
        </p:nvSpPr>
        <p:spPr>
          <a:xfrm>
            <a:off x="0" y="228600"/>
            <a:ext cx="9144000" cy="1143000"/>
          </a:xfrm>
        </p:spPr>
        <p:txBody>
          <a:bodyPr/>
          <a:lstStyle/>
          <a:p>
            <a:pPr eaLnBrk="1" hangingPunct="1">
              <a:defRPr/>
            </a:pPr>
            <a:r>
              <a:rPr lang="en-GB" sz="3200" b="1" smtClean="0">
                <a:solidFill>
                  <a:schemeClr val="accent2"/>
                </a:solidFill>
                <a:effectLst>
                  <a:outerShdw blurRad="38100" dist="38100" dir="2700000" algn="tl">
                    <a:srgbClr val="C0C0C0"/>
                  </a:outerShdw>
                </a:effectLst>
                <a:latin typeface="Calibri" pitchFamily="34" charset="0"/>
              </a:rPr>
              <a:t>Collaboration with University of Oxford: </a:t>
            </a:r>
            <a:br>
              <a:rPr lang="en-GB" sz="3200" b="1" smtClean="0">
                <a:solidFill>
                  <a:schemeClr val="accent2"/>
                </a:solidFill>
                <a:effectLst>
                  <a:outerShdw blurRad="38100" dist="38100" dir="2700000" algn="tl">
                    <a:srgbClr val="C0C0C0"/>
                  </a:outerShdw>
                </a:effectLst>
                <a:latin typeface="Calibri" pitchFamily="34" charset="0"/>
              </a:rPr>
            </a:br>
            <a:r>
              <a:rPr lang="en-GB" sz="3200" b="1" smtClean="0">
                <a:solidFill>
                  <a:schemeClr val="accent2"/>
                </a:solidFill>
                <a:effectLst>
                  <a:outerShdw blurRad="38100" dist="38100" dir="2700000" algn="tl">
                    <a:srgbClr val="C0C0C0"/>
                  </a:outerShdw>
                </a:effectLst>
                <a:latin typeface="Calibri" pitchFamily="34" charset="0"/>
              </a:rPr>
              <a:t>fusion proteins, HIVA immunogen</a:t>
            </a:r>
          </a:p>
        </p:txBody>
      </p:sp>
      <p:sp>
        <p:nvSpPr>
          <p:cNvPr id="33838" name="Text Box 5"/>
          <p:cNvSpPr txBox="1">
            <a:spLocks noChangeArrowheads="1"/>
          </p:cNvSpPr>
          <p:nvPr/>
        </p:nvSpPr>
        <p:spPr bwMode="auto">
          <a:xfrm>
            <a:off x="6940550" y="4011613"/>
            <a:ext cx="8540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a:r>
              <a:rPr lang="es-ES" sz="1400" b="1">
                <a:solidFill>
                  <a:srgbClr val="808080"/>
                </a:solidFill>
                <a:latin typeface="Comic Sans MS" pitchFamily="66" charset="0"/>
              </a:rPr>
              <a:t>gp120</a:t>
            </a:r>
            <a:endParaRPr lang="es-ES" sz="1400" b="1" baseline="30000">
              <a:solidFill>
                <a:srgbClr val="808080"/>
              </a:solidFill>
              <a:latin typeface="Comic Sans MS" pitchFamily="66" charset="0"/>
            </a:endParaRPr>
          </a:p>
        </p:txBody>
      </p:sp>
      <p:sp>
        <p:nvSpPr>
          <p:cNvPr id="51279" name="Rectangle 79"/>
          <p:cNvSpPr>
            <a:spLocks noChangeArrowheads="1"/>
          </p:cNvSpPr>
          <p:nvPr/>
        </p:nvSpPr>
        <p:spPr bwMode="auto">
          <a:xfrm>
            <a:off x="7370763" y="2867025"/>
            <a:ext cx="661987" cy="366713"/>
          </a:xfrm>
          <a:prstGeom prst="rect">
            <a:avLst/>
          </a:prstGeom>
          <a:noFill/>
          <a:ln w="9525">
            <a:noFill/>
            <a:miter lim="800000"/>
            <a:headEnd/>
            <a:tailEnd/>
          </a:ln>
          <a:effectLst/>
        </p:spPr>
        <p:txBody>
          <a:bodyPr wrap="none">
            <a:spAutoFit/>
          </a:bodyPr>
          <a:lstStyle/>
          <a:p>
            <a:pPr algn="l">
              <a:defRPr/>
            </a:pPr>
            <a:r>
              <a:rPr lang="es-ES" sz="1800" b="1">
                <a:solidFill>
                  <a:srgbClr val="FF0000"/>
                </a:solidFill>
                <a:effectLst>
                  <a:outerShdw blurRad="38100" dist="38100" dir="2700000" algn="tl">
                    <a:srgbClr val="C0C0C0"/>
                  </a:outerShdw>
                </a:effectLst>
                <a:latin typeface="Calibri" pitchFamily="34" charset="0"/>
              </a:rPr>
              <a:t>HIVA</a:t>
            </a:r>
          </a:p>
        </p:txBody>
      </p:sp>
      <p:sp>
        <p:nvSpPr>
          <p:cNvPr id="33840" name="Rectangle 53"/>
          <p:cNvSpPr>
            <a:spLocks noChangeArrowheads="1"/>
          </p:cNvSpPr>
          <p:nvPr/>
        </p:nvSpPr>
        <p:spPr bwMode="auto">
          <a:xfrm>
            <a:off x="4086225" y="5640388"/>
            <a:ext cx="190500" cy="260350"/>
          </a:xfrm>
          <a:prstGeom prst="rect">
            <a:avLst/>
          </a:prstGeom>
          <a:gradFill rotWithShape="1">
            <a:gsLst>
              <a:gs pos="0">
                <a:srgbClr val="760000"/>
              </a:gs>
              <a:gs pos="50000">
                <a:srgbClr val="FF0000"/>
              </a:gs>
              <a:gs pos="100000">
                <a:srgbClr val="760000"/>
              </a:gs>
            </a:gsLst>
            <a:lin ang="5400000" scaled="1"/>
          </a:gradFill>
          <a:ln w="28575">
            <a:solidFill>
              <a:srgbClr val="FF6600"/>
            </a:solidFill>
            <a:miter lim="800000"/>
            <a:headEnd/>
            <a:tailEnd/>
          </a:ln>
        </p:spPr>
        <p:txBody>
          <a:bodyPr wrap="none" anchor="ctr"/>
          <a:lstStyle/>
          <a:p>
            <a:pPr>
              <a:spcBef>
                <a:spcPct val="20000"/>
              </a:spcBef>
            </a:pPr>
            <a:endParaRPr lang="es-ES"/>
          </a:p>
        </p:txBody>
      </p:sp>
      <p:sp>
        <p:nvSpPr>
          <p:cNvPr id="33841" name="Text Box 81"/>
          <p:cNvSpPr txBox="1">
            <a:spLocks noChangeArrowheads="1"/>
          </p:cNvSpPr>
          <p:nvPr/>
        </p:nvSpPr>
        <p:spPr bwMode="auto">
          <a:xfrm>
            <a:off x="3962400" y="5989638"/>
            <a:ext cx="762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r>
              <a:rPr lang="es-ES" sz="1200" b="1">
                <a:solidFill>
                  <a:srgbClr val="FF0000"/>
                </a:solidFill>
                <a:latin typeface="Calibri" pitchFamily="34" charset="0"/>
              </a:rPr>
              <a:t>19 kD signal seq</a:t>
            </a:r>
          </a:p>
        </p:txBody>
      </p:sp>
      <p:sp>
        <p:nvSpPr>
          <p:cNvPr id="33842" name="Text Box 155"/>
          <p:cNvSpPr txBox="1">
            <a:spLocks noChangeArrowheads="1"/>
          </p:cNvSpPr>
          <p:nvPr/>
        </p:nvSpPr>
        <p:spPr bwMode="auto">
          <a:xfrm>
            <a:off x="1665288" y="26543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_tradnl" b="1">
                <a:solidFill>
                  <a:srgbClr val="3333CC"/>
                </a:solidFill>
              </a:rPr>
              <a:t>BCG.HIVA</a:t>
            </a:r>
            <a:r>
              <a:rPr lang="es-ES_tradnl" b="1" baseline="30000">
                <a:solidFill>
                  <a:srgbClr val="3333CC"/>
                </a:solidFill>
              </a:rPr>
              <a:t>222</a:t>
            </a:r>
            <a:endParaRPr lang="es-ES" b="1" baseline="30000">
              <a:solidFill>
                <a:srgbClr val="3333CC"/>
              </a:solidFill>
            </a:endParaRPr>
          </a:p>
        </p:txBody>
      </p:sp>
    </p:spTree>
    <p:extLst>
      <p:ext uri="{BB962C8B-B14F-4D97-AF65-F5344CB8AC3E}">
        <p14:creationId xmlns:p14="http://schemas.microsoft.com/office/powerpoint/2010/main" val="122655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351213" y="340518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a:solidFill>
                  <a:schemeClr val="tx1"/>
                </a:solidFill>
              </a:rPr>
              <a:t>IFN-</a:t>
            </a:r>
            <a:r>
              <a:rPr lang="es-ES">
                <a:solidFill>
                  <a:schemeClr val="tx1"/>
                </a:solidFill>
                <a:sym typeface="Symbol" pitchFamily="18" charset="2"/>
              </a:rPr>
              <a:t></a:t>
            </a:r>
            <a:r>
              <a:rPr lang="es-ES">
                <a:solidFill>
                  <a:schemeClr val="tx1"/>
                </a:solidFill>
              </a:rPr>
              <a:t> by ICS</a:t>
            </a:r>
          </a:p>
        </p:txBody>
      </p:sp>
      <p:sp>
        <p:nvSpPr>
          <p:cNvPr id="34819" name="Line 8"/>
          <p:cNvSpPr>
            <a:spLocks noChangeShapeType="1"/>
          </p:cNvSpPr>
          <p:nvPr/>
        </p:nvSpPr>
        <p:spPr bwMode="auto">
          <a:xfrm>
            <a:off x="5276850" y="3657600"/>
            <a:ext cx="7191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1809750"/>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0"/>
          <p:cNvSpPr>
            <a:spLocks noChangeArrowheads="1"/>
          </p:cNvSpPr>
          <p:nvPr/>
        </p:nvSpPr>
        <p:spPr bwMode="auto">
          <a:xfrm>
            <a:off x="3708400" y="2038350"/>
            <a:ext cx="2209800" cy="228600"/>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sp>
        <p:nvSpPr>
          <p:cNvPr id="34822" name="Rectangle 12"/>
          <p:cNvSpPr>
            <a:spLocks noChangeArrowheads="1"/>
          </p:cNvSpPr>
          <p:nvPr/>
        </p:nvSpPr>
        <p:spPr bwMode="auto">
          <a:xfrm>
            <a:off x="3708400" y="2495550"/>
            <a:ext cx="2209800" cy="228600"/>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sp>
        <p:nvSpPr>
          <p:cNvPr id="34823" name="Rectangle 15"/>
          <p:cNvSpPr>
            <a:spLocks noChangeArrowheads="1"/>
          </p:cNvSpPr>
          <p:nvPr/>
        </p:nvSpPr>
        <p:spPr bwMode="auto">
          <a:xfrm>
            <a:off x="3708400" y="2952750"/>
            <a:ext cx="2209800" cy="2286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grpSp>
        <p:nvGrpSpPr>
          <p:cNvPr id="34824" name="Group 21"/>
          <p:cNvGrpSpPr>
            <a:grpSpLocks/>
          </p:cNvGrpSpPr>
          <p:nvPr/>
        </p:nvGrpSpPr>
        <p:grpSpPr bwMode="auto">
          <a:xfrm>
            <a:off x="6362700" y="1749425"/>
            <a:ext cx="2071688" cy="2974975"/>
            <a:chOff x="2928" y="1102"/>
            <a:chExt cx="1305" cy="1874"/>
          </a:xfrm>
        </p:grpSpPr>
        <p:pic>
          <p:nvPicPr>
            <p:cNvPr id="34830" name="Picture 4"/>
            <p:cNvPicPr>
              <a:picLocks noChangeAspect="1" noChangeArrowheads="1"/>
            </p:cNvPicPr>
            <p:nvPr/>
          </p:nvPicPr>
          <p:blipFill>
            <a:blip r:embed="rId3">
              <a:extLst>
                <a:ext uri="{28A0092B-C50C-407E-A947-70E740481C1C}">
                  <a14:useLocalDpi xmlns:a14="http://schemas.microsoft.com/office/drawing/2010/main" val="0"/>
                </a:ext>
              </a:extLst>
            </a:blip>
            <a:srcRect r="50400"/>
            <a:stretch>
              <a:fillRect/>
            </a:stretch>
          </p:blipFill>
          <p:spPr bwMode="auto">
            <a:xfrm>
              <a:off x="2928" y="1102"/>
              <a:ext cx="1305"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11"/>
            <p:cNvSpPr>
              <a:spLocks noChangeArrowheads="1"/>
            </p:cNvSpPr>
            <p:nvPr/>
          </p:nvSpPr>
          <p:spPr bwMode="auto">
            <a:xfrm>
              <a:off x="3502" y="1286"/>
              <a:ext cx="114" cy="1615"/>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sp>
          <p:nvSpPr>
            <p:cNvPr id="34832" name="Rectangle 13"/>
            <p:cNvSpPr>
              <a:spLocks noChangeArrowheads="1"/>
            </p:cNvSpPr>
            <p:nvPr/>
          </p:nvSpPr>
          <p:spPr bwMode="auto">
            <a:xfrm>
              <a:off x="3769" y="1286"/>
              <a:ext cx="115" cy="1615"/>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sp>
          <p:nvSpPr>
            <p:cNvPr id="34833" name="Rectangle 16"/>
            <p:cNvSpPr>
              <a:spLocks noChangeArrowheads="1"/>
            </p:cNvSpPr>
            <p:nvPr/>
          </p:nvSpPr>
          <p:spPr bwMode="auto">
            <a:xfrm>
              <a:off x="4037" y="1286"/>
              <a:ext cx="114" cy="161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s-ES"/>
            </a:p>
          </p:txBody>
        </p:sp>
      </p:grpSp>
      <p:pic>
        <p:nvPicPr>
          <p:cNvPr id="34825" name="Picture 18"/>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t="68442" r="45633"/>
          <a:stretch>
            <a:fillRect/>
          </a:stretch>
        </p:blipFill>
        <p:spPr>
          <a:xfrm>
            <a:off x="5105400" y="4829175"/>
            <a:ext cx="3241675" cy="1876425"/>
          </a:xfrm>
        </p:spPr>
      </p:pic>
      <p:sp>
        <p:nvSpPr>
          <p:cNvPr id="34826" name="Text Box 19"/>
          <p:cNvSpPr txBox="1">
            <a:spLocks noChangeArrowheads="1"/>
          </p:cNvSpPr>
          <p:nvPr/>
        </p:nvSpPr>
        <p:spPr bwMode="auto">
          <a:xfrm>
            <a:off x="2028825" y="5419725"/>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algn="l" eaLnBrk="1" hangingPunct="1">
              <a:spcBef>
                <a:spcPct val="50000"/>
              </a:spcBef>
            </a:pPr>
            <a:r>
              <a:rPr lang="es-ES">
                <a:solidFill>
                  <a:schemeClr val="tx1"/>
                </a:solidFill>
              </a:rPr>
              <a:t>Challenge </a:t>
            </a:r>
            <a:r>
              <a:rPr lang="es-ES_tradnl">
                <a:solidFill>
                  <a:schemeClr val="tx1"/>
                </a:solidFill>
              </a:rPr>
              <a:t>with</a:t>
            </a:r>
            <a:r>
              <a:rPr lang="es-ES">
                <a:solidFill>
                  <a:schemeClr val="tx1"/>
                </a:solidFill>
              </a:rPr>
              <a:t> </a:t>
            </a:r>
            <a:r>
              <a:rPr lang="es-ES_tradnl">
                <a:solidFill>
                  <a:schemeClr val="tx1"/>
                </a:solidFill>
              </a:rPr>
              <a:t>   </a:t>
            </a:r>
            <a:r>
              <a:rPr lang="es-ES" i="1">
                <a:solidFill>
                  <a:schemeClr val="tx1"/>
                </a:solidFill>
              </a:rPr>
              <a:t>M</a:t>
            </a:r>
            <a:r>
              <a:rPr lang="es-ES_tradnl" i="1">
                <a:solidFill>
                  <a:schemeClr val="tx1"/>
                </a:solidFill>
              </a:rPr>
              <a:t>. t</a:t>
            </a:r>
            <a:r>
              <a:rPr lang="es-ES" i="1">
                <a:solidFill>
                  <a:schemeClr val="tx1"/>
                </a:solidFill>
              </a:rPr>
              <a:t>uberculosis</a:t>
            </a:r>
          </a:p>
        </p:txBody>
      </p:sp>
      <p:sp>
        <p:nvSpPr>
          <p:cNvPr id="34827" name="Line 20"/>
          <p:cNvSpPr>
            <a:spLocks noChangeShapeType="1"/>
          </p:cNvSpPr>
          <p:nvPr/>
        </p:nvSpPr>
        <p:spPr bwMode="auto">
          <a:xfrm flipV="1">
            <a:off x="4276725" y="5867400"/>
            <a:ext cx="762000" cy="15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3482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575" y="0"/>
            <a:ext cx="6553200" cy="169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9" name="Text Box 22"/>
          <p:cNvSpPr txBox="1">
            <a:spLocks noChangeArrowheads="1"/>
          </p:cNvSpPr>
          <p:nvPr/>
        </p:nvSpPr>
        <p:spPr bwMode="auto">
          <a:xfrm>
            <a:off x="431800" y="1939925"/>
            <a:ext cx="2062163" cy="224155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Unicode MS" pitchFamily="34" charset="-128"/>
                <a:ea typeface="ＭＳ Ｐゴシック" pitchFamily="34" charset="-128"/>
              </a:defRPr>
            </a:lvl1pPr>
            <a:lvl2pPr marL="742950" indent="-285750" eaLnBrk="0" hangingPunct="0">
              <a:defRPr sz="2400">
                <a:solidFill>
                  <a:srgbClr val="FFFF00"/>
                </a:solidFill>
                <a:latin typeface="Arial Unicode MS" pitchFamily="34" charset="-128"/>
                <a:ea typeface="ＭＳ Ｐゴシック" pitchFamily="34" charset="-128"/>
              </a:defRPr>
            </a:lvl2pPr>
            <a:lvl3pPr marL="1143000" indent="-228600" eaLnBrk="0" hangingPunct="0">
              <a:defRPr sz="2400">
                <a:solidFill>
                  <a:srgbClr val="FFFF00"/>
                </a:solidFill>
                <a:latin typeface="Arial Unicode MS" pitchFamily="34" charset="-128"/>
                <a:ea typeface="ＭＳ Ｐゴシック" pitchFamily="34" charset="-128"/>
              </a:defRPr>
            </a:lvl3pPr>
            <a:lvl4pPr marL="1600200" indent="-228600" eaLnBrk="0" hangingPunct="0">
              <a:defRPr sz="2400">
                <a:solidFill>
                  <a:srgbClr val="FFFF00"/>
                </a:solidFill>
                <a:latin typeface="Arial Unicode MS" pitchFamily="34" charset="-128"/>
                <a:ea typeface="ＭＳ Ｐゴシック" pitchFamily="34" charset="-128"/>
              </a:defRPr>
            </a:lvl4pPr>
            <a:lvl5pPr marL="2057400" indent="-228600" eaLnBrk="0" hangingPunct="0">
              <a:defRPr sz="2400">
                <a:solidFill>
                  <a:srgbClr val="FFFF00"/>
                </a:solidFill>
                <a:latin typeface="Arial Unicode MS" pitchFamily="34" charset="-128"/>
                <a:ea typeface="ＭＳ Ｐゴシック" pitchFamily="34" charset="-128"/>
              </a:defRPr>
            </a:lvl5pPr>
            <a:lvl6pPr marL="25146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6pPr>
            <a:lvl7pPr marL="29718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7pPr>
            <a:lvl8pPr marL="34290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8pPr>
            <a:lvl9pPr marL="3886200" indent="-228600" algn="ctr" eaLnBrk="0" fontAlgn="base" hangingPunct="0">
              <a:spcBef>
                <a:spcPct val="0"/>
              </a:spcBef>
              <a:spcAft>
                <a:spcPct val="0"/>
              </a:spcAft>
              <a:defRPr sz="2400">
                <a:solidFill>
                  <a:srgbClr val="FFFF00"/>
                </a:solidFill>
                <a:latin typeface="Arial Unicode MS" pitchFamily="34" charset="-128"/>
                <a:ea typeface="ＭＳ Ｐゴシック" pitchFamily="34" charset="-128"/>
              </a:defRPr>
            </a:lvl9pPr>
          </a:lstStyle>
          <a:p>
            <a:pPr eaLnBrk="1" hangingPunct="1">
              <a:spcBef>
                <a:spcPct val="50000"/>
              </a:spcBef>
            </a:pPr>
            <a:r>
              <a:rPr lang="es-ES" sz="2000" b="1">
                <a:solidFill>
                  <a:srgbClr val="3333CC"/>
                </a:solidFill>
              </a:rPr>
              <a:t>Heterologous prime-boost vaccination programme: </a:t>
            </a:r>
          </a:p>
          <a:p>
            <a:pPr eaLnBrk="1" hangingPunct="1"/>
            <a:r>
              <a:rPr lang="es-ES_tradnl" sz="2000">
                <a:solidFill>
                  <a:srgbClr val="3333CC"/>
                </a:solidFill>
              </a:rPr>
              <a:t>BCG.HIVA</a:t>
            </a:r>
            <a:r>
              <a:rPr lang="es-ES_tradnl" sz="2000" baseline="30000">
                <a:solidFill>
                  <a:srgbClr val="3333CC"/>
                </a:solidFill>
              </a:rPr>
              <a:t>222 </a:t>
            </a:r>
          </a:p>
          <a:p>
            <a:pPr eaLnBrk="1" hangingPunct="1"/>
            <a:r>
              <a:rPr lang="es-ES_tradnl" sz="2000">
                <a:solidFill>
                  <a:srgbClr val="3333CC"/>
                </a:solidFill>
              </a:rPr>
              <a:t>+ </a:t>
            </a:r>
          </a:p>
          <a:p>
            <a:pPr eaLnBrk="1" hangingPunct="1"/>
            <a:r>
              <a:rPr lang="es-ES_tradnl" sz="2000">
                <a:solidFill>
                  <a:srgbClr val="3333CC"/>
                </a:solidFill>
              </a:rPr>
              <a:t>MVA.HIVA</a:t>
            </a:r>
            <a:endParaRPr lang="es-ES" sz="2000">
              <a:solidFill>
                <a:srgbClr val="3333CC"/>
              </a:solidFill>
            </a:endParaRPr>
          </a:p>
        </p:txBody>
      </p:sp>
    </p:spTree>
    <p:extLst>
      <p:ext uri="{BB962C8B-B14F-4D97-AF65-F5344CB8AC3E}">
        <p14:creationId xmlns:p14="http://schemas.microsoft.com/office/powerpoint/2010/main" val="3276156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1492</Words>
  <Application>Microsoft Office PowerPoint</Application>
  <PresentationFormat>Экран (4:3)</PresentationFormat>
  <Paragraphs>229</Paragraphs>
  <Slides>27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Tema de Office</vt:lpstr>
      <vt:lpstr>Презентация PowerPoint</vt:lpstr>
      <vt:lpstr>Agenda</vt:lpstr>
      <vt:lpstr>Why BCG is a good vaccine vector?</vt:lpstr>
      <vt:lpstr>rBCG:HIV: what kind of vaccine is it? </vt:lpstr>
      <vt:lpstr>rMycobacterium based vaccines:  The generic model</vt:lpstr>
      <vt:lpstr>Our first vaccine model: BCG.gp120261</vt:lpstr>
      <vt:lpstr>Proposed modifications to increase plasmid stability: BCG.gp120222 </vt:lpstr>
      <vt:lpstr>Collaboration with University of Oxford:  fusion proteins, HIVA immunogen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Elimination of Kan®: double auxotrophy selection: BCG.HIVA2auxo</vt:lpstr>
      <vt:lpstr>Презентация PowerPoint</vt:lpstr>
      <vt:lpstr>Презентация PowerPoint</vt:lpstr>
      <vt:lpstr>BCG.HIVA2auxo immunogenicity in BALB/c mice</vt:lpstr>
      <vt:lpstr>Презентация PowerPoint</vt:lpstr>
      <vt:lpstr>Презентация PowerPoint</vt:lpstr>
      <vt:lpstr>Презентация PowerPoint</vt:lpstr>
      <vt:lpstr>Презентация PowerPoint</vt:lpstr>
      <vt:lpstr>Презентация PowerPoint</vt:lpstr>
      <vt:lpstr>Objectives</vt:lpstr>
      <vt:lpstr>EAVI2020 Partners</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Narcís Saubi</dc:creator>
  <cp:lastModifiedBy>User 1</cp:lastModifiedBy>
  <cp:revision>18</cp:revision>
  <cp:lastPrinted>2016-11-03T12:38:53Z</cp:lastPrinted>
  <dcterms:created xsi:type="dcterms:W3CDTF">2016-11-02T14:19:49Z</dcterms:created>
  <dcterms:modified xsi:type="dcterms:W3CDTF">2016-11-17T10:06:43Z</dcterms:modified>
</cp:coreProperties>
</file>