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63" d="100"/>
          <a:sy n="63" d="100"/>
        </p:scale>
        <p:origin x="-900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1D29-5F7B-5E49-935B-84323D5B19E1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2EA0-7B7D-214E-BD00-3E4B67469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12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1D29-5F7B-5E49-935B-84323D5B19E1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2EA0-7B7D-214E-BD00-3E4B67469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55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1D29-5F7B-5E49-935B-84323D5B19E1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2EA0-7B7D-214E-BD00-3E4B67469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88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1D29-5F7B-5E49-935B-84323D5B19E1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2EA0-7B7D-214E-BD00-3E4B67469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66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1D29-5F7B-5E49-935B-84323D5B19E1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2EA0-7B7D-214E-BD00-3E4B67469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0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1D29-5F7B-5E49-935B-84323D5B19E1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2EA0-7B7D-214E-BD00-3E4B67469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1D29-5F7B-5E49-935B-84323D5B19E1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2EA0-7B7D-214E-BD00-3E4B67469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97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1D29-5F7B-5E49-935B-84323D5B19E1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2EA0-7B7D-214E-BD00-3E4B67469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75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1D29-5F7B-5E49-935B-84323D5B19E1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2EA0-7B7D-214E-BD00-3E4B67469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8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1D29-5F7B-5E49-935B-84323D5B19E1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2EA0-7B7D-214E-BD00-3E4B67469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68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1D29-5F7B-5E49-935B-84323D5B19E1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2EA0-7B7D-214E-BD00-3E4B67469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64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B1D29-5F7B-5E49-935B-84323D5B19E1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C2EA0-7B7D-214E-BD00-3E4B67469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2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2497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lv-LV" cap="small" dirty="0" smtClean="0"/>
              <a:t>Determination of parameters defining accuracy of widefield FRET measurements of molecular interactions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41065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Laura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Hippe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lv-LV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lv-LV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 Bērziņa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</a:t>
            </a:r>
            <a:r>
              <a:rPr lang="en-US" b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Mārtiņš</a:t>
            </a:r>
            <a:r>
              <a:rPr lang="en-US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Kālis</a:t>
            </a:r>
            <a:r>
              <a:rPr lang="en-US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PhD</a:t>
            </a:r>
            <a:endParaRPr lang="en-US" b="1" u="sng" baseline="30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6889" y="5715195"/>
            <a:ext cx="8189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A.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Kirchenstein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Institute of Microbiology and Virology, Riga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Stradiņš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University</a:t>
            </a:r>
            <a:r>
              <a:rPr lang="lv-LV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Latvia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5" name="Attēl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461" y="231730"/>
            <a:ext cx="881477" cy="823357"/>
          </a:xfrm>
          <a:prstGeom prst="rect">
            <a:avLst/>
          </a:prstGeom>
        </p:spPr>
      </p:pic>
      <p:pic>
        <p:nvPicPr>
          <p:cNvPr id="6" name="Attēls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9742"/>
          <a:stretch/>
        </p:blipFill>
        <p:spPr>
          <a:xfrm>
            <a:off x="2760908" y="89269"/>
            <a:ext cx="2375400" cy="1025179"/>
          </a:xfrm>
          <a:prstGeom prst="rect">
            <a:avLst/>
          </a:prstGeom>
        </p:spPr>
      </p:pic>
      <p:pic>
        <p:nvPicPr>
          <p:cNvPr id="7" name="Attēl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70" y="370989"/>
            <a:ext cx="2487229" cy="464889"/>
          </a:xfrm>
          <a:prstGeom prst="rect">
            <a:avLst/>
          </a:prstGeom>
        </p:spPr>
      </p:pic>
      <p:pic>
        <p:nvPicPr>
          <p:cNvPr id="8" name="Attēls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9" y="79930"/>
            <a:ext cx="2738962" cy="130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82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FRET data filtering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9" y="2594973"/>
            <a:ext cx="4056704" cy="3599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388" y="2764212"/>
            <a:ext cx="4197903" cy="34494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9273" y="187705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Before data filtering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27045" y="1880026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After data filtering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91465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Positive and negative control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851" y="1643586"/>
            <a:ext cx="5700721" cy="48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16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Correlation between CFP/YFP ratio and </a:t>
            </a:r>
            <a:r>
              <a:rPr lang="en-US" dirty="0" err="1" smtClean="0"/>
              <a:t>FRET</a:t>
            </a:r>
            <a:r>
              <a:rPr lang="en-US" baseline="-25000" dirty="0" err="1" smtClean="0"/>
              <a:t>eff</a:t>
            </a:r>
            <a:endParaRPr lang="en-US" baseline="-25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46" y="1487590"/>
            <a:ext cx="8909152" cy="520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65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Effect of FRET quality on </a:t>
            </a:r>
            <a:r>
              <a:rPr lang="en-US" dirty="0" err="1" smtClean="0"/>
              <a:t>FRET</a:t>
            </a:r>
            <a:r>
              <a:rPr lang="en-US" baseline="-25000" dirty="0" err="1" smtClean="0"/>
              <a:t>eff</a:t>
            </a:r>
            <a:r>
              <a:rPr lang="en-US" dirty="0" smtClean="0"/>
              <a:t> values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91" y="1602232"/>
            <a:ext cx="9494597" cy="525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16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60756" y="1754180"/>
            <a:ext cx="7126927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1. Optimal conditions for FRET experiments using a wide-field fluorescence microscope require use of ND filters during the preparation of cells for the FRET measurement in order to avoid </a:t>
            </a:r>
            <a:r>
              <a:rPr lang="en-US" sz="2400" dirty="0" err="1" smtClean="0"/>
              <a:t>photobleaching</a:t>
            </a:r>
            <a:r>
              <a:rPr lang="en-US" sz="2400" dirty="0" smtClean="0"/>
              <a:t>.</a:t>
            </a:r>
          </a:p>
          <a:p>
            <a:pPr algn="just"/>
            <a:r>
              <a:rPr lang="en-US" sz="2400" dirty="0" smtClean="0"/>
              <a:t>2. Donor/acceptor </a:t>
            </a:r>
            <a:r>
              <a:rPr lang="en-US" sz="2400" dirty="0" err="1" smtClean="0"/>
              <a:t>fluorophorescence</a:t>
            </a:r>
            <a:r>
              <a:rPr lang="en-US" sz="2400" dirty="0" smtClean="0"/>
              <a:t> intensity ratio can considerably influence </a:t>
            </a:r>
            <a:r>
              <a:rPr lang="en-US" sz="2400" dirty="0" err="1" smtClean="0"/>
              <a:t>FRET</a:t>
            </a:r>
            <a:r>
              <a:rPr lang="en-US" sz="2400" baseline="-25000" dirty="0" err="1" smtClean="0"/>
              <a:t>eff</a:t>
            </a:r>
            <a:r>
              <a:rPr lang="en-US" sz="2400" dirty="0" smtClean="0"/>
              <a:t> levels. </a:t>
            </a:r>
            <a:r>
              <a:rPr lang="en-US" sz="2400" dirty="0" err="1" smtClean="0"/>
              <a:t>Fluorophore</a:t>
            </a:r>
            <a:r>
              <a:rPr lang="en-US" sz="2400" dirty="0" smtClean="0"/>
              <a:t> ratio must be taken into account when interpreting FRET results. </a:t>
            </a:r>
          </a:p>
          <a:p>
            <a:pPr algn="just"/>
            <a:r>
              <a:rPr lang="en-US" sz="2400" dirty="0" smtClean="0"/>
              <a:t>3. </a:t>
            </a:r>
            <a:r>
              <a:rPr lang="en-US" sz="2400" dirty="0" err="1" smtClean="0"/>
              <a:t>FRET</a:t>
            </a:r>
            <a:r>
              <a:rPr lang="en-US" sz="2400" baseline="-25000" dirty="0" err="1" smtClean="0"/>
              <a:t>eff</a:t>
            </a:r>
            <a:r>
              <a:rPr lang="en-US" sz="2400" dirty="0" smtClean="0"/>
              <a:t> pixel frequencies not conforming to Gaussian distribution cause artifacts of elevated </a:t>
            </a:r>
            <a:r>
              <a:rPr lang="en-US" sz="2400" dirty="0" err="1" smtClean="0"/>
              <a:t>FRET</a:t>
            </a:r>
            <a:r>
              <a:rPr lang="en-US" sz="2400" baseline="-25000" dirty="0" err="1" smtClean="0"/>
              <a:t>eff</a:t>
            </a:r>
            <a:r>
              <a:rPr lang="en-US" sz="2400" dirty="0" smtClean="0"/>
              <a:t> values. 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6652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3" name="Attēl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58" y="5700669"/>
            <a:ext cx="881477" cy="823357"/>
          </a:xfrm>
          <a:prstGeom prst="rect">
            <a:avLst/>
          </a:prstGeom>
        </p:spPr>
      </p:pic>
      <p:pic>
        <p:nvPicPr>
          <p:cNvPr id="4" name="Attēls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9742"/>
          <a:stretch/>
        </p:blipFill>
        <p:spPr>
          <a:xfrm>
            <a:off x="2694805" y="5558208"/>
            <a:ext cx="2375400" cy="1025179"/>
          </a:xfrm>
          <a:prstGeom prst="rect">
            <a:avLst/>
          </a:prstGeom>
        </p:spPr>
      </p:pic>
      <p:pic>
        <p:nvPicPr>
          <p:cNvPr id="5" name="Attēl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067" y="5839928"/>
            <a:ext cx="2487229" cy="464889"/>
          </a:xfrm>
          <a:prstGeom prst="rect">
            <a:avLst/>
          </a:prstGeom>
        </p:spPr>
      </p:pic>
      <p:pic>
        <p:nvPicPr>
          <p:cNvPr id="6" name="Attēls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" y="5548869"/>
            <a:ext cx="2738962" cy="13091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5750" y="1813784"/>
            <a:ext cx="266701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Hermanis</a:t>
            </a:r>
            <a:r>
              <a:rPr lang="en-US" sz="2400" dirty="0" smtClean="0"/>
              <a:t> </a:t>
            </a:r>
            <a:r>
              <a:rPr lang="en-US" sz="2400" dirty="0" err="1" smtClean="0"/>
              <a:t>Sorokins</a:t>
            </a:r>
            <a:endParaRPr lang="en-US" sz="2400" dirty="0" smtClean="0"/>
          </a:p>
          <a:p>
            <a:r>
              <a:rPr lang="en-US" sz="2400" dirty="0" err="1" smtClean="0"/>
              <a:t>Šimons</a:t>
            </a:r>
            <a:r>
              <a:rPr lang="en-US" sz="2400" dirty="0" smtClean="0"/>
              <a:t> </a:t>
            </a:r>
            <a:r>
              <a:rPr lang="en-US" sz="2400" dirty="0" err="1" smtClean="0"/>
              <a:t>Svirskis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Maria </a:t>
            </a:r>
            <a:r>
              <a:rPr lang="en-US" sz="2400" dirty="0" err="1" smtClean="0"/>
              <a:t>Issagouliantis</a:t>
            </a:r>
            <a:endParaRPr lang="en-US" sz="2400" dirty="0" smtClean="0"/>
          </a:p>
          <a:p>
            <a:r>
              <a:rPr lang="en-US" sz="2400" dirty="0" err="1" smtClean="0"/>
              <a:t>Modra</a:t>
            </a:r>
            <a:r>
              <a:rPr lang="en-US" sz="2400" dirty="0" smtClean="0"/>
              <a:t> </a:t>
            </a:r>
            <a:r>
              <a:rPr lang="en-US" sz="2400" dirty="0" err="1" smtClean="0"/>
              <a:t>Murovska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Rainer </a:t>
            </a:r>
            <a:r>
              <a:rPr lang="en-US" sz="2400" dirty="0" err="1" smtClean="0"/>
              <a:t>Schindl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170229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b="1" dirty="0" smtClean="0"/>
              <a:t>Ca</a:t>
            </a:r>
            <a:r>
              <a:rPr lang="lv-LV" b="1" baseline="30000" dirty="0" smtClean="0"/>
              <a:t>2+</a:t>
            </a:r>
            <a:r>
              <a:rPr lang="lv-LV" b="1" dirty="0" smtClean="0"/>
              <a:t> release-activated Ca</a:t>
            </a:r>
            <a:r>
              <a:rPr lang="lv-LV" b="1" baseline="30000" dirty="0" smtClean="0"/>
              <a:t>2+</a:t>
            </a:r>
            <a:r>
              <a:rPr lang="lv-LV" b="1" dirty="0" smtClean="0"/>
              <a:t> channel (CRAC)</a:t>
            </a:r>
            <a:endParaRPr lang="en-US" dirty="0"/>
          </a:p>
        </p:txBody>
      </p:sp>
      <p:grpSp>
        <p:nvGrpSpPr>
          <p:cNvPr id="19" name="Group 43"/>
          <p:cNvGrpSpPr>
            <a:grpSpLocks/>
          </p:cNvGrpSpPr>
          <p:nvPr/>
        </p:nvGrpSpPr>
        <p:grpSpPr bwMode="auto">
          <a:xfrm>
            <a:off x="2053522" y="2430376"/>
            <a:ext cx="5976938" cy="3436938"/>
            <a:chOff x="884" y="618"/>
            <a:chExt cx="3765" cy="2165"/>
          </a:xfrm>
        </p:grpSpPr>
        <p:pic>
          <p:nvPicPr>
            <p:cNvPr id="20" name="Picture 4" descr="G-protein_schem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709"/>
              <a:ext cx="3765" cy="2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7"/>
            <p:cNvSpPr>
              <a:spLocks noChangeArrowheads="1"/>
            </p:cNvSpPr>
            <p:nvPr/>
          </p:nvSpPr>
          <p:spPr bwMode="auto">
            <a:xfrm>
              <a:off x="3198" y="618"/>
              <a:ext cx="680" cy="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AT" altLang="de-DE"/>
            </a:p>
          </p:txBody>
        </p:sp>
        <p:sp>
          <p:nvSpPr>
            <p:cNvPr id="22" name="Rectangle 8"/>
            <p:cNvSpPr>
              <a:spLocks noChangeArrowheads="1"/>
            </p:cNvSpPr>
            <p:nvPr/>
          </p:nvSpPr>
          <p:spPr bwMode="auto">
            <a:xfrm>
              <a:off x="3833" y="845"/>
              <a:ext cx="362" cy="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AT" altLang="de-DE"/>
            </a:p>
          </p:txBody>
        </p:sp>
        <p:sp>
          <p:nvSpPr>
            <p:cNvPr id="23" name="Oval 15"/>
            <p:cNvSpPr>
              <a:spLocks noChangeArrowheads="1"/>
            </p:cNvSpPr>
            <p:nvPr/>
          </p:nvSpPr>
          <p:spPr bwMode="auto">
            <a:xfrm rot="1452910">
              <a:off x="3693" y="1262"/>
              <a:ext cx="405" cy="2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AT" altLang="de-DE"/>
            </a:p>
          </p:txBody>
        </p:sp>
        <p:sp>
          <p:nvSpPr>
            <p:cNvPr id="24" name="Freeform 16"/>
            <p:cNvSpPr>
              <a:spLocks/>
            </p:cNvSpPr>
            <p:nvPr/>
          </p:nvSpPr>
          <p:spPr bwMode="auto">
            <a:xfrm>
              <a:off x="3056" y="1156"/>
              <a:ext cx="640" cy="268"/>
            </a:xfrm>
            <a:custGeom>
              <a:avLst/>
              <a:gdLst>
                <a:gd name="T0" fmla="*/ 20 w 640"/>
                <a:gd name="T1" fmla="*/ 0 h 268"/>
                <a:gd name="T2" fmla="*/ 72 w 640"/>
                <a:gd name="T3" fmla="*/ 72 h 268"/>
                <a:gd name="T4" fmla="*/ 168 w 640"/>
                <a:gd name="T5" fmla="*/ 108 h 268"/>
                <a:gd name="T6" fmla="*/ 236 w 640"/>
                <a:gd name="T7" fmla="*/ 160 h 268"/>
                <a:gd name="T8" fmla="*/ 308 w 640"/>
                <a:gd name="T9" fmla="*/ 164 h 268"/>
                <a:gd name="T10" fmla="*/ 412 w 640"/>
                <a:gd name="T11" fmla="*/ 180 h 268"/>
                <a:gd name="T12" fmla="*/ 452 w 640"/>
                <a:gd name="T13" fmla="*/ 192 h 268"/>
                <a:gd name="T14" fmla="*/ 580 w 640"/>
                <a:gd name="T15" fmla="*/ 172 h 268"/>
                <a:gd name="T16" fmla="*/ 632 w 640"/>
                <a:gd name="T17" fmla="*/ 176 h 268"/>
                <a:gd name="T18" fmla="*/ 600 w 640"/>
                <a:gd name="T19" fmla="*/ 268 h 268"/>
                <a:gd name="T20" fmla="*/ 456 w 640"/>
                <a:gd name="T21" fmla="*/ 244 h 268"/>
                <a:gd name="T22" fmla="*/ 308 w 640"/>
                <a:gd name="T23" fmla="*/ 240 h 268"/>
                <a:gd name="T24" fmla="*/ 236 w 640"/>
                <a:gd name="T25" fmla="*/ 212 h 268"/>
                <a:gd name="T26" fmla="*/ 92 w 640"/>
                <a:gd name="T27" fmla="*/ 160 h 268"/>
                <a:gd name="T28" fmla="*/ 56 w 640"/>
                <a:gd name="T29" fmla="*/ 128 h 268"/>
                <a:gd name="T30" fmla="*/ 24 w 640"/>
                <a:gd name="T31" fmla="*/ 68 h 268"/>
                <a:gd name="T32" fmla="*/ 8 w 640"/>
                <a:gd name="T33" fmla="*/ 44 h 268"/>
                <a:gd name="T34" fmla="*/ 0 w 640"/>
                <a:gd name="T35" fmla="*/ 20 h 268"/>
                <a:gd name="T36" fmla="*/ 20 w 640"/>
                <a:gd name="T37" fmla="*/ 0 h 26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0"/>
                <a:gd name="T58" fmla="*/ 0 h 268"/>
                <a:gd name="T59" fmla="*/ 640 w 640"/>
                <a:gd name="T60" fmla="*/ 268 h 26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0" h="268">
                  <a:moveTo>
                    <a:pt x="20" y="0"/>
                  </a:moveTo>
                  <a:cubicBezTo>
                    <a:pt x="29" y="27"/>
                    <a:pt x="44" y="63"/>
                    <a:pt x="72" y="72"/>
                  </a:cubicBezTo>
                  <a:cubicBezTo>
                    <a:pt x="93" y="104"/>
                    <a:pt x="134" y="105"/>
                    <a:pt x="168" y="108"/>
                  </a:cubicBezTo>
                  <a:cubicBezTo>
                    <a:pt x="199" y="116"/>
                    <a:pt x="213" y="157"/>
                    <a:pt x="236" y="160"/>
                  </a:cubicBezTo>
                  <a:cubicBezTo>
                    <a:pt x="260" y="163"/>
                    <a:pt x="284" y="163"/>
                    <a:pt x="308" y="164"/>
                  </a:cubicBezTo>
                  <a:cubicBezTo>
                    <a:pt x="344" y="169"/>
                    <a:pt x="376" y="177"/>
                    <a:pt x="412" y="180"/>
                  </a:cubicBezTo>
                  <a:cubicBezTo>
                    <a:pt x="426" y="183"/>
                    <a:pt x="452" y="192"/>
                    <a:pt x="452" y="192"/>
                  </a:cubicBezTo>
                  <a:cubicBezTo>
                    <a:pt x="498" y="189"/>
                    <a:pt x="534" y="177"/>
                    <a:pt x="580" y="172"/>
                  </a:cubicBezTo>
                  <a:cubicBezTo>
                    <a:pt x="598" y="166"/>
                    <a:pt x="614" y="171"/>
                    <a:pt x="632" y="176"/>
                  </a:cubicBezTo>
                  <a:cubicBezTo>
                    <a:pt x="639" y="212"/>
                    <a:pt x="640" y="255"/>
                    <a:pt x="600" y="268"/>
                  </a:cubicBezTo>
                  <a:cubicBezTo>
                    <a:pt x="552" y="264"/>
                    <a:pt x="503" y="246"/>
                    <a:pt x="456" y="244"/>
                  </a:cubicBezTo>
                  <a:cubicBezTo>
                    <a:pt x="407" y="242"/>
                    <a:pt x="357" y="241"/>
                    <a:pt x="308" y="240"/>
                  </a:cubicBezTo>
                  <a:cubicBezTo>
                    <a:pt x="276" y="235"/>
                    <a:pt x="264" y="221"/>
                    <a:pt x="236" y="212"/>
                  </a:cubicBezTo>
                  <a:cubicBezTo>
                    <a:pt x="199" y="175"/>
                    <a:pt x="142" y="166"/>
                    <a:pt x="92" y="160"/>
                  </a:cubicBezTo>
                  <a:cubicBezTo>
                    <a:pt x="78" y="150"/>
                    <a:pt x="70" y="138"/>
                    <a:pt x="56" y="128"/>
                  </a:cubicBezTo>
                  <a:cubicBezTo>
                    <a:pt x="49" y="107"/>
                    <a:pt x="35" y="87"/>
                    <a:pt x="24" y="68"/>
                  </a:cubicBezTo>
                  <a:cubicBezTo>
                    <a:pt x="19" y="60"/>
                    <a:pt x="13" y="52"/>
                    <a:pt x="8" y="44"/>
                  </a:cubicBezTo>
                  <a:cubicBezTo>
                    <a:pt x="3" y="37"/>
                    <a:pt x="0" y="20"/>
                    <a:pt x="0" y="20"/>
                  </a:cubicBezTo>
                  <a:cubicBezTo>
                    <a:pt x="26" y="3"/>
                    <a:pt x="31" y="11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25" name="Freeform 17"/>
            <p:cNvSpPr>
              <a:spLocks/>
            </p:cNvSpPr>
            <p:nvPr/>
          </p:nvSpPr>
          <p:spPr bwMode="auto">
            <a:xfrm>
              <a:off x="3703" y="1644"/>
              <a:ext cx="671" cy="539"/>
            </a:xfrm>
            <a:custGeom>
              <a:avLst/>
              <a:gdLst>
                <a:gd name="T0" fmla="*/ 21 w 671"/>
                <a:gd name="T1" fmla="*/ 440 h 539"/>
                <a:gd name="T2" fmla="*/ 81 w 671"/>
                <a:gd name="T3" fmla="*/ 432 h 539"/>
                <a:gd name="T4" fmla="*/ 153 w 671"/>
                <a:gd name="T5" fmla="*/ 396 h 539"/>
                <a:gd name="T6" fmla="*/ 205 w 671"/>
                <a:gd name="T7" fmla="*/ 388 h 539"/>
                <a:gd name="T8" fmla="*/ 241 w 671"/>
                <a:gd name="T9" fmla="*/ 376 h 539"/>
                <a:gd name="T10" fmla="*/ 297 w 671"/>
                <a:gd name="T11" fmla="*/ 332 h 539"/>
                <a:gd name="T12" fmla="*/ 325 w 671"/>
                <a:gd name="T13" fmla="*/ 300 h 539"/>
                <a:gd name="T14" fmla="*/ 337 w 671"/>
                <a:gd name="T15" fmla="*/ 260 h 539"/>
                <a:gd name="T16" fmla="*/ 381 w 671"/>
                <a:gd name="T17" fmla="*/ 140 h 539"/>
                <a:gd name="T18" fmla="*/ 429 w 671"/>
                <a:gd name="T19" fmla="*/ 104 h 539"/>
                <a:gd name="T20" fmla="*/ 485 w 671"/>
                <a:gd name="T21" fmla="*/ 52 h 539"/>
                <a:gd name="T22" fmla="*/ 569 w 671"/>
                <a:gd name="T23" fmla="*/ 0 h 539"/>
                <a:gd name="T24" fmla="*/ 629 w 671"/>
                <a:gd name="T25" fmla="*/ 16 h 539"/>
                <a:gd name="T26" fmla="*/ 477 w 671"/>
                <a:gd name="T27" fmla="*/ 324 h 539"/>
                <a:gd name="T28" fmla="*/ 389 w 671"/>
                <a:gd name="T29" fmla="*/ 420 h 539"/>
                <a:gd name="T30" fmla="*/ 321 w 671"/>
                <a:gd name="T31" fmla="*/ 468 h 539"/>
                <a:gd name="T32" fmla="*/ 285 w 671"/>
                <a:gd name="T33" fmla="*/ 492 h 539"/>
                <a:gd name="T34" fmla="*/ 253 w 671"/>
                <a:gd name="T35" fmla="*/ 504 h 539"/>
                <a:gd name="T36" fmla="*/ 221 w 671"/>
                <a:gd name="T37" fmla="*/ 512 h 539"/>
                <a:gd name="T38" fmla="*/ 21 w 671"/>
                <a:gd name="T39" fmla="*/ 488 h 539"/>
                <a:gd name="T40" fmla="*/ 17 w 671"/>
                <a:gd name="T41" fmla="*/ 476 h 539"/>
                <a:gd name="T42" fmla="*/ 5 w 671"/>
                <a:gd name="T43" fmla="*/ 468 h 539"/>
                <a:gd name="T44" fmla="*/ 21 w 671"/>
                <a:gd name="T45" fmla="*/ 440 h 53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71"/>
                <a:gd name="T70" fmla="*/ 0 h 539"/>
                <a:gd name="T71" fmla="*/ 671 w 671"/>
                <a:gd name="T72" fmla="*/ 539 h 53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71" h="539">
                  <a:moveTo>
                    <a:pt x="21" y="440"/>
                  </a:moveTo>
                  <a:cubicBezTo>
                    <a:pt x="24" y="440"/>
                    <a:pt x="67" y="440"/>
                    <a:pt x="81" y="432"/>
                  </a:cubicBezTo>
                  <a:cubicBezTo>
                    <a:pt x="109" y="417"/>
                    <a:pt x="123" y="406"/>
                    <a:pt x="153" y="396"/>
                  </a:cubicBezTo>
                  <a:cubicBezTo>
                    <a:pt x="170" y="390"/>
                    <a:pt x="188" y="392"/>
                    <a:pt x="205" y="388"/>
                  </a:cubicBezTo>
                  <a:cubicBezTo>
                    <a:pt x="217" y="385"/>
                    <a:pt x="241" y="376"/>
                    <a:pt x="241" y="376"/>
                  </a:cubicBezTo>
                  <a:cubicBezTo>
                    <a:pt x="254" y="357"/>
                    <a:pt x="275" y="339"/>
                    <a:pt x="297" y="332"/>
                  </a:cubicBezTo>
                  <a:cubicBezTo>
                    <a:pt x="306" y="319"/>
                    <a:pt x="316" y="313"/>
                    <a:pt x="325" y="300"/>
                  </a:cubicBezTo>
                  <a:cubicBezTo>
                    <a:pt x="328" y="286"/>
                    <a:pt x="337" y="260"/>
                    <a:pt x="337" y="260"/>
                  </a:cubicBezTo>
                  <a:cubicBezTo>
                    <a:pt x="340" y="207"/>
                    <a:pt x="331" y="165"/>
                    <a:pt x="381" y="140"/>
                  </a:cubicBezTo>
                  <a:cubicBezTo>
                    <a:pt x="391" y="124"/>
                    <a:pt x="412" y="113"/>
                    <a:pt x="429" y="104"/>
                  </a:cubicBezTo>
                  <a:cubicBezTo>
                    <a:pt x="444" y="82"/>
                    <a:pt x="461" y="64"/>
                    <a:pt x="485" y="52"/>
                  </a:cubicBezTo>
                  <a:cubicBezTo>
                    <a:pt x="503" y="24"/>
                    <a:pt x="542" y="18"/>
                    <a:pt x="569" y="0"/>
                  </a:cubicBezTo>
                  <a:cubicBezTo>
                    <a:pt x="597" y="3"/>
                    <a:pt x="608" y="2"/>
                    <a:pt x="629" y="16"/>
                  </a:cubicBezTo>
                  <a:cubicBezTo>
                    <a:pt x="671" y="141"/>
                    <a:pt x="545" y="236"/>
                    <a:pt x="477" y="324"/>
                  </a:cubicBezTo>
                  <a:cubicBezTo>
                    <a:pt x="450" y="358"/>
                    <a:pt x="426" y="395"/>
                    <a:pt x="389" y="420"/>
                  </a:cubicBezTo>
                  <a:cubicBezTo>
                    <a:pt x="371" y="447"/>
                    <a:pt x="347" y="451"/>
                    <a:pt x="321" y="468"/>
                  </a:cubicBezTo>
                  <a:cubicBezTo>
                    <a:pt x="306" y="478"/>
                    <a:pt x="302" y="484"/>
                    <a:pt x="285" y="492"/>
                  </a:cubicBezTo>
                  <a:cubicBezTo>
                    <a:pt x="275" y="497"/>
                    <a:pt x="264" y="500"/>
                    <a:pt x="253" y="504"/>
                  </a:cubicBezTo>
                  <a:cubicBezTo>
                    <a:pt x="243" y="507"/>
                    <a:pt x="221" y="512"/>
                    <a:pt x="221" y="512"/>
                  </a:cubicBezTo>
                  <a:cubicBezTo>
                    <a:pt x="67" y="508"/>
                    <a:pt x="88" y="539"/>
                    <a:pt x="21" y="488"/>
                  </a:cubicBezTo>
                  <a:cubicBezTo>
                    <a:pt x="20" y="484"/>
                    <a:pt x="20" y="479"/>
                    <a:pt x="17" y="476"/>
                  </a:cubicBezTo>
                  <a:cubicBezTo>
                    <a:pt x="14" y="472"/>
                    <a:pt x="7" y="472"/>
                    <a:pt x="5" y="468"/>
                  </a:cubicBezTo>
                  <a:cubicBezTo>
                    <a:pt x="0" y="455"/>
                    <a:pt x="21" y="453"/>
                    <a:pt x="21" y="4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26" name="Oval 31"/>
            <p:cNvSpPr>
              <a:spLocks noChangeArrowheads="1"/>
            </p:cNvSpPr>
            <p:nvPr/>
          </p:nvSpPr>
          <p:spPr bwMode="auto">
            <a:xfrm>
              <a:off x="3515" y="1570"/>
              <a:ext cx="364" cy="4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AT" altLang="de-DE"/>
            </a:p>
          </p:txBody>
        </p:sp>
        <p:sp>
          <p:nvSpPr>
            <p:cNvPr id="27" name="Oval 41"/>
            <p:cNvSpPr>
              <a:spLocks noChangeArrowheads="1"/>
            </p:cNvSpPr>
            <p:nvPr/>
          </p:nvSpPr>
          <p:spPr bwMode="auto">
            <a:xfrm>
              <a:off x="3742" y="1525"/>
              <a:ext cx="272" cy="2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AT" altLang="de-DE"/>
            </a:p>
          </p:txBody>
        </p:sp>
        <p:sp>
          <p:nvSpPr>
            <p:cNvPr id="28" name="Oval 42"/>
            <p:cNvSpPr>
              <a:spLocks noChangeArrowheads="1"/>
            </p:cNvSpPr>
            <p:nvPr/>
          </p:nvSpPr>
          <p:spPr bwMode="auto">
            <a:xfrm>
              <a:off x="3515" y="1842"/>
              <a:ext cx="181" cy="1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AT" altLang="de-DE"/>
            </a:p>
          </p:txBody>
        </p:sp>
      </p:grpSp>
      <p:sp>
        <p:nvSpPr>
          <p:cNvPr id="29" name="Rechteckiger Pfeil 1"/>
          <p:cNvSpPr/>
          <p:nvPr/>
        </p:nvSpPr>
        <p:spPr bwMode="auto">
          <a:xfrm flipV="1">
            <a:off x="7505217" y="4302038"/>
            <a:ext cx="524597" cy="644737"/>
          </a:xfrm>
          <a:prstGeom prst="bentArrow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AT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1656" y="1680940"/>
            <a:ext cx="807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CRAC is a selective calcium ion store operated channel (SOC) 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70795" y="2297283"/>
            <a:ext cx="178272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SOC activity is dependent on [Ca</a:t>
            </a:r>
            <a:r>
              <a:rPr lang="en-US" baseline="30000" dirty="0" smtClean="0"/>
              <a:t>2+</a:t>
            </a:r>
            <a:r>
              <a:rPr lang="en-US" dirty="0" smtClean="0"/>
              <a:t>]</a:t>
            </a:r>
            <a:r>
              <a:rPr lang="en-US" baseline="-25000" dirty="0" smtClean="0"/>
              <a:t>ET</a:t>
            </a:r>
            <a:r>
              <a:rPr lang="en-US" dirty="0" smtClean="0"/>
              <a:t>. </a:t>
            </a:r>
          </a:p>
          <a:p>
            <a:endParaRPr lang="en-US" dirty="0"/>
          </a:p>
          <a:p>
            <a:r>
              <a:rPr lang="en-US" dirty="0" smtClean="0"/>
              <a:t>Ca</a:t>
            </a:r>
            <a:r>
              <a:rPr lang="en-US" baseline="30000" dirty="0" smtClean="0"/>
              <a:t>2+ </a:t>
            </a:r>
            <a:r>
              <a:rPr lang="en-US" dirty="0" smtClean="0"/>
              <a:t>depletion is caused by: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Receptor signals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Biochemical signals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Thapsigargin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Ionomycin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2" name="Taisnstūris ar noapaļotiem stūriem 18"/>
          <p:cNvSpPr/>
          <p:nvPr/>
        </p:nvSpPr>
        <p:spPr>
          <a:xfrm>
            <a:off x="8030460" y="4302039"/>
            <a:ext cx="1113540" cy="11111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Gene expression</a:t>
            </a:r>
          </a:p>
          <a:p>
            <a:pPr algn="ctr"/>
            <a:r>
              <a:rPr lang="en-US" sz="1400" dirty="0" smtClean="0"/>
              <a:t>Secretion</a:t>
            </a:r>
          </a:p>
          <a:p>
            <a:pPr algn="ctr"/>
            <a:r>
              <a:rPr lang="en-US" sz="1400" dirty="0" smtClean="0"/>
              <a:t>Cell growth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6024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CRAC ion channels</a:t>
            </a:r>
            <a:endParaRPr lang="en-US" dirty="0"/>
          </a:p>
        </p:txBody>
      </p:sp>
      <p:pic>
        <p:nvPicPr>
          <p:cNvPr id="3" name="Attēls 4"/>
          <p:cNvPicPr>
            <a:picLocks noChangeAspect="1"/>
          </p:cNvPicPr>
          <p:nvPr/>
        </p:nvPicPr>
        <p:blipFill rotWithShape="1">
          <a:blip r:embed="rId2"/>
          <a:srcRect r="1472" b="71519"/>
          <a:stretch/>
        </p:blipFill>
        <p:spPr>
          <a:xfrm>
            <a:off x="0" y="3101765"/>
            <a:ext cx="3006758" cy="1342694"/>
          </a:xfrm>
          <a:prstGeom prst="rect">
            <a:avLst/>
          </a:prstGeom>
        </p:spPr>
      </p:pic>
      <p:pic>
        <p:nvPicPr>
          <p:cNvPr id="4" name="Attēls 6"/>
          <p:cNvPicPr>
            <a:picLocks noChangeAspect="1"/>
          </p:cNvPicPr>
          <p:nvPr/>
        </p:nvPicPr>
        <p:blipFill rotWithShape="1">
          <a:blip r:embed="rId2"/>
          <a:srcRect l="6133" t="37242" b="35710"/>
          <a:stretch/>
        </p:blipFill>
        <p:spPr>
          <a:xfrm>
            <a:off x="3006758" y="3101765"/>
            <a:ext cx="2988083" cy="1330118"/>
          </a:xfrm>
          <a:prstGeom prst="rect">
            <a:avLst/>
          </a:prstGeom>
        </p:spPr>
      </p:pic>
      <p:pic>
        <p:nvPicPr>
          <p:cNvPr id="5" name="Attēls 7"/>
          <p:cNvPicPr>
            <a:picLocks noChangeAspect="1"/>
          </p:cNvPicPr>
          <p:nvPr/>
        </p:nvPicPr>
        <p:blipFill rotWithShape="1">
          <a:blip r:embed="rId2"/>
          <a:srcRect l="8487" t="71947"/>
          <a:stretch/>
        </p:blipFill>
        <p:spPr>
          <a:xfrm>
            <a:off x="6028682" y="3060982"/>
            <a:ext cx="2908830" cy="13775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5104" y="1709129"/>
            <a:ext cx="56138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/>
              <a:t>STIM1 </a:t>
            </a:r>
            <a:r>
              <a:rPr lang="lv-LV" sz="1400" dirty="0" smtClean="0"/>
              <a:t>(</a:t>
            </a:r>
            <a:r>
              <a:rPr lang="lv-LV" sz="1400" i="1" dirty="0" smtClean="0"/>
              <a:t>stromal interaction molecule</a:t>
            </a:r>
            <a:r>
              <a:rPr lang="lv-LV" sz="1400" dirty="0" smtClean="0"/>
              <a:t>) </a:t>
            </a:r>
            <a:r>
              <a:rPr lang="lv-LV" dirty="0" smtClean="0"/>
              <a:t>is located on ER membrane</a:t>
            </a:r>
          </a:p>
          <a:p>
            <a:r>
              <a:rPr lang="lv-LV" dirty="0" smtClean="0"/>
              <a:t>ORAI1 is located on PM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35345" y="4689223"/>
            <a:ext cx="2457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ER Ca</a:t>
            </a:r>
            <a:r>
              <a:rPr lang="lv-LV" baseline="30000" dirty="0" smtClean="0"/>
              <a:t>2+ </a:t>
            </a:r>
            <a:r>
              <a:rPr lang="lv-LV" dirty="0" smtClean="0"/>
              <a:t>store depletion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26990" y="4664791"/>
            <a:ext cx="1474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STIM1-ORAI1 complex formation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09043" y="4664791"/>
            <a:ext cx="126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Ca</a:t>
            </a:r>
            <a:r>
              <a:rPr lang="lv-LV" baseline="30000" dirty="0" smtClean="0"/>
              <a:t>2+</a:t>
            </a:r>
            <a:r>
              <a:rPr lang="lv-LV" dirty="0" smtClean="0"/>
              <a:t> influx</a:t>
            </a:r>
            <a:endParaRPr lang="en-US" dirty="0"/>
          </a:p>
        </p:txBody>
      </p:sp>
      <p:cxnSp>
        <p:nvCxnSpPr>
          <p:cNvPr id="10" name="Taisns bultveida savienotājs 10"/>
          <p:cNvCxnSpPr/>
          <p:nvPr/>
        </p:nvCxnSpPr>
        <p:spPr>
          <a:xfrm>
            <a:off x="2041763" y="5078278"/>
            <a:ext cx="215551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7200" y="6320914"/>
            <a:ext cx="2446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Prakriya and Lewis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425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5762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FRET – </a:t>
            </a:r>
            <a:r>
              <a:rPr lang="en-US" dirty="0" err="1" smtClean="0"/>
              <a:t>Förster</a:t>
            </a:r>
            <a:r>
              <a:rPr lang="en-US" dirty="0" smtClean="0"/>
              <a:t> Resonance Energy Transfer</a:t>
            </a:r>
            <a:endParaRPr lang="en-US" dirty="0"/>
          </a:p>
        </p:txBody>
      </p:sp>
      <p:grpSp>
        <p:nvGrpSpPr>
          <p:cNvPr id="4" name="Grupa 41"/>
          <p:cNvGrpSpPr/>
          <p:nvPr/>
        </p:nvGrpSpPr>
        <p:grpSpPr>
          <a:xfrm>
            <a:off x="4888275" y="2406788"/>
            <a:ext cx="4036044" cy="3599019"/>
            <a:chOff x="2545236" y="770733"/>
            <a:chExt cx="5328840" cy="5260082"/>
          </a:xfrm>
        </p:grpSpPr>
        <p:sp>
          <p:nvSpPr>
            <p:cNvPr id="5" name="Rechteck 56"/>
            <p:cNvSpPr>
              <a:spLocks noChangeArrowheads="1"/>
            </p:cNvSpPr>
            <p:nvPr/>
          </p:nvSpPr>
          <p:spPr bwMode="auto">
            <a:xfrm>
              <a:off x="2760738" y="1421608"/>
              <a:ext cx="5113338" cy="431800"/>
            </a:xfrm>
            <a:prstGeom prst="rect">
              <a:avLst/>
            </a:prstGeom>
            <a:solidFill>
              <a:srgbClr val="FFCC66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de-AT" altLang="de-DE"/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4926" y="770733"/>
              <a:ext cx="1887537" cy="180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uppieren 40"/>
            <p:cNvGrpSpPr>
              <a:grpSpLocks/>
            </p:cNvGrpSpPr>
            <p:nvPr/>
          </p:nvGrpSpPr>
          <p:grpSpPr bwMode="auto">
            <a:xfrm>
              <a:off x="5080474" y="1915587"/>
              <a:ext cx="2522139" cy="935037"/>
              <a:chOff x="243074" y="4427232"/>
              <a:chExt cx="2529207" cy="936105"/>
            </a:xfrm>
          </p:grpSpPr>
          <p:sp>
            <p:nvSpPr>
              <p:cNvPr id="24" name="Flussdiagramm: Magnetplattenspeicher 14"/>
              <p:cNvSpPr/>
              <p:nvPr/>
            </p:nvSpPr>
            <p:spPr>
              <a:xfrm>
                <a:off x="243074" y="4707712"/>
                <a:ext cx="359780" cy="648440"/>
              </a:xfrm>
              <a:prstGeom prst="flowChartMagneticDisk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AT"/>
              </a:p>
            </p:txBody>
          </p:sp>
          <p:cxnSp>
            <p:nvCxnSpPr>
              <p:cNvPr id="25" name="Gerade Verbindung 15"/>
              <p:cNvCxnSpPr/>
              <p:nvPr/>
            </p:nvCxnSpPr>
            <p:spPr>
              <a:xfrm>
                <a:off x="2772281" y="4652648"/>
                <a:ext cx="0" cy="216147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feld 16"/>
              <p:cNvSpPr txBox="1">
                <a:spLocks noChangeArrowheads="1"/>
              </p:cNvSpPr>
              <p:nvPr/>
            </p:nvSpPr>
            <p:spPr bwMode="auto">
              <a:xfrm rot="16200000">
                <a:off x="5853" y="4664453"/>
                <a:ext cx="936105" cy="461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de-AT" altLang="de-DE" dirty="0">
                    <a:solidFill>
                      <a:schemeClr val="tx1"/>
                    </a:solidFill>
                  </a:rPr>
                  <a:t>CFP</a:t>
                </a:r>
              </a:p>
            </p:txBody>
          </p:sp>
        </p:grpSp>
        <p:sp>
          <p:nvSpPr>
            <p:cNvPr id="8" name="Flussdiagramm: Verzögerung 32"/>
            <p:cNvSpPr>
              <a:spLocks noChangeArrowheads="1"/>
            </p:cNvSpPr>
            <p:nvPr/>
          </p:nvSpPr>
          <p:spPr bwMode="auto">
            <a:xfrm rot="-5400000">
              <a:off x="4028755" y="2313684"/>
              <a:ext cx="2233612" cy="5200649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de-AT" altLang="de-DE"/>
            </a:p>
          </p:txBody>
        </p:sp>
        <p:grpSp>
          <p:nvGrpSpPr>
            <p:cNvPr id="9" name="Gruppieren 16"/>
            <p:cNvGrpSpPr>
              <a:grpSpLocks noChangeAspect="1"/>
            </p:cNvGrpSpPr>
            <p:nvPr/>
          </p:nvGrpSpPr>
          <p:grpSpPr>
            <a:xfrm>
              <a:off x="3417886" y="2356645"/>
              <a:ext cx="1733040" cy="2235544"/>
              <a:chOff x="202889" y="503965"/>
              <a:chExt cx="4332599" cy="5588861"/>
            </a:xfrm>
          </p:grpSpPr>
          <p:grpSp>
            <p:nvGrpSpPr>
              <p:cNvPr id="13" name="Gruppieren 14"/>
              <p:cNvGrpSpPr/>
              <p:nvPr/>
            </p:nvGrpSpPr>
            <p:grpSpPr>
              <a:xfrm>
                <a:off x="202889" y="827314"/>
                <a:ext cx="4332599" cy="5265512"/>
                <a:chOff x="202889" y="827314"/>
                <a:chExt cx="4332599" cy="5265512"/>
              </a:xfrm>
            </p:grpSpPr>
            <p:pic>
              <p:nvPicPr>
                <p:cNvPr id="15" name="Grafik 105" descr="N-term STIM1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23850" y="4318318"/>
                  <a:ext cx="2373364" cy="177450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6" name="Grafik 106" descr="N-term STIM1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264646" y="4318318"/>
                  <a:ext cx="2270842" cy="169785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7" name="Flussdiagramm: Magnetplattenspeicher 46"/>
                <p:cNvSpPr/>
                <p:nvPr/>
              </p:nvSpPr>
              <p:spPr bwMode="auto">
                <a:xfrm>
                  <a:off x="1352550" y="4022725"/>
                  <a:ext cx="268288" cy="590550"/>
                </a:xfrm>
                <a:prstGeom prst="flowChartMagneticDisk">
                  <a:avLst/>
                </a:prstGeom>
                <a:solidFill>
                  <a:schemeClr val="accent5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AT"/>
                </a:p>
              </p:txBody>
            </p:sp>
            <p:sp>
              <p:nvSpPr>
                <p:cNvPr id="18" name="Flussdiagramm: Magnetplattenspeicher 47"/>
                <p:cNvSpPr/>
                <p:nvPr/>
              </p:nvSpPr>
              <p:spPr bwMode="auto">
                <a:xfrm>
                  <a:off x="3230563" y="4022725"/>
                  <a:ext cx="268287" cy="590550"/>
                </a:xfrm>
                <a:prstGeom prst="flowChartMagneticDisk">
                  <a:avLst/>
                </a:prstGeom>
                <a:solidFill>
                  <a:schemeClr val="accent5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AT"/>
                </a:p>
              </p:txBody>
            </p:sp>
            <p:pic>
              <p:nvPicPr>
                <p:cNvPr id="19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98387" y="1484784"/>
                  <a:ext cx="3713573" cy="13948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0" name="Freihandform 49"/>
                <p:cNvSpPr/>
                <p:nvPr/>
              </p:nvSpPr>
              <p:spPr bwMode="auto">
                <a:xfrm>
                  <a:off x="905721" y="2467429"/>
                  <a:ext cx="624385" cy="2351314"/>
                </a:xfrm>
                <a:custGeom>
                  <a:avLst/>
                  <a:gdLst>
                    <a:gd name="connsiteX0" fmla="*/ 168336 w 624385"/>
                    <a:gd name="connsiteY0" fmla="*/ 0 h 2351314"/>
                    <a:gd name="connsiteX1" fmla="*/ 110279 w 624385"/>
                    <a:gd name="connsiteY1" fmla="*/ 14514 h 2351314"/>
                    <a:gd name="connsiteX2" fmla="*/ 81250 w 624385"/>
                    <a:gd name="connsiteY2" fmla="*/ 58057 h 2351314"/>
                    <a:gd name="connsiteX3" fmla="*/ 37708 w 624385"/>
                    <a:gd name="connsiteY3" fmla="*/ 101600 h 2351314"/>
                    <a:gd name="connsiteX4" fmla="*/ 23193 w 624385"/>
                    <a:gd name="connsiteY4" fmla="*/ 188685 h 2351314"/>
                    <a:gd name="connsiteX5" fmla="*/ 8679 w 624385"/>
                    <a:gd name="connsiteY5" fmla="*/ 232228 h 2351314"/>
                    <a:gd name="connsiteX6" fmla="*/ 37708 w 624385"/>
                    <a:gd name="connsiteY6" fmla="*/ 522514 h 2351314"/>
                    <a:gd name="connsiteX7" fmla="*/ 66736 w 624385"/>
                    <a:gd name="connsiteY7" fmla="*/ 566057 h 2351314"/>
                    <a:gd name="connsiteX8" fmla="*/ 95765 w 624385"/>
                    <a:gd name="connsiteY8" fmla="*/ 667657 h 2351314"/>
                    <a:gd name="connsiteX9" fmla="*/ 139308 w 624385"/>
                    <a:gd name="connsiteY9" fmla="*/ 711200 h 2351314"/>
                    <a:gd name="connsiteX10" fmla="*/ 153822 w 624385"/>
                    <a:gd name="connsiteY10" fmla="*/ 754742 h 2351314"/>
                    <a:gd name="connsiteX11" fmla="*/ 211879 w 624385"/>
                    <a:gd name="connsiteY11" fmla="*/ 841828 h 2351314"/>
                    <a:gd name="connsiteX12" fmla="*/ 298965 w 624385"/>
                    <a:gd name="connsiteY12" fmla="*/ 1016000 h 2351314"/>
                    <a:gd name="connsiteX13" fmla="*/ 327993 w 624385"/>
                    <a:gd name="connsiteY13" fmla="*/ 1059542 h 2351314"/>
                    <a:gd name="connsiteX14" fmla="*/ 371536 w 624385"/>
                    <a:gd name="connsiteY14" fmla="*/ 1088571 h 2351314"/>
                    <a:gd name="connsiteX15" fmla="*/ 444108 w 624385"/>
                    <a:gd name="connsiteY15" fmla="*/ 1175657 h 2351314"/>
                    <a:gd name="connsiteX16" fmla="*/ 502165 w 624385"/>
                    <a:gd name="connsiteY16" fmla="*/ 1262742 h 2351314"/>
                    <a:gd name="connsiteX17" fmla="*/ 531193 w 624385"/>
                    <a:gd name="connsiteY17" fmla="*/ 1306285 h 2351314"/>
                    <a:gd name="connsiteX18" fmla="*/ 574736 w 624385"/>
                    <a:gd name="connsiteY18" fmla="*/ 1393371 h 2351314"/>
                    <a:gd name="connsiteX19" fmla="*/ 589250 w 624385"/>
                    <a:gd name="connsiteY19" fmla="*/ 1451428 h 2351314"/>
                    <a:gd name="connsiteX20" fmla="*/ 618279 w 624385"/>
                    <a:gd name="connsiteY20" fmla="*/ 1959428 h 2351314"/>
                    <a:gd name="connsiteX21" fmla="*/ 618279 w 624385"/>
                    <a:gd name="connsiteY21" fmla="*/ 2351314 h 2351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24385" h="2351314">
                      <a:moveTo>
                        <a:pt x="168336" y="0"/>
                      </a:moveTo>
                      <a:cubicBezTo>
                        <a:pt x="148984" y="4838"/>
                        <a:pt x="126877" y="3449"/>
                        <a:pt x="110279" y="14514"/>
                      </a:cubicBezTo>
                      <a:cubicBezTo>
                        <a:pt x="95765" y="24190"/>
                        <a:pt x="92417" y="44656"/>
                        <a:pt x="81250" y="58057"/>
                      </a:cubicBezTo>
                      <a:cubicBezTo>
                        <a:pt x="68110" y="73826"/>
                        <a:pt x="52222" y="87086"/>
                        <a:pt x="37708" y="101600"/>
                      </a:cubicBezTo>
                      <a:cubicBezTo>
                        <a:pt x="32870" y="130628"/>
                        <a:pt x="29577" y="159957"/>
                        <a:pt x="23193" y="188685"/>
                      </a:cubicBezTo>
                      <a:cubicBezTo>
                        <a:pt x="19874" y="203620"/>
                        <a:pt x="8679" y="216929"/>
                        <a:pt x="8679" y="232228"/>
                      </a:cubicBezTo>
                      <a:cubicBezTo>
                        <a:pt x="8679" y="244975"/>
                        <a:pt x="0" y="447098"/>
                        <a:pt x="37708" y="522514"/>
                      </a:cubicBezTo>
                      <a:cubicBezTo>
                        <a:pt x="45509" y="538116"/>
                        <a:pt x="57060" y="551543"/>
                        <a:pt x="66736" y="566057"/>
                      </a:cubicBezTo>
                      <a:cubicBezTo>
                        <a:pt x="68672" y="573803"/>
                        <a:pt x="87434" y="655161"/>
                        <a:pt x="95765" y="667657"/>
                      </a:cubicBezTo>
                      <a:cubicBezTo>
                        <a:pt x="107151" y="684736"/>
                        <a:pt x="124794" y="696686"/>
                        <a:pt x="139308" y="711200"/>
                      </a:cubicBezTo>
                      <a:cubicBezTo>
                        <a:pt x="144146" y="725714"/>
                        <a:pt x="146392" y="741368"/>
                        <a:pt x="153822" y="754742"/>
                      </a:cubicBezTo>
                      <a:cubicBezTo>
                        <a:pt x="170765" y="785240"/>
                        <a:pt x="211879" y="841828"/>
                        <a:pt x="211879" y="841828"/>
                      </a:cubicBezTo>
                      <a:cubicBezTo>
                        <a:pt x="251941" y="962011"/>
                        <a:pt x="223935" y="903455"/>
                        <a:pt x="298965" y="1016000"/>
                      </a:cubicBezTo>
                      <a:cubicBezTo>
                        <a:pt x="308641" y="1030514"/>
                        <a:pt x="313479" y="1049866"/>
                        <a:pt x="327993" y="1059542"/>
                      </a:cubicBezTo>
                      <a:lnTo>
                        <a:pt x="371536" y="1088571"/>
                      </a:lnTo>
                      <a:cubicBezTo>
                        <a:pt x="475270" y="1244170"/>
                        <a:pt x="313724" y="1008021"/>
                        <a:pt x="444108" y="1175657"/>
                      </a:cubicBezTo>
                      <a:cubicBezTo>
                        <a:pt x="465527" y="1203196"/>
                        <a:pt x="482813" y="1233714"/>
                        <a:pt x="502165" y="1262742"/>
                      </a:cubicBezTo>
                      <a:cubicBezTo>
                        <a:pt x="511841" y="1277256"/>
                        <a:pt x="525677" y="1289736"/>
                        <a:pt x="531193" y="1306285"/>
                      </a:cubicBezTo>
                      <a:cubicBezTo>
                        <a:pt x="551224" y="1366377"/>
                        <a:pt x="537221" y="1337098"/>
                        <a:pt x="574736" y="1393371"/>
                      </a:cubicBezTo>
                      <a:cubicBezTo>
                        <a:pt x="579574" y="1412723"/>
                        <a:pt x="585338" y="1431867"/>
                        <a:pt x="589250" y="1451428"/>
                      </a:cubicBezTo>
                      <a:cubicBezTo>
                        <a:pt x="624385" y="1627103"/>
                        <a:pt x="614487" y="1747093"/>
                        <a:pt x="618279" y="1959428"/>
                      </a:cubicBezTo>
                      <a:cubicBezTo>
                        <a:pt x="620611" y="2090036"/>
                        <a:pt x="618279" y="2220685"/>
                        <a:pt x="618279" y="2351314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tabLst/>
                  </a:pPr>
                  <a:endParaRPr kumimoji="0" lang="de-AT" sz="24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21" name="Freihandform 50"/>
                <p:cNvSpPr/>
                <p:nvPr/>
              </p:nvSpPr>
              <p:spPr bwMode="auto">
                <a:xfrm flipH="1">
                  <a:off x="3324177" y="2564904"/>
                  <a:ext cx="527743" cy="2351314"/>
                </a:xfrm>
                <a:custGeom>
                  <a:avLst/>
                  <a:gdLst>
                    <a:gd name="connsiteX0" fmla="*/ 168336 w 624385"/>
                    <a:gd name="connsiteY0" fmla="*/ 0 h 2351314"/>
                    <a:gd name="connsiteX1" fmla="*/ 110279 w 624385"/>
                    <a:gd name="connsiteY1" fmla="*/ 14514 h 2351314"/>
                    <a:gd name="connsiteX2" fmla="*/ 81250 w 624385"/>
                    <a:gd name="connsiteY2" fmla="*/ 58057 h 2351314"/>
                    <a:gd name="connsiteX3" fmla="*/ 37708 w 624385"/>
                    <a:gd name="connsiteY3" fmla="*/ 101600 h 2351314"/>
                    <a:gd name="connsiteX4" fmla="*/ 23193 w 624385"/>
                    <a:gd name="connsiteY4" fmla="*/ 188685 h 2351314"/>
                    <a:gd name="connsiteX5" fmla="*/ 8679 w 624385"/>
                    <a:gd name="connsiteY5" fmla="*/ 232228 h 2351314"/>
                    <a:gd name="connsiteX6" fmla="*/ 37708 w 624385"/>
                    <a:gd name="connsiteY6" fmla="*/ 522514 h 2351314"/>
                    <a:gd name="connsiteX7" fmla="*/ 66736 w 624385"/>
                    <a:gd name="connsiteY7" fmla="*/ 566057 h 2351314"/>
                    <a:gd name="connsiteX8" fmla="*/ 95765 w 624385"/>
                    <a:gd name="connsiteY8" fmla="*/ 667657 h 2351314"/>
                    <a:gd name="connsiteX9" fmla="*/ 139308 w 624385"/>
                    <a:gd name="connsiteY9" fmla="*/ 711200 h 2351314"/>
                    <a:gd name="connsiteX10" fmla="*/ 153822 w 624385"/>
                    <a:gd name="connsiteY10" fmla="*/ 754742 h 2351314"/>
                    <a:gd name="connsiteX11" fmla="*/ 211879 w 624385"/>
                    <a:gd name="connsiteY11" fmla="*/ 841828 h 2351314"/>
                    <a:gd name="connsiteX12" fmla="*/ 298965 w 624385"/>
                    <a:gd name="connsiteY12" fmla="*/ 1016000 h 2351314"/>
                    <a:gd name="connsiteX13" fmla="*/ 327993 w 624385"/>
                    <a:gd name="connsiteY13" fmla="*/ 1059542 h 2351314"/>
                    <a:gd name="connsiteX14" fmla="*/ 371536 w 624385"/>
                    <a:gd name="connsiteY14" fmla="*/ 1088571 h 2351314"/>
                    <a:gd name="connsiteX15" fmla="*/ 444108 w 624385"/>
                    <a:gd name="connsiteY15" fmla="*/ 1175657 h 2351314"/>
                    <a:gd name="connsiteX16" fmla="*/ 502165 w 624385"/>
                    <a:gd name="connsiteY16" fmla="*/ 1262742 h 2351314"/>
                    <a:gd name="connsiteX17" fmla="*/ 531193 w 624385"/>
                    <a:gd name="connsiteY17" fmla="*/ 1306285 h 2351314"/>
                    <a:gd name="connsiteX18" fmla="*/ 574736 w 624385"/>
                    <a:gd name="connsiteY18" fmla="*/ 1393371 h 2351314"/>
                    <a:gd name="connsiteX19" fmla="*/ 589250 w 624385"/>
                    <a:gd name="connsiteY19" fmla="*/ 1451428 h 2351314"/>
                    <a:gd name="connsiteX20" fmla="*/ 618279 w 624385"/>
                    <a:gd name="connsiteY20" fmla="*/ 1959428 h 2351314"/>
                    <a:gd name="connsiteX21" fmla="*/ 618279 w 624385"/>
                    <a:gd name="connsiteY21" fmla="*/ 2351314 h 2351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24385" h="2351314">
                      <a:moveTo>
                        <a:pt x="168336" y="0"/>
                      </a:moveTo>
                      <a:cubicBezTo>
                        <a:pt x="148984" y="4838"/>
                        <a:pt x="126877" y="3449"/>
                        <a:pt x="110279" y="14514"/>
                      </a:cubicBezTo>
                      <a:cubicBezTo>
                        <a:pt x="95765" y="24190"/>
                        <a:pt x="92417" y="44656"/>
                        <a:pt x="81250" y="58057"/>
                      </a:cubicBezTo>
                      <a:cubicBezTo>
                        <a:pt x="68110" y="73826"/>
                        <a:pt x="52222" y="87086"/>
                        <a:pt x="37708" y="101600"/>
                      </a:cubicBezTo>
                      <a:cubicBezTo>
                        <a:pt x="32870" y="130628"/>
                        <a:pt x="29577" y="159957"/>
                        <a:pt x="23193" y="188685"/>
                      </a:cubicBezTo>
                      <a:cubicBezTo>
                        <a:pt x="19874" y="203620"/>
                        <a:pt x="8679" y="216929"/>
                        <a:pt x="8679" y="232228"/>
                      </a:cubicBezTo>
                      <a:cubicBezTo>
                        <a:pt x="8679" y="244975"/>
                        <a:pt x="0" y="447098"/>
                        <a:pt x="37708" y="522514"/>
                      </a:cubicBezTo>
                      <a:cubicBezTo>
                        <a:pt x="45509" y="538116"/>
                        <a:pt x="57060" y="551543"/>
                        <a:pt x="66736" y="566057"/>
                      </a:cubicBezTo>
                      <a:cubicBezTo>
                        <a:pt x="68672" y="573803"/>
                        <a:pt x="87434" y="655161"/>
                        <a:pt x="95765" y="667657"/>
                      </a:cubicBezTo>
                      <a:cubicBezTo>
                        <a:pt x="107151" y="684736"/>
                        <a:pt x="124794" y="696686"/>
                        <a:pt x="139308" y="711200"/>
                      </a:cubicBezTo>
                      <a:cubicBezTo>
                        <a:pt x="144146" y="725714"/>
                        <a:pt x="146392" y="741368"/>
                        <a:pt x="153822" y="754742"/>
                      </a:cubicBezTo>
                      <a:cubicBezTo>
                        <a:pt x="170765" y="785240"/>
                        <a:pt x="211879" y="841828"/>
                        <a:pt x="211879" y="841828"/>
                      </a:cubicBezTo>
                      <a:cubicBezTo>
                        <a:pt x="251941" y="962011"/>
                        <a:pt x="223935" y="903455"/>
                        <a:pt x="298965" y="1016000"/>
                      </a:cubicBezTo>
                      <a:cubicBezTo>
                        <a:pt x="308641" y="1030514"/>
                        <a:pt x="313479" y="1049866"/>
                        <a:pt x="327993" y="1059542"/>
                      </a:cubicBezTo>
                      <a:lnTo>
                        <a:pt x="371536" y="1088571"/>
                      </a:lnTo>
                      <a:cubicBezTo>
                        <a:pt x="475270" y="1244170"/>
                        <a:pt x="313724" y="1008021"/>
                        <a:pt x="444108" y="1175657"/>
                      </a:cubicBezTo>
                      <a:cubicBezTo>
                        <a:pt x="465527" y="1203196"/>
                        <a:pt x="482813" y="1233714"/>
                        <a:pt x="502165" y="1262742"/>
                      </a:cubicBezTo>
                      <a:cubicBezTo>
                        <a:pt x="511841" y="1277256"/>
                        <a:pt x="525677" y="1289736"/>
                        <a:pt x="531193" y="1306285"/>
                      </a:cubicBezTo>
                      <a:cubicBezTo>
                        <a:pt x="551224" y="1366377"/>
                        <a:pt x="537221" y="1337098"/>
                        <a:pt x="574736" y="1393371"/>
                      </a:cubicBezTo>
                      <a:cubicBezTo>
                        <a:pt x="579574" y="1412723"/>
                        <a:pt x="585338" y="1431867"/>
                        <a:pt x="589250" y="1451428"/>
                      </a:cubicBezTo>
                      <a:cubicBezTo>
                        <a:pt x="624385" y="1627103"/>
                        <a:pt x="614487" y="1747093"/>
                        <a:pt x="618279" y="1959428"/>
                      </a:cubicBezTo>
                      <a:cubicBezTo>
                        <a:pt x="620611" y="2090036"/>
                        <a:pt x="618279" y="2220685"/>
                        <a:pt x="618279" y="2351314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tabLst/>
                  </a:pPr>
                  <a:endParaRPr kumimoji="0" lang="de-AT" sz="24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22" name="Freihandform 51"/>
                <p:cNvSpPr/>
                <p:nvPr/>
              </p:nvSpPr>
              <p:spPr bwMode="auto">
                <a:xfrm>
                  <a:off x="202889" y="827314"/>
                  <a:ext cx="551854" cy="1525264"/>
                </a:xfrm>
                <a:custGeom>
                  <a:avLst/>
                  <a:gdLst>
                    <a:gd name="connsiteX0" fmla="*/ 551854 w 551854"/>
                    <a:gd name="connsiteY0" fmla="*/ 1407886 h 1525264"/>
                    <a:gd name="connsiteX1" fmla="*/ 450254 w 551854"/>
                    <a:gd name="connsiteY1" fmla="*/ 1480457 h 1525264"/>
                    <a:gd name="connsiteX2" fmla="*/ 348654 w 551854"/>
                    <a:gd name="connsiteY2" fmla="*/ 1524000 h 1525264"/>
                    <a:gd name="connsiteX3" fmla="*/ 130940 w 551854"/>
                    <a:gd name="connsiteY3" fmla="*/ 1509486 h 1525264"/>
                    <a:gd name="connsiteX4" fmla="*/ 87397 w 551854"/>
                    <a:gd name="connsiteY4" fmla="*/ 1465943 h 1525264"/>
                    <a:gd name="connsiteX5" fmla="*/ 29340 w 551854"/>
                    <a:gd name="connsiteY5" fmla="*/ 1364343 h 1525264"/>
                    <a:gd name="connsiteX6" fmla="*/ 29340 w 551854"/>
                    <a:gd name="connsiteY6" fmla="*/ 870857 h 1525264"/>
                    <a:gd name="connsiteX7" fmla="*/ 72882 w 551854"/>
                    <a:gd name="connsiteY7" fmla="*/ 783772 h 1525264"/>
                    <a:gd name="connsiteX8" fmla="*/ 116425 w 551854"/>
                    <a:gd name="connsiteY8" fmla="*/ 725715 h 1525264"/>
                    <a:gd name="connsiteX9" fmla="*/ 174482 w 551854"/>
                    <a:gd name="connsiteY9" fmla="*/ 638629 h 1525264"/>
                    <a:gd name="connsiteX10" fmla="*/ 203511 w 551854"/>
                    <a:gd name="connsiteY10" fmla="*/ 595086 h 1525264"/>
                    <a:gd name="connsiteX11" fmla="*/ 232540 w 551854"/>
                    <a:gd name="connsiteY11" fmla="*/ 551543 h 1525264"/>
                    <a:gd name="connsiteX12" fmla="*/ 247054 w 551854"/>
                    <a:gd name="connsiteY12" fmla="*/ 508000 h 1525264"/>
                    <a:gd name="connsiteX13" fmla="*/ 276082 w 551854"/>
                    <a:gd name="connsiteY13" fmla="*/ 464457 h 1525264"/>
                    <a:gd name="connsiteX14" fmla="*/ 247054 w 551854"/>
                    <a:gd name="connsiteY14" fmla="*/ 174172 h 1525264"/>
                    <a:gd name="connsiteX15" fmla="*/ 218025 w 551854"/>
                    <a:gd name="connsiteY15" fmla="*/ 130629 h 1525264"/>
                    <a:gd name="connsiteX16" fmla="*/ 174482 w 551854"/>
                    <a:gd name="connsiteY16" fmla="*/ 116115 h 1525264"/>
                    <a:gd name="connsiteX17" fmla="*/ 101911 w 551854"/>
                    <a:gd name="connsiteY17" fmla="*/ 43543 h 1525264"/>
                    <a:gd name="connsiteX18" fmla="*/ 87397 w 551854"/>
                    <a:gd name="connsiteY18" fmla="*/ 0 h 1525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51854" h="1525264">
                      <a:moveTo>
                        <a:pt x="551854" y="1407886"/>
                      </a:moveTo>
                      <a:cubicBezTo>
                        <a:pt x="526925" y="1426583"/>
                        <a:pt x="479973" y="1463475"/>
                        <a:pt x="450254" y="1480457"/>
                      </a:cubicBezTo>
                      <a:cubicBezTo>
                        <a:pt x="400032" y="1509155"/>
                        <a:pt x="397507" y="1507716"/>
                        <a:pt x="348654" y="1524000"/>
                      </a:cubicBezTo>
                      <a:cubicBezTo>
                        <a:pt x="276083" y="1519162"/>
                        <a:pt x="201940" y="1525264"/>
                        <a:pt x="130940" y="1509486"/>
                      </a:cubicBezTo>
                      <a:cubicBezTo>
                        <a:pt x="110902" y="1505033"/>
                        <a:pt x="100538" y="1481712"/>
                        <a:pt x="87397" y="1465943"/>
                      </a:cubicBezTo>
                      <a:cubicBezTo>
                        <a:pt x="61751" y="1435168"/>
                        <a:pt x="47086" y="1399836"/>
                        <a:pt x="29340" y="1364343"/>
                      </a:cubicBezTo>
                      <a:cubicBezTo>
                        <a:pt x="17395" y="1185174"/>
                        <a:pt x="0" y="1054234"/>
                        <a:pt x="29340" y="870857"/>
                      </a:cubicBezTo>
                      <a:cubicBezTo>
                        <a:pt x="34468" y="838810"/>
                        <a:pt x="56184" y="811602"/>
                        <a:pt x="72882" y="783772"/>
                      </a:cubicBezTo>
                      <a:cubicBezTo>
                        <a:pt x="85328" y="763029"/>
                        <a:pt x="102553" y="745533"/>
                        <a:pt x="116425" y="725715"/>
                      </a:cubicBezTo>
                      <a:cubicBezTo>
                        <a:pt x="136432" y="697134"/>
                        <a:pt x="155130" y="667658"/>
                        <a:pt x="174482" y="638629"/>
                      </a:cubicBezTo>
                      <a:lnTo>
                        <a:pt x="203511" y="595086"/>
                      </a:lnTo>
                      <a:lnTo>
                        <a:pt x="232540" y="551543"/>
                      </a:lnTo>
                      <a:cubicBezTo>
                        <a:pt x="237378" y="537029"/>
                        <a:pt x="240212" y="521684"/>
                        <a:pt x="247054" y="508000"/>
                      </a:cubicBezTo>
                      <a:cubicBezTo>
                        <a:pt x="254855" y="492398"/>
                        <a:pt x="275211" y="481879"/>
                        <a:pt x="276082" y="464457"/>
                      </a:cubicBezTo>
                      <a:cubicBezTo>
                        <a:pt x="276660" y="452898"/>
                        <a:pt x="284652" y="249368"/>
                        <a:pt x="247054" y="174172"/>
                      </a:cubicBezTo>
                      <a:cubicBezTo>
                        <a:pt x="239253" y="158570"/>
                        <a:pt x="231647" y="141526"/>
                        <a:pt x="218025" y="130629"/>
                      </a:cubicBezTo>
                      <a:cubicBezTo>
                        <a:pt x="206078" y="121072"/>
                        <a:pt x="188996" y="120953"/>
                        <a:pt x="174482" y="116115"/>
                      </a:cubicBezTo>
                      <a:cubicBezTo>
                        <a:pt x="130941" y="87086"/>
                        <a:pt x="126101" y="91923"/>
                        <a:pt x="101911" y="43543"/>
                      </a:cubicBezTo>
                      <a:cubicBezTo>
                        <a:pt x="95069" y="29859"/>
                        <a:pt x="87397" y="0"/>
                        <a:pt x="87397" y="0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tabLst/>
                  </a:pPr>
                  <a:endParaRPr kumimoji="0" lang="de-AT" sz="24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23" name="Freihandform 52"/>
                <p:cNvSpPr/>
                <p:nvPr/>
              </p:nvSpPr>
              <p:spPr bwMode="auto">
                <a:xfrm flipH="1">
                  <a:off x="3851920" y="836711"/>
                  <a:ext cx="576064" cy="1525263"/>
                </a:xfrm>
                <a:custGeom>
                  <a:avLst/>
                  <a:gdLst>
                    <a:gd name="connsiteX0" fmla="*/ 551854 w 551854"/>
                    <a:gd name="connsiteY0" fmla="*/ 1407886 h 1525264"/>
                    <a:gd name="connsiteX1" fmla="*/ 450254 w 551854"/>
                    <a:gd name="connsiteY1" fmla="*/ 1480457 h 1525264"/>
                    <a:gd name="connsiteX2" fmla="*/ 348654 w 551854"/>
                    <a:gd name="connsiteY2" fmla="*/ 1524000 h 1525264"/>
                    <a:gd name="connsiteX3" fmla="*/ 130940 w 551854"/>
                    <a:gd name="connsiteY3" fmla="*/ 1509486 h 1525264"/>
                    <a:gd name="connsiteX4" fmla="*/ 87397 w 551854"/>
                    <a:gd name="connsiteY4" fmla="*/ 1465943 h 1525264"/>
                    <a:gd name="connsiteX5" fmla="*/ 29340 w 551854"/>
                    <a:gd name="connsiteY5" fmla="*/ 1364343 h 1525264"/>
                    <a:gd name="connsiteX6" fmla="*/ 29340 w 551854"/>
                    <a:gd name="connsiteY6" fmla="*/ 870857 h 1525264"/>
                    <a:gd name="connsiteX7" fmla="*/ 72882 w 551854"/>
                    <a:gd name="connsiteY7" fmla="*/ 783772 h 1525264"/>
                    <a:gd name="connsiteX8" fmla="*/ 116425 w 551854"/>
                    <a:gd name="connsiteY8" fmla="*/ 725715 h 1525264"/>
                    <a:gd name="connsiteX9" fmla="*/ 174482 w 551854"/>
                    <a:gd name="connsiteY9" fmla="*/ 638629 h 1525264"/>
                    <a:gd name="connsiteX10" fmla="*/ 203511 w 551854"/>
                    <a:gd name="connsiteY10" fmla="*/ 595086 h 1525264"/>
                    <a:gd name="connsiteX11" fmla="*/ 232540 w 551854"/>
                    <a:gd name="connsiteY11" fmla="*/ 551543 h 1525264"/>
                    <a:gd name="connsiteX12" fmla="*/ 247054 w 551854"/>
                    <a:gd name="connsiteY12" fmla="*/ 508000 h 1525264"/>
                    <a:gd name="connsiteX13" fmla="*/ 276082 w 551854"/>
                    <a:gd name="connsiteY13" fmla="*/ 464457 h 1525264"/>
                    <a:gd name="connsiteX14" fmla="*/ 247054 w 551854"/>
                    <a:gd name="connsiteY14" fmla="*/ 174172 h 1525264"/>
                    <a:gd name="connsiteX15" fmla="*/ 218025 w 551854"/>
                    <a:gd name="connsiteY15" fmla="*/ 130629 h 1525264"/>
                    <a:gd name="connsiteX16" fmla="*/ 174482 w 551854"/>
                    <a:gd name="connsiteY16" fmla="*/ 116115 h 1525264"/>
                    <a:gd name="connsiteX17" fmla="*/ 101911 w 551854"/>
                    <a:gd name="connsiteY17" fmla="*/ 43543 h 1525264"/>
                    <a:gd name="connsiteX18" fmla="*/ 87397 w 551854"/>
                    <a:gd name="connsiteY18" fmla="*/ 0 h 1525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51854" h="1525264">
                      <a:moveTo>
                        <a:pt x="551854" y="1407886"/>
                      </a:moveTo>
                      <a:cubicBezTo>
                        <a:pt x="526925" y="1426583"/>
                        <a:pt x="479973" y="1463475"/>
                        <a:pt x="450254" y="1480457"/>
                      </a:cubicBezTo>
                      <a:cubicBezTo>
                        <a:pt x="400032" y="1509155"/>
                        <a:pt x="397507" y="1507716"/>
                        <a:pt x="348654" y="1524000"/>
                      </a:cubicBezTo>
                      <a:cubicBezTo>
                        <a:pt x="276083" y="1519162"/>
                        <a:pt x="201940" y="1525264"/>
                        <a:pt x="130940" y="1509486"/>
                      </a:cubicBezTo>
                      <a:cubicBezTo>
                        <a:pt x="110902" y="1505033"/>
                        <a:pt x="100538" y="1481712"/>
                        <a:pt x="87397" y="1465943"/>
                      </a:cubicBezTo>
                      <a:cubicBezTo>
                        <a:pt x="61751" y="1435168"/>
                        <a:pt x="47086" y="1399836"/>
                        <a:pt x="29340" y="1364343"/>
                      </a:cubicBezTo>
                      <a:cubicBezTo>
                        <a:pt x="17395" y="1185174"/>
                        <a:pt x="0" y="1054234"/>
                        <a:pt x="29340" y="870857"/>
                      </a:cubicBezTo>
                      <a:cubicBezTo>
                        <a:pt x="34468" y="838810"/>
                        <a:pt x="56184" y="811602"/>
                        <a:pt x="72882" y="783772"/>
                      </a:cubicBezTo>
                      <a:cubicBezTo>
                        <a:pt x="85328" y="763029"/>
                        <a:pt x="102553" y="745533"/>
                        <a:pt x="116425" y="725715"/>
                      </a:cubicBezTo>
                      <a:cubicBezTo>
                        <a:pt x="136432" y="697134"/>
                        <a:pt x="155130" y="667658"/>
                        <a:pt x="174482" y="638629"/>
                      </a:cubicBezTo>
                      <a:lnTo>
                        <a:pt x="203511" y="595086"/>
                      </a:lnTo>
                      <a:lnTo>
                        <a:pt x="232540" y="551543"/>
                      </a:lnTo>
                      <a:cubicBezTo>
                        <a:pt x="237378" y="537029"/>
                        <a:pt x="240212" y="521684"/>
                        <a:pt x="247054" y="508000"/>
                      </a:cubicBezTo>
                      <a:cubicBezTo>
                        <a:pt x="254855" y="492398"/>
                        <a:pt x="275211" y="481879"/>
                        <a:pt x="276082" y="464457"/>
                      </a:cubicBezTo>
                      <a:cubicBezTo>
                        <a:pt x="276660" y="452898"/>
                        <a:pt x="284652" y="249368"/>
                        <a:pt x="247054" y="174172"/>
                      </a:cubicBezTo>
                      <a:cubicBezTo>
                        <a:pt x="239253" y="158570"/>
                        <a:pt x="231647" y="141526"/>
                        <a:pt x="218025" y="130629"/>
                      </a:cubicBezTo>
                      <a:cubicBezTo>
                        <a:pt x="206078" y="121072"/>
                        <a:pt x="188996" y="120953"/>
                        <a:pt x="174482" y="116115"/>
                      </a:cubicBezTo>
                      <a:cubicBezTo>
                        <a:pt x="130941" y="87086"/>
                        <a:pt x="126101" y="91923"/>
                        <a:pt x="101911" y="43543"/>
                      </a:cubicBezTo>
                      <a:cubicBezTo>
                        <a:pt x="95069" y="29859"/>
                        <a:pt x="87397" y="0"/>
                        <a:pt x="87397" y="0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tabLst/>
                  </a:pPr>
                  <a:endParaRPr kumimoji="0" lang="de-AT" sz="24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4" name="Textfeld 43"/>
              <p:cNvSpPr txBox="1"/>
              <p:nvPr/>
            </p:nvSpPr>
            <p:spPr>
              <a:xfrm>
                <a:off x="721564" y="503965"/>
                <a:ext cx="2964957" cy="1154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AT" dirty="0" smtClean="0">
                    <a:solidFill>
                      <a:schemeClr val="tx1"/>
                    </a:solidFill>
                  </a:rPr>
                  <a:t>STIM1</a:t>
                </a:r>
                <a:endParaRPr lang="de-AT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uppieren 55"/>
            <p:cNvGrpSpPr>
              <a:grpSpLocks/>
            </p:cNvGrpSpPr>
            <p:nvPr/>
          </p:nvGrpSpPr>
          <p:grpSpPr bwMode="auto">
            <a:xfrm>
              <a:off x="7311304" y="1999288"/>
              <a:ext cx="461963" cy="865188"/>
              <a:chOff x="7536373" y="2063099"/>
              <a:chExt cx="461665" cy="865619"/>
            </a:xfrm>
          </p:grpSpPr>
          <p:sp>
            <p:nvSpPr>
              <p:cNvPr id="11" name="Flussdiagramm: Magnetplattenspeicher 24"/>
              <p:cNvSpPr/>
              <p:nvPr/>
            </p:nvSpPr>
            <p:spPr>
              <a:xfrm>
                <a:off x="7537168" y="2277238"/>
                <a:ext cx="360131" cy="648023"/>
              </a:xfrm>
              <a:prstGeom prst="flowChartMagneticDisk">
                <a:avLst/>
              </a:prstGeom>
              <a:solidFill>
                <a:srgbClr val="FFFF00"/>
              </a:solidFill>
              <a:ln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AT"/>
              </a:p>
            </p:txBody>
          </p:sp>
          <p:sp>
            <p:nvSpPr>
              <p:cNvPr id="12" name="Textfeld 25"/>
              <p:cNvSpPr txBox="1">
                <a:spLocks noChangeArrowheads="1"/>
              </p:cNvSpPr>
              <p:nvPr/>
            </p:nvSpPr>
            <p:spPr bwMode="auto">
              <a:xfrm rot="16200000">
                <a:off x="7334396" y="2265076"/>
                <a:ext cx="86561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de-AT" altLang="de-DE" dirty="0">
                    <a:solidFill>
                      <a:schemeClr val="tx1"/>
                    </a:solidFill>
                  </a:rPr>
                  <a:t>YFP</a:t>
                </a:r>
              </a:p>
            </p:txBody>
          </p:sp>
        </p:grpSp>
      </p:grpSp>
      <p:sp>
        <p:nvSpPr>
          <p:cNvPr id="27" name="Rectangle 26"/>
          <p:cNvSpPr/>
          <p:nvPr/>
        </p:nvSpPr>
        <p:spPr>
          <a:xfrm>
            <a:off x="419044" y="6309301"/>
            <a:ext cx="2047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Brossard </a:t>
            </a:r>
            <a:r>
              <a:rPr lang="lv-LV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lang="lv-LV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2013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888275" y="6309303"/>
            <a:ext cx="1280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Shindl 2016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92574" y="1483458"/>
            <a:ext cx="4185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Used for: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Molecular interaction detection in a cell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Conformational changes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521" y="2669972"/>
            <a:ext cx="4602166" cy="294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60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563444" y="2163006"/>
            <a:ext cx="1573715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v-LV" dirty="0" smtClean="0"/>
              <a:t>Transfection of HEK 293 cells with DNA constructs</a:t>
            </a:r>
            <a:endParaRPr lang="en-US" dirty="0"/>
          </a:p>
        </p:txBody>
      </p:sp>
      <p:pic>
        <p:nvPicPr>
          <p:cNvPr id="19" name="Picture 2" descr="https://www.mattek.com/wordpress/media/6-well-Front-300x3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976" y="-749266"/>
            <a:ext cx="3824177" cy="382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ttēls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63" y="3766228"/>
            <a:ext cx="4252628" cy="2836267"/>
          </a:xfrm>
          <a:prstGeom prst="rect">
            <a:avLst/>
          </a:prstGeom>
        </p:spPr>
      </p:pic>
      <p:pic>
        <p:nvPicPr>
          <p:cNvPr id="22" name="Picture 2" descr="http://www.graphpad.com/www/graphpad/includes/themes/graphpad/images/mainpage-banner-graphpad-prism7-scree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74" y="3859634"/>
            <a:ext cx="4438650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372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constructs</a:t>
            </a:r>
            <a:endParaRPr lang="en-US" dirty="0"/>
          </a:p>
        </p:txBody>
      </p:sp>
      <p:sp>
        <p:nvSpPr>
          <p:cNvPr id="4" name="Satura vietturis 2"/>
          <p:cNvSpPr txBox="1">
            <a:spLocks/>
          </p:cNvSpPr>
          <p:nvPr/>
        </p:nvSpPr>
        <p:spPr>
          <a:xfrm>
            <a:off x="457198" y="4411290"/>
            <a:ext cx="6971631" cy="67376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4000" b="1" dirty="0" smtClean="0"/>
              <a:t>STIM-CFP </a:t>
            </a:r>
            <a:r>
              <a:rPr lang="lv-LV" sz="4000" dirty="0" smtClean="0"/>
              <a:t>+ YFP-ORAI1</a:t>
            </a:r>
            <a:endParaRPr lang="lv-LV" sz="4000" b="1" dirty="0"/>
          </a:p>
        </p:txBody>
      </p:sp>
      <p:sp>
        <p:nvSpPr>
          <p:cNvPr id="5" name="Satura vietturis 2"/>
          <p:cNvSpPr txBox="1">
            <a:spLocks/>
          </p:cNvSpPr>
          <p:nvPr/>
        </p:nvSpPr>
        <p:spPr>
          <a:xfrm>
            <a:off x="457199" y="3654876"/>
            <a:ext cx="6971630" cy="75226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lv-LV" b="1" dirty="0" smtClean="0"/>
              <a:t> CFP</a:t>
            </a:r>
            <a:r>
              <a:rPr lang="lv-LV" b="1" dirty="0"/>
              <a:t>-STIM1 </a:t>
            </a:r>
            <a:r>
              <a:rPr lang="lv-LV" dirty="0"/>
              <a:t>+ </a:t>
            </a:r>
            <a:r>
              <a:rPr lang="lv-LV" dirty="0" smtClean="0"/>
              <a:t>YFP-ORAI1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428829" y="3654876"/>
            <a:ext cx="1715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>
                <a:solidFill>
                  <a:srgbClr val="FF0000"/>
                </a:solidFill>
              </a:rPr>
              <a:t>Negative control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Satura vietturis 2"/>
          <p:cNvSpPr txBox="1">
            <a:spLocks/>
          </p:cNvSpPr>
          <p:nvPr/>
        </p:nvSpPr>
        <p:spPr>
          <a:xfrm>
            <a:off x="457198" y="2978648"/>
            <a:ext cx="6971631" cy="67376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4000" b="1" dirty="0" smtClean="0"/>
              <a:t>CFP + YFP</a:t>
            </a:r>
            <a:endParaRPr lang="lv-LV" sz="4000" b="1" dirty="0"/>
          </a:p>
        </p:txBody>
      </p:sp>
      <p:sp>
        <p:nvSpPr>
          <p:cNvPr id="8" name="Satura vietturis 2"/>
          <p:cNvSpPr txBox="1">
            <a:spLocks/>
          </p:cNvSpPr>
          <p:nvPr/>
        </p:nvSpPr>
        <p:spPr>
          <a:xfrm>
            <a:off x="457198" y="2231573"/>
            <a:ext cx="6971631" cy="75226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lv-LV" b="1" dirty="0" smtClean="0"/>
              <a:t> CFP-YFP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428448" y="2944531"/>
            <a:ext cx="1715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>
                <a:solidFill>
                  <a:srgbClr val="FF0000"/>
                </a:solidFill>
              </a:rPr>
              <a:t>Negative control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8448" y="2194217"/>
            <a:ext cx="1715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>
                <a:solidFill>
                  <a:srgbClr val="FF0000"/>
                </a:solidFill>
              </a:rPr>
              <a:t>Positive control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64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Bleached </a:t>
            </a:r>
            <a:r>
              <a:rPr lang="en-US" dirty="0" err="1" smtClean="0"/>
              <a:t>fluorophores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962" y="1578216"/>
            <a:ext cx="5925090" cy="485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9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Reduced </a:t>
            </a:r>
            <a:r>
              <a:rPr lang="en-US" dirty="0" err="1" smtClean="0"/>
              <a:t>fluorophore</a:t>
            </a:r>
            <a:r>
              <a:rPr lang="en-US" dirty="0" smtClean="0"/>
              <a:t> bleaching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098" y="1634248"/>
            <a:ext cx="5339256" cy="473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22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700"/>
            <a:ext cx="8229600" cy="1143000"/>
          </a:xfrm>
        </p:spPr>
        <p:txBody>
          <a:bodyPr/>
          <a:lstStyle/>
          <a:p>
            <a:r>
              <a:rPr lang="en-US" dirty="0" smtClean="0"/>
              <a:t>FRET measurement quality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21182" y="3284583"/>
            <a:ext cx="7361988" cy="582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42700"/>
            <a:ext cx="8331666" cy="561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72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252</Words>
  <Application>Microsoft Office PowerPoint</Application>
  <PresentationFormat>On-screen Show (4:3)</PresentationFormat>
  <Paragraphs>62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Determination of parameters defining accuracy of widefield FRET measurements of molecular interactions</vt:lpstr>
      <vt:lpstr>Ca2+ release-activated Ca2+ channel (CRAC)</vt:lpstr>
      <vt:lpstr>CRAC ion channels</vt:lpstr>
      <vt:lpstr>FRET – Förster Resonance Energy Transfer</vt:lpstr>
      <vt:lpstr>PowerPoint Presentation</vt:lpstr>
      <vt:lpstr>DNA constructs</vt:lpstr>
      <vt:lpstr>Bleached fluorophores</vt:lpstr>
      <vt:lpstr>Reduced fluorophore bleaching</vt:lpstr>
      <vt:lpstr>FRET measurement quality</vt:lpstr>
      <vt:lpstr>FRET data filtering</vt:lpstr>
      <vt:lpstr>Positive and negative control</vt:lpstr>
      <vt:lpstr>Correlation between CFP/YFP ratio and FRETeff</vt:lpstr>
      <vt:lpstr>Effect of FRET quality on FRETeff values</vt:lpstr>
      <vt:lpstr>Conclusions</vt:lpstr>
      <vt:lpstr>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Determination of parameters defining accuracy of widefield FRET measurements of molecular interactions</dc:title>
  <dc:creator>M K</dc:creator>
  <cp:lastModifiedBy>Maria Issagouliantis</cp:lastModifiedBy>
  <cp:revision>17</cp:revision>
  <dcterms:created xsi:type="dcterms:W3CDTF">2016-11-13T12:46:07Z</dcterms:created>
  <dcterms:modified xsi:type="dcterms:W3CDTF">2016-11-24T15:04:27Z</dcterms:modified>
</cp:coreProperties>
</file>