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9" r:id="rId5"/>
    <p:sldId id="272" r:id="rId6"/>
    <p:sldId id="259" r:id="rId7"/>
    <p:sldId id="260" r:id="rId8"/>
    <p:sldId id="268" r:id="rId9"/>
    <p:sldId id="273" r:id="rId10"/>
    <p:sldId id="274" r:id="rId11"/>
    <p:sldId id="276" r:id="rId12"/>
    <p:sldId id="277" r:id="rId13"/>
    <p:sldId id="280" r:id="rId14"/>
    <p:sldId id="271" r:id="rId15"/>
    <p:sldId id="281" r:id="rId16"/>
    <p:sldId id="282" r:id="rId17"/>
    <p:sldId id="283" r:id="rId18"/>
    <p:sldId id="287" r:id="rId19"/>
    <p:sldId id="270" r:id="rId20"/>
    <p:sldId id="284" r:id="rId21"/>
    <p:sldId id="267" r:id="rId22"/>
    <p:sldId id="265" r:id="rId23"/>
    <p:sldId id="263" r:id="rId24"/>
    <p:sldId id="261" r:id="rId25"/>
    <p:sldId id="262" r:id="rId26"/>
    <p:sldId id="26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7B20D-B523-7E46-B476-8499D64CC219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207E0-69C6-1445-AE08-12E692F59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7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(A) MEF-1 codon replacement constructs aligned with a schematic of the poliovirus genome, with the single open reading frame represented by an open rectangle, flanked by the 5′- and 3′-untranslated regions, represented as lines. Bounding restriction endonuclease sites and locations of codon replacement cassettes (A, EcoRV-AgeI fragment [nt 748 to 1773; 1,026 nt]; B, AgeI-AfeI fragment [nt 1774 to 2610; 837 nt]; and C, AfeI-XhoI fragment [nt 2611 to 3300; 690 nt]) are indicated above the capsid region. Unmodified cassettes are indicated by italicized capital letters. ABC nucleotide sequences completely matched the MEF-1 sequence; ABC had two synonymous substitutions introduced to generate an AgeI site. (B) Plaque morphologies on HeLa cell monolayers (37°C, 60 h, 10-cm plates). Relative amounts of infected cell culture lysates yielding the plaques shown in each dish were as follows: ABC, 1; ABC, 0.1; aBC, 1; AbC, 1; ABc0, 1; abC, 10; and abc0, 4,000. (C) Mean plaque areas as a function of the number of nucleotide substitutions in the capsid region. (D) Growth properties of different virus constructs in single-step growth experiments in HeLa S3 cells (37°C). Single-step growth experiments were performed as described in Materials and Methods, and virus yields were determined by plaque assay. One milliliter of culture contained 2 × 106 HeLa S3 cells. (E) Virus yields (averages for 10-h and 12-h time points) of the single-step growth experiments as a function of the total number of nucleotide substitutions in the capsid region.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Genome organization of E7 and positions of mutated insert regions. Insert positions are compared with genome diagram and a plot of sequence variability within species B enteroviruses at synonymous sites (blue line) and folding energies indicative of RNA secondary structure (red and pink lines). Variability at synonymous sites (left y-axis) was computed at each codon position in alignments, plotted with a window size of 41 codons. MFED values (right y-axis) for sense and antisense RNA sequences were calculated for 200 base fragments, incrementing by 48 bases; values plotted represent mean values of five consecutive fragments. Nucleotide positions were calculated relative to the pT7:E7 cDNA sequence.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Effect of exogenous IFN-β on viral replication. RD cells were treated with 5, 50 and 500 U/ml human IFN-β, or mock treated, then infected with WT E7, C|C, U|U and cu|cu mutants at an MOI of 1. RNA was isolated after 8 h and viral load determined by qRT-PCR. Results are the mean and standard error of two biological replicates.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Effect of the kinase inhibitors, C16, 2-AP and Roscovitine on E7 replication. Cells were pre-treated for 45 min with 2 μM C16, 5 mM 2-AP or 40 μM Roscovitine and infected with WT virus or CpG-high, UpA-high or CpG/UpA-low mutants at an MOI of 0.1. RNA was isolated at 24 h, and intracellular viral loads were determined by qRT-PCR. Results are shown relative to the replication rate in cells untreated cells (note log scale).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0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9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3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3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7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1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9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8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8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7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08E9-4F4B-694C-9F8B-7BCB24412C90}" type="datetimeFigureOut">
              <a:rPr lang="ru-RU" smtClean="0"/>
              <a:t>17.11.16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DE0B-CD01-534E-A142-0BB391C8E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185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Viral RNA nucleotide content is affected by innate immune system </a:t>
            </a:r>
            <a:r>
              <a:rPr lang="en-US" dirty="0" smtClean="0"/>
              <a:t>recognition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N. </a:t>
            </a:r>
            <a:r>
              <a:rPr lang="en-US" dirty="0" err="1" smtClean="0"/>
              <a:t>Lukashev</a:t>
            </a:r>
            <a:endParaRPr lang="en-US" dirty="0" smtClean="0"/>
          </a:p>
          <a:p>
            <a:r>
              <a:rPr lang="en-US" sz="2400" dirty="0" err="1" smtClean="0"/>
              <a:t>Chumakov</a:t>
            </a:r>
            <a:r>
              <a:rPr lang="en-US" sz="2400" dirty="0" smtClean="0"/>
              <a:t> Center for Development of </a:t>
            </a:r>
            <a:r>
              <a:rPr lang="en-US" sz="2400" dirty="0" err="1" smtClean="0"/>
              <a:t>Biologicals</a:t>
            </a:r>
            <a:r>
              <a:rPr lang="en-US" sz="2400" dirty="0" smtClean="0"/>
              <a:t> and </a:t>
            </a:r>
            <a:r>
              <a:rPr lang="en-US" sz="2400" dirty="0" err="1" smtClean="0"/>
              <a:t>Immunologicals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22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to investigate pressure sources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163"/>
            <a:ext cx="9144000" cy="2942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3455" y="1593425"/>
            <a:ext cx="6982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Wright’s curve: “What can ENC be at this GC content?”</a:t>
            </a:r>
          </a:p>
          <a:p>
            <a:r>
              <a:rPr lang="en-US" sz="2400" dirty="0" smtClean="0"/>
              <a:t>Shuffling: “What </a:t>
            </a:r>
            <a:r>
              <a:rPr lang="en-US" sz="2400" dirty="0"/>
              <a:t>can ENC be at </a:t>
            </a:r>
            <a:r>
              <a:rPr lang="en-US" sz="2400" dirty="0" smtClean="0"/>
              <a:t>this </a:t>
            </a:r>
            <a:r>
              <a:rPr lang="en-US" sz="2400" dirty="0" err="1" smtClean="0"/>
              <a:t>nt</a:t>
            </a:r>
            <a:r>
              <a:rPr lang="en-US" sz="2400" dirty="0" smtClean="0"/>
              <a:t>/di-</a:t>
            </a:r>
            <a:r>
              <a:rPr lang="en-US" sz="2400" dirty="0" err="1" smtClean="0"/>
              <a:t>nt</a:t>
            </a:r>
            <a:r>
              <a:rPr lang="en-US" sz="2400" dirty="0" smtClean="0"/>
              <a:t> content?”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167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Factors affecting codon usage in RNA viruses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272"/>
            <a:ext cx="7885690" cy="3682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23" y="2251364"/>
            <a:ext cx="909793" cy="203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31909" y="1593272"/>
            <a:ext cx="127000" cy="750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203" y="12329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ENC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91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Factors affecting codon usage in RNA viruses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272"/>
            <a:ext cx="7885690" cy="3682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23" y="2251364"/>
            <a:ext cx="909793" cy="203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31909" y="1593272"/>
            <a:ext cx="127000" cy="750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203" y="12329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ENC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77273" y="1925575"/>
            <a:ext cx="404091" cy="40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7602" y="1449821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some cases, no </a:t>
            </a:r>
            <a:r>
              <a:rPr lang="en-US" dirty="0" err="1" smtClean="0"/>
              <a:t>nt</a:t>
            </a:r>
            <a:r>
              <a:rPr lang="en-US" dirty="0" smtClean="0"/>
              <a:t> bias over GC content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74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Factors affecting codon usage in RNA viruses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272"/>
            <a:ext cx="7885690" cy="3682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23" y="2251364"/>
            <a:ext cx="909793" cy="203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31909" y="1593272"/>
            <a:ext cx="127000" cy="750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203" y="12329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ENC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828636" y="2078182"/>
            <a:ext cx="404091" cy="129309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7478" y="1590819"/>
            <a:ext cx="317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 content is hugely misleading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99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19" y="1639394"/>
            <a:ext cx="3838531" cy="513772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Nucleotide bias affects choice between similar amino acids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85000" y="1997364"/>
            <a:ext cx="1910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Ile:AUH</a:t>
            </a:r>
            <a:endParaRPr lang="en-US" sz="2400" dirty="0" smtClean="0"/>
          </a:p>
          <a:p>
            <a:r>
              <a:rPr lang="en-US" sz="2400" dirty="0" err="1" smtClean="0"/>
              <a:t>Leu:CUN,UUR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37400" y="4793673"/>
            <a:ext cx="1939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Arg:CGN</a:t>
            </a:r>
            <a:r>
              <a:rPr lang="en-US" sz="2400" dirty="0" smtClean="0"/>
              <a:t>, AGR</a:t>
            </a:r>
          </a:p>
          <a:p>
            <a:r>
              <a:rPr lang="en-US" sz="2400" dirty="0" err="1" smtClean="0"/>
              <a:t>Gly:GGN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939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Factors affecting codon usage in RNA viruses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272"/>
            <a:ext cx="7885690" cy="3682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23" y="2251364"/>
            <a:ext cx="909793" cy="203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31909" y="1593272"/>
            <a:ext cx="127000" cy="750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203" y="12329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ENC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636818" y="2955636"/>
            <a:ext cx="658091" cy="16971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13796" y="5444610"/>
            <a:ext cx="430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Nt</a:t>
            </a:r>
            <a:r>
              <a:rPr lang="en-US" dirty="0" smtClean="0"/>
              <a:t> content may explain all codon usage bias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6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Factors affecting codon usage in RNA viruses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819"/>
            <a:ext cx="7885690" cy="3682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23" y="2251364"/>
            <a:ext cx="909793" cy="203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31909" y="1593272"/>
            <a:ext cx="127000" cy="750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203" y="12329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ENC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93091" y="2055092"/>
            <a:ext cx="865909" cy="94672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9387" y="158836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Usually dinucleotide shuffling explains all bias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18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Factors affecting codon usage in RNA viruses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819"/>
            <a:ext cx="7885690" cy="3682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223" y="2251364"/>
            <a:ext cx="909793" cy="203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31909" y="1593272"/>
            <a:ext cx="127000" cy="750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203" y="12329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ENC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994727" y="3342573"/>
            <a:ext cx="865909" cy="94672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15860" y="5433002"/>
            <a:ext cx="620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factors (true codon usage bias) – in few viruses, weak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61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7" y="1433949"/>
            <a:ext cx="5440339" cy="3484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67912" y="4780071"/>
            <a:ext cx="123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 content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778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of the </a:t>
            </a:r>
            <a:r>
              <a:rPr lang="en-US" dirty="0" err="1" smtClean="0"/>
              <a:t>CpG</a:t>
            </a:r>
            <a:r>
              <a:rPr lang="en-US" dirty="0" smtClean="0"/>
              <a:t> bias is not codon usage dependent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9390"/>
            <a:ext cx="8104909" cy="402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08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 usage 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Translational - preference for codons with abundant/optimal </a:t>
            </a:r>
            <a:r>
              <a:rPr lang="en-US" dirty="0" err="1" smtClean="0"/>
              <a:t>tRNA</a:t>
            </a:r>
            <a:r>
              <a:rPr lang="en-US" dirty="0" smtClean="0"/>
              <a:t> content </a:t>
            </a:r>
          </a:p>
          <a:p>
            <a:r>
              <a:rPr lang="en-US" dirty="0" smtClean="0"/>
              <a:t>Mutational – a function of mean genomic base content</a:t>
            </a:r>
          </a:p>
          <a:p>
            <a:r>
              <a:rPr lang="en-US" dirty="0" smtClean="0"/>
              <a:t>“Selection” – selection pressure directed on nucleic acid sequence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69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Avoided </a:t>
            </a:r>
            <a:r>
              <a:rPr lang="en-US" dirty="0" err="1" smtClean="0"/>
              <a:t>dinucleotides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UpA</a:t>
            </a:r>
            <a:r>
              <a:rPr lang="en-US" dirty="0" smtClean="0"/>
              <a:t> – target of </a:t>
            </a:r>
            <a:r>
              <a:rPr lang="en-US" dirty="0" err="1" smtClean="0"/>
              <a:t>RNAse</a:t>
            </a:r>
            <a:r>
              <a:rPr lang="en-US" dirty="0" smtClean="0"/>
              <a:t> L</a:t>
            </a:r>
          </a:p>
          <a:p>
            <a:r>
              <a:rPr lang="en-US" dirty="0" err="1" smtClean="0"/>
              <a:t>CpG</a:t>
            </a:r>
            <a:r>
              <a:rPr lang="en-US" dirty="0" smtClean="0"/>
              <a:t> – reason unknown</a:t>
            </a:r>
          </a:p>
          <a:p>
            <a:r>
              <a:rPr lang="en-US" dirty="0" smtClean="0"/>
              <a:t>Viruses of sister genera may have radically different biases: viral counter-defense mechanisms can suppress recognition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77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Codon de-optimization</a:t>
            </a:r>
            <a:r>
              <a:rPr lang="en-US" dirty="0"/>
              <a:t> </a:t>
            </a:r>
            <a:r>
              <a:rPr lang="en-US" dirty="0" smtClean="0"/>
              <a:t>became a standard virus attenuation tool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945"/>
            <a:ext cx="9144000" cy="96338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8331"/>
            <a:ext cx="7539182" cy="74103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2998"/>
            <a:ext cx="8809182" cy="97695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4676"/>
            <a:ext cx="9144000" cy="10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1"/>
            <a:ext cx="849312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pPr algn="ctr"/>
            <a:r>
              <a:rPr lang="en-GB" sz="1500" b="1" dirty="0" smtClean="0">
                <a:latin typeface="Arial" charset="0"/>
              </a:rPr>
              <a:t>Poliovirus attenuation by codon replacement</a:t>
            </a:r>
            <a:endParaRPr lang="en-GB" sz="1500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" y="6041435"/>
            <a:ext cx="9110880" cy="81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80" y="979303"/>
            <a:ext cx="48787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3408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Cara C. Burns et al. J. Virol. 2009;83:9957-9969</a:t>
            </a:r>
          </a:p>
        </p:txBody>
      </p:sp>
    </p:spTree>
    <p:extLst>
      <p:ext uri="{BB962C8B-B14F-4D97-AF65-F5344CB8AC3E}">
        <p14:creationId xmlns:p14="http://schemas.microsoft.com/office/powerpoint/2010/main" val="2527494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Genome organization of E7 and positions of mutated insert regions.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80" y="979303"/>
            <a:ext cx="66355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568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Nicky J. Atkinson et al. Nucl. Acids Res. 2014;nar.gku075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Author(s) 2014. Published by Oxford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33958013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Effect of exogenous IFN-β on viral replication.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40" y="979303"/>
            <a:ext cx="531648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1664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Nicky J. Atkinson et al. Nucl. Acids Res. 2014;nar.gku075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Author(s) 2014. Published by Oxford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12540295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Effect of the kinase inhibitors, C16, 2-AP and Roscovitine on E7 replication.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80" y="979303"/>
            <a:ext cx="391536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1648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Nicky J. Atkinson et al. Nucl. Acids Res. 2014;nar.gku075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Arial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Author(s) 2014. Published by Oxford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10955295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3" y="381000"/>
            <a:ext cx="8110562" cy="161516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" y="2311400"/>
            <a:ext cx="8120380" cy="19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9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756" y="392652"/>
            <a:ext cx="2661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Conclusions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44945" y="1509713"/>
            <a:ext cx="76213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err="1" smtClean="0"/>
              <a:t>CpG</a:t>
            </a:r>
            <a:r>
              <a:rPr lang="en-US" sz="2400" dirty="0" smtClean="0"/>
              <a:t> and </a:t>
            </a:r>
            <a:r>
              <a:rPr lang="en-US" sz="2400" dirty="0" err="1" smtClean="0"/>
              <a:t>UpA</a:t>
            </a:r>
            <a:r>
              <a:rPr lang="en-US" sz="2400" dirty="0" smtClean="0"/>
              <a:t> content in DNA, genomic RNA and mRNA may trigger innate response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“Codon optimization” may have profound effect on translation efficiency and immunogenicity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err="1" smtClean="0"/>
              <a:t>CpG</a:t>
            </a:r>
            <a:r>
              <a:rPr lang="en-US" sz="2400" dirty="0" smtClean="0"/>
              <a:t> may be used as a built-in adjuvant in </a:t>
            </a:r>
            <a:r>
              <a:rPr lang="en-US" sz="2400" dirty="0" err="1" smtClean="0"/>
              <a:t>xNA</a:t>
            </a:r>
            <a:r>
              <a:rPr lang="en-US" sz="2400" dirty="0" smtClean="0"/>
              <a:t> vaccines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 err="1" smtClean="0"/>
              <a:t>CpG</a:t>
            </a:r>
            <a:r>
              <a:rPr lang="en-US" sz="2400" dirty="0" smtClean="0"/>
              <a:t> sensor/effector remain unknown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272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753" y="496577"/>
            <a:ext cx="428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Acknowledgements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86693" y="1593395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Ilya</a:t>
            </a:r>
            <a:r>
              <a:rPr lang="en-US" sz="2400" dirty="0" smtClean="0"/>
              <a:t> </a:t>
            </a:r>
            <a:r>
              <a:rPr lang="en-US" sz="2400" dirty="0" err="1" smtClean="0"/>
              <a:t>Belalov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20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13998"/>
            <a:ext cx="8229600" cy="1143000"/>
          </a:xfrm>
        </p:spPr>
        <p:txBody>
          <a:bodyPr/>
          <a:lstStyle/>
          <a:p>
            <a:r>
              <a:rPr lang="en-US" dirty="0" smtClean="0"/>
              <a:t>Mutational 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5545" y="1016001"/>
            <a:ext cx="8878455" cy="563418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48"/>
              </a:spcBef>
            </a:pPr>
            <a:r>
              <a:rPr lang="en-US" dirty="0" smtClean="0"/>
              <a:t>Due to preference of certain bases in the genome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The exact mechanism is not known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Classically described by 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GC (Wright’s) curve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ENC – effective number of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codons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Extreme bias: ENC=20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No bias: ENC=61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Single-stranded viruses have 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unlinked base frequencies, 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hence the classical GC content </a:t>
            </a:r>
          </a:p>
          <a:p>
            <a:pPr marL="0" indent="0">
              <a:spcBef>
                <a:spcPts val="1248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tools are poorly applicable 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89" y="2193636"/>
            <a:ext cx="4776011" cy="34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3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Disambiguation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 = total content of G + C in a genome</a:t>
            </a:r>
          </a:p>
          <a:p>
            <a:r>
              <a:rPr lang="en-US" dirty="0" err="1" smtClean="0"/>
              <a:t>CpG</a:t>
            </a:r>
            <a:r>
              <a:rPr lang="en-US" dirty="0" smtClean="0"/>
              <a:t> = C-phosphate-G, a dinucleotide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6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Mutational pressure on dinucleotide usage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DNA genomes </a:t>
            </a:r>
            <a:r>
              <a:rPr lang="en-US" dirty="0" smtClean="0"/>
              <a:t>depletion of </a:t>
            </a:r>
            <a:r>
              <a:rPr lang="en-US" dirty="0" err="1" smtClean="0"/>
              <a:t>CpG</a:t>
            </a:r>
            <a:r>
              <a:rPr lang="en-US" dirty="0" smtClean="0"/>
              <a:t> dinucleotide is </a:t>
            </a:r>
            <a:r>
              <a:rPr lang="en-US" dirty="0"/>
              <a:t>provided by deamination of C and mutation into </a:t>
            </a:r>
            <a:r>
              <a:rPr lang="en-US" dirty="0" smtClean="0"/>
              <a:t>T in </a:t>
            </a:r>
            <a:r>
              <a:rPr lang="en-US" dirty="0" err="1" smtClean="0"/>
              <a:t>CpG</a:t>
            </a:r>
            <a:r>
              <a:rPr lang="en-US" dirty="0" smtClean="0"/>
              <a:t> context</a:t>
            </a:r>
            <a:endParaRPr lang="en-US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18" y="3658754"/>
            <a:ext cx="5067560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Translational 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requirements for certain translation rate</a:t>
            </a:r>
          </a:p>
          <a:p>
            <a:r>
              <a:rPr lang="en-US" dirty="0" smtClean="0"/>
              <a:t>Relative synonymous codon usage of host/parasite</a:t>
            </a:r>
          </a:p>
          <a:p>
            <a:r>
              <a:rPr lang="en-US" dirty="0" smtClean="0"/>
              <a:t>Optimization = use of frequent codons</a:t>
            </a:r>
          </a:p>
          <a:p>
            <a:r>
              <a:rPr lang="en-US" dirty="0" smtClean="0"/>
              <a:t>Rare codons – time for proper folding or ribosome spacing</a:t>
            </a:r>
          </a:p>
          <a:p>
            <a:r>
              <a:rPr lang="en-US" dirty="0" smtClean="0"/>
              <a:t>Studies neglect codon usage in distinct tissues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bias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neglected before 2000</a:t>
            </a:r>
          </a:p>
          <a:p>
            <a:r>
              <a:rPr lang="en-US" dirty="0" smtClean="0"/>
              <a:t>Selection pressure on DNA/RNA sequence</a:t>
            </a:r>
          </a:p>
        </p:txBody>
      </p:sp>
    </p:spTree>
    <p:extLst>
      <p:ext uri="{BB962C8B-B14F-4D97-AF65-F5344CB8AC3E}">
        <p14:creationId xmlns:p14="http://schemas.microsoft.com/office/powerpoint/2010/main" val="118795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genomes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13" y="1246910"/>
            <a:ext cx="4898006" cy="4999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731818"/>
            <a:ext cx="45163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CpG</a:t>
            </a:r>
            <a:r>
              <a:rPr lang="en-US" sz="2400" dirty="0" smtClean="0"/>
              <a:t> content in DNA allows </a:t>
            </a:r>
          </a:p>
          <a:p>
            <a:r>
              <a:rPr lang="en-US" sz="2400" dirty="0" smtClean="0"/>
              <a:t>non-self recognition by TLR9</a:t>
            </a:r>
          </a:p>
          <a:p>
            <a:endParaRPr lang="en-US" sz="2400" dirty="0"/>
          </a:p>
          <a:p>
            <a:r>
              <a:rPr lang="en-US" sz="2400" dirty="0" smtClean="0"/>
              <a:t>Self = low </a:t>
            </a:r>
            <a:r>
              <a:rPr lang="en-US" sz="2400" dirty="0" err="1" smtClean="0"/>
              <a:t>CpG</a:t>
            </a:r>
            <a:endParaRPr lang="en-US" sz="2400" dirty="0" smtClean="0"/>
          </a:p>
          <a:p>
            <a:r>
              <a:rPr lang="en-US" sz="2400" dirty="0" smtClean="0"/>
              <a:t>Bacterial DNA = high </a:t>
            </a:r>
            <a:r>
              <a:rPr lang="en-US" sz="2400" dirty="0" err="1" smtClean="0"/>
              <a:t>CpG</a:t>
            </a:r>
            <a:endParaRPr lang="en-US" sz="2400" dirty="0" smtClean="0"/>
          </a:p>
          <a:p>
            <a:r>
              <a:rPr lang="en-US" sz="2400" dirty="0" smtClean="0"/>
              <a:t>Mitochondrial DNA = intermediate</a:t>
            </a:r>
          </a:p>
          <a:p>
            <a:endParaRPr lang="en-US" sz="2400" dirty="0"/>
          </a:p>
          <a:p>
            <a:r>
              <a:rPr lang="en-US" sz="2400" dirty="0" smtClean="0"/>
              <a:t>Although TLR9 is </a:t>
            </a:r>
            <a:r>
              <a:rPr lang="en-US" sz="2400" dirty="0" err="1" smtClean="0"/>
              <a:t>endosomal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small DNA viruses avoid </a:t>
            </a:r>
            <a:r>
              <a:rPr lang="en-US" sz="2400" dirty="0" err="1" smtClean="0"/>
              <a:t>CpG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014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Codon usage in RNA viruses is not explained by Wright’s curve</a:t>
            </a:r>
            <a:endParaRPr lang="ru-RU" sz="36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7" y="1433949"/>
            <a:ext cx="5440339" cy="3484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687" y="6407789"/>
            <a:ext cx="276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Belalov</a:t>
            </a:r>
            <a:r>
              <a:rPr lang="en-US" dirty="0" smtClean="0"/>
              <a:t> and </a:t>
            </a:r>
            <a:r>
              <a:rPr lang="en-US" dirty="0" err="1" smtClean="0"/>
              <a:t>Lukashev</a:t>
            </a:r>
            <a:r>
              <a:rPr lang="en-US" dirty="0" smtClean="0"/>
              <a:t>, 2013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8817" y="5211462"/>
            <a:ext cx="819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Black – real RNA viruses; gray – simulated sequences with </a:t>
            </a:r>
          </a:p>
          <a:p>
            <a:r>
              <a:rPr lang="en-US" sz="2400" dirty="0" smtClean="0"/>
              <a:t>preserved amino acid sequence and and nucleotide content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67912" y="4780071"/>
            <a:ext cx="123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 content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721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1395</Words>
  <Application>Microsoft Macintosh PowerPoint</Application>
  <PresentationFormat>Экран (4:3)</PresentationFormat>
  <Paragraphs>113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Viral RNA nucleotide content is affected by innate immune system recognition</vt:lpstr>
      <vt:lpstr>Codon usage bias</vt:lpstr>
      <vt:lpstr>Mutational bias</vt:lpstr>
      <vt:lpstr>Disambiguation</vt:lpstr>
      <vt:lpstr>Mutational pressure on dinucleotide usage</vt:lpstr>
      <vt:lpstr>Translational bias</vt:lpstr>
      <vt:lpstr>Selection bias</vt:lpstr>
      <vt:lpstr>DNA genomes</vt:lpstr>
      <vt:lpstr>Codon usage in RNA viruses is not explained by Wright’s curve</vt:lpstr>
      <vt:lpstr>Tools to investigate pressure sources</vt:lpstr>
      <vt:lpstr>Factors affecting codon usage in RNA viruses</vt:lpstr>
      <vt:lpstr>Factors affecting codon usage in RNA viruses</vt:lpstr>
      <vt:lpstr>Factors affecting codon usage in RNA viruses</vt:lpstr>
      <vt:lpstr>Nucleotide bias affects choice between similar amino acids</vt:lpstr>
      <vt:lpstr>Factors affecting codon usage in RNA viruses</vt:lpstr>
      <vt:lpstr>Factors affecting codon usage in RNA viruses</vt:lpstr>
      <vt:lpstr>Factors affecting codon usage in RNA viruses</vt:lpstr>
      <vt:lpstr>Презентация PowerPoint</vt:lpstr>
      <vt:lpstr>Most of the CpG bias is not codon usage dependent</vt:lpstr>
      <vt:lpstr>Avoided dinucleotides:</vt:lpstr>
      <vt:lpstr>Codon de-optimization became a standard virus attenuation tool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RNA nucleotide content is affected by innate immune system recognition</dc:title>
  <dc:creator>Anonimous</dc:creator>
  <cp:lastModifiedBy>Anonimous</cp:lastModifiedBy>
  <cp:revision>30</cp:revision>
  <dcterms:created xsi:type="dcterms:W3CDTF">2016-11-15T15:06:45Z</dcterms:created>
  <dcterms:modified xsi:type="dcterms:W3CDTF">2016-11-17T10:23:42Z</dcterms:modified>
</cp:coreProperties>
</file>