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8" r:id="rId4"/>
    <p:sldId id="269" r:id="rId5"/>
    <p:sldId id="263" r:id="rId6"/>
    <p:sldId id="259" r:id="rId7"/>
    <p:sldId id="258" r:id="rId8"/>
    <p:sldId id="264" r:id="rId9"/>
    <p:sldId id="265" r:id="rId10"/>
    <p:sldId id="260" r:id="rId11"/>
    <p:sldId id="266" r:id="rId12"/>
    <p:sldId id="267" r:id="rId13"/>
    <p:sldId id="261" r:id="rId14"/>
    <p:sldId id="262" r:id="rId15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B1070-395D-49FB-B38C-56BA7CF2D1CC}" type="datetimeFigureOut">
              <a:rPr lang="lv-LV" smtClean="0"/>
              <a:pPr/>
              <a:t>19.11.2016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72C84-E5DD-4170-8E21-36A87AA85481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72C84-E5DD-4170-8E21-36A87AA85481}" type="slidenum">
              <a:rPr lang="lv-LV" smtClean="0"/>
              <a:pPr/>
              <a:t>9</a:t>
            </a:fld>
            <a:endParaRPr lang="lv-L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72C84-E5DD-4170-8E21-36A87AA85481}" type="slidenum">
              <a:rPr lang="lv-LV" smtClean="0"/>
              <a:pPr/>
              <a:t>10</a:t>
            </a:fld>
            <a:endParaRPr lang="lv-L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72C84-E5DD-4170-8E21-36A87AA85481}" type="slidenum">
              <a:rPr lang="lv-LV" smtClean="0"/>
              <a:pPr/>
              <a:t>11</a:t>
            </a:fld>
            <a:endParaRPr lang="lv-L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72C84-E5DD-4170-8E21-36A87AA85481}" type="slidenum">
              <a:rPr lang="lv-LV" smtClean="0"/>
              <a:pPr/>
              <a:t>12</a:t>
            </a:fld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198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98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790E2E7-73A4-4518-A478-2CA3D54C229C}" type="datetimeFigureOut">
              <a:rPr lang="lv-LV" smtClean="0"/>
              <a:pPr/>
              <a:t>19.11.2016</a:t>
            </a:fld>
            <a:endParaRPr lang="lv-LV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5A0FD-2F03-4858-92E2-959565B89C9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74427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5A0FD-2F03-4858-92E2-959565B89C9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0E2E7-73A4-4518-A478-2CA3D54C229C}" type="datetimeFigureOut">
              <a:rPr lang="lv-LV" smtClean="0"/>
              <a:pPr/>
              <a:t>19.11.2016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86249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5A0FD-2F03-4858-92E2-959565B89C9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0E2E7-73A4-4518-A478-2CA3D54C229C}" type="datetimeFigureOut">
              <a:rPr lang="lv-LV" smtClean="0"/>
              <a:pPr/>
              <a:t>19.11.2016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10168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5A0FD-2F03-4858-92E2-959565B89C9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0E2E7-73A4-4518-A478-2CA3D54C229C}" type="datetimeFigureOut">
              <a:rPr lang="lv-LV" smtClean="0"/>
              <a:pPr/>
              <a:t>19.11.2016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075286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lv-LV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5A0FD-2F03-4858-92E2-959565B89C9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0E2E7-73A4-4518-A478-2CA3D54C229C}" type="datetimeFigureOut">
              <a:rPr lang="lv-LV" smtClean="0"/>
              <a:pPr/>
              <a:t>19.11.2016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529723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5A0FD-2F03-4858-92E2-959565B89C9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0E2E7-73A4-4518-A478-2CA3D54C229C}" type="datetimeFigureOut">
              <a:rPr lang="lv-LV" smtClean="0"/>
              <a:pPr/>
              <a:t>19.11.2016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55062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5A0FD-2F03-4858-92E2-959565B89C9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0E2E7-73A4-4518-A478-2CA3D54C229C}" type="datetimeFigureOut">
              <a:rPr lang="lv-LV" smtClean="0"/>
              <a:pPr/>
              <a:t>19.11.2016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24524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5A0FD-2F03-4858-92E2-959565B89C9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0E2E7-73A4-4518-A478-2CA3D54C229C}" type="datetimeFigureOut">
              <a:rPr lang="lv-LV" smtClean="0"/>
              <a:pPr/>
              <a:t>19.11.2016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53081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5A0FD-2F03-4858-92E2-959565B89C9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0E2E7-73A4-4518-A478-2CA3D54C229C}" type="datetimeFigureOut">
              <a:rPr lang="lv-LV" smtClean="0"/>
              <a:pPr/>
              <a:t>19.11.2016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52260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5A0FD-2F03-4858-92E2-959565B89C9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0E2E7-73A4-4518-A478-2CA3D54C229C}" type="datetimeFigureOut">
              <a:rPr lang="lv-LV" smtClean="0"/>
              <a:pPr/>
              <a:t>19.11.2016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62102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5A0FD-2F03-4858-92E2-959565B89C9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0E2E7-73A4-4518-A478-2CA3D54C229C}" type="datetimeFigureOut">
              <a:rPr lang="lv-LV" smtClean="0"/>
              <a:pPr/>
              <a:t>19.11.2016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9759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5A0FD-2F03-4858-92E2-959565B89C9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0E2E7-73A4-4518-A478-2CA3D54C229C}" type="datetimeFigureOut">
              <a:rPr lang="lv-LV" smtClean="0"/>
              <a:pPr/>
              <a:t>19.11.2016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48168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5A0FD-2F03-4858-92E2-959565B89C9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0E2E7-73A4-4518-A478-2CA3D54C229C}" type="datetimeFigureOut">
              <a:rPr lang="lv-LV" smtClean="0"/>
              <a:pPr/>
              <a:t>19.11.2016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69159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5A0FD-2F03-4858-92E2-959565B89C9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0E2E7-73A4-4518-A478-2CA3D54C229C}" type="datetimeFigureOut">
              <a:rPr lang="lv-LV" smtClean="0"/>
              <a:pPr/>
              <a:t>19.11.2016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12148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lv-LV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EBF5A0FD-2F03-4858-92E2-959565B89C9D}" type="slidenum">
              <a:rPr lang="lv-LV" smtClean="0"/>
              <a:pPr/>
              <a:t>‹#›</a:t>
            </a:fld>
            <a:endParaRPr lang="lv-LV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8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3790E2E7-73A4-4518-A478-2CA3D54C229C}" type="datetimeFigureOut">
              <a:rPr lang="lv-LV" smtClean="0"/>
              <a:pPr/>
              <a:t>19.11.2016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10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2.jpe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509120"/>
            <a:ext cx="1656183" cy="15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7600763" y="2132856"/>
          <a:ext cx="1634016" cy="1296144"/>
        </p:xfrm>
        <a:graphic>
          <a:graphicData uri="http://schemas.openxmlformats.org/presentationml/2006/ole">
            <p:oleObj spid="_x0000_s5121" name="CorelDRAW" r:id="rId4" imgW="4347360" imgH="3447360" progId="">
              <p:embed/>
            </p:oleObj>
          </a:graphicData>
        </a:graphic>
      </p:graphicFrame>
      <p:pic>
        <p:nvPicPr>
          <p:cNvPr id="5" name="Picture 1" descr="Stradini_logo_lat_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64" y="0"/>
            <a:ext cx="2895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ilzstru\Desktop\HCC_TTF_4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07" y="5705872"/>
            <a:ext cx="1477293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lzstru\Desktop\HCC_HE_1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-3247"/>
            <a:ext cx="1512168" cy="1179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lzstru\Desktop\HCC_HE_4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07" y="3356992"/>
            <a:ext cx="1477293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24744"/>
            <a:ext cx="1547664" cy="120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 flipH="1">
            <a:off x="7596336" y="-126776"/>
            <a:ext cx="70938" cy="6984776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6336704" cy="3456384"/>
          </a:xfrm>
        </p:spPr>
        <p:txBody>
          <a:bodyPr/>
          <a:lstStyle/>
          <a:p>
            <a:pPr algn="ctr"/>
            <a:r>
              <a:rPr lang="lv-LV" sz="3200" b="1" dirty="0" smtClean="0">
                <a:solidFill>
                  <a:srgbClr val="C00000"/>
                </a:solidFill>
              </a:rPr>
              <a:t>EXPRESSION </a:t>
            </a:r>
            <a:r>
              <a:rPr lang="en-GB" sz="3200" b="1" dirty="0" smtClean="0">
                <a:solidFill>
                  <a:srgbClr val="C00000"/>
                </a:solidFill>
              </a:rPr>
              <a:t>OF ABERRANT p53 PROTEIN IN PRIMARY AND SECONDARY MALIGNANT LIVER TUMOURS</a:t>
            </a:r>
            <a:endParaRPr lang="lv-LV" sz="3200" b="1" dirty="0">
              <a:solidFill>
                <a:srgbClr val="C0000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520" y="5445224"/>
            <a:ext cx="6379840" cy="1203920"/>
          </a:xfrm>
        </p:spPr>
        <p:txBody>
          <a:bodyPr/>
          <a:lstStyle/>
          <a:p>
            <a:r>
              <a:rPr lang="lv-LV" sz="1800" b="1" dirty="0" err="1" smtClean="0"/>
              <a:t>Mezale</a:t>
            </a:r>
            <a:r>
              <a:rPr lang="lv-LV" sz="1800" b="1" dirty="0" smtClean="0"/>
              <a:t> D*</a:t>
            </a:r>
            <a:r>
              <a:rPr lang="en-GB" sz="1800" b="1" baseline="30000" dirty="0" smtClean="0"/>
              <a:t>1</a:t>
            </a:r>
            <a:r>
              <a:rPr lang="lv-LV" sz="1800" b="1" dirty="0" smtClean="0"/>
              <a:t>, </a:t>
            </a:r>
            <a:r>
              <a:rPr lang="lv-LV" sz="1800" b="1" dirty="0" err="1" smtClean="0"/>
              <a:t>Strumfa</a:t>
            </a:r>
            <a:r>
              <a:rPr lang="lv-LV" sz="1800" b="1" dirty="0" smtClean="0"/>
              <a:t> I</a:t>
            </a:r>
            <a:r>
              <a:rPr lang="en-GB" sz="1800" b="1" baseline="30000" dirty="0" smtClean="0"/>
              <a:t>1</a:t>
            </a:r>
            <a:r>
              <a:rPr lang="lv-LV" sz="1800" b="1" dirty="0" smtClean="0"/>
              <a:t>, Balodis D</a:t>
            </a:r>
            <a:r>
              <a:rPr lang="en-GB" sz="1800" b="1" baseline="30000" dirty="0" smtClean="0"/>
              <a:t>1</a:t>
            </a:r>
            <a:r>
              <a:rPr lang="lv-LV" sz="1800" b="1" dirty="0" smtClean="0"/>
              <a:t>, Vanags A</a:t>
            </a:r>
            <a:r>
              <a:rPr lang="lv-LV" sz="1800" b="1" baseline="30000" dirty="0" smtClean="0"/>
              <a:t>2</a:t>
            </a:r>
            <a:r>
              <a:rPr lang="lv-LV" sz="1800" b="1" dirty="0" smtClean="0"/>
              <a:t>, Rumba R</a:t>
            </a:r>
            <a:r>
              <a:rPr lang="lv-LV" sz="1800" b="1" baseline="30000" dirty="0" smtClean="0"/>
              <a:t>2</a:t>
            </a:r>
            <a:endParaRPr lang="en-US" sz="1800" b="1" dirty="0" smtClean="0"/>
          </a:p>
          <a:p>
            <a:r>
              <a:rPr lang="en-GB" sz="2000" b="1" baseline="30000" dirty="0" smtClean="0"/>
              <a:t>1 </a:t>
            </a:r>
            <a:r>
              <a:rPr lang="lv-LV" sz="1600" i="1" dirty="0" err="1" smtClean="0"/>
              <a:t>Department</a:t>
            </a:r>
            <a:r>
              <a:rPr lang="lv-LV" sz="1600" i="1" dirty="0" smtClean="0"/>
              <a:t> </a:t>
            </a:r>
            <a:r>
              <a:rPr lang="lv-LV" sz="1600" i="1" dirty="0" err="1" smtClean="0"/>
              <a:t>of</a:t>
            </a:r>
            <a:r>
              <a:rPr lang="lv-LV" sz="1600" i="1" dirty="0" smtClean="0"/>
              <a:t> </a:t>
            </a:r>
            <a:r>
              <a:rPr lang="lv-LV" sz="1600" i="1" dirty="0" err="1" smtClean="0"/>
              <a:t>Pathology</a:t>
            </a:r>
            <a:r>
              <a:rPr lang="lv-LV" sz="1600" i="1" dirty="0" smtClean="0"/>
              <a:t>, </a:t>
            </a:r>
            <a:r>
              <a:rPr lang="lv-LV" sz="1600" i="1" dirty="0" err="1" smtClean="0"/>
              <a:t>Riga</a:t>
            </a:r>
            <a:r>
              <a:rPr lang="lv-LV" sz="1600" i="1" dirty="0" smtClean="0"/>
              <a:t> </a:t>
            </a:r>
            <a:r>
              <a:rPr lang="lv-LV" sz="1600" i="1" dirty="0" err="1" smtClean="0"/>
              <a:t>Stradins</a:t>
            </a:r>
            <a:r>
              <a:rPr lang="lv-LV" sz="1600" i="1" dirty="0" smtClean="0"/>
              <a:t> </a:t>
            </a:r>
            <a:r>
              <a:rPr lang="lv-LV" sz="1600" i="1" dirty="0" err="1" smtClean="0"/>
              <a:t>University</a:t>
            </a:r>
            <a:r>
              <a:rPr lang="lv-LV" sz="1600" i="1" dirty="0" smtClean="0"/>
              <a:t>, </a:t>
            </a:r>
            <a:r>
              <a:rPr lang="lv-LV" sz="1600" i="1" dirty="0" err="1" smtClean="0"/>
              <a:t>Riga</a:t>
            </a:r>
            <a:r>
              <a:rPr lang="lv-LV" sz="1600" i="1" dirty="0" smtClean="0"/>
              <a:t>, </a:t>
            </a:r>
            <a:r>
              <a:rPr lang="lv-LV" sz="1600" i="1" dirty="0" err="1" smtClean="0"/>
              <a:t>Latvia</a:t>
            </a:r>
            <a:endParaRPr lang="en-US" sz="2000" i="1" dirty="0" smtClean="0"/>
          </a:p>
          <a:p>
            <a:r>
              <a:rPr lang="lv-LV" sz="2000" b="1" baseline="30000" dirty="0" smtClean="0"/>
              <a:t>2</a:t>
            </a:r>
            <a:r>
              <a:rPr lang="lv-LV" sz="2000" i="1" dirty="0" smtClean="0"/>
              <a:t> </a:t>
            </a:r>
            <a:r>
              <a:rPr lang="lv-LV" sz="1600" i="1" dirty="0" err="1" smtClean="0"/>
              <a:t>Department</a:t>
            </a:r>
            <a:r>
              <a:rPr lang="lv-LV" sz="1600" i="1" dirty="0" smtClean="0"/>
              <a:t> </a:t>
            </a:r>
            <a:r>
              <a:rPr lang="lv-LV" sz="1600" i="1" dirty="0" err="1" smtClean="0"/>
              <a:t>of</a:t>
            </a:r>
            <a:r>
              <a:rPr lang="lv-LV" sz="1600" i="1" dirty="0" smtClean="0"/>
              <a:t> Surgery, </a:t>
            </a:r>
            <a:r>
              <a:rPr lang="lv-LV" sz="1600" i="1" dirty="0" err="1" smtClean="0"/>
              <a:t>Riga</a:t>
            </a:r>
            <a:r>
              <a:rPr lang="lv-LV" sz="1600" i="1" dirty="0" smtClean="0"/>
              <a:t> </a:t>
            </a:r>
            <a:r>
              <a:rPr lang="lv-LV" sz="1600" i="1" dirty="0" err="1" smtClean="0"/>
              <a:t>Stradins</a:t>
            </a:r>
            <a:r>
              <a:rPr lang="lv-LV" sz="1600" i="1" dirty="0" smtClean="0"/>
              <a:t> </a:t>
            </a:r>
            <a:r>
              <a:rPr lang="lv-LV" sz="1600" i="1" dirty="0" err="1" smtClean="0"/>
              <a:t>University</a:t>
            </a:r>
            <a:r>
              <a:rPr lang="lv-LV" sz="1600" i="1" dirty="0" smtClean="0"/>
              <a:t>, </a:t>
            </a:r>
            <a:r>
              <a:rPr lang="lv-LV" sz="1600" i="1" dirty="0" err="1" smtClean="0"/>
              <a:t>Riga</a:t>
            </a:r>
            <a:r>
              <a:rPr lang="lv-LV" sz="1600" i="1" dirty="0" smtClean="0"/>
              <a:t>, </a:t>
            </a:r>
            <a:r>
              <a:rPr lang="lv-LV" sz="1600" i="1" dirty="0" err="1" smtClean="0"/>
              <a:t>Latvia</a:t>
            </a:r>
            <a:endParaRPr lang="lv-LV" sz="1600" i="1" dirty="0"/>
          </a:p>
        </p:txBody>
      </p:sp>
    </p:spTree>
    <p:extLst>
      <p:ext uri="{BB962C8B-B14F-4D97-AF65-F5344CB8AC3E}">
        <p14:creationId xmlns="" xmlns:p14="http://schemas.microsoft.com/office/powerpoint/2010/main" val="16658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3635896" y="4005065"/>
          <a:ext cx="3096344" cy="2456102"/>
        </p:xfrm>
        <a:graphic>
          <a:graphicData uri="http://schemas.openxmlformats.org/presentationml/2006/ole">
            <p:oleObj spid="_x0000_s1026" name="CorelDRAW" r:id="rId4" imgW="4347360" imgH="3447360" progId="">
              <p:embed/>
            </p:oleObj>
          </a:graphicData>
        </a:graphic>
      </p:graphicFrame>
      <p:pic>
        <p:nvPicPr>
          <p:cNvPr id="5" name="Picture 1" descr="Stradini_logo_lat_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64" y="0"/>
            <a:ext cx="2895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ilzstru\Desktop\HCC_TTF_4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513517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lzstru\Desktop\HCC_HE_1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-324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lzstru\Desktop\HCC_HE_4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3418812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35" y="1713117"/>
            <a:ext cx="2195377" cy="171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 flipH="1">
            <a:off x="6949334" y="-84935"/>
            <a:ext cx="70938" cy="6984776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620688"/>
            <a:ext cx="6347048" cy="811560"/>
          </a:xfrm>
        </p:spPr>
        <p:txBody>
          <a:bodyPr/>
          <a:lstStyle/>
          <a:p>
            <a:r>
              <a:rPr lang="lv-LV" sz="3400" b="1" dirty="0" err="1" smtClean="0">
                <a:solidFill>
                  <a:srgbClr val="C00000"/>
                </a:solidFill>
              </a:rPr>
              <a:t>Results</a:t>
            </a:r>
            <a:r>
              <a:rPr lang="lv-LV" sz="3400" b="1" dirty="0" smtClean="0">
                <a:solidFill>
                  <a:srgbClr val="C00000"/>
                </a:solidFill>
              </a:rPr>
              <a:t> (2)</a:t>
            </a:r>
            <a:endParaRPr lang="en-GB" sz="3400" b="1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700808"/>
            <a:ext cx="6480720" cy="4536504"/>
          </a:xfrm>
        </p:spPr>
        <p:txBody>
          <a:bodyPr/>
          <a:lstStyle/>
          <a:p>
            <a:r>
              <a:rPr lang="lv-LV" sz="2500" b="1" dirty="0" smtClean="0">
                <a:solidFill>
                  <a:schemeClr val="bg2"/>
                </a:solidFill>
              </a:rPr>
              <a:t>HCC</a:t>
            </a:r>
            <a:r>
              <a:rPr lang="lv-LV" sz="2500" dirty="0" smtClean="0"/>
              <a:t> </a:t>
            </a:r>
            <a:r>
              <a:rPr lang="en-GB" sz="2500" dirty="0" smtClean="0"/>
              <a:t>showed p53 expression in 16 (45.7%; CI = 30.5 – 61.8) out of 35 cases, of which 11 (68.6%; CI = 44.4 – 85.8) had only 30</a:t>
            </a:r>
            <a:r>
              <a:rPr lang="lv-LV" sz="2500" dirty="0" smtClean="0"/>
              <a:t>.0</a:t>
            </a:r>
            <a:r>
              <a:rPr lang="en-GB" sz="2500" dirty="0" smtClean="0"/>
              <a:t>% or less positive cells</a:t>
            </a:r>
            <a:r>
              <a:rPr lang="lv-LV" sz="2500" dirty="0" smtClean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7864" y="3573016"/>
            <a:ext cx="3528392" cy="355617"/>
          </a:xfrm>
          <a:prstGeom prst="rect">
            <a:avLst/>
          </a:prstGeom>
          <a:noFill/>
        </p:spPr>
        <p:txBody>
          <a:bodyPr wrap="square" lIns="108338" tIns="54169" rIns="108338" bIns="54169" rtlCol="0">
            <a:spAutoFit/>
          </a:bodyPr>
          <a:lstStyle/>
          <a:p>
            <a:pPr algn="ctr"/>
            <a:r>
              <a:rPr lang="lv-LV" sz="1600" b="1" dirty="0" err="1" smtClean="0"/>
              <a:t>Fig</a:t>
            </a:r>
            <a:r>
              <a:rPr lang="en-GB" sz="1600" b="1" dirty="0" smtClean="0"/>
              <a:t>.</a:t>
            </a:r>
            <a:r>
              <a:rPr lang="lv-LV" sz="1600" b="1" dirty="0" smtClean="0"/>
              <a:t>3</a:t>
            </a:r>
            <a:r>
              <a:rPr lang="en-GB" sz="1600" b="1" dirty="0" smtClean="0"/>
              <a:t>. </a:t>
            </a:r>
            <a:r>
              <a:rPr lang="en-GB" sz="1600" dirty="0" smtClean="0"/>
              <a:t>p53 </a:t>
            </a:r>
            <a:r>
              <a:rPr lang="en-US" sz="1600" dirty="0" smtClean="0"/>
              <a:t>expression in HCC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35896" y="616530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 smtClean="0"/>
              <a:t>p53, 400</a:t>
            </a:r>
            <a:endParaRPr lang="lv-LV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3573016"/>
            <a:ext cx="3024336" cy="360040"/>
          </a:xfrm>
          <a:prstGeom prst="rect">
            <a:avLst/>
          </a:prstGeom>
          <a:noFill/>
        </p:spPr>
        <p:txBody>
          <a:bodyPr wrap="square" lIns="108338" tIns="54169" rIns="108338" bIns="54169" rtlCol="0">
            <a:spAutoFit/>
          </a:bodyPr>
          <a:lstStyle/>
          <a:p>
            <a:r>
              <a:rPr lang="lv-LV" sz="1600" b="1" dirty="0" err="1" smtClean="0"/>
              <a:t>Fig</a:t>
            </a:r>
            <a:r>
              <a:rPr lang="en-GB" sz="1600" b="1" dirty="0" smtClean="0"/>
              <a:t>.</a:t>
            </a:r>
            <a:r>
              <a:rPr lang="lv-LV" sz="1600" b="1" dirty="0" smtClean="0"/>
              <a:t>2</a:t>
            </a:r>
            <a:r>
              <a:rPr lang="en-GB" sz="1600" b="1" dirty="0" smtClean="0"/>
              <a:t>. </a:t>
            </a:r>
            <a:r>
              <a:rPr lang="lv-LV" sz="1600" dirty="0" smtClean="0"/>
              <a:t>HCC</a:t>
            </a:r>
            <a:endParaRPr lang="en-US" sz="1600" dirty="0" smtClean="0"/>
          </a:p>
        </p:txBody>
      </p:sp>
      <p:pic>
        <p:nvPicPr>
          <p:cNvPr id="16" name="Picture 2" descr="E:\Simpozija_bildes\HCC\1011_400x_HC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3528" y="616530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 smtClean="0"/>
              <a:t>H&amp;E, 400</a:t>
            </a:r>
            <a:endParaRPr lang="lv-LV" sz="1200" b="1" dirty="0"/>
          </a:p>
        </p:txBody>
      </p:sp>
      <p:sp>
        <p:nvSpPr>
          <p:cNvPr id="18" name="Right Arrow 17"/>
          <p:cNvSpPr/>
          <p:nvPr/>
        </p:nvSpPr>
        <p:spPr bwMode="auto">
          <a:xfrm rot="10800000">
            <a:off x="4860032" y="5877272"/>
            <a:ext cx="576064" cy="28803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58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6" descr="I:\Moscow\CRC_400x_p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7" y="4005064"/>
            <a:ext cx="3024337" cy="2448272"/>
          </a:xfrm>
          <a:prstGeom prst="rect">
            <a:avLst/>
          </a:prstGeom>
          <a:noFill/>
        </p:spPr>
      </p:pic>
      <p:pic>
        <p:nvPicPr>
          <p:cNvPr id="19" name="Picture 15" descr="I:\Moscow\crc_200_he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3096344" cy="2448272"/>
          </a:xfrm>
          <a:prstGeom prst="rect">
            <a:avLst/>
          </a:prstGeom>
          <a:noFill/>
        </p:spPr>
      </p:pic>
      <p:pic>
        <p:nvPicPr>
          <p:cNvPr id="5" name="Picture 1" descr="Stradini_logo_lat_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64" y="0"/>
            <a:ext cx="2895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ilzstru\Desktop\HCC_TTF_4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513517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lzstru\Desktop\HCC_HE_1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-324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lzstru\Desktop\HCC_HE_4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3418812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35" y="1713117"/>
            <a:ext cx="2195377" cy="171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 flipH="1">
            <a:off x="6949334" y="-84935"/>
            <a:ext cx="70938" cy="6984776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620688"/>
            <a:ext cx="6347048" cy="811560"/>
          </a:xfrm>
        </p:spPr>
        <p:txBody>
          <a:bodyPr/>
          <a:lstStyle/>
          <a:p>
            <a:r>
              <a:rPr lang="lv-LV" sz="3400" b="1" dirty="0" err="1" smtClean="0">
                <a:solidFill>
                  <a:srgbClr val="C00000"/>
                </a:solidFill>
              </a:rPr>
              <a:t>Results</a:t>
            </a:r>
            <a:r>
              <a:rPr lang="lv-LV" sz="3400" b="1" dirty="0" smtClean="0">
                <a:solidFill>
                  <a:srgbClr val="C00000"/>
                </a:solidFill>
              </a:rPr>
              <a:t> (3)</a:t>
            </a:r>
            <a:endParaRPr lang="en-GB" sz="3400" b="1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12776"/>
            <a:ext cx="6480720" cy="4824536"/>
          </a:xfrm>
        </p:spPr>
        <p:txBody>
          <a:bodyPr/>
          <a:lstStyle/>
          <a:p>
            <a:r>
              <a:rPr lang="en-GB" sz="2500" dirty="0" smtClean="0"/>
              <a:t>Regarding metastatic </a:t>
            </a:r>
            <a:r>
              <a:rPr lang="en-GB" sz="2500" b="1" dirty="0" smtClean="0">
                <a:solidFill>
                  <a:schemeClr val="bg2"/>
                </a:solidFill>
              </a:rPr>
              <a:t>colorectal carcinoma</a:t>
            </a:r>
            <a:r>
              <a:rPr lang="en-GB" sz="2500" dirty="0" smtClean="0"/>
              <a:t>, p53 expression was found in 12 (80.0%; CI= 54.8 – 93.0) cases, of which 8 (66.7%; CI = 39.0 – 86.2) had p53 levels higher than </a:t>
            </a:r>
            <a:r>
              <a:rPr lang="en-GB" sz="2800" dirty="0" smtClean="0"/>
              <a:t>80</a:t>
            </a:r>
            <a:r>
              <a:rPr lang="lv-LV" sz="2800" dirty="0" smtClean="0"/>
              <a:t>.0</a:t>
            </a:r>
            <a:r>
              <a:rPr lang="en-GB" sz="2800" dirty="0" smtClean="0"/>
              <a:t>%</a:t>
            </a:r>
            <a:endParaRPr lang="lv-LV" sz="25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347864" y="3573016"/>
            <a:ext cx="3528392" cy="355617"/>
          </a:xfrm>
          <a:prstGeom prst="rect">
            <a:avLst/>
          </a:prstGeom>
          <a:noFill/>
        </p:spPr>
        <p:txBody>
          <a:bodyPr wrap="square" lIns="108338" tIns="54169" rIns="108338" bIns="54169" rtlCol="0">
            <a:spAutoFit/>
          </a:bodyPr>
          <a:lstStyle/>
          <a:p>
            <a:pPr algn="ctr"/>
            <a:r>
              <a:rPr lang="lv-LV" sz="1600" b="1" dirty="0" err="1" smtClean="0"/>
              <a:t>Fig</a:t>
            </a:r>
            <a:r>
              <a:rPr lang="en-GB" sz="1600" b="1" dirty="0" smtClean="0"/>
              <a:t>.</a:t>
            </a:r>
            <a:r>
              <a:rPr lang="lv-LV" sz="1600" b="1" dirty="0" smtClean="0"/>
              <a:t>5</a:t>
            </a:r>
            <a:r>
              <a:rPr lang="en-GB" sz="1600" b="1" dirty="0" smtClean="0"/>
              <a:t>. </a:t>
            </a:r>
            <a:r>
              <a:rPr lang="en-GB" sz="1600" dirty="0" smtClean="0"/>
              <a:t>p53 </a:t>
            </a:r>
            <a:r>
              <a:rPr lang="en-US" sz="1600" dirty="0" smtClean="0"/>
              <a:t>expression in </a:t>
            </a:r>
            <a:r>
              <a:rPr lang="lv-LV" sz="1600" dirty="0" smtClean="0"/>
              <a:t>CRC</a:t>
            </a: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563888" y="616530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 smtClean="0"/>
              <a:t>p53, 400</a:t>
            </a:r>
            <a:endParaRPr lang="lv-LV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3573016"/>
            <a:ext cx="3024336" cy="360040"/>
          </a:xfrm>
          <a:prstGeom prst="rect">
            <a:avLst/>
          </a:prstGeom>
          <a:noFill/>
        </p:spPr>
        <p:txBody>
          <a:bodyPr wrap="square" lIns="108338" tIns="54169" rIns="108338" bIns="54169" rtlCol="0">
            <a:spAutoFit/>
          </a:bodyPr>
          <a:lstStyle/>
          <a:p>
            <a:r>
              <a:rPr lang="lv-LV" sz="1600" b="1" dirty="0" err="1" smtClean="0"/>
              <a:t>Fig</a:t>
            </a:r>
            <a:r>
              <a:rPr lang="en-GB" sz="1600" b="1" dirty="0" smtClean="0"/>
              <a:t>.</a:t>
            </a:r>
            <a:r>
              <a:rPr lang="lv-LV" sz="1600" b="1" dirty="0" smtClean="0"/>
              <a:t>4</a:t>
            </a:r>
            <a:r>
              <a:rPr lang="en-GB" sz="1600" b="1" dirty="0" smtClean="0"/>
              <a:t>. </a:t>
            </a:r>
            <a:r>
              <a:rPr lang="lv-LV" sz="1600" dirty="0" err="1" smtClean="0"/>
              <a:t>Metastatic</a:t>
            </a:r>
            <a:r>
              <a:rPr lang="lv-LV" sz="1600" dirty="0" smtClean="0"/>
              <a:t> CRC</a:t>
            </a:r>
            <a:endParaRPr lang="en-US" sz="16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51520" y="616530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 smtClean="0"/>
              <a:t>H&amp;E, 100</a:t>
            </a:r>
            <a:endParaRPr lang="lv-LV" sz="1200" b="1" dirty="0"/>
          </a:p>
        </p:txBody>
      </p:sp>
      <p:sp>
        <p:nvSpPr>
          <p:cNvPr id="18" name="Right Arrow 17"/>
          <p:cNvSpPr/>
          <p:nvPr/>
        </p:nvSpPr>
        <p:spPr bwMode="auto">
          <a:xfrm>
            <a:off x="5076056" y="4581128"/>
            <a:ext cx="576064" cy="28803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58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tradini_logo_lat_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64" y="0"/>
            <a:ext cx="2895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ilzstru\Desktop\HCC_TTF_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513517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lzstru\Desktop\HCC_HE_1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-324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lzstru\Desktop\HCC_HE_4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3418812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35" y="1713117"/>
            <a:ext cx="2195377" cy="171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 flipH="1">
            <a:off x="6949334" y="-84935"/>
            <a:ext cx="70938" cy="6984776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620688"/>
            <a:ext cx="6347048" cy="811560"/>
          </a:xfrm>
        </p:spPr>
        <p:txBody>
          <a:bodyPr/>
          <a:lstStyle/>
          <a:p>
            <a:r>
              <a:rPr lang="lv-LV" sz="3400" b="1" dirty="0" err="1" smtClean="0">
                <a:solidFill>
                  <a:srgbClr val="C00000"/>
                </a:solidFill>
              </a:rPr>
              <a:t>Results</a:t>
            </a:r>
            <a:r>
              <a:rPr lang="lv-LV" sz="3400" b="1" dirty="0" smtClean="0">
                <a:solidFill>
                  <a:srgbClr val="C00000"/>
                </a:solidFill>
              </a:rPr>
              <a:t> (4)</a:t>
            </a:r>
            <a:endParaRPr lang="en-GB" sz="3400" b="1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12776"/>
            <a:ext cx="6480720" cy="4824536"/>
          </a:xfrm>
        </p:spPr>
        <p:txBody>
          <a:bodyPr/>
          <a:lstStyle/>
          <a:p>
            <a:r>
              <a:rPr lang="en-GB" sz="2500" dirty="0" smtClean="0"/>
              <a:t>In </a:t>
            </a:r>
            <a:r>
              <a:rPr lang="en-GB" sz="2500" b="1" dirty="0" smtClean="0">
                <a:solidFill>
                  <a:schemeClr val="bg2"/>
                </a:solidFill>
              </a:rPr>
              <a:t>pancreatic cancer</a:t>
            </a:r>
            <a:r>
              <a:rPr lang="en-GB" sz="2500" dirty="0" smtClean="0"/>
              <a:t>, p53 expression was observed in 6 (60.0%; CI = 31.3 – 83.2) metastases, characterised by wide variations in the levels of p53 expression (25</a:t>
            </a:r>
            <a:r>
              <a:rPr lang="lv-LV" sz="2500" dirty="0" smtClean="0"/>
              <a:t>.0</a:t>
            </a:r>
            <a:r>
              <a:rPr lang="en-GB" sz="2500" dirty="0" smtClean="0"/>
              <a:t> – 100.0% positive cells). </a:t>
            </a:r>
            <a:endParaRPr lang="lv-LV" sz="2500" dirty="0" smtClean="0"/>
          </a:p>
          <a:p>
            <a:r>
              <a:rPr lang="en-GB" sz="2500" dirty="0" smtClean="0"/>
              <a:t>In metastatic </a:t>
            </a:r>
            <a:r>
              <a:rPr lang="en-GB" sz="2500" b="1" dirty="0" smtClean="0">
                <a:solidFill>
                  <a:schemeClr val="bg2"/>
                </a:solidFill>
              </a:rPr>
              <a:t>gastric cancer</a:t>
            </a:r>
            <a:r>
              <a:rPr lang="en-GB" sz="2500" dirty="0" smtClean="0"/>
              <a:t>, 4 (57.1%; CI = 25.0 – 84.2) cases showed positive p53 expression. The expression exceeded 20% of </a:t>
            </a:r>
            <a:r>
              <a:rPr lang="en-GB" sz="2500" dirty="0" err="1" smtClean="0"/>
              <a:t>neoplastic</a:t>
            </a:r>
            <a:r>
              <a:rPr lang="en-GB" sz="2500" dirty="0" smtClean="0"/>
              <a:t> cells in only 2 (50.0%; CI = 15.0 – 85.0) metastases.</a:t>
            </a:r>
            <a:endParaRPr lang="lv-LV" sz="2500" dirty="0" smtClean="0"/>
          </a:p>
        </p:txBody>
      </p:sp>
    </p:spTree>
    <p:extLst>
      <p:ext uri="{BB962C8B-B14F-4D97-AF65-F5344CB8AC3E}">
        <p14:creationId xmlns="" xmlns:p14="http://schemas.microsoft.com/office/powerpoint/2010/main" val="16658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tradini_logo_lat_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64" y="0"/>
            <a:ext cx="2895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ilzstru\Desktop\HCC_TTF_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513517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lzstru\Desktop\HCC_HE_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-324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lzstru\Desktop\HCC_HE_4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3418812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35" y="1713117"/>
            <a:ext cx="2195377" cy="171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 flipH="1">
            <a:off x="6949334" y="-84935"/>
            <a:ext cx="70938" cy="6984776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620688"/>
            <a:ext cx="6347048" cy="811560"/>
          </a:xfrm>
        </p:spPr>
        <p:txBody>
          <a:bodyPr/>
          <a:lstStyle/>
          <a:p>
            <a:r>
              <a:rPr lang="lv-LV" sz="3400" b="1" dirty="0" err="1" smtClean="0">
                <a:solidFill>
                  <a:srgbClr val="C00000"/>
                </a:solidFill>
              </a:rPr>
              <a:t>Conclusions</a:t>
            </a:r>
            <a:endParaRPr lang="en-GB" sz="3400" b="1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700808"/>
            <a:ext cx="6480720" cy="453650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Expression of p53 in </a:t>
            </a:r>
            <a:r>
              <a:rPr lang="lv-LV" sz="2600" dirty="0" smtClean="0"/>
              <a:t>HCC</a:t>
            </a:r>
            <a:r>
              <a:rPr lang="en-US" sz="2600" dirty="0" smtClean="0"/>
              <a:t> is limited both by frequency and by extent. </a:t>
            </a:r>
            <a:endParaRPr lang="lv-LV" sz="26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sz="2600" dirty="0" smtClean="0"/>
              <a:t>There was a statistically insignificant trend to more frequent and widespread p53 expression in colorectal cancer. </a:t>
            </a:r>
            <a:endParaRPr lang="lv-LV" sz="26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sz="2600" dirty="0" smtClean="0"/>
              <a:t>Regarding gastric and pancreatic carcinomas, combined treatment should be considered again as expression of aberrant p53 protein was limited both by frequency and by extent.</a:t>
            </a:r>
            <a:endParaRPr lang="lv-LV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16658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tradini_logo_lat_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64" y="0"/>
            <a:ext cx="2895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ilzstru\Desktop\HCC_TTF_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513517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lzstru\Desktop\HCC_HE_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-324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lzstru\Desktop\HCC_HE_4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3418812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35" y="1713117"/>
            <a:ext cx="2195377" cy="171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 flipH="1">
            <a:off x="6949334" y="-84935"/>
            <a:ext cx="70938" cy="6984776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2348880"/>
            <a:ext cx="6347048" cy="1512168"/>
          </a:xfrm>
        </p:spPr>
        <p:txBody>
          <a:bodyPr/>
          <a:lstStyle/>
          <a:p>
            <a:r>
              <a:rPr lang="en-GB" sz="3600" b="1" dirty="0" smtClean="0">
                <a:solidFill>
                  <a:srgbClr val="C00000"/>
                </a:solidFill>
              </a:rPr>
              <a:t>Thank you for your attention!</a:t>
            </a:r>
            <a:endParaRPr lang="en-GB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58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tradini_logo_lat_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64" y="0"/>
            <a:ext cx="2895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ilzstru\Desktop\HCC_TTF_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513517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lzstru\Desktop\HCC_HE_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-324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lzstru\Desktop\HCC_HE_4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3418812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35" y="1713117"/>
            <a:ext cx="2195377" cy="171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 flipH="1">
            <a:off x="6949334" y="-84935"/>
            <a:ext cx="70938" cy="6984776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620688"/>
            <a:ext cx="6347048" cy="811560"/>
          </a:xfrm>
        </p:spPr>
        <p:txBody>
          <a:bodyPr/>
          <a:lstStyle/>
          <a:p>
            <a:r>
              <a:rPr lang="en-GB" sz="3400" b="1" dirty="0" smtClean="0">
                <a:solidFill>
                  <a:srgbClr val="C00000"/>
                </a:solidFill>
              </a:rPr>
              <a:t>Background</a:t>
            </a:r>
            <a:endParaRPr lang="en-GB" sz="3400" b="1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700808"/>
            <a:ext cx="6480720" cy="4536504"/>
          </a:xfrm>
        </p:spPr>
        <p:txBody>
          <a:bodyPr/>
          <a:lstStyle/>
          <a:p>
            <a:r>
              <a:rPr lang="en-US" sz="2600" dirty="0" smtClean="0"/>
              <a:t>Hepatocellular carcinoma (HCC) is one of the most common malignancies worldwide. </a:t>
            </a:r>
          </a:p>
          <a:p>
            <a:r>
              <a:rPr lang="en-US" sz="2600" dirty="0" smtClean="0"/>
              <a:t>The major risk factors include chronic infections with the hepatitis B or C virus. </a:t>
            </a:r>
          </a:p>
          <a:p>
            <a:r>
              <a:rPr lang="en-US" sz="2600" dirty="0" smtClean="0"/>
              <a:t>Somatic mutations in the p53 tumour suppressor gene </a:t>
            </a:r>
            <a:r>
              <a:rPr lang="en-US" sz="2600" i="1" dirty="0" smtClean="0"/>
              <a:t>TP53 </a:t>
            </a:r>
            <a:r>
              <a:rPr lang="en-US" sz="2600" dirty="0" smtClean="0"/>
              <a:t>are involved in the molecular pathogenesis of HCC</a:t>
            </a:r>
            <a:r>
              <a:rPr lang="en-US" sz="2800" baseline="30000" dirty="0" smtClean="0"/>
              <a:t>[1]</a:t>
            </a:r>
            <a:r>
              <a:rPr lang="en-US" sz="2600" dirty="0" smtClean="0"/>
              <a:t>.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6309320"/>
            <a:ext cx="536408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0" y="6381328"/>
            <a:ext cx="63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/>
              <a:t>1. </a:t>
            </a:r>
            <a:r>
              <a:rPr lang="en-GB" sz="1400" dirty="0" smtClean="0"/>
              <a:t>Harris CC </a:t>
            </a:r>
            <a:r>
              <a:rPr lang="en-GB" sz="1400" i="1" dirty="0" smtClean="0"/>
              <a:t>et al</a:t>
            </a:r>
            <a:r>
              <a:rPr lang="en-GB" sz="1400" dirty="0" smtClean="0"/>
              <a:t>.; </a:t>
            </a:r>
            <a:r>
              <a:rPr lang="en-GB" sz="1400" i="1" dirty="0" err="1" smtClean="0"/>
              <a:t>Oncogene</a:t>
            </a:r>
            <a:r>
              <a:rPr lang="en-GB" sz="1400" dirty="0" smtClean="0"/>
              <a:t>, 26, 2007, 2166 – 2176</a:t>
            </a:r>
            <a:endParaRPr lang="lv-LV" sz="1400" dirty="0"/>
          </a:p>
        </p:txBody>
      </p:sp>
    </p:spTree>
    <p:extLst>
      <p:ext uri="{BB962C8B-B14F-4D97-AF65-F5344CB8AC3E}">
        <p14:creationId xmlns="" xmlns:p14="http://schemas.microsoft.com/office/powerpoint/2010/main" val="16658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tradini_logo_lat_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64" y="0"/>
            <a:ext cx="2895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ilzstru\Desktop\HCC_TTF_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513517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lzstru\Desktop\HCC_HE_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-324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lzstru\Desktop\HCC_HE_4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3418812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35" y="1713117"/>
            <a:ext cx="2195377" cy="171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 flipH="1">
            <a:off x="6949334" y="-84935"/>
            <a:ext cx="70938" cy="6984776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620688"/>
            <a:ext cx="6347048" cy="811560"/>
          </a:xfrm>
        </p:spPr>
        <p:txBody>
          <a:bodyPr/>
          <a:lstStyle/>
          <a:p>
            <a:r>
              <a:rPr lang="lv-LV" sz="3400" b="1" dirty="0" smtClean="0">
                <a:solidFill>
                  <a:srgbClr val="C00000"/>
                </a:solidFill>
              </a:rPr>
              <a:t>HCC </a:t>
            </a:r>
            <a:r>
              <a:rPr lang="en-US" sz="3400" b="1" dirty="0" smtClean="0">
                <a:solidFill>
                  <a:srgbClr val="C00000"/>
                </a:solidFill>
              </a:rPr>
              <a:t>epidemiology</a:t>
            </a:r>
            <a:endParaRPr lang="en-US" sz="3400" b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6309320"/>
            <a:ext cx="536408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0" y="6381328"/>
            <a:ext cx="63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Schweitzer</a:t>
            </a:r>
            <a:r>
              <a:rPr lang="lv-LV" sz="1200" dirty="0" smtClean="0"/>
              <a:t> N ,</a:t>
            </a:r>
            <a:r>
              <a:rPr lang="de-DE" sz="1200" dirty="0" smtClean="0"/>
              <a:t>Vogel</a:t>
            </a:r>
            <a:r>
              <a:rPr lang="lv-LV" sz="1200" dirty="0" smtClean="0"/>
              <a:t> A, </a:t>
            </a:r>
            <a:r>
              <a:rPr lang="lv-LV" sz="1200" dirty="0" err="1" smtClean="0"/>
              <a:t>Epidemiology</a:t>
            </a:r>
            <a:r>
              <a:rPr lang="lv-LV" sz="1200" dirty="0" smtClean="0"/>
              <a:t> </a:t>
            </a:r>
            <a:r>
              <a:rPr lang="lv-LV" sz="1200" dirty="0" err="1" smtClean="0"/>
              <a:t>and</a:t>
            </a:r>
            <a:r>
              <a:rPr lang="lv-LV" sz="1200" dirty="0" smtClean="0"/>
              <a:t> </a:t>
            </a:r>
            <a:r>
              <a:rPr lang="lv-LV" sz="1200" dirty="0" err="1" smtClean="0"/>
              <a:t>Risk</a:t>
            </a:r>
            <a:r>
              <a:rPr lang="lv-LV" sz="1200" dirty="0" smtClean="0"/>
              <a:t> </a:t>
            </a:r>
            <a:r>
              <a:rPr lang="lv-LV" sz="1200" dirty="0" err="1" smtClean="0"/>
              <a:t>Factors</a:t>
            </a:r>
            <a:r>
              <a:rPr lang="lv-LV" sz="1200" dirty="0" smtClean="0"/>
              <a:t>, </a:t>
            </a:r>
            <a:r>
              <a:rPr lang="en-US" sz="1200" i="1" dirty="0" err="1" smtClean="0"/>
              <a:t>Lochan</a:t>
            </a:r>
            <a:r>
              <a:rPr lang="en-US" sz="1200" i="1" dirty="0" smtClean="0"/>
              <a:t>, ISBN 978-953-51-1070-5, Published: April 10, 2013</a:t>
            </a:r>
            <a:endParaRPr lang="lv-LV" sz="1200" dirty="0" smtClean="0"/>
          </a:p>
          <a:p>
            <a:r>
              <a:rPr lang="de-DE" sz="1200" dirty="0" smtClean="0"/>
              <a:t> </a:t>
            </a:r>
            <a:endParaRPr lang="lv-LV" sz="1200" dirty="0"/>
          </a:p>
        </p:txBody>
      </p:sp>
      <p:pic>
        <p:nvPicPr>
          <p:cNvPr id="29698" name="Picture 2" descr="D:\Users\Admin\Desktop\image2_kart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56792"/>
            <a:ext cx="6883683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58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tradini_logo_lat_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64" y="0"/>
            <a:ext cx="2895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ilzstru\Desktop\HCC_TTF_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513517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lzstru\Desktop\HCC_HE_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-324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lzstru\Desktop\HCC_HE_4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3418812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35" y="1713117"/>
            <a:ext cx="2195377" cy="171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 flipH="1">
            <a:off x="6949334" y="-84935"/>
            <a:ext cx="70938" cy="6984776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620688"/>
            <a:ext cx="6347048" cy="811560"/>
          </a:xfrm>
        </p:spPr>
        <p:txBody>
          <a:bodyPr/>
          <a:lstStyle/>
          <a:p>
            <a:r>
              <a:rPr lang="en-GB" sz="3400" b="1" dirty="0" smtClean="0">
                <a:solidFill>
                  <a:srgbClr val="C00000"/>
                </a:solidFill>
              </a:rPr>
              <a:t>Background</a:t>
            </a:r>
            <a:endParaRPr lang="en-GB" sz="3400" b="1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700808"/>
            <a:ext cx="6480720" cy="4536504"/>
          </a:xfrm>
        </p:spPr>
        <p:txBody>
          <a:bodyPr/>
          <a:lstStyle/>
          <a:p>
            <a:r>
              <a:rPr lang="en-US" sz="2600" dirty="0" smtClean="0"/>
              <a:t>Hepatocellular carcinoma (HCC) is one of the most common malignancies worldwide. </a:t>
            </a:r>
          </a:p>
          <a:p>
            <a:r>
              <a:rPr lang="en-US" sz="2600" dirty="0" smtClean="0"/>
              <a:t>The major risk factors include chronic infections with the hepatitis B or C virus. </a:t>
            </a:r>
          </a:p>
          <a:p>
            <a:r>
              <a:rPr lang="en-US" sz="2600" dirty="0" smtClean="0"/>
              <a:t>Somatic mutations in the p53 tumour suppressor gene </a:t>
            </a:r>
            <a:r>
              <a:rPr lang="en-US" sz="2600" i="1" dirty="0" smtClean="0"/>
              <a:t>TP53 </a:t>
            </a:r>
            <a:r>
              <a:rPr lang="en-US" sz="2600" dirty="0" smtClean="0"/>
              <a:t>are involved in the molecular pathogenesis of HCC</a:t>
            </a:r>
            <a:r>
              <a:rPr lang="en-US" sz="2800" baseline="30000" dirty="0" smtClean="0"/>
              <a:t>[1]</a:t>
            </a:r>
            <a:r>
              <a:rPr lang="en-US" sz="2600" dirty="0" smtClean="0"/>
              <a:t>.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6309320"/>
            <a:ext cx="536408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0" y="6381328"/>
            <a:ext cx="63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/>
              <a:t>1. </a:t>
            </a:r>
            <a:r>
              <a:rPr lang="en-GB" sz="1400" dirty="0" smtClean="0"/>
              <a:t>Harris CC </a:t>
            </a:r>
            <a:r>
              <a:rPr lang="en-GB" sz="1400" i="1" dirty="0" smtClean="0"/>
              <a:t>et al</a:t>
            </a:r>
            <a:r>
              <a:rPr lang="en-GB" sz="1400" dirty="0" smtClean="0"/>
              <a:t>.; </a:t>
            </a:r>
            <a:r>
              <a:rPr lang="en-GB" sz="1400" i="1" dirty="0" err="1" smtClean="0"/>
              <a:t>Oncogene</a:t>
            </a:r>
            <a:r>
              <a:rPr lang="en-GB" sz="1400" dirty="0" smtClean="0"/>
              <a:t>, 26, 2007, 2166 – 2176</a:t>
            </a:r>
            <a:endParaRPr lang="lv-LV" sz="1400" dirty="0"/>
          </a:p>
        </p:txBody>
      </p:sp>
    </p:spTree>
    <p:extLst>
      <p:ext uri="{BB962C8B-B14F-4D97-AF65-F5344CB8AC3E}">
        <p14:creationId xmlns="" xmlns:p14="http://schemas.microsoft.com/office/powerpoint/2010/main" val="16658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tradini_logo_lat_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64" y="0"/>
            <a:ext cx="2895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ilzstru\Desktop\HCC_TTF_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513517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lzstru\Desktop\HCC_HE_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-324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lzstru\Desktop\HCC_HE_4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3418812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35" y="1713117"/>
            <a:ext cx="2195377" cy="171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 flipH="1">
            <a:off x="6949334" y="-84935"/>
            <a:ext cx="70938" cy="6984776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620688"/>
            <a:ext cx="6347048" cy="811560"/>
          </a:xfrm>
        </p:spPr>
        <p:txBody>
          <a:bodyPr/>
          <a:lstStyle/>
          <a:p>
            <a:r>
              <a:rPr lang="en-GB" sz="3400" b="1" dirty="0" smtClean="0">
                <a:solidFill>
                  <a:srgbClr val="C00000"/>
                </a:solidFill>
              </a:rPr>
              <a:t>Background</a:t>
            </a:r>
            <a:r>
              <a:rPr lang="lv-LV" sz="3400" b="1" dirty="0" smtClean="0">
                <a:solidFill>
                  <a:srgbClr val="C00000"/>
                </a:solidFill>
              </a:rPr>
              <a:t> (2)</a:t>
            </a:r>
            <a:endParaRPr lang="en-GB" sz="3400" b="1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700808"/>
            <a:ext cx="6480720" cy="4536504"/>
          </a:xfrm>
        </p:spPr>
        <p:txBody>
          <a:bodyPr/>
          <a:lstStyle/>
          <a:p>
            <a:r>
              <a:rPr lang="en-GB" sz="2600" i="1" dirty="0" smtClean="0"/>
              <a:t>TP53</a:t>
            </a:r>
            <a:r>
              <a:rPr lang="en-GB" sz="2600" dirty="0" smtClean="0"/>
              <a:t> is frequently mutated or inactivated in different cancer types, including colorectal, pancreatic and gastric cancer</a:t>
            </a:r>
            <a:r>
              <a:rPr lang="en-GB" sz="2600" baseline="30000" dirty="0" smtClean="0"/>
              <a:t>[2]</a:t>
            </a:r>
            <a:r>
              <a:rPr lang="lv-LV" sz="2600" dirty="0" smtClean="0"/>
              <a:t>. </a:t>
            </a:r>
          </a:p>
          <a:p>
            <a:r>
              <a:rPr lang="en-GB" sz="2600" dirty="0" smtClean="0"/>
              <a:t>The success of targeting p53 by anti-cancer vaccination or other means is likely to depend on the frequency of pathological aberrations and availability of a predictive biomarker</a:t>
            </a:r>
            <a:r>
              <a:rPr lang="en-GB" sz="2600" baseline="30000" dirty="0" smtClean="0"/>
              <a:t>[3]</a:t>
            </a:r>
            <a:r>
              <a:rPr lang="lv-LV" sz="2600" dirty="0" smtClean="0"/>
              <a:t>. </a:t>
            </a:r>
            <a:endParaRPr lang="lv-LV" sz="2600" baseline="30000" dirty="0" smtClean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6165304"/>
            <a:ext cx="536408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0" y="6237312"/>
            <a:ext cx="63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v-LV" sz="1400" dirty="0" smtClean="0"/>
              <a:t>2. </a:t>
            </a:r>
            <a:r>
              <a:rPr lang="en-GB" sz="1400" dirty="0" err="1" smtClean="0"/>
              <a:t>Rivlin</a:t>
            </a:r>
            <a:r>
              <a:rPr lang="en-GB" sz="1400" dirty="0" smtClean="0"/>
              <a:t> N </a:t>
            </a:r>
            <a:r>
              <a:rPr lang="en-GB" sz="1400" i="1" dirty="0" smtClean="0"/>
              <a:t>et al; Genes Cancer. </a:t>
            </a:r>
            <a:r>
              <a:rPr lang="en-GB" sz="1400" dirty="0" smtClean="0"/>
              <a:t>2011 Apr; 2(4): 466–474</a:t>
            </a:r>
            <a:endParaRPr lang="lv-LV" sz="1400" dirty="0" smtClean="0"/>
          </a:p>
          <a:p>
            <a:r>
              <a:rPr lang="lv-LV" sz="1400" dirty="0" smtClean="0"/>
              <a:t>3. </a:t>
            </a:r>
            <a:r>
              <a:rPr lang="en-GB" sz="1400" dirty="0" smtClean="0"/>
              <a:t>Duffy MJ </a:t>
            </a:r>
            <a:r>
              <a:rPr lang="en-GB" sz="1400" i="1" dirty="0" smtClean="0"/>
              <a:t>et al</a:t>
            </a:r>
            <a:r>
              <a:rPr lang="en-GB" sz="1400" dirty="0" smtClean="0"/>
              <a:t>.; </a:t>
            </a:r>
            <a:r>
              <a:rPr lang="en-GB" sz="1400" i="1" dirty="0" smtClean="0"/>
              <a:t>Cancer Treat Rev</a:t>
            </a:r>
            <a:r>
              <a:rPr lang="en-GB" sz="1400" dirty="0" smtClean="0"/>
              <a:t>. 40, 10, 2014, 1153 – 60</a:t>
            </a:r>
            <a:endParaRPr lang="lv-LV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16658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tradini_logo_lat_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64" y="0"/>
            <a:ext cx="2895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ilzstru\Desktop\HCC_TTF_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513517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lzstru\Desktop\HCC_HE_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-324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lzstru\Desktop\HCC_HE_4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3418812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35" y="1713117"/>
            <a:ext cx="2195377" cy="171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 flipH="1">
            <a:off x="6949334" y="-84935"/>
            <a:ext cx="70938" cy="6984776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620688"/>
            <a:ext cx="6347048" cy="811560"/>
          </a:xfrm>
        </p:spPr>
        <p:txBody>
          <a:bodyPr/>
          <a:lstStyle/>
          <a:p>
            <a:r>
              <a:rPr lang="lv-LV" sz="3400" b="1" dirty="0" err="1" smtClean="0">
                <a:solidFill>
                  <a:srgbClr val="C00000"/>
                </a:solidFill>
              </a:rPr>
              <a:t>Aim</a:t>
            </a:r>
            <a:endParaRPr lang="en-GB" sz="3400" b="1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1700808"/>
            <a:ext cx="6552728" cy="4536504"/>
          </a:xfrm>
        </p:spPr>
        <p:txBody>
          <a:bodyPr/>
          <a:lstStyle/>
          <a:p>
            <a:r>
              <a:rPr lang="lv-LV" sz="2600" dirty="0" smtClean="0"/>
              <a:t>T</a:t>
            </a:r>
            <a:r>
              <a:rPr lang="en-GB" sz="2600" dirty="0" smtClean="0"/>
              <a:t>o evaluate p53 protein expression in hepatocellular carcinoma and selected representative secondary liver tumours including colorectal, pancreatic and gastric cancer metastases</a:t>
            </a:r>
            <a:endParaRPr lang="lv-LV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16658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tradini_logo_lat_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64" y="0"/>
            <a:ext cx="2895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ilzstru\Desktop\HCC_TTF_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513517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lzstru\Desktop\HCC_HE_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-324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lzstru\Desktop\HCC_HE_4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3418812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35" y="1713117"/>
            <a:ext cx="2195377" cy="171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 flipH="1">
            <a:off x="6949334" y="-84935"/>
            <a:ext cx="70938" cy="6984776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620688"/>
            <a:ext cx="6347048" cy="811560"/>
          </a:xfrm>
        </p:spPr>
        <p:txBody>
          <a:bodyPr/>
          <a:lstStyle/>
          <a:p>
            <a:r>
              <a:rPr lang="lv-LV" sz="3400" b="1" dirty="0" err="1" smtClean="0">
                <a:solidFill>
                  <a:srgbClr val="C00000"/>
                </a:solidFill>
              </a:rPr>
              <a:t>Materials</a:t>
            </a:r>
            <a:r>
              <a:rPr lang="lv-LV" sz="3400" b="1" dirty="0" smtClean="0">
                <a:solidFill>
                  <a:srgbClr val="C00000"/>
                </a:solidFill>
              </a:rPr>
              <a:t> </a:t>
            </a:r>
            <a:r>
              <a:rPr lang="lv-LV" sz="3400" b="1" dirty="0" err="1" smtClean="0">
                <a:solidFill>
                  <a:srgbClr val="C00000"/>
                </a:solidFill>
              </a:rPr>
              <a:t>and</a:t>
            </a:r>
            <a:r>
              <a:rPr lang="lv-LV" sz="3400" b="1" dirty="0" smtClean="0">
                <a:solidFill>
                  <a:srgbClr val="C00000"/>
                </a:solidFill>
              </a:rPr>
              <a:t> </a:t>
            </a:r>
            <a:r>
              <a:rPr lang="lv-LV" sz="3400" b="1" dirty="0" err="1" smtClean="0">
                <a:solidFill>
                  <a:srgbClr val="C00000"/>
                </a:solidFill>
              </a:rPr>
              <a:t>methods</a:t>
            </a:r>
            <a:endParaRPr lang="en-GB" sz="3400" b="1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700808"/>
            <a:ext cx="6480720" cy="4536504"/>
          </a:xfrm>
        </p:spPr>
        <p:txBody>
          <a:bodyPr/>
          <a:lstStyle/>
          <a:p>
            <a:r>
              <a:rPr lang="en-GB" sz="2600" dirty="0" smtClean="0"/>
              <a:t>In a retrospective study, 67 consecutive, morphologically confirmed cases</a:t>
            </a:r>
            <a:r>
              <a:rPr lang="lv-LV" sz="2600" dirty="0" smtClean="0"/>
              <a:t> </a:t>
            </a:r>
            <a:r>
              <a:rPr lang="lv-LV" sz="2600" dirty="0" err="1" smtClean="0"/>
              <a:t>were</a:t>
            </a:r>
            <a:r>
              <a:rPr lang="lv-LV" sz="2600" dirty="0" smtClean="0"/>
              <a:t> </a:t>
            </a:r>
            <a:r>
              <a:rPr lang="lv-LV" sz="2600" dirty="0" err="1" smtClean="0"/>
              <a:t>included</a:t>
            </a:r>
            <a:r>
              <a:rPr lang="lv-LV" sz="2600" dirty="0" smtClean="0"/>
              <a:t>:</a:t>
            </a:r>
          </a:p>
          <a:p>
            <a:pPr lvl="1"/>
            <a:r>
              <a:rPr lang="en-GB" sz="2200" dirty="0" smtClean="0"/>
              <a:t>hepatocellular carcinoma (35 patients)</a:t>
            </a:r>
            <a:endParaRPr lang="lv-LV" sz="2200" dirty="0" smtClean="0"/>
          </a:p>
          <a:p>
            <a:pPr lvl="1"/>
            <a:r>
              <a:rPr lang="en-GB" sz="2200" dirty="0" smtClean="0"/>
              <a:t>liver metastases of colorectal</a:t>
            </a:r>
            <a:r>
              <a:rPr lang="lv-LV" sz="2200" dirty="0" smtClean="0"/>
              <a:t> </a:t>
            </a:r>
            <a:r>
              <a:rPr lang="lv-LV" sz="2200" dirty="0" err="1" smtClean="0"/>
              <a:t>cancer</a:t>
            </a:r>
            <a:r>
              <a:rPr lang="en-GB" sz="2200" dirty="0" smtClean="0"/>
              <a:t> (15 </a:t>
            </a:r>
            <a:r>
              <a:rPr lang="lv-LV" sz="2200" dirty="0" err="1" smtClean="0"/>
              <a:t>patients</a:t>
            </a:r>
            <a:r>
              <a:rPr lang="lv-LV" sz="2200" dirty="0" smtClean="0"/>
              <a:t>)</a:t>
            </a:r>
          </a:p>
          <a:p>
            <a:pPr lvl="1"/>
            <a:r>
              <a:rPr lang="en-GB" sz="2200" dirty="0" smtClean="0"/>
              <a:t>liver metastases of </a:t>
            </a:r>
            <a:r>
              <a:rPr lang="lv-LV" sz="2200" dirty="0" smtClean="0"/>
              <a:t>p</a:t>
            </a:r>
            <a:r>
              <a:rPr lang="en-GB" sz="2200" dirty="0" err="1" smtClean="0"/>
              <a:t>ancreatic</a:t>
            </a:r>
            <a:r>
              <a:rPr lang="lv-LV" sz="2200" dirty="0" smtClean="0"/>
              <a:t> </a:t>
            </a:r>
            <a:r>
              <a:rPr lang="lv-LV" sz="2200" dirty="0" err="1" smtClean="0"/>
              <a:t>cancer</a:t>
            </a:r>
            <a:r>
              <a:rPr lang="en-GB" sz="2200" dirty="0" smtClean="0"/>
              <a:t> (10 patients) </a:t>
            </a:r>
            <a:endParaRPr lang="lv-LV" sz="2200" dirty="0" smtClean="0"/>
          </a:p>
          <a:p>
            <a:pPr lvl="1"/>
            <a:r>
              <a:rPr lang="en-GB" sz="2200" dirty="0" smtClean="0"/>
              <a:t>liver metastases of </a:t>
            </a:r>
            <a:r>
              <a:rPr lang="lv-LV" sz="2200" dirty="0" smtClean="0"/>
              <a:t>g</a:t>
            </a:r>
            <a:r>
              <a:rPr lang="en-GB" sz="2200" dirty="0" err="1" smtClean="0"/>
              <a:t>astric</a:t>
            </a:r>
            <a:r>
              <a:rPr lang="lv-LV" sz="2200" dirty="0" smtClean="0"/>
              <a:t> </a:t>
            </a:r>
            <a:r>
              <a:rPr lang="lv-LV" sz="2200" dirty="0" err="1" smtClean="0"/>
              <a:t>cancer</a:t>
            </a:r>
            <a:r>
              <a:rPr lang="en-GB" sz="2200" dirty="0" smtClean="0"/>
              <a:t> (7 </a:t>
            </a:r>
            <a:r>
              <a:rPr lang="lv-LV" sz="2200" dirty="0" err="1" smtClean="0"/>
              <a:t>patients</a:t>
            </a:r>
            <a:r>
              <a:rPr lang="en-GB" sz="2200" dirty="0" smtClean="0"/>
              <a:t>)</a:t>
            </a:r>
            <a:endParaRPr lang="lv-LV" sz="2200" dirty="0" smtClean="0"/>
          </a:p>
        </p:txBody>
      </p:sp>
    </p:spTree>
    <p:extLst>
      <p:ext uri="{BB962C8B-B14F-4D97-AF65-F5344CB8AC3E}">
        <p14:creationId xmlns="" xmlns:p14="http://schemas.microsoft.com/office/powerpoint/2010/main" val="16658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tradini_logo_lat_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64" y="0"/>
            <a:ext cx="2895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ilzstru\Desktop\HCC_TTF_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513517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lzstru\Desktop\HCC_HE_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-324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lzstru\Desktop\HCC_HE_4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3418812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35" y="1713117"/>
            <a:ext cx="2195377" cy="171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 flipH="1">
            <a:off x="6949334" y="-84935"/>
            <a:ext cx="70938" cy="6984776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620688"/>
            <a:ext cx="6347048" cy="811560"/>
          </a:xfrm>
        </p:spPr>
        <p:txBody>
          <a:bodyPr/>
          <a:lstStyle/>
          <a:p>
            <a:r>
              <a:rPr lang="lv-LV" sz="3400" b="1" dirty="0" err="1" smtClean="0">
                <a:solidFill>
                  <a:srgbClr val="C00000"/>
                </a:solidFill>
              </a:rPr>
              <a:t>Materials</a:t>
            </a:r>
            <a:r>
              <a:rPr lang="lv-LV" sz="3400" b="1" dirty="0" smtClean="0">
                <a:solidFill>
                  <a:srgbClr val="C00000"/>
                </a:solidFill>
              </a:rPr>
              <a:t> </a:t>
            </a:r>
            <a:r>
              <a:rPr lang="lv-LV" sz="3400" b="1" dirty="0" err="1" smtClean="0">
                <a:solidFill>
                  <a:srgbClr val="C00000"/>
                </a:solidFill>
              </a:rPr>
              <a:t>and</a:t>
            </a:r>
            <a:r>
              <a:rPr lang="lv-LV" sz="3400" b="1" dirty="0" smtClean="0">
                <a:solidFill>
                  <a:srgbClr val="C00000"/>
                </a:solidFill>
              </a:rPr>
              <a:t> </a:t>
            </a:r>
            <a:r>
              <a:rPr lang="lv-LV" sz="3400" b="1" dirty="0" err="1" smtClean="0">
                <a:solidFill>
                  <a:srgbClr val="C00000"/>
                </a:solidFill>
              </a:rPr>
              <a:t>methods</a:t>
            </a:r>
            <a:r>
              <a:rPr lang="lv-LV" sz="3400" b="1" dirty="0" smtClean="0">
                <a:solidFill>
                  <a:srgbClr val="C00000"/>
                </a:solidFill>
              </a:rPr>
              <a:t> (2)</a:t>
            </a:r>
            <a:endParaRPr lang="en-GB" sz="3400" b="1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700808"/>
            <a:ext cx="6480720" cy="4536504"/>
          </a:xfrm>
        </p:spPr>
        <p:txBody>
          <a:bodyPr/>
          <a:lstStyle/>
          <a:p>
            <a:r>
              <a:rPr lang="en-GB" sz="2600" dirty="0" smtClean="0"/>
              <a:t>p53 protein expression was evaluated by immunohistochemistry and assessed quantitatively by computer-assisted </a:t>
            </a:r>
            <a:r>
              <a:rPr lang="en-GB" sz="2600" dirty="0" err="1" smtClean="0"/>
              <a:t>morphometry</a:t>
            </a:r>
            <a:r>
              <a:rPr lang="en-GB" sz="2600" dirty="0" smtClean="0"/>
              <a:t> as the fraction (%) of positive </a:t>
            </a:r>
            <a:r>
              <a:rPr lang="en-GB" sz="2600" dirty="0" err="1" smtClean="0"/>
              <a:t>neoplastic</a:t>
            </a:r>
            <a:r>
              <a:rPr lang="en-GB" sz="2600" dirty="0" smtClean="0"/>
              <a:t> cells. </a:t>
            </a:r>
            <a:endParaRPr lang="lv-LV" sz="2600" dirty="0" smtClean="0"/>
          </a:p>
          <a:p>
            <a:r>
              <a:rPr lang="en-GB" sz="2600" dirty="0" smtClean="0"/>
              <a:t>Only intense nuclear reactivity was considered positive. </a:t>
            </a:r>
            <a:endParaRPr lang="lv-LV" sz="2600" dirty="0" smtClean="0"/>
          </a:p>
          <a:p>
            <a:r>
              <a:rPr lang="en-GB" sz="2600" dirty="0" smtClean="0"/>
              <a:t>Descriptive statistic evaluation was performed, including detection of 95% confidence interval (CI).</a:t>
            </a:r>
            <a:endParaRPr lang="lv-LV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16658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tradini_logo_lat_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64" y="0"/>
            <a:ext cx="2895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ilzstru\Desktop\HCC_TTF_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513517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lzstru\Desktop\HCC_HE_1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-3246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lzstru\Desktop\HCC_HE_4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56" y="3418812"/>
            <a:ext cx="2209056" cy="172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35" y="1713117"/>
            <a:ext cx="2195377" cy="171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 flipH="1">
            <a:off x="6949334" y="-84935"/>
            <a:ext cx="70938" cy="6984776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620688"/>
            <a:ext cx="6347048" cy="811560"/>
          </a:xfrm>
        </p:spPr>
        <p:txBody>
          <a:bodyPr/>
          <a:lstStyle/>
          <a:p>
            <a:r>
              <a:rPr lang="lv-LV" sz="3400" b="1" dirty="0" err="1" smtClean="0">
                <a:solidFill>
                  <a:srgbClr val="C00000"/>
                </a:solidFill>
              </a:rPr>
              <a:t>Results</a:t>
            </a:r>
            <a:endParaRPr lang="en-GB" sz="3400" b="1" dirty="0">
              <a:solidFill>
                <a:srgbClr val="C00000"/>
              </a:solidFill>
            </a:endParaRPr>
          </a:p>
        </p:txBody>
      </p:sp>
      <p:pic>
        <p:nvPicPr>
          <p:cNvPr id="22" name="Picture 3" descr="D:\Users\Admin\Desktop\Picture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1916832"/>
            <a:ext cx="5384937" cy="381642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23528" y="1484784"/>
            <a:ext cx="6264697" cy="376851"/>
          </a:xfrm>
          <a:prstGeom prst="rect">
            <a:avLst/>
          </a:prstGeom>
          <a:noFill/>
        </p:spPr>
        <p:txBody>
          <a:bodyPr wrap="square" lIns="129366" tIns="64683" rIns="129366" bIns="64683" rtlCol="0">
            <a:spAutoFit/>
          </a:bodyPr>
          <a:lstStyle/>
          <a:p>
            <a:pPr algn="ctr"/>
            <a:r>
              <a:rPr lang="lv-LV" sz="1600" b="1" i="1" dirty="0" smtClean="0"/>
              <a:t>Fig.1</a:t>
            </a:r>
            <a:r>
              <a:rPr lang="lv-LV" sz="1600" b="1" dirty="0" smtClean="0"/>
              <a:t>. p53 </a:t>
            </a:r>
            <a:r>
              <a:rPr lang="lv-LV" sz="1600" b="1" dirty="0" err="1" smtClean="0"/>
              <a:t>expression</a:t>
            </a:r>
            <a:r>
              <a:rPr lang="lv-LV" sz="1600" b="1" dirty="0" smtClean="0"/>
              <a:t> </a:t>
            </a:r>
            <a:r>
              <a:rPr lang="lv-LV" sz="1600" b="1" dirty="0" err="1" smtClean="0"/>
              <a:t>in</a:t>
            </a:r>
            <a:r>
              <a:rPr lang="lv-LV" sz="1600" b="1" dirty="0" smtClean="0"/>
              <a:t> </a:t>
            </a:r>
            <a:r>
              <a:rPr lang="lv-LV" sz="1600" b="1" dirty="0" err="1" smtClean="0"/>
              <a:t>primary</a:t>
            </a:r>
            <a:r>
              <a:rPr lang="lv-LV" sz="1600" b="1" dirty="0" smtClean="0"/>
              <a:t> </a:t>
            </a:r>
            <a:r>
              <a:rPr lang="lv-LV" sz="1600" b="1" dirty="0" err="1" smtClean="0"/>
              <a:t>and</a:t>
            </a:r>
            <a:r>
              <a:rPr lang="lv-LV" sz="1600" b="1" dirty="0" smtClean="0"/>
              <a:t> </a:t>
            </a:r>
            <a:r>
              <a:rPr lang="lv-LV" sz="1600" b="1" dirty="0" err="1" smtClean="0"/>
              <a:t>secondary</a:t>
            </a:r>
            <a:r>
              <a:rPr lang="lv-LV" sz="1600" b="1" dirty="0" smtClean="0"/>
              <a:t> </a:t>
            </a:r>
            <a:r>
              <a:rPr lang="lv-LV" sz="1600" b="1" dirty="0" err="1" smtClean="0"/>
              <a:t>liver</a:t>
            </a:r>
            <a:r>
              <a:rPr lang="lv-LV" sz="1600" b="1" dirty="0" smtClean="0"/>
              <a:t> </a:t>
            </a:r>
            <a:r>
              <a:rPr lang="lv-LV" sz="1600" b="1" dirty="0" err="1" smtClean="0"/>
              <a:t>tumours</a:t>
            </a:r>
            <a:endParaRPr lang="en-US" sz="16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683568" y="6021288"/>
            <a:ext cx="5832648" cy="5615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9366" tIns="64683" rIns="129366" bIns="64683" rtlCol="0">
            <a:spAutoFit/>
          </a:bodyPr>
          <a:lstStyle/>
          <a:p>
            <a:pPr algn="just"/>
            <a:r>
              <a:rPr lang="lv-LV" sz="1400" dirty="0" smtClean="0"/>
              <a:t> </a:t>
            </a:r>
            <a:r>
              <a:rPr lang="lv-LV" sz="1400" b="1" dirty="0" smtClean="0"/>
              <a:t>HCC-</a:t>
            </a:r>
            <a:r>
              <a:rPr lang="lv-LV" sz="1400" dirty="0" smtClean="0"/>
              <a:t> hepatocellular </a:t>
            </a:r>
            <a:r>
              <a:rPr lang="lv-LV" sz="1400" dirty="0" err="1" smtClean="0"/>
              <a:t>carcinoma</a:t>
            </a:r>
            <a:r>
              <a:rPr lang="lv-LV" sz="1400" dirty="0" smtClean="0"/>
              <a:t>; </a:t>
            </a:r>
            <a:r>
              <a:rPr lang="lv-LV" sz="1400" b="1" dirty="0" smtClean="0"/>
              <a:t>CRC-</a:t>
            </a:r>
            <a:r>
              <a:rPr lang="lv-LV" sz="1400" dirty="0" smtClean="0"/>
              <a:t> </a:t>
            </a:r>
            <a:r>
              <a:rPr lang="lv-LV" sz="1400" dirty="0" err="1" smtClean="0"/>
              <a:t>colorectal</a:t>
            </a:r>
            <a:r>
              <a:rPr lang="lv-LV" sz="1400" dirty="0" smtClean="0"/>
              <a:t> </a:t>
            </a:r>
            <a:r>
              <a:rPr lang="lv-LV" sz="1400" dirty="0" err="1" smtClean="0"/>
              <a:t>cancer</a:t>
            </a:r>
            <a:r>
              <a:rPr lang="lv-LV" sz="1400" dirty="0" smtClean="0"/>
              <a:t> </a:t>
            </a:r>
            <a:r>
              <a:rPr lang="lv-LV" sz="1400" dirty="0" err="1" smtClean="0"/>
              <a:t>metastases</a:t>
            </a:r>
            <a:r>
              <a:rPr lang="lv-LV" sz="1400" dirty="0" smtClean="0"/>
              <a:t>; </a:t>
            </a:r>
            <a:r>
              <a:rPr lang="lv-LV" sz="1400" b="1" dirty="0" smtClean="0"/>
              <a:t>PAN-</a:t>
            </a:r>
            <a:r>
              <a:rPr lang="lv-LV" sz="1400" dirty="0" smtClean="0"/>
              <a:t> </a:t>
            </a:r>
            <a:r>
              <a:rPr lang="lv-LV" sz="1400" dirty="0" err="1" smtClean="0"/>
              <a:t>pancreatic</a:t>
            </a:r>
            <a:r>
              <a:rPr lang="lv-LV" sz="1400" dirty="0" smtClean="0"/>
              <a:t> </a:t>
            </a:r>
            <a:r>
              <a:rPr lang="lv-LV" sz="1400" dirty="0" err="1" smtClean="0"/>
              <a:t>cancer</a:t>
            </a:r>
            <a:r>
              <a:rPr lang="lv-LV" sz="1400" dirty="0" smtClean="0"/>
              <a:t> </a:t>
            </a:r>
            <a:r>
              <a:rPr lang="lv-LV" sz="1400" dirty="0" err="1" smtClean="0"/>
              <a:t>metastases</a:t>
            </a:r>
            <a:r>
              <a:rPr lang="lv-LV" sz="1400" dirty="0" smtClean="0"/>
              <a:t>; </a:t>
            </a:r>
            <a:r>
              <a:rPr lang="lv-LV" sz="1400" b="1" dirty="0" smtClean="0"/>
              <a:t>GC-</a:t>
            </a:r>
            <a:r>
              <a:rPr lang="lv-LV" sz="1400" dirty="0" smtClean="0"/>
              <a:t> </a:t>
            </a:r>
            <a:r>
              <a:rPr lang="lv-LV" sz="1400" dirty="0" err="1" smtClean="0"/>
              <a:t>gastric</a:t>
            </a:r>
            <a:r>
              <a:rPr lang="lv-LV" sz="1400" dirty="0" smtClean="0"/>
              <a:t> </a:t>
            </a:r>
            <a:r>
              <a:rPr lang="lv-LV" sz="1400" dirty="0" err="1" smtClean="0"/>
              <a:t>cancer</a:t>
            </a:r>
            <a:r>
              <a:rPr lang="lv-LV" sz="1400" dirty="0" smtClean="0"/>
              <a:t> </a:t>
            </a:r>
            <a:r>
              <a:rPr lang="lv-LV" sz="1400" dirty="0" err="1" smtClean="0"/>
              <a:t>metastases</a:t>
            </a:r>
            <a:endParaRPr lang="en-US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16658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Pixel 15">
      <a:dk1>
        <a:srgbClr val="000000"/>
      </a:dk1>
      <a:lt1>
        <a:srgbClr val="FFFFFF"/>
      </a:lt1>
      <a:dk2>
        <a:srgbClr val="000000"/>
      </a:dk2>
      <a:lt2>
        <a:srgbClr val="CC0000"/>
      </a:lt2>
      <a:accent1>
        <a:srgbClr val="FFCC99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0000"/>
      </a:accent6>
      <a:hlink>
        <a:srgbClr val="CC3300"/>
      </a:hlink>
      <a:folHlink>
        <a:srgbClr val="9900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v-LV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v-LV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000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5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00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6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99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8A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1528</TotalTime>
  <Words>740</Words>
  <Application>Microsoft Office PowerPoint</Application>
  <PresentationFormat>On-screen Show (4:3)</PresentationFormat>
  <Paragraphs>61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Theme1</vt:lpstr>
      <vt:lpstr>CorelDRAW</vt:lpstr>
      <vt:lpstr>EXPRESSION OF ABERRANT p53 PROTEIN IN PRIMARY AND SECONDARY MALIGNANT LIVER TUMOURS</vt:lpstr>
      <vt:lpstr>Background</vt:lpstr>
      <vt:lpstr>HCC epidemiology</vt:lpstr>
      <vt:lpstr>Background</vt:lpstr>
      <vt:lpstr>Background (2)</vt:lpstr>
      <vt:lpstr>Aim</vt:lpstr>
      <vt:lpstr>Materials and methods</vt:lpstr>
      <vt:lpstr>Materials and methods (2)</vt:lpstr>
      <vt:lpstr>Results</vt:lpstr>
      <vt:lpstr>Results (2)</vt:lpstr>
      <vt:lpstr>Results (3)</vt:lpstr>
      <vt:lpstr>Results (4)</vt:lpstr>
      <vt:lpstr>Conclusions</vt:lpstr>
      <vt:lpstr>Thank you for your attention!</vt:lpstr>
    </vt:vector>
  </TitlesOfParts>
  <Company>Riga Stradins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Džeina Mežale</dc:creator>
  <cp:lastModifiedBy>Admin</cp:lastModifiedBy>
  <cp:revision>75</cp:revision>
  <dcterms:created xsi:type="dcterms:W3CDTF">2016-05-23T14:14:27Z</dcterms:created>
  <dcterms:modified xsi:type="dcterms:W3CDTF">2016-11-19T08:08:34Z</dcterms:modified>
</cp:coreProperties>
</file>