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7" r:id="rId4"/>
    <p:sldId id="266" r:id="rId5"/>
    <p:sldId id="278" r:id="rId6"/>
    <p:sldId id="274" r:id="rId7"/>
    <p:sldId id="258" r:id="rId8"/>
    <p:sldId id="275" r:id="rId9"/>
    <p:sldId id="273" r:id="rId10"/>
    <p:sldId id="279" r:id="rId11"/>
    <p:sldId id="280" r:id="rId12"/>
    <p:sldId id="271" r:id="rId13"/>
    <p:sldId id="272" r:id="rId14"/>
    <p:sldId id="261" r:id="rId15"/>
    <p:sldId id="26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52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AF15-629C-4724-84B4-20A457EDF7C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F3BC-8D4A-4D18-A507-CD9A24201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A77C-9760-4AC4-A773-0E5EFB93D6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A77C-9760-4AC4-A773-0E5EFB93D6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9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8D7B-F962-44A8-9F72-0F694CC34116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5096-AC3A-493A-8CA7-2451BE90D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6840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Immunogenicity of poliovirus non-structural proteins during natural poliovirus infection.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u="sng" dirty="0" smtClean="0"/>
              <a:t>Maria Prostova</a:t>
            </a:r>
            <a:r>
              <a:rPr lang="en-US" sz="3600" u="sng" baseline="30000" dirty="0" smtClean="0"/>
              <a:t>1</a:t>
            </a:r>
            <a:r>
              <a:rPr lang="en-US" sz="3600" dirty="0" smtClean="0"/>
              <a:t>, Maria Yakovenko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Tatyana Eremeeva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Olga Baykova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Anatoly Gmyl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err="1"/>
              <a:t>Chumakov</a:t>
            </a:r>
            <a:r>
              <a:rPr lang="en-US" sz="2200" dirty="0"/>
              <a:t> Institute of Poliomyelitis and Viral </a:t>
            </a:r>
            <a:r>
              <a:rPr lang="en-US" sz="2200" dirty="0" err="1"/>
              <a:t>Encephalitides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2016 Moscow, Russia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recs_edited 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2771"/>
            <a:ext cx="9847260" cy="94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53336"/>
            <a:ext cx="9145016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46365"/>
            <a:ext cx="459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Escape from immunity?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Several recombination events – obtaining of non-structural </a:t>
            </a:r>
            <a:r>
              <a:rPr lang="en-US" sz="2800" dirty="0"/>
              <a:t>(ns)</a:t>
            </a:r>
            <a:r>
              <a:rPr lang="en-US" sz="2800" dirty="0" smtClean="0"/>
              <a:t> region from unknown Enteroviruses C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At least one of recombinants (</a:t>
            </a:r>
            <a:r>
              <a:rPr lang="en-US" sz="2800" dirty="0" err="1"/>
              <a:t>n</a:t>
            </a:r>
            <a:r>
              <a:rPr lang="en-US" sz="2800" dirty="0" err="1" smtClean="0"/>
              <a:t>sB</a:t>
            </a:r>
            <a:r>
              <a:rPr lang="en-US" sz="2800" dirty="0" smtClean="0"/>
              <a:t>) fixed and widely co-circulated with parental Indian strain (</a:t>
            </a:r>
            <a:r>
              <a:rPr lang="en-US" sz="2800" dirty="0" err="1" smtClean="0"/>
              <a:t>nsA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2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recs_edited 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2771"/>
            <a:ext cx="9847260" cy="94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53336"/>
            <a:ext cx="9145016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Several recombination events – obtaining of non-structural </a:t>
            </a:r>
            <a:r>
              <a:rPr lang="en-US" sz="2800" dirty="0"/>
              <a:t>(ns)</a:t>
            </a:r>
            <a:r>
              <a:rPr lang="en-US" sz="2800" dirty="0" smtClean="0"/>
              <a:t> region from unknown Enteroviruses C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At least one of recombinants (</a:t>
            </a:r>
            <a:r>
              <a:rPr lang="en-US" sz="2800" dirty="0" err="1"/>
              <a:t>n</a:t>
            </a:r>
            <a:r>
              <a:rPr lang="en-US" sz="2800" dirty="0" err="1" smtClean="0"/>
              <a:t>sB</a:t>
            </a:r>
            <a:r>
              <a:rPr lang="en-US" sz="2800" dirty="0" smtClean="0"/>
              <a:t>) fixed and widely co-circulated with parental Indian strain (</a:t>
            </a:r>
            <a:r>
              <a:rPr lang="en-US" sz="2800" dirty="0" err="1" smtClean="0"/>
              <a:t>nsA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412567" y="3284984"/>
            <a:ext cx="1615818" cy="3168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3928" y="46365"/>
            <a:ext cx="459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Escape from immunity?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4624"/>
            <a:ext cx="8452048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Protein 3CD is the second highly  immunogenic </a:t>
            </a:r>
            <a:r>
              <a:rPr lang="en-US" sz="4000" dirty="0" err="1" smtClean="0"/>
              <a:t>polioviral</a:t>
            </a:r>
            <a:r>
              <a:rPr lang="en-US" sz="4000" dirty="0" smtClean="0"/>
              <a:t> protein</a:t>
            </a:r>
            <a:endParaRPr lang="ru-R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08586"/>
              </p:ext>
            </p:extLst>
          </p:nvPr>
        </p:nvGraphicFramePr>
        <p:xfrm>
          <a:off x="107502" y="2060848"/>
          <a:ext cx="892899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6"/>
                <a:gridCol w="360040"/>
                <a:gridCol w="432048"/>
                <a:gridCol w="37274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  <a:gridCol w="525235"/>
              </a:tblGrid>
              <a:tr h="2664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VP1</a:t>
                      </a:r>
                    </a:p>
                    <a:p>
                      <a:r>
                        <a:rPr lang="en-US" sz="1800" dirty="0" smtClean="0"/>
                        <a:t>(capsid)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3CD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84591"/>
              </p:ext>
            </p:extLst>
          </p:nvPr>
        </p:nvGraphicFramePr>
        <p:xfrm>
          <a:off x="179513" y="3915896"/>
          <a:ext cx="41764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432048"/>
                <a:gridCol w="432048"/>
                <a:gridCol w="432048"/>
                <a:gridCol w="432048"/>
                <a:gridCol w="504056"/>
                <a:gridCol w="432048"/>
                <a:gridCol w="576065"/>
              </a:tblGrid>
              <a:tr h="336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dirty="0" smtClean="0"/>
                        <a:t>VP1 (capsid)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dirty="0" smtClean="0"/>
                        <a:t>3CD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054" y="1675756"/>
            <a:ext cx="86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WB: sera from infected people (</a:t>
            </a:r>
            <a:r>
              <a:rPr lang="en-US" sz="2400" dirty="0" err="1" smtClean="0"/>
              <a:t>nsB</a:t>
            </a:r>
            <a:r>
              <a:rPr lang="en-US" sz="2400" dirty="0" smtClean="0"/>
              <a:t>) with lysates of infected RD cells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21512"/>
            <a:ext cx="876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WB: sera from infected people (</a:t>
            </a:r>
            <a:r>
              <a:rPr lang="en-US" sz="2400" dirty="0" err="1" smtClean="0"/>
              <a:t>nsA</a:t>
            </a:r>
            <a:r>
              <a:rPr lang="en-US" sz="2400" dirty="0" smtClean="0"/>
              <a:t>) with  lysates of infected RD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6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13692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2606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3678123"/>
            <a:ext cx="1099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Indian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strains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60649"/>
            <a:ext cx="77724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3503"/>
            <a:ext cx="7941245" cy="54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91952" y="44624"/>
            <a:ext cx="77724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Positions of difference in amino acid sequence of 3D</a:t>
            </a:r>
            <a:r>
              <a:rPr lang="en-US" baseline="30000" dirty="0" smtClean="0"/>
              <a:t>pol</a:t>
            </a:r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1296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definitely different positions in AA 3</a:t>
            </a:r>
            <a:r>
              <a:rPr lang="ru-RU" dirty="0" smtClean="0"/>
              <a:t>С</a:t>
            </a:r>
            <a:r>
              <a:rPr lang="en-US" dirty="0" smtClean="0"/>
              <a:t>D sequence between </a:t>
            </a:r>
            <a:r>
              <a:rPr lang="en-US" dirty="0" err="1"/>
              <a:t>n</a:t>
            </a:r>
            <a:r>
              <a:rPr lang="en-US" dirty="0" err="1" smtClean="0"/>
              <a:t>sA</a:t>
            </a:r>
            <a:r>
              <a:rPr lang="en-US" dirty="0" smtClean="0"/>
              <a:t> and </a:t>
            </a:r>
            <a:r>
              <a:rPr lang="en-US" dirty="0" err="1" smtClean="0"/>
              <a:t>nsB</a:t>
            </a:r>
            <a:r>
              <a:rPr lang="en-US" dirty="0" smtClean="0"/>
              <a:t> genomes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560450"/>
            <a:ext cx="8820472" cy="51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844824"/>
            <a:ext cx="2428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Epitopes</a:t>
            </a:r>
            <a:r>
              <a:rPr lang="ru-RU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1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115616" y="2741157"/>
            <a:ext cx="72251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aseline="30000" dirty="0" smtClean="0"/>
              <a:t>nsC1</a:t>
            </a:r>
            <a:endParaRPr lang="en-US" altLang="ru-RU" sz="2000" dirty="0"/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475656" y="2885173"/>
            <a:ext cx="5854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aseline="30000" dirty="0" smtClean="0"/>
              <a:t>nsB1 </a:t>
            </a:r>
            <a:endParaRPr lang="en-US" altLang="ru-RU" sz="2000" dirty="0"/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847126" y="2726299"/>
            <a:ext cx="5854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aseline="30000" dirty="0" smtClean="0"/>
              <a:t>nsB2 </a:t>
            </a:r>
            <a:endParaRPr lang="en-US" altLang="ru-RU" sz="2000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195736" y="2756015"/>
            <a:ext cx="5854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 smtClean="0"/>
              <a:t>nsB3</a:t>
            </a:r>
            <a:r>
              <a:rPr lang="en-US" altLang="ru-RU" sz="2000" baseline="30000" dirty="0" smtClean="0"/>
              <a:t> </a:t>
            </a:r>
            <a:endParaRPr lang="en-US" altLang="ru-RU" sz="2000" dirty="0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559204" y="2580338"/>
            <a:ext cx="58332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 smtClean="0"/>
              <a:t>nsA1 </a:t>
            </a:r>
            <a:endParaRPr lang="en-US" altLang="ru-RU" sz="2000" dirty="0"/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857275" y="2756015"/>
            <a:ext cx="5854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 smtClean="0"/>
              <a:t>nsA2</a:t>
            </a:r>
            <a:r>
              <a:rPr lang="en-US" altLang="ru-RU" sz="2000" baseline="30000" dirty="0" smtClean="0"/>
              <a:t> </a:t>
            </a:r>
            <a:endParaRPr lang="en-US" altLang="ru-RU" sz="2000" dirty="0"/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586748" y="2735784"/>
            <a:ext cx="54509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 smtClean="0"/>
              <a:t>PV1</a:t>
            </a:r>
            <a:endParaRPr lang="ru-RU" alt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11666" y="1"/>
            <a:ext cx="9505056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3905039" y="2568908"/>
            <a:ext cx="68978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/>
              <a:t>Mock</a:t>
            </a:r>
            <a:endParaRPr lang="ru-RU" altLang="ru-RU" sz="2000" dirty="0"/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39552" y="2755840"/>
            <a:ext cx="69101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dirty="0"/>
              <a:t>MWM</a:t>
            </a:r>
            <a:endParaRPr lang="ru-RU" alt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549140" y="3798751"/>
            <a:ext cx="185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4766942" y="4467404"/>
            <a:ext cx="813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baseline="0" dirty="0" smtClean="0"/>
              <a:t>Capsid protein</a:t>
            </a:r>
            <a:endParaRPr lang="ru-RU" altLang="ru-RU" sz="1600" baseline="0" dirty="0"/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708014" y="3629840"/>
            <a:ext cx="594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baseline="0" dirty="0"/>
              <a:t>3CD</a:t>
            </a:r>
            <a:endParaRPr lang="ru-RU" altLang="ru-RU" sz="1600" baseline="0" dirty="0"/>
          </a:p>
        </p:txBody>
      </p: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4716016" y="3963348"/>
            <a:ext cx="467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baseline="0" dirty="0"/>
              <a:t>3D</a:t>
            </a:r>
            <a:endParaRPr lang="ru-RU" altLang="ru-RU" sz="1600" baseline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difference in </a:t>
            </a:r>
            <a:r>
              <a:rPr lang="en-US" dirty="0" err="1" smtClean="0"/>
              <a:t>immunoprecipitation</a:t>
            </a:r>
            <a:r>
              <a:rPr lang="en-US" dirty="0" smtClean="0"/>
              <a:t> assay</a:t>
            </a:r>
            <a:endParaRPr lang="ru-RU" dirty="0"/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150003" y="2592438"/>
            <a:ext cx="72750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dirty="0" smtClean="0"/>
              <a:t>PV3</a:t>
            </a:r>
            <a:r>
              <a:rPr lang="en-US" altLang="ru-RU" sz="2000" baseline="30000" dirty="0" smtClean="0"/>
              <a:t> </a:t>
            </a:r>
            <a:endParaRPr lang="en-US" altLang="ru-RU" sz="20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572000" y="4118794"/>
            <a:ext cx="185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572000" y="4766866"/>
            <a:ext cx="1852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2160" y="3023816"/>
            <a:ext cx="293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Immunoprecipitation </a:t>
            </a:r>
          </a:p>
          <a:p>
            <a:r>
              <a:rPr lang="en-US" sz="2000" dirty="0" smtClean="0"/>
              <a:t>with sera from patient, infected with virus with </a:t>
            </a:r>
            <a:r>
              <a:rPr lang="en-US" sz="2000" dirty="0" err="1" smtClean="0"/>
              <a:t>nsB</a:t>
            </a:r>
            <a:r>
              <a:rPr lang="en-US" sz="2000" dirty="0" smtClean="0"/>
              <a:t> type genome.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956036" y="4429561"/>
            <a:ext cx="286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Western Blot with mouse polyclonal anti-3</a:t>
            </a:r>
            <a:r>
              <a:rPr lang="ru-RU" sz="2000" dirty="0" smtClean="0"/>
              <a:t>С</a:t>
            </a:r>
            <a:r>
              <a:rPr lang="en-US" sz="2000" dirty="0" smtClean="0"/>
              <a:t>D</a:t>
            </a:r>
            <a:r>
              <a:rPr lang="ru-RU" sz="2000" dirty="0" smtClean="0"/>
              <a:t> </a:t>
            </a:r>
            <a:r>
              <a:rPr lang="en-US" sz="2000" dirty="0" smtClean="0"/>
              <a:t>or </a:t>
            </a:r>
            <a:br>
              <a:rPr lang="en-US" sz="2000" dirty="0" smtClean="0"/>
            </a:br>
            <a:r>
              <a:rPr lang="en-US" sz="2000" dirty="0" smtClean="0"/>
              <a:t>anti-VP1 antibodies.</a:t>
            </a:r>
          </a:p>
        </p:txBody>
      </p:sp>
    </p:spTree>
    <p:extLst>
      <p:ext uri="{BB962C8B-B14F-4D97-AF65-F5344CB8AC3E}">
        <p14:creationId xmlns:p14="http://schemas.microsoft.com/office/powerpoint/2010/main" val="2062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dirty="0" smtClean="0"/>
              <a:t>To do further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6326" y="908720"/>
            <a:ext cx="8330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Virology question: Why to change NS-proteins?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i</a:t>
            </a:r>
            <a:r>
              <a:rPr lang="en-US" sz="3200" dirty="0" smtClean="0"/>
              <a:t>ts normal for attenuated vaccine strains, but why for “perfect” wild type virus?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immune pressure? </a:t>
            </a:r>
          </a:p>
          <a:p>
            <a:endParaRPr lang="en-US" sz="3200" dirty="0" smtClean="0"/>
          </a:p>
          <a:p>
            <a:r>
              <a:rPr lang="en-US" sz="3200" dirty="0" smtClean="0"/>
              <a:t>Immunology question: 3CD epitopes?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how is 3CD processed in antigen presentation system?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6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4" name="Line 1156"/>
          <p:cNvSpPr>
            <a:spLocks noChangeShapeType="1"/>
          </p:cNvSpPr>
          <p:nvPr/>
        </p:nvSpPr>
        <p:spPr bwMode="auto">
          <a:xfrm>
            <a:off x="7674424" y="1381667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3" name="Line 1155"/>
          <p:cNvSpPr>
            <a:spLocks noChangeShapeType="1"/>
          </p:cNvSpPr>
          <p:nvPr/>
        </p:nvSpPr>
        <p:spPr bwMode="auto">
          <a:xfrm>
            <a:off x="7598224" y="1381667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761974" y="-347689"/>
            <a:ext cx="1990740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87" name="Line 1119"/>
          <p:cNvSpPr>
            <a:spLocks noChangeShapeType="1"/>
          </p:cNvSpPr>
          <p:nvPr/>
        </p:nvSpPr>
        <p:spPr bwMode="auto">
          <a:xfrm>
            <a:off x="5059788" y="117372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88" name="Line 1120"/>
          <p:cNvSpPr>
            <a:spLocks noChangeShapeType="1"/>
          </p:cNvSpPr>
          <p:nvPr/>
        </p:nvSpPr>
        <p:spPr bwMode="auto">
          <a:xfrm>
            <a:off x="5135988" y="117529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1" name="Text Box 1123"/>
          <p:cNvSpPr txBox="1">
            <a:spLocks noChangeArrowheads="1"/>
          </p:cNvSpPr>
          <p:nvPr/>
        </p:nvSpPr>
        <p:spPr bwMode="auto">
          <a:xfrm>
            <a:off x="4831189" y="692696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>
                <a:latin typeface="Times New Roman" pitchFamily="18" charset="0"/>
              </a:rPr>
              <a:t>CRE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8295" name="Rectangle 1127"/>
          <p:cNvSpPr>
            <a:spLocks noChangeArrowheads="1"/>
          </p:cNvSpPr>
          <p:nvPr/>
        </p:nvSpPr>
        <p:spPr bwMode="auto">
          <a:xfrm>
            <a:off x="1530748" y="1576929"/>
            <a:ext cx="1143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98" name="Text Box 1130"/>
          <p:cNvSpPr txBox="1">
            <a:spLocks noChangeArrowheads="1"/>
          </p:cNvSpPr>
          <p:nvPr/>
        </p:nvSpPr>
        <p:spPr bwMode="auto">
          <a:xfrm>
            <a:off x="1830794" y="1687031"/>
            <a:ext cx="6719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</a:rPr>
              <a:t>IRE</a:t>
            </a:r>
            <a:r>
              <a:rPr lang="ru-RU" dirty="0">
                <a:latin typeface="Times New Roman" pitchFamily="18" charset="0"/>
              </a:rPr>
              <a:t>S</a:t>
            </a:r>
          </a:p>
        </p:txBody>
      </p:sp>
      <p:sp>
        <p:nvSpPr>
          <p:cNvPr id="8299" name="Line 1131"/>
          <p:cNvSpPr>
            <a:spLocks noChangeShapeType="1"/>
          </p:cNvSpPr>
          <p:nvPr/>
        </p:nvSpPr>
        <p:spPr bwMode="auto">
          <a:xfrm>
            <a:off x="1292623" y="1272129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0" name="Line 1132"/>
          <p:cNvSpPr>
            <a:spLocks noChangeShapeType="1"/>
          </p:cNvSpPr>
          <p:nvPr/>
        </p:nvSpPr>
        <p:spPr bwMode="auto">
          <a:xfrm>
            <a:off x="1368823" y="1272129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3" name="AutoShape 1135"/>
          <p:cNvSpPr>
            <a:spLocks noChangeArrowheads="1"/>
          </p:cNvSpPr>
          <p:nvPr/>
        </p:nvSpPr>
        <p:spPr bwMode="auto">
          <a:xfrm>
            <a:off x="1216423" y="11197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" name="Line 1136"/>
          <p:cNvSpPr>
            <a:spLocks noChangeShapeType="1"/>
          </p:cNvSpPr>
          <p:nvPr/>
        </p:nvSpPr>
        <p:spPr bwMode="auto">
          <a:xfrm>
            <a:off x="1368823" y="134832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5" name="Line 1137"/>
          <p:cNvSpPr>
            <a:spLocks noChangeShapeType="1"/>
          </p:cNvSpPr>
          <p:nvPr/>
        </p:nvSpPr>
        <p:spPr bwMode="auto">
          <a:xfrm>
            <a:off x="1368823" y="142452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6" name="AutoShape 1138"/>
          <p:cNvSpPr>
            <a:spLocks noChangeArrowheads="1"/>
          </p:cNvSpPr>
          <p:nvPr/>
        </p:nvSpPr>
        <p:spPr bwMode="auto">
          <a:xfrm rot="5400000">
            <a:off x="1635523" y="13102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1" name="AutoShape 1143"/>
          <p:cNvSpPr>
            <a:spLocks noChangeArrowheads="1"/>
          </p:cNvSpPr>
          <p:nvPr/>
        </p:nvSpPr>
        <p:spPr bwMode="auto">
          <a:xfrm rot="16200000" flipH="1">
            <a:off x="873523" y="13102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2" name="Line 1144"/>
          <p:cNvSpPr>
            <a:spLocks noChangeShapeType="1"/>
          </p:cNvSpPr>
          <p:nvPr/>
        </p:nvSpPr>
        <p:spPr bwMode="auto">
          <a:xfrm>
            <a:off x="1064023" y="142452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3" name="Line 1145"/>
          <p:cNvSpPr>
            <a:spLocks noChangeShapeType="1"/>
          </p:cNvSpPr>
          <p:nvPr/>
        </p:nvSpPr>
        <p:spPr bwMode="auto">
          <a:xfrm>
            <a:off x="1064023" y="134832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4" name="Line 1146"/>
          <p:cNvSpPr>
            <a:spLocks noChangeShapeType="1"/>
          </p:cNvSpPr>
          <p:nvPr/>
        </p:nvSpPr>
        <p:spPr bwMode="auto">
          <a:xfrm>
            <a:off x="1292623" y="1424529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5" name="Line 1147"/>
          <p:cNvSpPr>
            <a:spLocks noChangeShapeType="1"/>
          </p:cNvSpPr>
          <p:nvPr/>
        </p:nvSpPr>
        <p:spPr bwMode="auto">
          <a:xfrm>
            <a:off x="1368823" y="1424529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6" name="Oval 1148"/>
          <p:cNvSpPr>
            <a:spLocks noChangeArrowheads="1"/>
          </p:cNvSpPr>
          <p:nvPr/>
        </p:nvSpPr>
        <p:spPr bwMode="auto">
          <a:xfrm>
            <a:off x="1140223" y="1576929"/>
            <a:ext cx="2286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8" name="Line 1150"/>
          <p:cNvSpPr>
            <a:spLocks noChangeShapeType="1"/>
          </p:cNvSpPr>
          <p:nvPr/>
        </p:nvSpPr>
        <p:spPr bwMode="auto">
          <a:xfrm>
            <a:off x="1368823" y="1576929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9" name="Text Box 1151"/>
          <p:cNvSpPr txBox="1">
            <a:spLocks noChangeArrowheads="1"/>
          </p:cNvSpPr>
          <p:nvPr/>
        </p:nvSpPr>
        <p:spPr bwMode="auto">
          <a:xfrm>
            <a:off x="1064023" y="789529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</a:rPr>
              <a:t>OriL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8321" name="AutoShape 1153"/>
          <p:cNvSpPr>
            <a:spLocks noChangeArrowheads="1"/>
          </p:cNvSpPr>
          <p:nvPr/>
        </p:nvSpPr>
        <p:spPr bwMode="auto">
          <a:xfrm rot="5400000">
            <a:off x="8007799" y="1575347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2" name="AutoShape 1154"/>
          <p:cNvSpPr>
            <a:spLocks noChangeArrowheads="1"/>
          </p:cNvSpPr>
          <p:nvPr/>
        </p:nvSpPr>
        <p:spPr bwMode="auto">
          <a:xfrm>
            <a:off x="7522024" y="1229267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5" name="Line 1157"/>
          <p:cNvSpPr>
            <a:spLocks noChangeShapeType="1"/>
          </p:cNvSpPr>
          <p:nvPr/>
        </p:nvSpPr>
        <p:spPr bwMode="auto">
          <a:xfrm>
            <a:off x="7674424" y="1610267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6" name="Line 1158"/>
          <p:cNvSpPr>
            <a:spLocks noChangeShapeType="1"/>
          </p:cNvSpPr>
          <p:nvPr/>
        </p:nvSpPr>
        <p:spPr bwMode="auto">
          <a:xfrm>
            <a:off x="7522024" y="1686467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7" name="Line 1159"/>
          <p:cNvSpPr>
            <a:spLocks noChangeShapeType="1"/>
          </p:cNvSpPr>
          <p:nvPr/>
        </p:nvSpPr>
        <p:spPr bwMode="auto">
          <a:xfrm>
            <a:off x="7293424" y="1610267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8" name="Line 1160"/>
          <p:cNvSpPr>
            <a:spLocks noChangeShapeType="1"/>
          </p:cNvSpPr>
          <p:nvPr/>
        </p:nvSpPr>
        <p:spPr bwMode="auto">
          <a:xfrm flipH="1">
            <a:off x="7445824" y="1686467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9" name="Line 1161"/>
          <p:cNvSpPr>
            <a:spLocks noChangeShapeType="1"/>
          </p:cNvSpPr>
          <p:nvPr/>
        </p:nvSpPr>
        <p:spPr bwMode="auto">
          <a:xfrm>
            <a:off x="7445824" y="1762667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30" name="Line 1162"/>
          <p:cNvSpPr>
            <a:spLocks noChangeShapeType="1"/>
          </p:cNvSpPr>
          <p:nvPr/>
        </p:nvSpPr>
        <p:spPr bwMode="auto">
          <a:xfrm>
            <a:off x="7445824" y="1838867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31" name="Text Box 1163"/>
          <p:cNvSpPr txBox="1">
            <a:spLocks noChangeArrowheads="1"/>
          </p:cNvSpPr>
          <p:nvPr/>
        </p:nvSpPr>
        <p:spPr bwMode="auto">
          <a:xfrm>
            <a:off x="7506149" y="1748380"/>
            <a:ext cx="40107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itchFamily="18" charset="0"/>
              </a:rPr>
              <a:t>A</a:t>
            </a:r>
            <a:r>
              <a:rPr lang="ru-RU" sz="1600" baseline="-25000" dirty="0" err="1">
                <a:latin typeface="Times New Roman" pitchFamily="18" charset="0"/>
              </a:rPr>
              <a:t>n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8332" name="Text Box 1164"/>
          <p:cNvSpPr txBox="1">
            <a:spLocks noChangeArrowheads="1"/>
          </p:cNvSpPr>
          <p:nvPr/>
        </p:nvSpPr>
        <p:spPr bwMode="auto">
          <a:xfrm>
            <a:off x="7369626" y="822867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</a:rPr>
              <a:t>OriR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688049" y="1484859"/>
            <a:ext cx="44291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1" name="Прямоугольник 200"/>
          <p:cNvSpPr/>
          <p:nvPr/>
        </p:nvSpPr>
        <p:spPr>
          <a:xfrm>
            <a:off x="2840449" y="1484859"/>
            <a:ext cx="44291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2" name="Прямоугольник 201"/>
          <p:cNvSpPr/>
          <p:nvPr/>
        </p:nvSpPr>
        <p:spPr>
          <a:xfrm>
            <a:off x="2830925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4" name="Прямоугольник 203"/>
          <p:cNvSpPr/>
          <p:nvPr/>
        </p:nvSpPr>
        <p:spPr>
          <a:xfrm>
            <a:off x="4116808" y="1484859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7" name="Прямоугольник 206"/>
          <p:cNvSpPr/>
          <p:nvPr/>
        </p:nvSpPr>
        <p:spPr>
          <a:xfrm>
            <a:off x="4759750" y="1484220"/>
            <a:ext cx="642943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8" name="Прямоугольник 207"/>
          <p:cNvSpPr/>
          <p:nvPr/>
        </p:nvSpPr>
        <p:spPr>
          <a:xfrm>
            <a:off x="5402693" y="1484859"/>
            <a:ext cx="357191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0" name="Прямоугольник 209"/>
          <p:cNvSpPr/>
          <p:nvPr/>
        </p:nvSpPr>
        <p:spPr>
          <a:xfrm>
            <a:off x="5831320" y="1484859"/>
            <a:ext cx="500067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2" name="TextBox 211"/>
          <p:cNvSpPr txBox="1"/>
          <p:nvPr/>
        </p:nvSpPr>
        <p:spPr>
          <a:xfrm>
            <a:off x="5921808" y="148486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</a:t>
            </a:r>
            <a:endParaRPr lang="ru-RU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378879" y="1470572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3A</a:t>
            </a:r>
            <a:endParaRPr lang="ru-RU" sz="1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4878813" y="147057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</a:t>
            </a:r>
            <a:endParaRPr lang="ru-RU" sz="1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4407321" y="147271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2B</a:t>
            </a:r>
            <a:endParaRPr lang="ru-RU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4069568" y="1465215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2A</a:t>
            </a:r>
            <a:endParaRPr lang="ru-RU" sz="1400" dirty="0"/>
          </a:p>
        </p:txBody>
      </p:sp>
      <p:sp>
        <p:nvSpPr>
          <p:cNvPr id="217" name="Прямоугольник 216"/>
          <p:cNvSpPr/>
          <p:nvPr/>
        </p:nvSpPr>
        <p:spPr>
          <a:xfrm>
            <a:off x="3259553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9" name="TextBox 218"/>
          <p:cNvSpPr txBox="1"/>
          <p:nvPr/>
        </p:nvSpPr>
        <p:spPr>
          <a:xfrm>
            <a:off x="3219088" y="1458668"/>
            <a:ext cx="54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VP3</a:t>
            </a:r>
            <a:endParaRPr lang="ru-RU" sz="1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807122" y="1458906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VP2</a:t>
            </a:r>
            <a:endParaRPr lang="ru-RU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545172" y="1056232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VP4</a:t>
            </a:r>
            <a:endParaRPr lang="ru-RU" sz="1400" dirty="0"/>
          </a:p>
        </p:txBody>
      </p:sp>
      <p:sp>
        <p:nvSpPr>
          <p:cNvPr id="224" name="Line 1147"/>
          <p:cNvSpPr>
            <a:spLocks noChangeShapeType="1"/>
          </p:cNvSpPr>
          <p:nvPr/>
        </p:nvSpPr>
        <p:spPr bwMode="auto">
          <a:xfrm>
            <a:off x="2764249" y="134198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" name="TextBox 224"/>
          <p:cNvSpPr txBox="1"/>
          <p:nvPr/>
        </p:nvSpPr>
        <p:spPr>
          <a:xfrm>
            <a:off x="5540694" y="103718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3B (</a:t>
            </a:r>
            <a:r>
              <a:rPr lang="en-US" sz="1400" dirty="0" err="1" smtClean="0"/>
              <a:t>VPg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226" name="Line 1147"/>
          <p:cNvSpPr>
            <a:spLocks noChangeShapeType="1"/>
          </p:cNvSpPr>
          <p:nvPr/>
        </p:nvSpPr>
        <p:spPr bwMode="auto">
          <a:xfrm>
            <a:off x="5807395" y="132293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7" name="TextBox 226"/>
          <p:cNvSpPr txBox="1"/>
          <p:nvPr/>
        </p:nvSpPr>
        <p:spPr>
          <a:xfrm>
            <a:off x="687784" y="162773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VPg</a:t>
            </a:r>
            <a:endParaRPr lang="ru-RU" sz="1400" dirty="0"/>
          </a:p>
        </p:txBody>
      </p:sp>
      <p:sp>
        <p:nvSpPr>
          <p:cNvPr id="384" name="Прямоугольник 383"/>
          <p:cNvSpPr/>
          <p:nvPr/>
        </p:nvSpPr>
        <p:spPr>
          <a:xfrm>
            <a:off x="6331386" y="1484859"/>
            <a:ext cx="928695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1" name="TextBox 210"/>
          <p:cNvSpPr txBox="1"/>
          <p:nvPr/>
        </p:nvSpPr>
        <p:spPr>
          <a:xfrm>
            <a:off x="6582364" y="148188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3D</a:t>
            </a:r>
            <a:endParaRPr lang="ru-RU" sz="1400" dirty="0"/>
          </a:p>
        </p:txBody>
      </p:sp>
      <p:sp>
        <p:nvSpPr>
          <p:cNvPr id="387" name="AutoShape 1154"/>
          <p:cNvSpPr>
            <a:spLocks noChangeArrowheads="1"/>
          </p:cNvSpPr>
          <p:nvPr/>
        </p:nvSpPr>
        <p:spPr bwMode="auto">
          <a:xfrm>
            <a:off x="4983591" y="1037181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2685683" y="1487240"/>
            <a:ext cx="1547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2" name="Прямоугольник 221"/>
          <p:cNvSpPr/>
          <p:nvPr/>
        </p:nvSpPr>
        <p:spPr>
          <a:xfrm>
            <a:off x="3688188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8" name="TextBox 217"/>
          <p:cNvSpPr txBox="1"/>
          <p:nvPr/>
        </p:nvSpPr>
        <p:spPr>
          <a:xfrm>
            <a:off x="3661987" y="145569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VP1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9512" y="3046401"/>
            <a:ext cx="4532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Success of anti-polio vaccination </a:t>
            </a:r>
          </a:p>
          <a:p>
            <a:r>
              <a:rPr lang="en-US" sz="2400" dirty="0" smtClean="0"/>
              <a:t>(attenuated or inactivated vaccine)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based on production </a:t>
            </a:r>
            <a:r>
              <a:rPr lang="en-US" sz="2400" dirty="0"/>
              <a:t>o</a:t>
            </a:r>
            <a:r>
              <a:rPr lang="en-US" sz="2400" dirty="0" smtClean="0"/>
              <a:t>f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neutralizing antibodies</a:t>
            </a:r>
            <a:endParaRPr lang="ru-RU" sz="2400" u="sng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911623" y="1838867"/>
            <a:ext cx="1762127" cy="9998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177635" y="1834478"/>
            <a:ext cx="178341" cy="1004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279257" y="1834478"/>
            <a:ext cx="627964" cy="10020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983591" y="3060917"/>
            <a:ext cx="3485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Nothing is known about the role of non-structural proteins in forming of adaptive immunity</a:t>
            </a:r>
            <a:endParaRPr lang="ru-RU" sz="2400" dirty="0"/>
          </a:p>
        </p:txBody>
      </p:sp>
      <p:pic>
        <p:nvPicPr>
          <p:cNvPr id="3076" name="Picture 4" descr="http://www.factofun.com/wp-content/uploads/2013/11/po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0" y="4725144"/>
            <a:ext cx="1876900" cy="18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clipartpanda.com/question-19058-question-desig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00" y="4869160"/>
            <a:ext cx="1066306" cy="1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051720" y="2073042"/>
            <a:ext cx="349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Structural proteins</a:t>
            </a:r>
          </a:p>
          <a:p>
            <a:r>
              <a:rPr lang="en-US" sz="2000" dirty="0" smtClean="0"/>
              <a:t>(capsid )</a:t>
            </a:r>
            <a:endParaRPr lang="ru-RU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4572000" y="2060848"/>
            <a:ext cx="343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Non-Structural proteins</a:t>
            </a:r>
          </a:p>
          <a:p>
            <a:r>
              <a:rPr lang="en-US" sz="2000" dirty="0" smtClean="0"/>
              <a:t>(poliovirus </a:t>
            </a:r>
            <a:r>
              <a:rPr lang="en-US" sz="2000" dirty="0" err="1" smtClean="0"/>
              <a:t>RdRp</a:t>
            </a:r>
            <a:r>
              <a:rPr lang="en-US" sz="2000" dirty="0" smtClean="0"/>
              <a:t> and others)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61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4" name="Line 1156"/>
          <p:cNvSpPr>
            <a:spLocks noChangeShapeType="1"/>
          </p:cNvSpPr>
          <p:nvPr/>
        </p:nvSpPr>
        <p:spPr bwMode="auto">
          <a:xfrm>
            <a:off x="7674424" y="1381667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3" name="Line 1155"/>
          <p:cNvSpPr>
            <a:spLocks noChangeShapeType="1"/>
          </p:cNvSpPr>
          <p:nvPr/>
        </p:nvSpPr>
        <p:spPr bwMode="auto">
          <a:xfrm>
            <a:off x="7598224" y="1381667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761974" y="-347689"/>
            <a:ext cx="1990740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87" name="Line 1119"/>
          <p:cNvSpPr>
            <a:spLocks noChangeShapeType="1"/>
          </p:cNvSpPr>
          <p:nvPr/>
        </p:nvSpPr>
        <p:spPr bwMode="auto">
          <a:xfrm>
            <a:off x="5059788" y="117372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88" name="Line 1120"/>
          <p:cNvSpPr>
            <a:spLocks noChangeShapeType="1"/>
          </p:cNvSpPr>
          <p:nvPr/>
        </p:nvSpPr>
        <p:spPr bwMode="auto">
          <a:xfrm>
            <a:off x="5135988" y="117529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1" name="Text Box 1123"/>
          <p:cNvSpPr txBox="1">
            <a:spLocks noChangeArrowheads="1"/>
          </p:cNvSpPr>
          <p:nvPr/>
        </p:nvSpPr>
        <p:spPr bwMode="auto">
          <a:xfrm>
            <a:off x="4831189" y="692696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>
                <a:latin typeface="Times New Roman" pitchFamily="18" charset="0"/>
              </a:rPr>
              <a:t>CRE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8295" name="Rectangle 1127"/>
          <p:cNvSpPr>
            <a:spLocks noChangeArrowheads="1"/>
          </p:cNvSpPr>
          <p:nvPr/>
        </p:nvSpPr>
        <p:spPr bwMode="auto">
          <a:xfrm>
            <a:off x="1530748" y="1576929"/>
            <a:ext cx="1143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98" name="Text Box 1130"/>
          <p:cNvSpPr txBox="1">
            <a:spLocks noChangeArrowheads="1"/>
          </p:cNvSpPr>
          <p:nvPr/>
        </p:nvSpPr>
        <p:spPr bwMode="auto">
          <a:xfrm>
            <a:off x="1830794" y="1687031"/>
            <a:ext cx="6719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</a:rPr>
              <a:t>IRE</a:t>
            </a:r>
            <a:r>
              <a:rPr lang="ru-RU" dirty="0">
                <a:latin typeface="Times New Roman" pitchFamily="18" charset="0"/>
              </a:rPr>
              <a:t>S</a:t>
            </a:r>
          </a:p>
        </p:txBody>
      </p:sp>
      <p:sp>
        <p:nvSpPr>
          <p:cNvPr id="8299" name="Line 1131"/>
          <p:cNvSpPr>
            <a:spLocks noChangeShapeType="1"/>
          </p:cNvSpPr>
          <p:nvPr/>
        </p:nvSpPr>
        <p:spPr bwMode="auto">
          <a:xfrm>
            <a:off x="1292623" y="1272129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0" name="Line 1132"/>
          <p:cNvSpPr>
            <a:spLocks noChangeShapeType="1"/>
          </p:cNvSpPr>
          <p:nvPr/>
        </p:nvSpPr>
        <p:spPr bwMode="auto">
          <a:xfrm>
            <a:off x="1368823" y="1272129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3" name="AutoShape 1135"/>
          <p:cNvSpPr>
            <a:spLocks noChangeArrowheads="1"/>
          </p:cNvSpPr>
          <p:nvPr/>
        </p:nvSpPr>
        <p:spPr bwMode="auto">
          <a:xfrm>
            <a:off x="1216423" y="11197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" name="Line 1136"/>
          <p:cNvSpPr>
            <a:spLocks noChangeShapeType="1"/>
          </p:cNvSpPr>
          <p:nvPr/>
        </p:nvSpPr>
        <p:spPr bwMode="auto">
          <a:xfrm>
            <a:off x="1368823" y="134832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5" name="Line 1137"/>
          <p:cNvSpPr>
            <a:spLocks noChangeShapeType="1"/>
          </p:cNvSpPr>
          <p:nvPr/>
        </p:nvSpPr>
        <p:spPr bwMode="auto">
          <a:xfrm>
            <a:off x="1368823" y="142452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6" name="AutoShape 1138"/>
          <p:cNvSpPr>
            <a:spLocks noChangeArrowheads="1"/>
          </p:cNvSpPr>
          <p:nvPr/>
        </p:nvSpPr>
        <p:spPr bwMode="auto">
          <a:xfrm rot="5400000">
            <a:off x="1635523" y="13102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1" name="AutoShape 1143"/>
          <p:cNvSpPr>
            <a:spLocks noChangeArrowheads="1"/>
          </p:cNvSpPr>
          <p:nvPr/>
        </p:nvSpPr>
        <p:spPr bwMode="auto">
          <a:xfrm rot="16200000" flipH="1">
            <a:off x="873523" y="1310229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2" name="Line 1144"/>
          <p:cNvSpPr>
            <a:spLocks noChangeShapeType="1"/>
          </p:cNvSpPr>
          <p:nvPr/>
        </p:nvSpPr>
        <p:spPr bwMode="auto">
          <a:xfrm>
            <a:off x="1064023" y="142452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3" name="Line 1145"/>
          <p:cNvSpPr>
            <a:spLocks noChangeShapeType="1"/>
          </p:cNvSpPr>
          <p:nvPr/>
        </p:nvSpPr>
        <p:spPr bwMode="auto">
          <a:xfrm>
            <a:off x="1064023" y="134832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4" name="Line 1146"/>
          <p:cNvSpPr>
            <a:spLocks noChangeShapeType="1"/>
          </p:cNvSpPr>
          <p:nvPr/>
        </p:nvSpPr>
        <p:spPr bwMode="auto">
          <a:xfrm>
            <a:off x="1292623" y="1424529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5" name="Line 1147"/>
          <p:cNvSpPr>
            <a:spLocks noChangeShapeType="1"/>
          </p:cNvSpPr>
          <p:nvPr/>
        </p:nvSpPr>
        <p:spPr bwMode="auto">
          <a:xfrm>
            <a:off x="1368823" y="1424529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6" name="Oval 1148"/>
          <p:cNvSpPr>
            <a:spLocks noChangeArrowheads="1"/>
          </p:cNvSpPr>
          <p:nvPr/>
        </p:nvSpPr>
        <p:spPr bwMode="auto">
          <a:xfrm>
            <a:off x="1140223" y="1576929"/>
            <a:ext cx="2286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8" name="Line 1150"/>
          <p:cNvSpPr>
            <a:spLocks noChangeShapeType="1"/>
          </p:cNvSpPr>
          <p:nvPr/>
        </p:nvSpPr>
        <p:spPr bwMode="auto">
          <a:xfrm>
            <a:off x="1368823" y="1576929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19" name="Text Box 1151"/>
          <p:cNvSpPr txBox="1">
            <a:spLocks noChangeArrowheads="1"/>
          </p:cNvSpPr>
          <p:nvPr/>
        </p:nvSpPr>
        <p:spPr bwMode="auto">
          <a:xfrm>
            <a:off x="1064023" y="789529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</a:rPr>
              <a:t>OriL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8321" name="AutoShape 1153"/>
          <p:cNvSpPr>
            <a:spLocks noChangeArrowheads="1"/>
          </p:cNvSpPr>
          <p:nvPr/>
        </p:nvSpPr>
        <p:spPr bwMode="auto">
          <a:xfrm rot="5400000">
            <a:off x="8007799" y="1575347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2" name="AutoShape 1154"/>
          <p:cNvSpPr>
            <a:spLocks noChangeArrowheads="1"/>
          </p:cNvSpPr>
          <p:nvPr/>
        </p:nvSpPr>
        <p:spPr bwMode="auto">
          <a:xfrm>
            <a:off x="7522024" y="1229267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5" name="Line 1157"/>
          <p:cNvSpPr>
            <a:spLocks noChangeShapeType="1"/>
          </p:cNvSpPr>
          <p:nvPr/>
        </p:nvSpPr>
        <p:spPr bwMode="auto">
          <a:xfrm>
            <a:off x="7674424" y="1610267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6" name="Line 1158"/>
          <p:cNvSpPr>
            <a:spLocks noChangeShapeType="1"/>
          </p:cNvSpPr>
          <p:nvPr/>
        </p:nvSpPr>
        <p:spPr bwMode="auto">
          <a:xfrm>
            <a:off x="7522024" y="1686467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7" name="Line 1159"/>
          <p:cNvSpPr>
            <a:spLocks noChangeShapeType="1"/>
          </p:cNvSpPr>
          <p:nvPr/>
        </p:nvSpPr>
        <p:spPr bwMode="auto">
          <a:xfrm>
            <a:off x="7293424" y="1610267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8" name="Line 1160"/>
          <p:cNvSpPr>
            <a:spLocks noChangeShapeType="1"/>
          </p:cNvSpPr>
          <p:nvPr/>
        </p:nvSpPr>
        <p:spPr bwMode="auto">
          <a:xfrm flipH="1">
            <a:off x="7445824" y="1686467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29" name="Line 1161"/>
          <p:cNvSpPr>
            <a:spLocks noChangeShapeType="1"/>
          </p:cNvSpPr>
          <p:nvPr/>
        </p:nvSpPr>
        <p:spPr bwMode="auto">
          <a:xfrm>
            <a:off x="7445824" y="1762667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30" name="Line 1162"/>
          <p:cNvSpPr>
            <a:spLocks noChangeShapeType="1"/>
          </p:cNvSpPr>
          <p:nvPr/>
        </p:nvSpPr>
        <p:spPr bwMode="auto">
          <a:xfrm>
            <a:off x="7445824" y="1838867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31" name="Text Box 1163"/>
          <p:cNvSpPr txBox="1">
            <a:spLocks noChangeArrowheads="1"/>
          </p:cNvSpPr>
          <p:nvPr/>
        </p:nvSpPr>
        <p:spPr bwMode="auto">
          <a:xfrm>
            <a:off x="7506149" y="1748380"/>
            <a:ext cx="40107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itchFamily="18" charset="0"/>
              </a:rPr>
              <a:t>A</a:t>
            </a:r>
            <a:r>
              <a:rPr lang="ru-RU" sz="1600" baseline="-25000" dirty="0" err="1">
                <a:latin typeface="Times New Roman" pitchFamily="18" charset="0"/>
              </a:rPr>
              <a:t>n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8332" name="Text Box 1164"/>
          <p:cNvSpPr txBox="1">
            <a:spLocks noChangeArrowheads="1"/>
          </p:cNvSpPr>
          <p:nvPr/>
        </p:nvSpPr>
        <p:spPr bwMode="auto">
          <a:xfrm>
            <a:off x="7369626" y="822867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</a:rPr>
              <a:t>OriR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688049" y="1484859"/>
            <a:ext cx="44291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1" name="Прямоугольник 200"/>
          <p:cNvSpPr/>
          <p:nvPr/>
        </p:nvSpPr>
        <p:spPr>
          <a:xfrm>
            <a:off x="2840449" y="1484859"/>
            <a:ext cx="44291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2" name="Прямоугольник 201"/>
          <p:cNvSpPr/>
          <p:nvPr/>
        </p:nvSpPr>
        <p:spPr>
          <a:xfrm>
            <a:off x="2830925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4" name="Прямоугольник 203"/>
          <p:cNvSpPr/>
          <p:nvPr/>
        </p:nvSpPr>
        <p:spPr>
          <a:xfrm>
            <a:off x="4116808" y="1484859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7" name="Прямоугольник 206"/>
          <p:cNvSpPr/>
          <p:nvPr/>
        </p:nvSpPr>
        <p:spPr>
          <a:xfrm>
            <a:off x="4759750" y="1484220"/>
            <a:ext cx="642943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8" name="Прямоугольник 207"/>
          <p:cNvSpPr/>
          <p:nvPr/>
        </p:nvSpPr>
        <p:spPr>
          <a:xfrm>
            <a:off x="5402693" y="1484859"/>
            <a:ext cx="357191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0" name="Прямоугольник 209"/>
          <p:cNvSpPr/>
          <p:nvPr/>
        </p:nvSpPr>
        <p:spPr>
          <a:xfrm>
            <a:off x="5831320" y="1484859"/>
            <a:ext cx="500067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2" name="TextBox 211"/>
          <p:cNvSpPr txBox="1"/>
          <p:nvPr/>
        </p:nvSpPr>
        <p:spPr>
          <a:xfrm>
            <a:off x="5921808" y="148486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3C</a:t>
            </a:r>
            <a:endParaRPr lang="ru-RU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378879" y="1470572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3A</a:t>
            </a:r>
            <a:endParaRPr lang="ru-RU" sz="1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4878813" y="147057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2C</a:t>
            </a:r>
            <a:endParaRPr lang="ru-RU" sz="1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4407321" y="147271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2B</a:t>
            </a:r>
            <a:endParaRPr lang="ru-RU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4069568" y="1465215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2A</a:t>
            </a:r>
            <a:endParaRPr lang="ru-RU" sz="1400" dirty="0"/>
          </a:p>
        </p:txBody>
      </p:sp>
      <p:sp>
        <p:nvSpPr>
          <p:cNvPr id="217" name="Прямоугольник 216"/>
          <p:cNvSpPr/>
          <p:nvPr/>
        </p:nvSpPr>
        <p:spPr>
          <a:xfrm>
            <a:off x="3259553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9" name="TextBox 218"/>
          <p:cNvSpPr txBox="1"/>
          <p:nvPr/>
        </p:nvSpPr>
        <p:spPr>
          <a:xfrm>
            <a:off x="3219088" y="1458668"/>
            <a:ext cx="54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VP3</a:t>
            </a:r>
            <a:endParaRPr lang="ru-RU" sz="1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807122" y="1458906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VP2</a:t>
            </a:r>
            <a:endParaRPr lang="ru-RU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545172" y="1056232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VP4</a:t>
            </a:r>
            <a:endParaRPr lang="ru-RU" sz="1400" dirty="0"/>
          </a:p>
        </p:txBody>
      </p:sp>
      <p:sp>
        <p:nvSpPr>
          <p:cNvPr id="224" name="Line 1147"/>
          <p:cNvSpPr>
            <a:spLocks noChangeShapeType="1"/>
          </p:cNvSpPr>
          <p:nvPr/>
        </p:nvSpPr>
        <p:spPr bwMode="auto">
          <a:xfrm>
            <a:off x="2764249" y="134198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" name="TextBox 224"/>
          <p:cNvSpPr txBox="1"/>
          <p:nvPr/>
        </p:nvSpPr>
        <p:spPr>
          <a:xfrm>
            <a:off x="5540694" y="103718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3B (</a:t>
            </a:r>
            <a:r>
              <a:rPr lang="en-US" sz="1400" dirty="0" err="1" smtClean="0"/>
              <a:t>VPg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226" name="Line 1147"/>
          <p:cNvSpPr>
            <a:spLocks noChangeShapeType="1"/>
          </p:cNvSpPr>
          <p:nvPr/>
        </p:nvSpPr>
        <p:spPr bwMode="auto">
          <a:xfrm>
            <a:off x="5807395" y="132293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7" name="TextBox 226"/>
          <p:cNvSpPr txBox="1"/>
          <p:nvPr/>
        </p:nvSpPr>
        <p:spPr>
          <a:xfrm>
            <a:off x="687784" y="162773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VPg</a:t>
            </a:r>
            <a:endParaRPr lang="ru-RU" sz="1400" dirty="0"/>
          </a:p>
        </p:txBody>
      </p:sp>
      <p:sp>
        <p:nvSpPr>
          <p:cNvPr id="384" name="Прямоугольник 383"/>
          <p:cNvSpPr/>
          <p:nvPr/>
        </p:nvSpPr>
        <p:spPr>
          <a:xfrm>
            <a:off x="6331386" y="1484859"/>
            <a:ext cx="928695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1" name="TextBox 210"/>
          <p:cNvSpPr txBox="1"/>
          <p:nvPr/>
        </p:nvSpPr>
        <p:spPr>
          <a:xfrm>
            <a:off x="6582364" y="148188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3D</a:t>
            </a:r>
            <a:endParaRPr lang="ru-RU" sz="1400" dirty="0"/>
          </a:p>
        </p:txBody>
      </p:sp>
      <p:sp>
        <p:nvSpPr>
          <p:cNvPr id="387" name="AutoShape 1154"/>
          <p:cNvSpPr>
            <a:spLocks noChangeArrowheads="1"/>
          </p:cNvSpPr>
          <p:nvPr/>
        </p:nvSpPr>
        <p:spPr bwMode="auto">
          <a:xfrm>
            <a:off x="4983591" y="1037181"/>
            <a:ext cx="228600" cy="152400"/>
          </a:xfrm>
          <a:custGeom>
            <a:avLst/>
            <a:gdLst>
              <a:gd name="G0" fmla="+- 10800 0 0"/>
              <a:gd name="G1" fmla="+- 7365858 0 0"/>
              <a:gd name="G2" fmla="+- 0 0 7365858"/>
              <a:gd name="T0" fmla="*/ 0 256 1"/>
              <a:gd name="T1" fmla="*/ 180 256 1"/>
              <a:gd name="G3" fmla="+- 7365858 T0 T1"/>
              <a:gd name="T2" fmla="*/ 0 256 1"/>
              <a:gd name="T3" fmla="*/ 90 256 1"/>
              <a:gd name="G4" fmla="+- 7365858 T2 T3"/>
              <a:gd name="G5" fmla="*/ G4 2 1"/>
              <a:gd name="T4" fmla="*/ 90 256 1"/>
              <a:gd name="T5" fmla="*/ 0 256 1"/>
              <a:gd name="G6" fmla="+- 7365858 T4 T5"/>
              <a:gd name="G7" fmla="*/ G6 2 1"/>
              <a:gd name="G8" fmla="abs 73658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800"/>
              <a:gd name="G18" fmla="*/ 10800 1 2"/>
              <a:gd name="G19" fmla="+- G18 5400 0"/>
              <a:gd name="G20" fmla="cos G19 7365858"/>
              <a:gd name="G21" fmla="sin G19 7365858"/>
              <a:gd name="G22" fmla="+- G20 10800 0"/>
              <a:gd name="G23" fmla="+- G21 10800 0"/>
              <a:gd name="G24" fmla="+- 10800 0 G20"/>
              <a:gd name="G25" fmla="+- 10800 10800 0"/>
              <a:gd name="G26" fmla="?: G9 G17 G25"/>
              <a:gd name="G27" fmla="?: G9 0 21600"/>
              <a:gd name="G28" fmla="cos 10800 7365858"/>
              <a:gd name="G29" fmla="sin 10800 7365858"/>
              <a:gd name="G30" fmla="sin 10800 7365858"/>
              <a:gd name="G31" fmla="+- G28 10800 0"/>
              <a:gd name="G32" fmla="+- G29 10800 0"/>
              <a:gd name="G33" fmla="+- G30 10800 0"/>
              <a:gd name="G34" fmla="?: G4 0 G31"/>
              <a:gd name="G35" fmla="?: 7365858 G34 0"/>
              <a:gd name="G36" fmla="?: G6 G35 G31"/>
              <a:gd name="G37" fmla="+- 21600 0 G36"/>
              <a:gd name="G38" fmla="?: G4 0 G33"/>
              <a:gd name="G39" fmla="?: 73658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685 w 21600"/>
              <a:gd name="T15" fmla="*/ 20785 h 21600"/>
              <a:gd name="T16" fmla="*/ 10800 w 21600"/>
              <a:gd name="T17" fmla="*/ 0 h 21600"/>
              <a:gd name="T18" fmla="*/ 14915 w 21600"/>
              <a:gd name="T19" fmla="*/ 207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685" y="20785"/>
                </a:moveTo>
                <a:cubicBezTo>
                  <a:pt x="2639" y="19118"/>
                  <a:pt x="0" y="1517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175"/>
                  <a:pt x="18960" y="19118"/>
                  <a:pt x="14914" y="20785"/>
                </a:cubicBezTo>
                <a:cubicBezTo>
                  <a:pt x="18960" y="19118"/>
                  <a:pt x="21600" y="1517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175"/>
                  <a:pt x="2639" y="19118"/>
                  <a:pt x="6685" y="207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2685683" y="1487240"/>
            <a:ext cx="1547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2" name="Прямоугольник 221"/>
          <p:cNvSpPr/>
          <p:nvPr/>
        </p:nvSpPr>
        <p:spPr>
          <a:xfrm>
            <a:off x="3688188" y="1484859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8" name="TextBox 217"/>
          <p:cNvSpPr txBox="1"/>
          <p:nvPr/>
        </p:nvSpPr>
        <p:spPr>
          <a:xfrm>
            <a:off x="3661987" y="1455691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VP1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9512" y="3046401"/>
            <a:ext cx="4532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Success of anti-polio vaccination </a:t>
            </a:r>
          </a:p>
          <a:p>
            <a:r>
              <a:rPr lang="en-US" sz="2400" dirty="0" smtClean="0"/>
              <a:t>(attenuated or inactivated vaccine)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based on production </a:t>
            </a:r>
            <a:r>
              <a:rPr lang="en-US" sz="2400" dirty="0"/>
              <a:t>o</a:t>
            </a:r>
            <a:r>
              <a:rPr lang="en-US" sz="2400" dirty="0" smtClean="0"/>
              <a:t>f</a:t>
            </a:r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neutralizing antibodies</a:t>
            </a:r>
            <a:endParaRPr lang="ru-RU" sz="2400" u="sng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911623" y="1838867"/>
            <a:ext cx="1762127" cy="9998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177635" y="1834478"/>
            <a:ext cx="178341" cy="1004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1720" y="2073042"/>
            <a:ext cx="349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Structural proteins</a:t>
            </a:r>
          </a:p>
          <a:p>
            <a:r>
              <a:rPr lang="en-US" sz="2000" dirty="0" smtClean="0"/>
              <a:t>(capsid )</a:t>
            </a:r>
            <a:endParaRPr lang="ru-RU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2060848"/>
            <a:ext cx="343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Non-Structural proteins</a:t>
            </a:r>
          </a:p>
          <a:p>
            <a:r>
              <a:rPr lang="en-US" sz="2000" dirty="0" smtClean="0"/>
              <a:t>(poliovirus </a:t>
            </a:r>
            <a:r>
              <a:rPr lang="en-US" sz="2000" dirty="0" err="1" smtClean="0"/>
              <a:t>RdRp</a:t>
            </a:r>
            <a:r>
              <a:rPr lang="en-US" sz="2000" dirty="0" smtClean="0"/>
              <a:t> and others)</a:t>
            </a:r>
            <a:endParaRPr lang="ru-RU" sz="2000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279257" y="1834478"/>
            <a:ext cx="627964" cy="10020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983591" y="3060917"/>
            <a:ext cx="3485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Nothing is known about the role of non-structural proteins in forming of adaptive immunity</a:t>
            </a:r>
            <a:endParaRPr lang="ru-RU" sz="2400" dirty="0"/>
          </a:p>
        </p:txBody>
      </p:sp>
      <p:pic>
        <p:nvPicPr>
          <p:cNvPr id="3076" name="Picture 4" descr="http://www.factofun.com/wp-content/uploads/2013/11/po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0" y="4725144"/>
            <a:ext cx="1876900" cy="18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clipartpanda.com/question-19058-question-desig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00" y="4869160"/>
            <a:ext cx="1066306" cy="16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759111" y="1364009"/>
            <a:ext cx="1610515" cy="57150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How Does PVS-RIPO work (poliovirus based anti-glioma therapy)?</a:t>
            </a:r>
            <a:r>
              <a:rPr lang="en-US" dirty="0" smtClean="0"/>
              <a:t> PVS-RIPO is infused directly into a patients’ tumor (e.g. in the brain). This assures that the maximal amount of virus is delivered directly to the tumor. Once inside the tumor, PVSs-RIPO infects and kills tumor cells. Although this tumor cell killing alone may have tumor-fighting results, </a:t>
            </a:r>
            <a:r>
              <a:rPr lang="en-US" sz="2000" b="1" dirty="0" smtClean="0">
                <a:solidFill>
                  <a:srgbClr val="FF0000"/>
                </a:solidFill>
              </a:rPr>
              <a:t>the likely key to therapy with PVS-RIPO is its ability to recruit the patients’ immune response against the cancer</a:t>
            </a:r>
            <a:r>
              <a:rPr lang="en-US" dirty="0" smtClean="0"/>
              <a:t>. There are many events following PVS-RIPO infusion into the tumor that can contribute to such an outcome. </a:t>
            </a:r>
            <a:r>
              <a:rPr lang="en-US" sz="2000" b="1" dirty="0" smtClean="0">
                <a:solidFill>
                  <a:srgbClr val="FF0000"/>
                </a:solidFill>
              </a:rPr>
              <a:t>Unraveling why and how the immune system attacks tumors that were infused with PVS-RIPO is a major research goal in the </a:t>
            </a:r>
            <a:r>
              <a:rPr lang="en-US" sz="2000" b="1" dirty="0" err="1" smtClean="0">
                <a:solidFill>
                  <a:srgbClr val="FF0000"/>
                </a:solidFill>
              </a:rPr>
              <a:t>Gromeier</a:t>
            </a:r>
            <a:r>
              <a:rPr lang="en-US" sz="2000" b="1" dirty="0" smtClean="0">
                <a:solidFill>
                  <a:srgbClr val="FF0000"/>
                </a:solidFill>
              </a:rPr>
              <a:t> Laboratory.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RI of patient on Poliovirus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8794"/>
            <a:ext cx="4777336" cy="32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6401603"/>
            <a:ext cx="54006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315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https://www.cancer.duke.edu/btc/modules/Research3/index.php?id=41</a:t>
            </a:r>
            <a:endParaRPr lang="ru-RU" dirty="0"/>
          </a:p>
        </p:txBody>
      </p:sp>
      <p:sp>
        <p:nvSpPr>
          <p:cNvPr id="2" name="Right Arrow 1"/>
          <p:cNvSpPr/>
          <p:nvPr/>
        </p:nvSpPr>
        <p:spPr>
          <a:xfrm>
            <a:off x="4535996" y="3598794"/>
            <a:ext cx="396044" cy="478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How Does PVS-RIPO work (poliovirus based anti-glioma therapy)?</a:t>
            </a:r>
            <a:r>
              <a:rPr lang="en-US" dirty="0" smtClean="0"/>
              <a:t> PVS-RIPO is infused directly into a patients’ tumor (e.g. in the brain). This assures that the maximal amount of virus is delivered directly to the tumor. Once inside the tumor, PVSs-RIPO infects and kills tumor cells. Although this tumor cell killing alone may have tumor-fighting results, </a:t>
            </a:r>
            <a:r>
              <a:rPr lang="en-US" sz="2000" b="1" dirty="0" smtClean="0">
                <a:solidFill>
                  <a:srgbClr val="FF0000"/>
                </a:solidFill>
              </a:rPr>
              <a:t>the likely key to therapy with PVS-RIPO is its ability to recruit the patients’ immune response against the cancer</a:t>
            </a:r>
            <a:r>
              <a:rPr lang="en-US" dirty="0" smtClean="0"/>
              <a:t>. There are many events following PVS-RIPO infusion into the tumor that can contribute to such an outcome. </a:t>
            </a:r>
            <a:r>
              <a:rPr lang="en-US" sz="2000" b="1" dirty="0" smtClean="0">
                <a:solidFill>
                  <a:srgbClr val="FF0000"/>
                </a:solidFill>
              </a:rPr>
              <a:t>Unraveling why and how the immune system attacks tumors that were infused with PVS-RIPO is a major research goal in the </a:t>
            </a:r>
            <a:r>
              <a:rPr lang="en-US" sz="2000" b="1" dirty="0" err="1" smtClean="0">
                <a:solidFill>
                  <a:srgbClr val="FF0000"/>
                </a:solidFill>
              </a:rPr>
              <a:t>Gromeier</a:t>
            </a:r>
            <a:r>
              <a:rPr lang="en-US" sz="2000" b="1" dirty="0" smtClean="0">
                <a:solidFill>
                  <a:srgbClr val="FF0000"/>
                </a:solidFill>
              </a:rPr>
              <a:t> Laboratory.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RI of patient on Poliovirus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8794"/>
            <a:ext cx="4777336" cy="32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6401603"/>
            <a:ext cx="54006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315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https://www.cancer.duke.edu/btc/modules/Research3/index.php?id=41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4356393"/>
            <a:ext cx="64807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Not about neutralizing antibodies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35996" y="3598794"/>
            <a:ext cx="396044" cy="478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8032" y="44624"/>
            <a:ext cx="77724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Outbreak at 2010 Tajikistan caused by poliovirus from India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9388" y="6154886"/>
            <a:ext cx="71437" cy="714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4150" y="6297761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2250" y="6056461"/>
            <a:ext cx="269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FF3300"/>
                </a:solidFill>
                <a:latin typeface="Calibri" pitchFamily="34" charset="0"/>
              </a:rPr>
              <a:t>AFP cases (712)</a:t>
            </a:r>
          </a:p>
          <a:p>
            <a:pPr eaLnBrk="1" hangingPunct="1"/>
            <a:r>
              <a:rPr lang="en-US" sz="1000" b="1" dirty="0">
                <a:solidFill>
                  <a:srgbClr val="FF3300"/>
                </a:solidFill>
                <a:latin typeface="Calibri" pitchFamily="34" charset="0"/>
              </a:rPr>
              <a:t>Lab confirmed wild poliovirus cases (460)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702549"/>
            <a:ext cx="382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Natural experiment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9"/>
          <p:cNvGrpSpPr>
            <a:grpSpLocks/>
          </p:cNvGrpSpPr>
          <p:nvPr/>
        </p:nvGrpSpPr>
        <p:grpSpPr bwMode="auto">
          <a:xfrm>
            <a:off x="516727" y="1340768"/>
            <a:ext cx="8087721" cy="5040560"/>
            <a:chOff x="334963" y="4310058"/>
            <a:chExt cx="6227806" cy="3511555"/>
          </a:xfrm>
        </p:grpSpPr>
        <p:pic>
          <p:nvPicPr>
            <p:cNvPr id="5" name="Рисунок 67" descr="russia_color_map_gre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" t="30666" r="11458" b="337"/>
            <a:stretch>
              <a:fillRect/>
            </a:stretch>
          </p:blipFill>
          <p:spPr bwMode="auto">
            <a:xfrm>
              <a:off x="409553" y="4310058"/>
              <a:ext cx="6143669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3875088" y="5180013"/>
              <a:ext cx="8493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600" b="1" baseline="0"/>
                <a:t>Russia</a:t>
              </a: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334963" y="7267576"/>
              <a:ext cx="10223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Turkmenistan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790700" y="6667501"/>
              <a:ext cx="8524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Uzbekistan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806575" y="6351588"/>
              <a:ext cx="8874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Kazakhstan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2921000" y="7239001"/>
              <a:ext cx="8667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Kyrgyzstan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601929" y="7458073"/>
              <a:ext cx="7667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Tajikistan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705100" y="7351713"/>
              <a:ext cx="287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2316177" y="7600949"/>
              <a:ext cx="358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1430338" y="7577138"/>
              <a:ext cx="8397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Afganistan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22750" y="7432676"/>
              <a:ext cx="536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China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1081098" y="5011738"/>
              <a:ext cx="5857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Moscow</a:t>
              </a:r>
            </a:p>
            <a:p>
              <a:pPr eaLnBrk="1" hangingPunct="1"/>
              <a:r>
                <a:rPr lang="en-US" altLang="ru-RU" sz="800" baseline="0"/>
                <a:t>(June)</a:t>
              </a:r>
              <a:endParaRPr lang="fi-FI" altLang="ru-RU" sz="800" baseline="0"/>
            </a:p>
          </p:txBody>
        </p:sp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1103313" y="5135563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1738313" y="740568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1781175" y="745013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1724025" y="7458076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auto">
            <a:xfrm>
              <a:off x="2058988" y="7118351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2308225" y="7318376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1947863" y="7448551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>
              <a:off x="4402138" y="6340476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2171700" y="5821363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6" name="Oval 40"/>
            <p:cNvSpPr>
              <a:spLocks noChangeArrowheads="1"/>
            </p:cNvSpPr>
            <p:nvPr/>
          </p:nvSpPr>
          <p:spPr bwMode="auto">
            <a:xfrm>
              <a:off x="1968513" y="5934062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1922475" y="593882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2160601" y="563243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>
              <a:off x="2108213" y="5638785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1082675" y="512603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>
              <a:off x="6227763" y="5899137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>
              <a:off x="742950" y="6305551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>
              <a:off x="711200" y="6284913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4" name="Oval 48"/>
            <p:cNvSpPr>
              <a:spLocks noChangeArrowheads="1"/>
            </p:cNvSpPr>
            <p:nvPr/>
          </p:nvSpPr>
          <p:spPr bwMode="auto">
            <a:xfrm>
              <a:off x="754063" y="6276976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5" name="Oval 49"/>
            <p:cNvSpPr>
              <a:spLocks noChangeArrowheads="1"/>
            </p:cNvSpPr>
            <p:nvPr/>
          </p:nvSpPr>
          <p:spPr bwMode="auto">
            <a:xfrm>
              <a:off x="777875" y="630078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6" name="Oval 50"/>
            <p:cNvSpPr>
              <a:spLocks noChangeArrowheads="1"/>
            </p:cNvSpPr>
            <p:nvPr/>
          </p:nvSpPr>
          <p:spPr bwMode="auto">
            <a:xfrm>
              <a:off x="774700" y="642143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auto">
            <a:xfrm>
              <a:off x="846138" y="6237288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762000" y="6457951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798513" y="6450013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806450" y="6405563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833438" y="6381751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>
              <a:off x="806450" y="6365876"/>
              <a:ext cx="36512" cy="365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2193939" y="5457809"/>
              <a:ext cx="812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Ekaterinburg</a:t>
              </a:r>
            </a:p>
            <a:p>
              <a:pPr eaLnBrk="1" hangingPunct="1"/>
              <a:r>
                <a:rPr lang="fi-FI" altLang="ru-RU" sz="800" baseline="0"/>
                <a:t>(May</a:t>
              </a:r>
              <a:r>
                <a:rPr lang="en-US" altLang="ru-RU" sz="800" baseline="0"/>
                <a:t>-June)</a:t>
              </a:r>
              <a:endParaRPr lang="fi-FI" altLang="ru-RU" sz="800" baseline="0"/>
            </a:p>
          </p:txBody>
        </p:sp>
        <p:sp>
          <p:nvSpPr>
            <p:cNvPr id="44" name="Text Box 63"/>
            <p:cNvSpPr txBox="1">
              <a:spLocks noChangeArrowheads="1"/>
            </p:cNvSpPr>
            <p:nvPr/>
          </p:nvSpPr>
          <p:spPr bwMode="auto">
            <a:xfrm>
              <a:off x="1297001" y="5745151"/>
              <a:ext cx="850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Magnitogorsk</a:t>
              </a:r>
            </a:p>
            <a:p>
              <a:pPr eaLnBrk="1" hangingPunct="1"/>
              <a:r>
                <a:rPr lang="en-US" altLang="ru-RU" sz="800" baseline="0"/>
                <a:t>(May-June)</a:t>
              </a:r>
              <a:endParaRPr lang="fi-FI" altLang="ru-RU" sz="800" baseline="0"/>
            </a:p>
          </p:txBody>
        </p: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3976688" y="6153151"/>
              <a:ext cx="5191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Irkutsk</a:t>
              </a:r>
            </a:p>
            <a:p>
              <a:pPr eaLnBrk="1" hangingPunct="1"/>
              <a:r>
                <a:rPr lang="fi-FI" altLang="ru-RU" sz="800" baseline="0"/>
                <a:t>(May)</a:t>
              </a:r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5788198" y="5727701"/>
              <a:ext cx="7745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Khabarovsk</a:t>
              </a:r>
            </a:p>
            <a:p>
              <a:pPr eaLnBrk="1" hangingPunct="1"/>
              <a:r>
                <a:rPr lang="fi-FI" altLang="ru-RU" sz="800" baseline="0"/>
                <a:t>(July)</a:t>
              </a:r>
            </a:p>
          </p:txBody>
        </p:sp>
        <p:sp>
          <p:nvSpPr>
            <p:cNvPr id="47" name="Text Box 67"/>
            <p:cNvSpPr txBox="1">
              <a:spLocks noChangeArrowheads="1"/>
            </p:cNvSpPr>
            <p:nvPr/>
          </p:nvSpPr>
          <p:spPr bwMode="auto">
            <a:xfrm>
              <a:off x="519113" y="5953126"/>
              <a:ext cx="676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Chechnya</a:t>
              </a:r>
            </a:p>
            <a:p>
              <a:pPr eaLnBrk="1" hangingPunct="1"/>
              <a:r>
                <a:rPr lang="en-US" altLang="ru-RU" sz="800" baseline="0"/>
                <a:t>(Aug-Oct)</a:t>
              </a:r>
              <a:endParaRPr lang="fi-FI" altLang="ru-RU" sz="800" baseline="0"/>
            </a:p>
          </p:txBody>
        </p:sp>
        <p:sp>
          <p:nvSpPr>
            <p:cNvPr id="48" name="Text Box 68"/>
            <p:cNvSpPr txBox="1">
              <a:spLocks noChangeArrowheads="1"/>
            </p:cNvSpPr>
            <p:nvPr/>
          </p:nvSpPr>
          <p:spPr bwMode="auto">
            <a:xfrm>
              <a:off x="762000" y="6224588"/>
              <a:ext cx="11432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800" b="1" baseline="0"/>
                <a:t>Dagestan </a:t>
              </a:r>
              <a:r>
                <a:rPr lang="en-US" altLang="ru-RU" sz="800" baseline="0"/>
                <a:t>(July-Nov)</a:t>
              </a:r>
              <a:endParaRPr lang="fi-FI" altLang="ru-RU" sz="800" baseline="0"/>
            </a:p>
          </p:txBody>
        </p:sp>
        <p:sp>
          <p:nvSpPr>
            <p:cNvPr id="49" name="Text Box 69"/>
            <p:cNvSpPr txBox="1">
              <a:spLocks noChangeArrowheads="1"/>
            </p:cNvSpPr>
            <p:nvPr/>
          </p:nvSpPr>
          <p:spPr bwMode="auto">
            <a:xfrm>
              <a:off x="2141557" y="5718176"/>
              <a:ext cx="7921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800" b="1" baseline="0"/>
                <a:t>Chelyabinsk</a:t>
              </a:r>
              <a:endParaRPr lang="fi-FI" altLang="ru-RU" sz="800" b="1" baseline="0"/>
            </a:p>
            <a:p>
              <a:pPr eaLnBrk="1" hangingPunct="1"/>
              <a:r>
                <a:rPr lang="fi-FI" altLang="ru-RU" sz="800" baseline="0"/>
                <a:t>(May)</a:t>
              </a: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110038" y="6780213"/>
              <a:ext cx="7477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ru-RU" sz="1000" b="1" baseline="0"/>
                <a:t>Mongolia</a:t>
              </a: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 flipV="1">
              <a:off x="1766888" y="6862763"/>
              <a:ext cx="358775" cy="214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>
              <a:off x="1296988" y="7400925"/>
              <a:ext cx="358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2179652" y="5648330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54" name="AutoShape 30"/>
            <p:cNvSpPr>
              <a:spLocks noChangeArrowheads="1"/>
            </p:cNvSpPr>
            <p:nvPr/>
          </p:nvSpPr>
          <p:spPr bwMode="auto">
            <a:xfrm>
              <a:off x="2120913" y="5840399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55" name="AutoShape 30"/>
            <p:cNvSpPr>
              <a:spLocks noChangeArrowheads="1"/>
            </p:cNvSpPr>
            <p:nvPr/>
          </p:nvSpPr>
          <p:spPr bwMode="auto">
            <a:xfrm>
              <a:off x="1992302" y="5951525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56" name="AutoShape 30"/>
            <p:cNvSpPr>
              <a:spLocks noChangeArrowheads="1"/>
            </p:cNvSpPr>
            <p:nvPr/>
          </p:nvSpPr>
          <p:spPr bwMode="auto">
            <a:xfrm>
              <a:off x="4343430" y="6367453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  <p:sp>
          <p:nvSpPr>
            <p:cNvPr id="57" name="AutoShape 30"/>
            <p:cNvSpPr>
              <a:spLocks noChangeArrowheads="1"/>
            </p:cNvSpPr>
            <p:nvPr/>
          </p:nvSpPr>
          <p:spPr bwMode="auto">
            <a:xfrm>
              <a:off x="6167479" y="5915032"/>
              <a:ext cx="71437" cy="7143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aseline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004048" y="1702549"/>
            <a:ext cx="382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Natural experiment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88032" y="44624"/>
            <a:ext cx="77724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Outbreak at 2010 Tajikistan caused by poliovirus from India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recs_edited 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2771"/>
            <a:ext cx="9847260" cy="94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53336"/>
            <a:ext cx="9145016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Several recombination events – obtaining of non-structural (ns) region from unknown Enteroviruses C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At least one of recombinants (</a:t>
            </a:r>
            <a:r>
              <a:rPr lang="en-US" sz="2800" dirty="0" err="1"/>
              <a:t>n</a:t>
            </a:r>
            <a:r>
              <a:rPr lang="en-US" sz="2800" dirty="0" err="1" smtClean="0"/>
              <a:t>sB</a:t>
            </a:r>
            <a:r>
              <a:rPr lang="en-US" sz="2800" dirty="0" smtClean="0"/>
              <a:t>) fixed and widely co-circulated with parental Indian strain (</a:t>
            </a:r>
            <a:r>
              <a:rPr lang="en-US" sz="2800" dirty="0" err="1" smtClean="0"/>
              <a:t>nsA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recs_edited 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2771"/>
            <a:ext cx="9847260" cy="94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53336"/>
            <a:ext cx="9145016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2567" y="6453336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Yakovenko</a:t>
            </a:r>
            <a:r>
              <a:rPr lang="en-US" dirty="0" smtClean="0"/>
              <a:t> et al., 2014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46365"/>
            <a:ext cx="478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Evolutionary advantage?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Several recombination events – obtaining of non-structural </a:t>
            </a:r>
            <a:r>
              <a:rPr lang="en-US" sz="2800" dirty="0"/>
              <a:t>(ns)</a:t>
            </a:r>
            <a:r>
              <a:rPr lang="en-US" sz="2800" dirty="0" smtClean="0"/>
              <a:t> region from unknown Enteroviruses C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At least one of recombinants (</a:t>
            </a:r>
            <a:r>
              <a:rPr lang="en-US" sz="2800" dirty="0" err="1"/>
              <a:t>n</a:t>
            </a:r>
            <a:r>
              <a:rPr lang="en-US" sz="2800" dirty="0" err="1" smtClean="0"/>
              <a:t>sB</a:t>
            </a:r>
            <a:r>
              <a:rPr lang="en-US" sz="2800" dirty="0" smtClean="0"/>
              <a:t>) fixed and widely co-circulated with parental Indian strain (</a:t>
            </a:r>
            <a:r>
              <a:rPr lang="en-US" sz="2800" dirty="0" err="1" smtClean="0"/>
              <a:t>nsA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4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671</Words>
  <Application>Microsoft Office PowerPoint</Application>
  <PresentationFormat>On-screen Show (4:3)</PresentationFormat>
  <Paragraphs>223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Immunogenicity of poliovirus non-structural proteins during natural poliovirus infection.  Maria Prostova1, Maria Yakovenko1, Tatyana Eremeeva1, Olga Baykova1, Anatoly Gmyl1.    Chumakov Institute of Poliomyelitis and Viral Encephalitides  2016 Moscow, Russia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 definitely different positions in AA 3СD sequence between nsA and nsB genomes</vt:lpstr>
      <vt:lpstr>No difference in immunoprecipitation assay</vt:lpstr>
      <vt:lpstr>To do further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Гмыль Лаб</dc:creator>
  <cp:lastModifiedBy>Maria Issagouliantis</cp:lastModifiedBy>
  <cp:revision>40</cp:revision>
  <dcterms:created xsi:type="dcterms:W3CDTF">2016-11-17T15:51:36Z</dcterms:created>
  <dcterms:modified xsi:type="dcterms:W3CDTF">2016-11-29T16:24:57Z</dcterms:modified>
</cp:coreProperties>
</file>