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drawings/drawing4.xml" ContentType="application/vnd.openxmlformats-officedocument.drawingml.chartshap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charts/chart13.xml" ContentType="application/vnd.openxmlformats-officedocument.drawingml.char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charts/chart9.xml" ContentType="application/vnd.openxmlformats-officedocument.drawingml.chart+xml"/>
  <Override PartName="/ppt/charts/chart11.xml" ContentType="application/vnd.openxmlformats-officedocument.drawingml.chart+xml"/>
  <Default Extension="tiff" ContentType="image/tiff"/>
  <Override PartName="/ppt/charts/chart6.xml" ContentType="application/vnd.openxmlformats-officedocument.drawingml.chart+xml"/>
  <Override PartName="/ppt/charts/chart7.xml" ContentType="application/vnd.openxmlformats-officedocument.drawingml.chart+xml"/>
  <Override PartName="/ppt/charts/chart10.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drawings/drawing3.xml" ContentType="application/vnd.openxmlformats-officedocument.drawingml.chartshap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301" r:id="rId42"/>
    <p:sldId id="302" r:id="rId43"/>
    <p:sldId id="300" r:id="rId44"/>
    <p:sldId id="303" r:id="rId45"/>
    <p:sldId id="299" r:id="rId46"/>
  </p:sldIdLst>
  <p:sldSz cx="10058400" cy="7772400"/>
  <p:notesSz cx="10058400" cy="7772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677F34"/>
    <a:srgbClr val="008000"/>
    <a:srgbClr val="46B851"/>
    <a:srgbClr val="339933"/>
    <a:srgbClr val="676954"/>
    <a:srgbClr val="3C3D37"/>
    <a:srgbClr val="66CC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18" autoAdjust="0"/>
    <p:restoredTop sz="97732" autoAdjust="0"/>
  </p:normalViewPr>
  <p:slideViewPr>
    <p:cSldViewPr>
      <p:cViewPr>
        <p:scale>
          <a:sx n="100" d="100"/>
          <a:sy n="100" d="100"/>
        </p:scale>
        <p:origin x="-88" y="1840"/>
      </p:cViewPr>
      <p:guideLst>
        <p:guide orient="horz" pos="2880"/>
        <p:guide pos="2160"/>
      </p:guideLst>
    </p:cSldViewPr>
  </p:slideViewPr>
  <p:notesTextViewPr>
    <p:cViewPr>
      <p:scale>
        <a:sx n="100" d="100"/>
        <a:sy n="100" d="100"/>
      </p:scale>
      <p:origin x="0" y="0"/>
    </p:cViewPr>
  </p:notesTextViewPr>
  <p:sorterViewPr>
    <p:cViewPr>
      <p:scale>
        <a:sx n="66" d="100"/>
        <a:sy n="66" d="100"/>
      </p:scale>
      <p:origin x="0" y="508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G:\Diabetes_high%20fat%20diet_obesity\for%20slides\graphs\Copy%20of%20Cytokine%20chart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G:\Diabetes_high%20fat%20diet_obesity\for%20slides\graphs\Copy%20of%20Cytokine%20chart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E:\HIGH_CAL_Rat_Paper\Figs\updated%209_28\Copy%20of%20Serotonin%20result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E:\HIGH_CAL_Rat_Paper\Figs\updated%209_28\Copy%20of%20Serotonin%20result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G:\Diabetes_high%20fat%20diet_obesity\for%20slides\mas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G:\HighCal_rat_paper\Figs\Fig.%20BMI.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G:\Diabetes_high%20fat%20diet_obesity\for%20slides\graphs\graphs.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G:\Diabetes_high%20fat%20diet_obesity\for%20slides\graphs\graphs.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G:\Diabetes_high%20fat%20diet_obesity\for%20slides\graphs\graph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G:\Diabetes_high%20fat%20diet_obesity\for%20slides\graphs\Copy%20of%20Cytokine%20chart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G:\Diabetes_high%20fat%20diet_obesity\for%20slides\graphs\Copy%20of%20Cytokine%20chart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G:\Diabetes_high%20fat%20diet_obesity\for%20slides\graphs\Copy%20of%20Cytokine%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1602828011347045"/>
          <c:y val="1.7491233595800529E-2"/>
          <c:w val="0.64119629973056025"/>
          <c:h val="0.89251828901179753"/>
        </c:manualLayout>
      </c:layout>
      <c:scatterChart>
        <c:scatterStyle val="lineMarker"/>
        <c:ser>
          <c:idx val="0"/>
          <c:order val="0"/>
          <c:tx>
            <c:strRef>
              <c:f>'H:\Exps results++\my exps_mouse+cells\Scids_may14\[Scid_stat.xls]Лист1'!$C$74</c:f>
              <c:strCache>
                <c:ptCount val="1"/>
                <c:pt idx="0">
                  <c:v>wt</c:v>
                </c:pt>
              </c:strCache>
            </c:strRef>
          </c:tx>
          <c:errBars>
            <c:errDir val="y"/>
            <c:errBarType val="both"/>
            <c:errValType val="cust"/>
            <c:plus>
              <c:numRef>
                <c:f>'H:\Exps results++\my exps_mouse+cells\Scids_may14\[Scid_stat.xls]Лист1'!$G$75:$G$78</c:f>
                <c:numCache>
                  <c:formatCode>General</c:formatCode>
                  <c:ptCount val="4"/>
                  <c:pt idx="1">
                    <c:v>133</c:v>
                  </c:pt>
                  <c:pt idx="2">
                    <c:v>303</c:v>
                  </c:pt>
                  <c:pt idx="3">
                    <c:v>430</c:v>
                  </c:pt>
                </c:numCache>
              </c:numRef>
            </c:plus>
            <c:minus>
              <c:numRef>
                <c:f>'H:\Exps results++\my exps_mouse+cells\Scids_may14\[Scid_stat.xls]Лист1'!$G$75:$G$78</c:f>
                <c:numCache>
                  <c:formatCode>General</c:formatCode>
                  <c:ptCount val="4"/>
                  <c:pt idx="1">
                    <c:v>133</c:v>
                  </c:pt>
                  <c:pt idx="2">
                    <c:v>303</c:v>
                  </c:pt>
                  <c:pt idx="3">
                    <c:v>430</c:v>
                  </c:pt>
                </c:numCache>
              </c:numRef>
            </c:minus>
          </c:errBars>
          <c:xVal>
            <c:numRef>
              <c:f>'H:\Exps results++\my exps_mouse+cells\Scids_may14\[Scid_stat.xls]Лист1'!$B$75:$B$78</c:f>
              <c:numCache>
                <c:formatCode>General</c:formatCode>
                <c:ptCount val="4"/>
                <c:pt idx="0">
                  <c:v>10</c:v>
                </c:pt>
                <c:pt idx="1">
                  <c:v>14</c:v>
                </c:pt>
                <c:pt idx="2">
                  <c:v>16</c:v>
                </c:pt>
                <c:pt idx="3">
                  <c:v>18</c:v>
                </c:pt>
              </c:numCache>
            </c:numRef>
          </c:xVal>
          <c:yVal>
            <c:numRef>
              <c:f>'H:\Exps results++\my exps_mouse+cells\Scids_may14\[Scid_stat.xls]Лист1'!$C$75:$C$78</c:f>
              <c:numCache>
                <c:formatCode>General</c:formatCode>
                <c:ptCount val="4"/>
                <c:pt idx="0">
                  <c:v>0</c:v>
                </c:pt>
                <c:pt idx="1">
                  <c:v>754</c:v>
                </c:pt>
                <c:pt idx="2">
                  <c:v>1861</c:v>
                </c:pt>
                <c:pt idx="3">
                  <c:v>2948</c:v>
                </c:pt>
              </c:numCache>
            </c:numRef>
          </c:yVal>
        </c:ser>
        <c:ser>
          <c:idx val="1"/>
          <c:order val="1"/>
          <c:tx>
            <c:strRef>
              <c:f>'H:\Exps results++\my exps_mouse+cells\Scids_may14\[Scid_stat.xls]Лист1'!$D$74</c:f>
              <c:strCache>
                <c:ptCount val="1"/>
                <c:pt idx="0">
                  <c:v>wt+p62</c:v>
                </c:pt>
              </c:strCache>
            </c:strRef>
          </c:tx>
          <c:errBars>
            <c:errDir val="y"/>
            <c:errBarType val="both"/>
            <c:errValType val="cust"/>
            <c:plus>
              <c:numRef>
                <c:f>'H:\Exps results++\my exps_mouse+cells\Scids_may14\[Scid_stat.xls]Лист1'!$H$75:$H$78</c:f>
                <c:numCache>
                  <c:formatCode>General</c:formatCode>
                  <c:ptCount val="4"/>
                  <c:pt idx="0">
                    <c:v>0</c:v>
                  </c:pt>
                  <c:pt idx="1">
                    <c:v>91</c:v>
                  </c:pt>
                  <c:pt idx="2">
                    <c:v>290</c:v>
                  </c:pt>
                  <c:pt idx="3">
                    <c:v>353</c:v>
                  </c:pt>
                </c:numCache>
              </c:numRef>
            </c:plus>
            <c:minus>
              <c:numRef>
                <c:f>'H:\Exps results++\my exps_mouse+cells\Scids_may14\[Scid_stat.xls]Лист1'!$H$75:$H$78</c:f>
                <c:numCache>
                  <c:formatCode>General</c:formatCode>
                  <c:ptCount val="4"/>
                  <c:pt idx="0">
                    <c:v>0</c:v>
                  </c:pt>
                  <c:pt idx="1">
                    <c:v>91</c:v>
                  </c:pt>
                  <c:pt idx="2">
                    <c:v>290</c:v>
                  </c:pt>
                  <c:pt idx="3">
                    <c:v>353</c:v>
                  </c:pt>
                </c:numCache>
              </c:numRef>
            </c:minus>
          </c:errBars>
          <c:xVal>
            <c:numRef>
              <c:f>'H:\Exps results++\my exps_mouse+cells\Scids_may14\[Scid_stat.xls]Лист1'!$B$75:$B$78</c:f>
              <c:numCache>
                <c:formatCode>General</c:formatCode>
                <c:ptCount val="4"/>
                <c:pt idx="0">
                  <c:v>10</c:v>
                </c:pt>
                <c:pt idx="1">
                  <c:v>14</c:v>
                </c:pt>
                <c:pt idx="2">
                  <c:v>16</c:v>
                </c:pt>
                <c:pt idx="3">
                  <c:v>18</c:v>
                </c:pt>
              </c:numCache>
            </c:numRef>
          </c:xVal>
          <c:yVal>
            <c:numRef>
              <c:f>'H:\Exps results++\my exps_mouse+cells\Scids_may14\[Scid_stat.xls]Лист1'!$D$75:$D$78</c:f>
              <c:numCache>
                <c:formatCode>General</c:formatCode>
                <c:ptCount val="4"/>
                <c:pt idx="0">
                  <c:v>0</c:v>
                </c:pt>
                <c:pt idx="1">
                  <c:v>223</c:v>
                </c:pt>
                <c:pt idx="2">
                  <c:v>913</c:v>
                </c:pt>
                <c:pt idx="3">
                  <c:v>1150</c:v>
                </c:pt>
              </c:numCache>
            </c:numRef>
          </c:yVal>
        </c:ser>
        <c:ser>
          <c:idx val="2"/>
          <c:order val="2"/>
          <c:tx>
            <c:strRef>
              <c:f>'H:\Exps results++\my exps_mouse+cells\Scids_may14\[Scid_stat.xls]Лист1'!$E$74</c:f>
              <c:strCache>
                <c:ptCount val="1"/>
                <c:pt idx="0">
                  <c:v>scid</c:v>
                </c:pt>
              </c:strCache>
            </c:strRef>
          </c:tx>
          <c:errBars>
            <c:errDir val="y"/>
            <c:errBarType val="both"/>
            <c:errValType val="cust"/>
            <c:plus>
              <c:numRef>
                <c:f>'H:\Exps results++\my exps_mouse+cells\Scids_may14\[Scid_stat.xls]Лист1'!$I$75:$I$78</c:f>
                <c:numCache>
                  <c:formatCode>General</c:formatCode>
                  <c:ptCount val="4"/>
                  <c:pt idx="0">
                    <c:v>0</c:v>
                  </c:pt>
                  <c:pt idx="1">
                    <c:v>124</c:v>
                  </c:pt>
                  <c:pt idx="2">
                    <c:v>168</c:v>
                  </c:pt>
                  <c:pt idx="3">
                    <c:v>408</c:v>
                  </c:pt>
                </c:numCache>
              </c:numRef>
            </c:plus>
            <c:minus>
              <c:numRef>
                <c:f>'H:\Exps results++\my exps_mouse+cells\Scids_may14\[Scid_stat.xls]Лист1'!$I$75:$I$78</c:f>
                <c:numCache>
                  <c:formatCode>General</c:formatCode>
                  <c:ptCount val="4"/>
                  <c:pt idx="0">
                    <c:v>0</c:v>
                  </c:pt>
                  <c:pt idx="1">
                    <c:v>124</c:v>
                  </c:pt>
                  <c:pt idx="2">
                    <c:v>168</c:v>
                  </c:pt>
                  <c:pt idx="3">
                    <c:v>408</c:v>
                  </c:pt>
                </c:numCache>
              </c:numRef>
            </c:minus>
          </c:errBars>
          <c:xVal>
            <c:numRef>
              <c:f>'H:\Exps results++\my exps_mouse+cells\Scids_may14\[Scid_stat.xls]Лист1'!$B$75:$B$78</c:f>
              <c:numCache>
                <c:formatCode>General</c:formatCode>
                <c:ptCount val="4"/>
                <c:pt idx="0">
                  <c:v>10</c:v>
                </c:pt>
                <c:pt idx="1">
                  <c:v>14</c:v>
                </c:pt>
                <c:pt idx="2">
                  <c:v>16</c:v>
                </c:pt>
                <c:pt idx="3">
                  <c:v>18</c:v>
                </c:pt>
              </c:numCache>
            </c:numRef>
          </c:xVal>
          <c:yVal>
            <c:numRef>
              <c:f>'H:\Exps results++\my exps_mouse+cells\Scids_may14\[Scid_stat.xls]Лист1'!$E$75:$E$78</c:f>
              <c:numCache>
                <c:formatCode>General</c:formatCode>
                <c:ptCount val="4"/>
                <c:pt idx="0">
                  <c:v>0</c:v>
                </c:pt>
                <c:pt idx="1">
                  <c:v>763</c:v>
                </c:pt>
                <c:pt idx="2">
                  <c:v>1318</c:v>
                </c:pt>
                <c:pt idx="3">
                  <c:v>2306</c:v>
                </c:pt>
              </c:numCache>
            </c:numRef>
          </c:yVal>
        </c:ser>
        <c:ser>
          <c:idx val="3"/>
          <c:order val="3"/>
          <c:tx>
            <c:strRef>
              <c:f>'H:\Exps results++\my exps_mouse+cells\Scids_may14\[Scid_stat.xls]Лист1'!$F$74</c:f>
              <c:strCache>
                <c:ptCount val="1"/>
                <c:pt idx="0">
                  <c:v>scid+p62</c:v>
                </c:pt>
              </c:strCache>
            </c:strRef>
          </c:tx>
          <c:errBars>
            <c:errDir val="y"/>
            <c:errBarType val="both"/>
            <c:errValType val="cust"/>
            <c:plus>
              <c:numRef>
                <c:f>'H:\Exps results++\my exps_mouse+cells\Scids_may14\[Scid_stat.xls]Лист1'!$J$75:$J$78</c:f>
                <c:numCache>
                  <c:formatCode>General</c:formatCode>
                  <c:ptCount val="4"/>
                  <c:pt idx="0">
                    <c:v>0</c:v>
                  </c:pt>
                  <c:pt idx="1">
                    <c:v>179</c:v>
                  </c:pt>
                  <c:pt idx="2">
                    <c:v>262</c:v>
                  </c:pt>
                  <c:pt idx="3">
                    <c:v>402</c:v>
                  </c:pt>
                </c:numCache>
              </c:numRef>
            </c:plus>
            <c:minus>
              <c:numRef>
                <c:f>'H:\Exps results++\my exps_mouse+cells\Scids_may14\[Scid_stat.xls]Лист1'!$J$75:$J$78</c:f>
                <c:numCache>
                  <c:formatCode>General</c:formatCode>
                  <c:ptCount val="4"/>
                  <c:pt idx="0">
                    <c:v>0</c:v>
                  </c:pt>
                  <c:pt idx="1">
                    <c:v>179</c:v>
                  </c:pt>
                  <c:pt idx="2">
                    <c:v>262</c:v>
                  </c:pt>
                  <c:pt idx="3">
                    <c:v>402</c:v>
                  </c:pt>
                </c:numCache>
              </c:numRef>
            </c:minus>
          </c:errBars>
          <c:xVal>
            <c:numRef>
              <c:f>'H:\Exps results++\my exps_mouse+cells\Scids_may14\[Scid_stat.xls]Лист1'!$B$75:$B$78</c:f>
              <c:numCache>
                <c:formatCode>General</c:formatCode>
                <c:ptCount val="4"/>
                <c:pt idx="0">
                  <c:v>10</c:v>
                </c:pt>
                <c:pt idx="1">
                  <c:v>14</c:v>
                </c:pt>
                <c:pt idx="2">
                  <c:v>16</c:v>
                </c:pt>
                <c:pt idx="3">
                  <c:v>18</c:v>
                </c:pt>
              </c:numCache>
            </c:numRef>
          </c:xVal>
          <c:yVal>
            <c:numRef>
              <c:f>'H:\Exps results++\my exps_mouse+cells\Scids_may14\[Scid_stat.xls]Лист1'!$F$75:$F$78</c:f>
              <c:numCache>
                <c:formatCode>General</c:formatCode>
                <c:ptCount val="4"/>
                <c:pt idx="0">
                  <c:v>0</c:v>
                </c:pt>
                <c:pt idx="1">
                  <c:v>828</c:v>
                </c:pt>
                <c:pt idx="2">
                  <c:v>1617</c:v>
                </c:pt>
                <c:pt idx="3">
                  <c:v>2037</c:v>
                </c:pt>
              </c:numCache>
            </c:numRef>
          </c:yVal>
        </c:ser>
        <c:axId val="56785152"/>
        <c:axId val="56799616"/>
      </c:scatterChart>
      <c:valAx>
        <c:axId val="56785152"/>
        <c:scaling>
          <c:orientation val="minMax"/>
        </c:scaling>
        <c:axPos val="b"/>
        <c:title>
          <c:tx>
            <c:rich>
              <a:bodyPr/>
              <a:lstStyle/>
              <a:p>
                <a:pPr>
                  <a:defRPr sz="1200">
                    <a:latin typeface="Arial" panose="020B0604020202020204" pitchFamily="34" charset="0"/>
                    <a:cs typeface="Arial" panose="020B0604020202020204" pitchFamily="34" charset="0"/>
                  </a:defRPr>
                </a:pPr>
                <a:r>
                  <a:rPr lang="en-US" sz="1200">
                    <a:latin typeface="Arial" panose="020B0604020202020204" pitchFamily="34" charset="0"/>
                    <a:cs typeface="Arial" panose="020B0604020202020204" pitchFamily="34" charset="0"/>
                  </a:rPr>
                  <a:t>Days after tumor inoculation</a:t>
                </a:r>
              </a:p>
            </c:rich>
          </c:tx>
          <c:layout/>
        </c:title>
        <c:numFmt formatCode="General" sourceLinked="1"/>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56799616"/>
        <c:crosses val="autoZero"/>
        <c:crossBetween val="midCat"/>
      </c:valAx>
      <c:valAx>
        <c:axId val="56799616"/>
        <c:scaling>
          <c:orientation val="minMax"/>
        </c:scaling>
        <c:axPos val="l"/>
        <c:majorGridlines/>
        <c:title>
          <c:tx>
            <c:rich>
              <a:bodyPr rot="-5400000" vert="horz"/>
              <a:lstStyle/>
              <a:p>
                <a:pPr>
                  <a:defRPr sz="1200">
                    <a:latin typeface="Arial" panose="020B0604020202020204" pitchFamily="34" charset="0"/>
                    <a:cs typeface="Arial" panose="020B0604020202020204" pitchFamily="34" charset="0"/>
                  </a:defRPr>
                </a:pPr>
                <a:r>
                  <a:rPr lang="en-US" sz="1200" dirty="0">
                    <a:latin typeface="Arial" panose="020B0604020202020204" pitchFamily="34" charset="0"/>
                    <a:cs typeface="Arial" panose="020B0604020202020204" pitchFamily="34" charset="0"/>
                  </a:rPr>
                  <a:t>Tumor Volume, mm3</a:t>
                </a:r>
              </a:p>
            </c:rich>
          </c:tx>
          <c:layout>
            <c:manualLayout>
              <c:xMode val="edge"/>
              <c:yMode val="edge"/>
              <c:x val="0"/>
              <c:y val="0.30519685039370081"/>
            </c:manualLayout>
          </c:layout>
        </c:title>
        <c:numFmt formatCode="General" sourceLinked="1"/>
        <c:tickLblPos val="nextTo"/>
        <c:crossAx val="56785152"/>
        <c:crosses val="autoZero"/>
        <c:crossBetween val="midCat"/>
      </c:valAx>
    </c:plotArea>
    <c:legend>
      <c:legendPos val="r"/>
      <c:layout/>
      <c:txPr>
        <a:bodyPr/>
        <a:lstStyle/>
        <a:p>
          <a:pPr>
            <a:defRPr sz="1200" b="1">
              <a:latin typeface="Arial" panose="020B0604020202020204" pitchFamily="34" charset="0"/>
              <a:cs typeface="Arial" panose="020B0604020202020204" pitchFamily="34" charset="0"/>
            </a:defRPr>
          </a:pPr>
          <a:endParaRPr lang="en-US"/>
        </a:p>
      </c:txPr>
    </c:legend>
    <c:plotVisOnly val="1"/>
    <c:dispBlanksAs val="gap"/>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errBars>
            <c:errBarType val="both"/>
            <c:errValType val="cust"/>
            <c:plus>
              <c:numRef>
                <c:f>Sheet1!$D$54:$D$57</c:f>
                <c:numCache>
                  <c:formatCode>General</c:formatCode>
                  <c:ptCount val="4"/>
                  <c:pt idx="0">
                    <c:v>0.30797077783452126</c:v>
                  </c:pt>
                  <c:pt idx="1">
                    <c:v>0.16091612722160564</c:v>
                  </c:pt>
                  <c:pt idx="2">
                    <c:v>0.17563029351453024</c:v>
                  </c:pt>
                  <c:pt idx="3">
                    <c:v>0.20052431274037574</c:v>
                  </c:pt>
                </c:numCache>
              </c:numRef>
            </c:plus>
            <c:minus>
              <c:numRef>
                <c:f>Sheet1!$D$54:$D$57</c:f>
                <c:numCache>
                  <c:formatCode>General</c:formatCode>
                  <c:ptCount val="4"/>
                  <c:pt idx="0">
                    <c:v>0.30797077783452126</c:v>
                  </c:pt>
                  <c:pt idx="1">
                    <c:v>0.16091612722160564</c:v>
                  </c:pt>
                  <c:pt idx="2">
                    <c:v>0.17563029351453024</c:v>
                  </c:pt>
                  <c:pt idx="3">
                    <c:v>0.20052431274037574</c:v>
                  </c:pt>
                </c:numCache>
              </c:numRef>
            </c:minus>
          </c:errBars>
          <c:cat>
            <c:strRef>
              <c:f>Sheet1!$A$54:$A$57</c:f>
              <c:strCache>
                <c:ptCount val="4"/>
                <c:pt idx="0">
                  <c:v>Control</c:v>
                </c:pt>
                <c:pt idx="1">
                  <c:v>Control+p62</c:v>
                </c:pt>
                <c:pt idx="2">
                  <c:v>Hi-Cal</c:v>
                </c:pt>
                <c:pt idx="3">
                  <c:v>Hi-Cal+p62</c:v>
                </c:pt>
              </c:strCache>
            </c:strRef>
          </c:cat>
          <c:val>
            <c:numRef>
              <c:f>Sheet1!$B$54:$B$57</c:f>
              <c:numCache>
                <c:formatCode>General</c:formatCode>
                <c:ptCount val="4"/>
                <c:pt idx="0">
                  <c:v>3.6940000000000004</c:v>
                </c:pt>
                <c:pt idx="1">
                  <c:v>4.4380000000000024</c:v>
                </c:pt>
                <c:pt idx="2">
                  <c:v>4.2460000000000004</c:v>
                </c:pt>
                <c:pt idx="3">
                  <c:v>6.6800000000000015</c:v>
                </c:pt>
              </c:numCache>
            </c:numRef>
          </c:val>
        </c:ser>
        <c:axId val="218850048"/>
        <c:axId val="218851584"/>
      </c:barChart>
      <c:catAx>
        <c:axId val="218850048"/>
        <c:scaling>
          <c:orientation val="minMax"/>
        </c:scaling>
        <c:axPos val="b"/>
        <c:tickLblPos val="nextTo"/>
        <c:txPr>
          <a:bodyPr/>
          <a:lstStyle/>
          <a:p>
            <a:pPr>
              <a:defRPr b="1"/>
            </a:pPr>
            <a:endParaRPr lang="en-US"/>
          </a:p>
        </c:txPr>
        <c:crossAx val="218851584"/>
        <c:crosses val="autoZero"/>
        <c:auto val="1"/>
        <c:lblAlgn val="ctr"/>
        <c:lblOffset val="100"/>
      </c:catAx>
      <c:valAx>
        <c:axId val="218851584"/>
        <c:scaling>
          <c:orientation val="minMax"/>
        </c:scaling>
        <c:axPos val="l"/>
        <c:title>
          <c:tx>
            <c:rich>
              <a:bodyPr rot="-5400000" vert="horz"/>
              <a:lstStyle/>
              <a:p>
                <a:pPr>
                  <a:defRPr/>
                </a:pPr>
                <a:r>
                  <a:rPr lang="en-US"/>
                  <a:t>IL10</a:t>
                </a:r>
              </a:p>
            </c:rich>
          </c:tx>
          <c:layout/>
        </c:title>
        <c:numFmt formatCode="General" sourceLinked="1"/>
        <c:tickLblPos val="nextTo"/>
        <c:crossAx val="218850048"/>
        <c:crosses val="autoZero"/>
        <c:crossBetween val="between"/>
      </c:valAx>
    </c:plotArea>
    <c:plotVisOnly val="1"/>
    <c:dispBlanksAs val="gap"/>
  </c:chart>
  <c:txPr>
    <a:bodyPr/>
    <a:lstStyle/>
    <a:p>
      <a:pPr>
        <a:defRPr sz="1200">
          <a:latin typeface="Arial" panose="020B0604020202020204" pitchFamily="34" charset="0"/>
          <a:cs typeface="Arial" panose="020B0604020202020204" pitchFamily="34" charset="0"/>
        </a:defRPr>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errBars>
            <c:errBarType val="both"/>
            <c:errValType val="cust"/>
            <c:plus>
              <c:numRef>
                <c:f>Sheet1!$D$71:$D$74</c:f>
                <c:numCache>
                  <c:formatCode>General</c:formatCode>
                  <c:ptCount val="4"/>
                  <c:pt idx="0">
                    <c:v>0.21606480509328621</c:v>
                  </c:pt>
                  <c:pt idx="1">
                    <c:v>0.14016418943510531</c:v>
                  </c:pt>
                  <c:pt idx="2">
                    <c:v>0.15137370973851408</c:v>
                  </c:pt>
                  <c:pt idx="3">
                    <c:v>0.10862780491200209</c:v>
                  </c:pt>
                </c:numCache>
              </c:numRef>
            </c:plus>
            <c:minus>
              <c:numRef>
                <c:f>Sheet1!$D$71:$D$74</c:f>
                <c:numCache>
                  <c:formatCode>General</c:formatCode>
                  <c:ptCount val="4"/>
                  <c:pt idx="0">
                    <c:v>0.21606480509328621</c:v>
                  </c:pt>
                  <c:pt idx="1">
                    <c:v>0.14016418943510531</c:v>
                  </c:pt>
                  <c:pt idx="2">
                    <c:v>0.15137370973851408</c:v>
                  </c:pt>
                  <c:pt idx="3">
                    <c:v>0.10862780491200209</c:v>
                  </c:pt>
                </c:numCache>
              </c:numRef>
            </c:minus>
          </c:errBars>
          <c:cat>
            <c:strRef>
              <c:f>Sheet1!$A$71:$A$74</c:f>
              <c:strCache>
                <c:ptCount val="4"/>
                <c:pt idx="0">
                  <c:v>control</c:v>
                </c:pt>
                <c:pt idx="1">
                  <c:v>control+p62</c:v>
                </c:pt>
                <c:pt idx="2">
                  <c:v>Hi-Cal</c:v>
                </c:pt>
                <c:pt idx="3">
                  <c:v>Hi-Cal+p62</c:v>
                </c:pt>
              </c:strCache>
            </c:strRef>
          </c:cat>
          <c:val>
            <c:numRef>
              <c:f>Sheet1!$B$71:$B$74</c:f>
              <c:numCache>
                <c:formatCode>General</c:formatCode>
                <c:ptCount val="4"/>
                <c:pt idx="0">
                  <c:v>3.7680000000000002</c:v>
                </c:pt>
                <c:pt idx="1">
                  <c:v>4.1059999999999945</c:v>
                </c:pt>
                <c:pt idx="2">
                  <c:v>3.5480000000000005</c:v>
                </c:pt>
                <c:pt idx="3">
                  <c:v>5.6199999999999966</c:v>
                </c:pt>
              </c:numCache>
            </c:numRef>
          </c:val>
        </c:ser>
        <c:axId val="52828416"/>
        <c:axId val="52830208"/>
      </c:barChart>
      <c:catAx>
        <c:axId val="52828416"/>
        <c:scaling>
          <c:orientation val="minMax"/>
        </c:scaling>
        <c:axPos val="b"/>
        <c:tickLblPos val="nextTo"/>
        <c:txPr>
          <a:bodyPr/>
          <a:lstStyle/>
          <a:p>
            <a:pPr>
              <a:defRPr b="1"/>
            </a:pPr>
            <a:endParaRPr lang="en-US"/>
          </a:p>
        </c:txPr>
        <c:crossAx val="52830208"/>
        <c:crosses val="autoZero"/>
        <c:auto val="1"/>
        <c:lblAlgn val="ctr"/>
        <c:lblOffset val="100"/>
      </c:catAx>
      <c:valAx>
        <c:axId val="52830208"/>
        <c:scaling>
          <c:orientation val="minMax"/>
        </c:scaling>
        <c:axPos val="l"/>
        <c:title>
          <c:tx>
            <c:rich>
              <a:bodyPr rot="-5400000" vert="horz"/>
              <a:lstStyle/>
              <a:p>
                <a:pPr>
                  <a:defRPr/>
                </a:pPr>
                <a:r>
                  <a:rPr lang="en-US"/>
                  <a:t>TGFb</a:t>
                </a:r>
              </a:p>
            </c:rich>
          </c:tx>
          <c:layout/>
        </c:title>
        <c:numFmt formatCode="General" sourceLinked="1"/>
        <c:tickLblPos val="nextTo"/>
        <c:crossAx val="52828416"/>
        <c:crosses val="autoZero"/>
        <c:crossBetween val="between"/>
      </c:valAx>
    </c:plotArea>
    <c:plotVisOnly val="1"/>
    <c:dispBlanksAs val="gap"/>
  </c:chart>
  <c:txPr>
    <a:bodyPr/>
    <a:lstStyle/>
    <a:p>
      <a:pPr>
        <a:defRPr sz="1200">
          <a:latin typeface="Arial" panose="020B0604020202020204" pitchFamily="34" charset="0"/>
          <a:cs typeface="Arial" panose="020B0604020202020204" pitchFamily="34" charset="0"/>
        </a:defRPr>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roundedCorners val="1"/>
  <c:chart>
    <c:autoTitleDeleted val="1"/>
    <c:plotArea>
      <c:layout/>
      <c:barChart>
        <c:barDir val="col"/>
        <c:grouping val="clustered"/>
        <c:varyColors val="1"/>
        <c:ser>
          <c:idx val="0"/>
          <c:order val="0"/>
          <c:tx>
            <c:strRef>
              <c:f>Sheet1!$C$27</c:f>
              <c:strCache>
                <c:ptCount val="1"/>
                <c:pt idx="0">
                  <c:v>Means</c:v>
                </c:pt>
              </c:strCache>
            </c:strRef>
          </c:tx>
          <c:spPr>
            <a:solidFill>
              <a:srgbClr val="004586"/>
            </a:solidFill>
            <a:ln>
              <a:noFill/>
            </a:ln>
          </c:spPr>
          <c:invertIfNegative val="1"/>
          <c:errBars>
            <c:errBarType val="both"/>
            <c:errValType val="cust"/>
            <c:plus>
              <c:numRef>
                <c:f>Sheet1!$D$29:$G$29</c:f>
                <c:numCache>
                  <c:formatCode>General</c:formatCode>
                  <c:ptCount val="4"/>
                  <c:pt idx="0">
                    <c:v>0.42554148020000032</c:v>
                  </c:pt>
                  <c:pt idx="1">
                    <c:v>0.15476132620000024</c:v>
                  </c:pt>
                  <c:pt idx="2">
                    <c:v>0.48510842760000084</c:v>
                  </c:pt>
                </c:numCache>
              </c:numRef>
            </c:plus>
            <c:minus>
              <c:numRef>
                <c:f>Sheet1!$D$29:$G$29</c:f>
                <c:numCache>
                  <c:formatCode>General</c:formatCode>
                  <c:ptCount val="4"/>
                  <c:pt idx="0">
                    <c:v>0.42554148020000032</c:v>
                  </c:pt>
                  <c:pt idx="1">
                    <c:v>0.15476132620000024</c:v>
                  </c:pt>
                  <c:pt idx="2">
                    <c:v>0.48510842760000084</c:v>
                  </c:pt>
                </c:numCache>
              </c:numRef>
            </c:minus>
          </c:errBars>
          <c:cat>
            <c:strRef>
              <c:f>Sheet1!$D$26:$G$26</c:f>
              <c:strCache>
                <c:ptCount val="3"/>
                <c:pt idx="0">
                  <c:v>HiCal</c:v>
                </c:pt>
                <c:pt idx="1">
                  <c:v>HiCal+p62</c:v>
                </c:pt>
                <c:pt idx="2">
                  <c:v>Ctrl</c:v>
                </c:pt>
              </c:strCache>
            </c:strRef>
          </c:cat>
          <c:val>
            <c:numRef>
              <c:f>Sheet1!$D$27:$G$27</c:f>
              <c:numCache>
                <c:formatCode>General</c:formatCode>
                <c:ptCount val="4"/>
                <c:pt idx="0">
                  <c:v>6.4288633095999996</c:v>
                </c:pt>
                <c:pt idx="1">
                  <c:v>9.4475067061000004</c:v>
                </c:pt>
                <c:pt idx="2">
                  <c:v>11.641328262899959</c:v>
                </c:pt>
              </c:numCache>
            </c:numRef>
          </c:val>
          <c:extLst>
            <c:ext xmlns:c14="http://schemas.microsoft.com/office/drawing/2007/8/2/chart" uri="{6F2FDCE9-48DA-4B69-8628-5D25D57E5C99}">
              <c14:invertSolidFillFmt>
                <c14:spPr xmlns:c14="http://schemas.microsoft.com/office/drawing/2007/8/2/chart">
                  <a:solidFill>
                    <a:srgbClr val="FFFFFF"/>
                  </a:solidFill>
                  <a:ln>
                    <a:noFill/>
                  </a:ln>
                </c14:spPr>
              </c14:invertSolidFillFmt>
            </c:ext>
          </c:extLst>
        </c:ser>
        <c:gapWidth val="100"/>
        <c:axId val="52857472"/>
        <c:axId val="55579008"/>
      </c:barChart>
      <c:catAx>
        <c:axId val="52857472"/>
        <c:scaling>
          <c:orientation val="minMax"/>
        </c:scaling>
        <c:axPos val="b"/>
        <c:tickLblPos val="nextTo"/>
        <c:spPr>
          <a:ln>
            <a:solidFill>
              <a:srgbClr val="B3B3B3"/>
            </a:solidFill>
          </a:ln>
        </c:spPr>
        <c:crossAx val="55579008"/>
        <c:crossesAt val="0"/>
        <c:auto val="1"/>
        <c:lblAlgn val="ctr"/>
        <c:lblOffset val="100"/>
        <c:noMultiLvlLbl val="1"/>
      </c:catAx>
      <c:valAx>
        <c:axId val="55579008"/>
        <c:scaling>
          <c:orientation val="minMax"/>
        </c:scaling>
        <c:axPos val="l"/>
        <c:majorGridlines>
          <c:spPr>
            <a:ln>
              <a:solidFill>
                <a:srgbClr val="B3B3B3"/>
              </a:solidFill>
            </a:ln>
          </c:spPr>
        </c:majorGridlines>
        <c:title>
          <c:tx>
            <c:rich>
              <a:bodyPr rot="-5400000" vert="horz"/>
              <a:lstStyle/>
              <a:p>
                <a:pPr>
                  <a:defRPr/>
                </a:pPr>
                <a:r>
                  <a:rPr lang="en-US"/>
                  <a:t>Serotonine</a:t>
                </a:r>
              </a:p>
            </c:rich>
          </c:tx>
          <c:layout/>
        </c:title>
        <c:numFmt formatCode="General" sourceLinked="1"/>
        <c:tickLblPos val="nextTo"/>
        <c:spPr>
          <a:ln>
            <a:solidFill>
              <a:srgbClr val="B3B3B3"/>
            </a:solidFill>
          </a:ln>
        </c:spPr>
        <c:crossAx val="52857472"/>
        <c:crossesAt val="0"/>
        <c:crossBetween val="between"/>
      </c:valAx>
      <c:spPr>
        <a:noFill/>
        <a:ln>
          <a:solidFill>
            <a:srgbClr val="B3B3B3"/>
          </a:solidFill>
        </a:ln>
      </c:spPr>
    </c:plotArea>
    <c:legend>
      <c:legendPos val="r"/>
      <c:layout/>
      <c:spPr>
        <a:noFill/>
        <a:ln>
          <a:noFill/>
        </a:ln>
      </c:spPr>
    </c:legend>
    <c:plotVisOnly val="1"/>
    <c:dispBlanksAs val="zero"/>
    <c:showDLblsOverMax val="1"/>
  </c:chart>
  <c:spPr>
    <a:solidFill>
      <a:srgbClr val="FFFFFF"/>
    </a:solidFill>
    <a:ln>
      <a:noFill/>
    </a:ln>
  </c:sp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roundedCorners val="1"/>
  <c:chart>
    <c:autoTitleDeleted val="1"/>
    <c:plotArea>
      <c:layout/>
      <c:barChart>
        <c:barDir val="col"/>
        <c:grouping val="clustered"/>
        <c:varyColors val="1"/>
        <c:ser>
          <c:idx val="0"/>
          <c:order val="0"/>
          <c:tx>
            <c:strRef>
              <c:f>Sheet1!$C$4</c:f>
              <c:strCache>
                <c:ptCount val="1"/>
                <c:pt idx="0">
                  <c:v>Means</c:v>
                </c:pt>
              </c:strCache>
            </c:strRef>
          </c:tx>
          <c:spPr>
            <a:solidFill>
              <a:srgbClr val="004586"/>
            </a:solidFill>
            <a:ln>
              <a:noFill/>
            </a:ln>
          </c:spPr>
          <c:invertIfNegative val="1"/>
          <c:errBars>
            <c:errBarType val="both"/>
            <c:errValType val="cust"/>
            <c:plus>
              <c:numRef>
                <c:f>Sheet1!$D$6:$F$6</c:f>
                <c:numCache>
                  <c:formatCode>General</c:formatCode>
                  <c:ptCount val="3"/>
                  <c:pt idx="0">
                    <c:v>0.1321850457</c:v>
                  </c:pt>
                  <c:pt idx="1">
                    <c:v>0.12371132600000002</c:v>
                  </c:pt>
                  <c:pt idx="2">
                    <c:v>0.12260296440000019</c:v>
                  </c:pt>
                </c:numCache>
              </c:numRef>
            </c:plus>
            <c:minus>
              <c:numRef>
                <c:f>Sheet1!$D$6:$F$6</c:f>
                <c:numCache>
                  <c:formatCode>General</c:formatCode>
                  <c:ptCount val="3"/>
                  <c:pt idx="0">
                    <c:v>0.1321850457</c:v>
                  </c:pt>
                  <c:pt idx="1">
                    <c:v>0.12371132600000002</c:v>
                  </c:pt>
                  <c:pt idx="2">
                    <c:v>0.12260296440000019</c:v>
                  </c:pt>
                </c:numCache>
              </c:numRef>
            </c:minus>
          </c:errBars>
          <c:cat>
            <c:strRef>
              <c:f>Sheet1!$D$3:$F$3</c:f>
              <c:strCache>
                <c:ptCount val="3"/>
                <c:pt idx="0">
                  <c:v>HiCal</c:v>
                </c:pt>
                <c:pt idx="1">
                  <c:v>HiCal+p62</c:v>
                </c:pt>
                <c:pt idx="2">
                  <c:v>Ctrl</c:v>
                </c:pt>
              </c:strCache>
            </c:strRef>
          </c:cat>
          <c:val>
            <c:numRef>
              <c:f>Sheet1!$D$4:$F$4</c:f>
              <c:numCache>
                <c:formatCode>General</c:formatCode>
                <c:ptCount val="3"/>
                <c:pt idx="0">
                  <c:v>8.4357142857000067</c:v>
                </c:pt>
                <c:pt idx="1">
                  <c:v>5.7387500000000014</c:v>
                </c:pt>
                <c:pt idx="2">
                  <c:v>4.5828571429</c:v>
                </c:pt>
              </c:numCache>
            </c:numRef>
          </c:val>
          <c:extLst>
            <c:ext xmlns:c14="http://schemas.microsoft.com/office/drawing/2007/8/2/chart" uri="{6F2FDCE9-48DA-4B69-8628-5D25D57E5C99}">
              <c14:invertSolidFillFmt>
                <c14:spPr xmlns:c14="http://schemas.microsoft.com/office/drawing/2007/8/2/chart">
                  <a:solidFill>
                    <a:srgbClr val="FFFFFF"/>
                  </a:solidFill>
                  <a:ln>
                    <a:noFill/>
                  </a:ln>
                </c14:spPr>
              </c14:invertSolidFillFmt>
            </c:ext>
          </c:extLst>
        </c:ser>
        <c:gapWidth val="100"/>
        <c:axId val="55587200"/>
        <c:axId val="55588736"/>
      </c:barChart>
      <c:catAx>
        <c:axId val="55587200"/>
        <c:scaling>
          <c:orientation val="minMax"/>
        </c:scaling>
        <c:axPos val="b"/>
        <c:tickLblPos val="nextTo"/>
        <c:spPr>
          <a:ln>
            <a:solidFill>
              <a:srgbClr val="B3B3B3"/>
            </a:solidFill>
          </a:ln>
        </c:spPr>
        <c:crossAx val="55588736"/>
        <c:crossesAt val="0"/>
        <c:auto val="1"/>
        <c:lblAlgn val="ctr"/>
        <c:lblOffset val="100"/>
        <c:noMultiLvlLbl val="1"/>
      </c:catAx>
      <c:valAx>
        <c:axId val="55588736"/>
        <c:scaling>
          <c:orientation val="minMax"/>
        </c:scaling>
        <c:axPos val="l"/>
        <c:majorGridlines>
          <c:spPr>
            <a:ln>
              <a:solidFill>
                <a:srgbClr val="B3B3B3"/>
              </a:solidFill>
            </a:ln>
          </c:spPr>
        </c:majorGridlines>
        <c:title>
          <c:tx>
            <c:rich>
              <a:bodyPr rot="-5400000" vert="horz"/>
              <a:lstStyle/>
              <a:p>
                <a:pPr>
                  <a:defRPr/>
                </a:pPr>
                <a:r>
                  <a:rPr lang="en-US" sz="1200"/>
                  <a:t>MAO</a:t>
                </a:r>
              </a:p>
            </c:rich>
          </c:tx>
          <c:layout/>
        </c:title>
        <c:numFmt formatCode="General" sourceLinked="1"/>
        <c:tickLblPos val="nextTo"/>
        <c:spPr>
          <a:ln>
            <a:solidFill>
              <a:srgbClr val="B3B3B3"/>
            </a:solidFill>
          </a:ln>
        </c:spPr>
        <c:crossAx val="55587200"/>
        <c:crossesAt val="0"/>
        <c:crossBetween val="between"/>
      </c:valAx>
      <c:spPr>
        <a:noFill/>
        <a:ln>
          <a:solidFill>
            <a:srgbClr val="B3B3B3"/>
          </a:solidFill>
        </a:ln>
      </c:spPr>
    </c:plotArea>
    <c:legend>
      <c:legendPos val="r"/>
      <c:layout/>
      <c:spPr>
        <a:noFill/>
        <a:ln>
          <a:noFill/>
        </a:ln>
      </c:spPr>
    </c:legend>
    <c:plotVisOnly val="1"/>
    <c:dispBlanksAs val="zero"/>
    <c:showDLblsOverMax val="1"/>
  </c:chart>
  <c:spPr>
    <a:solidFill>
      <a:srgbClr val="FFFFFF"/>
    </a:solidFill>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24829682927565089"/>
          <c:y val="5.1400613772107223E-2"/>
          <c:w val="0.65196959755030781"/>
          <c:h val="0.74727252843394576"/>
        </c:manualLayout>
      </c:layout>
      <c:lineChart>
        <c:grouping val="standard"/>
        <c:ser>
          <c:idx val="0"/>
          <c:order val="0"/>
          <c:tx>
            <c:strRef>
              <c:f>'[Copy of Growth dynamic.xlsx]Sheet1'!$B$6</c:f>
              <c:strCache>
                <c:ptCount val="1"/>
                <c:pt idx="0">
                  <c:v>Ctrl</c:v>
                </c:pt>
              </c:strCache>
            </c:strRef>
          </c:tx>
          <c:cat>
            <c:numRef>
              <c:f>'[Copy of Growth dynamic.xlsx]Sheet1'!$A$7:$A$18</c:f>
              <c:numCache>
                <c:formatCode>d\-mmm</c:formatCode>
                <c:ptCount val="12"/>
                <c:pt idx="0">
                  <c:v>42394</c:v>
                </c:pt>
                <c:pt idx="1">
                  <c:v>42401</c:v>
                </c:pt>
                <c:pt idx="2">
                  <c:v>42408</c:v>
                </c:pt>
                <c:pt idx="3">
                  <c:v>42415</c:v>
                </c:pt>
                <c:pt idx="4">
                  <c:v>42422</c:v>
                </c:pt>
                <c:pt idx="5">
                  <c:v>42429</c:v>
                </c:pt>
                <c:pt idx="6">
                  <c:v>42436</c:v>
                </c:pt>
                <c:pt idx="7">
                  <c:v>42443</c:v>
                </c:pt>
                <c:pt idx="8">
                  <c:v>42450</c:v>
                </c:pt>
                <c:pt idx="9">
                  <c:v>42457</c:v>
                </c:pt>
                <c:pt idx="10">
                  <c:v>42464</c:v>
                </c:pt>
                <c:pt idx="11">
                  <c:v>42471</c:v>
                </c:pt>
              </c:numCache>
            </c:numRef>
          </c:cat>
          <c:val>
            <c:numRef>
              <c:f>'[Copy of Growth dynamic.xlsx]Sheet1'!$B$7:$B$18</c:f>
              <c:numCache>
                <c:formatCode>General</c:formatCode>
                <c:ptCount val="12"/>
                <c:pt idx="0">
                  <c:v>183.88888888888934</c:v>
                </c:pt>
                <c:pt idx="1">
                  <c:v>243</c:v>
                </c:pt>
                <c:pt idx="2">
                  <c:v>273.55555555555554</c:v>
                </c:pt>
                <c:pt idx="3">
                  <c:v>300.11111111111109</c:v>
                </c:pt>
                <c:pt idx="4">
                  <c:v>323.77777777777709</c:v>
                </c:pt>
                <c:pt idx="5">
                  <c:v>338.11111111111109</c:v>
                </c:pt>
                <c:pt idx="6">
                  <c:v>355.88888888888891</c:v>
                </c:pt>
                <c:pt idx="7">
                  <c:v>361.44444444444446</c:v>
                </c:pt>
                <c:pt idx="8">
                  <c:v>368.77777777777709</c:v>
                </c:pt>
                <c:pt idx="9">
                  <c:v>379.22222222222223</c:v>
                </c:pt>
                <c:pt idx="10">
                  <c:v>386.55555555555554</c:v>
                </c:pt>
                <c:pt idx="11">
                  <c:v>393.55555555555554</c:v>
                </c:pt>
              </c:numCache>
            </c:numRef>
          </c:val>
        </c:ser>
        <c:ser>
          <c:idx val="1"/>
          <c:order val="1"/>
          <c:tx>
            <c:strRef>
              <c:f>'[Copy of Growth dynamic.xlsx]Sheet1'!$C$6</c:f>
              <c:strCache>
                <c:ptCount val="1"/>
                <c:pt idx="0">
                  <c:v>P62</c:v>
                </c:pt>
              </c:strCache>
            </c:strRef>
          </c:tx>
          <c:cat>
            <c:numRef>
              <c:f>'[Copy of Growth dynamic.xlsx]Sheet1'!$A$7:$A$18</c:f>
              <c:numCache>
                <c:formatCode>d\-mmm</c:formatCode>
                <c:ptCount val="12"/>
                <c:pt idx="0">
                  <c:v>42394</c:v>
                </c:pt>
                <c:pt idx="1">
                  <c:v>42401</c:v>
                </c:pt>
                <c:pt idx="2">
                  <c:v>42408</c:v>
                </c:pt>
                <c:pt idx="3">
                  <c:v>42415</c:v>
                </c:pt>
                <c:pt idx="4">
                  <c:v>42422</c:v>
                </c:pt>
                <c:pt idx="5">
                  <c:v>42429</c:v>
                </c:pt>
                <c:pt idx="6">
                  <c:v>42436</c:v>
                </c:pt>
                <c:pt idx="7">
                  <c:v>42443</c:v>
                </c:pt>
                <c:pt idx="8">
                  <c:v>42450</c:v>
                </c:pt>
                <c:pt idx="9">
                  <c:v>42457</c:v>
                </c:pt>
                <c:pt idx="10">
                  <c:v>42464</c:v>
                </c:pt>
                <c:pt idx="11">
                  <c:v>42471</c:v>
                </c:pt>
              </c:numCache>
            </c:numRef>
          </c:cat>
          <c:val>
            <c:numRef>
              <c:f>'[Copy of Growth dynamic.xlsx]Sheet1'!$C$7:$C$18</c:f>
              <c:numCache>
                <c:formatCode>General</c:formatCode>
                <c:ptCount val="12"/>
                <c:pt idx="0">
                  <c:v>185.8</c:v>
                </c:pt>
                <c:pt idx="1">
                  <c:v>238.4</c:v>
                </c:pt>
                <c:pt idx="2">
                  <c:v>268.60000000000002</c:v>
                </c:pt>
                <c:pt idx="3">
                  <c:v>289.2</c:v>
                </c:pt>
                <c:pt idx="4">
                  <c:v>308</c:v>
                </c:pt>
                <c:pt idx="5">
                  <c:v>321.39999999999969</c:v>
                </c:pt>
                <c:pt idx="6">
                  <c:v>338.2</c:v>
                </c:pt>
                <c:pt idx="7">
                  <c:v>357.2</c:v>
                </c:pt>
                <c:pt idx="8">
                  <c:v>362</c:v>
                </c:pt>
                <c:pt idx="9">
                  <c:v>373.6</c:v>
                </c:pt>
                <c:pt idx="10">
                  <c:v>381.8</c:v>
                </c:pt>
                <c:pt idx="11">
                  <c:v>389.8</c:v>
                </c:pt>
              </c:numCache>
            </c:numRef>
          </c:val>
        </c:ser>
        <c:ser>
          <c:idx val="2"/>
          <c:order val="2"/>
          <c:tx>
            <c:strRef>
              <c:f>'[Copy of Growth dynamic.xlsx]Sheet1'!$D$6</c:f>
              <c:strCache>
                <c:ptCount val="1"/>
                <c:pt idx="0">
                  <c:v>HiCal</c:v>
                </c:pt>
              </c:strCache>
            </c:strRef>
          </c:tx>
          <c:cat>
            <c:numRef>
              <c:f>'[Copy of Growth dynamic.xlsx]Sheet1'!$A$7:$A$18</c:f>
              <c:numCache>
                <c:formatCode>d\-mmm</c:formatCode>
                <c:ptCount val="12"/>
                <c:pt idx="0">
                  <c:v>42394</c:v>
                </c:pt>
                <c:pt idx="1">
                  <c:v>42401</c:v>
                </c:pt>
                <c:pt idx="2">
                  <c:v>42408</c:v>
                </c:pt>
                <c:pt idx="3">
                  <c:v>42415</c:v>
                </c:pt>
                <c:pt idx="4">
                  <c:v>42422</c:v>
                </c:pt>
                <c:pt idx="5">
                  <c:v>42429</c:v>
                </c:pt>
                <c:pt idx="6">
                  <c:v>42436</c:v>
                </c:pt>
                <c:pt idx="7">
                  <c:v>42443</c:v>
                </c:pt>
                <c:pt idx="8">
                  <c:v>42450</c:v>
                </c:pt>
                <c:pt idx="9">
                  <c:v>42457</c:v>
                </c:pt>
                <c:pt idx="10">
                  <c:v>42464</c:v>
                </c:pt>
                <c:pt idx="11">
                  <c:v>42471</c:v>
                </c:pt>
              </c:numCache>
            </c:numRef>
          </c:cat>
          <c:val>
            <c:numRef>
              <c:f>'[Copy of Growth dynamic.xlsx]Sheet1'!$D$7:$D$18</c:f>
              <c:numCache>
                <c:formatCode>General</c:formatCode>
                <c:ptCount val="12"/>
                <c:pt idx="0">
                  <c:v>174.75</c:v>
                </c:pt>
                <c:pt idx="1">
                  <c:v>250.5</c:v>
                </c:pt>
                <c:pt idx="2">
                  <c:v>294.08333333333331</c:v>
                </c:pt>
                <c:pt idx="3">
                  <c:v>326.33333333333331</c:v>
                </c:pt>
                <c:pt idx="4">
                  <c:v>351.25</c:v>
                </c:pt>
                <c:pt idx="5">
                  <c:v>370.5</c:v>
                </c:pt>
                <c:pt idx="6">
                  <c:v>391.16666666666708</c:v>
                </c:pt>
                <c:pt idx="7">
                  <c:v>409.91666666666674</c:v>
                </c:pt>
                <c:pt idx="8">
                  <c:v>415.75</c:v>
                </c:pt>
                <c:pt idx="9">
                  <c:v>432.08333333333331</c:v>
                </c:pt>
                <c:pt idx="10">
                  <c:v>441.75</c:v>
                </c:pt>
                <c:pt idx="11">
                  <c:v>468.8</c:v>
                </c:pt>
              </c:numCache>
            </c:numRef>
          </c:val>
        </c:ser>
        <c:ser>
          <c:idx val="3"/>
          <c:order val="3"/>
          <c:tx>
            <c:strRef>
              <c:f>'[Copy of Growth dynamic.xlsx]Sheet1'!$E$6</c:f>
              <c:strCache>
                <c:ptCount val="1"/>
                <c:pt idx="0">
                  <c:v>HiCal + p62</c:v>
                </c:pt>
              </c:strCache>
            </c:strRef>
          </c:tx>
          <c:cat>
            <c:numRef>
              <c:f>'[Copy of Growth dynamic.xlsx]Sheet1'!$A$7:$A$18</c:f>
              <c:numCache>
                <c:formatCode>d\-mmm</c:formatCode>
                <c:ptCount val="12"/>
                <c:pt idx="0">
                  <c:v>42394</c:v>
                </c:pt>
                <c:pt idx="1">
                  <c:v>42401</c:v>
                </c:pt>
                <c:pt idx="2">
                  <c:v>42408</c:v>
                </c:pt>
                <c:pt idx="3">
                  <c:v>42415</c:v>
                </c:pt>
                <c:pt idx="4">
                  <c:v>42422</c:v>
                </c:pt>
                <c:pt idx="5">
                  <c:v>42429</c:v>
                </c:pt>
                <c:pt idx="6">
                  <c:v>42436</c:v>
                </c:pt>
                <c:pt idx="7">
                  <c:v>42443</c:v>
                </c:pt>
                <c:pt idx="8">
                  <c:v>42450</c:v>
                </c:pt>
                <c:pt idx="9">
                  <c:v>42457</c:v>
                </c:pt>
                <c:pt idx="10">
                  <c:v>42464</c:v>
                </c:pt>
                <c:pt idx="11">
                  <c:v>42471</c:v>
                </c:pt>
              </c:numCache>
            </c:numRef>
          </c:cat>
          <c:val>
            <c:numRef>
              <c:f>'[Copy of Growth dynamic.xlsx]Sheet1'!$E$7:$E$18</c:f>
              <c:numCache>
                <c:formatCode>General</c:formatCode>
                <c:ptCount val="12"/>
                <c:pt idx="0">
                  <c:v>165.92857142857142</c:v>
                </c:pt>
                <c:pt idx="1">
                  <c:v>232.71428571428532</c:v>
                </c:pt>
                <c:pt idx="2">
                  <c:v>268.64285714285774</c:v>
                </c:pt>
                <c:pt idx="3">
                  <c:v>300.07142857142856</c:v>
                </c:pt>
                <c:pt idx="4">
                  <c:v>324.14285714285774</c:v>
                </c:pt>
                <c:pt idx="5">
                  <c:v>342.57142857142856</c:v>
                </c:pt>
                <c:pt idx="6">
                  <c:v>365.78571428571399</c:v>
                </c:pt>
                <c:pt idx="7">
                  <c:v>379.28571428571399</c:v>
                </c:pt>
                <c:pt idx="8">
                  <c:v>391.21428571428567</c:v>
                </c:pt>
                <c:pt idx="9">
                  <c:v>406</c:v>
                </c:pt>
                <c:pt idx="10">
                  <c:v>415.78571428571399</c:v>
                </c:pt>
                <c:pt idx="11">
                  <c:v>424.07142857142856</c:v>
                </c:pt>
              </c:numCache>
            </c:numRef>
          </c:val>
        </c:ser>
        <c:marker val="1"/>
        <c:axId val="59842944"/>
        <c:axId val="59844864"/>
      </c:lineChart>
      <c:dateAx>
        <c:axId val="59842944"/>
        <c:scaling>
          <c:orientation val="minMax"/>
        </c:scaling>
        <c:axPos val="b"/>
        <c:numFmt formatCode="d\-mmm" sourceLinked="1"/>
        <c:tickLblPos val="nextTo"/>
        <c:txPr>
          <a:bodyPr/>
          <a:lstStyle/>
          <a:p>
            <a:pPr>
              <a:defRPr sz="1200"/>
            </a:pPr>
            <a:endParaRPr lang="en-US"/>
          </a:p>
        </c:txPr>
        <c:crossAx val="59844864"/>
        <c:crosses val="autoZero"/>
        <c:auto val="1"/>
        <c:lblOffset val="100"/>
        <c:baseTimeUnit val="days"/>
      </c:dateAx>
      <c:valAx>
        <c:axId val="59844864"/>
        <c:scaling>
          <c:orientation val="minMax"/>
        </c:scaling>
        <c:axPos val="l"/>
        <c:title>
          <c:tx>
            <c:rich>
              <a:bodyPr rot="-5400000" vert="horz"/>
              <a:lstStyle/>
              <a:p>
                <a:pPr>
                  <a:defRPr/>
                </a:pPr>
                <a:r>
                  <a:rPr lang="en-US" sz="1200">
                    <a:latin typeface="Arial" panose="020B0604020202020204" pitchFamily="34" charset="0"/>
                    <a:cs typeface="Arial" panose="020B0604020202020204" pitchFamily="34" charset="0"/>
                  </a:rPr>
                  <a:t>Body</a:t>
                </a:r>
                <a:r>
                  <a:rPr lang="en-US" sz="1200" baseline="0">
                    <a:latin typeface="Arial" panose="020B0604020202020204" pitchFamily="34" charset="0"/>
                    <a:cs typeface="Arial" panose="020B0604020202020204" pitchFamily="34" charset="0"/>
                  </a:rPr>
                  <a:t> mass, g</a:t>
                </a:r>
                <a:endParaRPr lang="en-US" sz="1200">
                  <a:latin typeface="Arial" panose="020B0604020202020204" pitchFamily="34" charset="0"/>
                  <a:cs typeface="Arial" panose="020B0604020202020204" pitchFamily="34" charset="0"/>
                </a:endParaRPr>
              </a:p>
            </c:rich>
          </c:tx>
          <c:layout/>
        </c:title>
        <c:numFmt formatCode="General" sourceLinked="1"/>
        <c:tickLblPos val="nextTo"/>
        <c:txPr>
          <a:bodyPr/>
          <a:lstStyle/>
          <a:p>
            <a:pPr>
              <a:defRPr sz="1200"/>
            </a:pPr>
            <a:endParaRPr lang="en-US"/>
          </a:p>
        </c:txPr>
        <c:crossAx val="59842944"/>
        <c:crosses val="autoZero"/>
        <c:crossBetween val="between"/>
      </c:valAx>
    </c:plotArea>
    <c:legend>
      <c:legendPos val="l"/>
      <c:layout>
        <c:manualLayout>
          <c:xMode val="edge"/>
          <c:yMode val="edge"/>
          <c:x val="0.82024700679538365"/>
          <c:y val="0.28812356788734855"/>
          <c:w val="0.14555748756183751"/>
          <c:h val="0.30405235887462223"/>
        </c:manualLayout>
      </c:layout>
      <c:txPr>
        <a:bodyPr/>
        <a:lstStyle/>
        <a:p>
          <a:pPr>
            <a:defRPr sz="1200" b="1">
              <a:latin typeface="Arial" panose="020B0604020202020204" pitchFamily="34" charset="0"/>
              <a:cs typeface="Arial" panose="020B0604020202020204" pitchFamily="34" charset="0"/>
            </a:defRPr>
          </a:pPr>
          <a:endParaRPr lang="en-US"/>
        </a:p>
      </c:txPr>
    </c:legend>
    <c:plotVisOnly val="1"/>
    <c:dispBlanksAs val="gap"/>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errBars>
            <c:errBarType val="both"/>
            <c:errValType val="cust"/>
            <c:plus>
              <c:numRef>
                <c:f>Sheet1!$F$11:$F$14</c:f>
                <c:numCache>
                  <c:formatCode>General</c:formatCode>
                  <c:ptCount val="4"/>
                  <c:pt idx="0">
                    <c:v>1.2999999999999998E-2</c:v>
                  </c:pt>
                  <c:pt idx="1">
                    <c:v>1.4000000000000005E-2</c:v>
                  </c:pt>
                  <c:pt idx="2">
                    <c:v>3.0000000000000051E-2</c:v>
                  </c:pt>
                  <c:pt idx="3">
                    <c:v>1.6400000000000053E-2</c:v>
                  </c:pt>
                </c:numCache>
              </c:numRef>
            </c:plus>
            <c:minus>
              <c:numRef>
                <c:f>Sheet1!$F$11:$F$14</c:f>
                <c:numCache>
                  <c:formatCode>General</c:formatCode>
                  <c:ptCount val="4"/>
                  <c:pt idx="0">
                    <c:v>1.2999999999999998E-2</c:v>
                  </c:pt>
                  <c:pt idx="1">
                    <c:v>1.4000000000000005E-2</c:v>
                  </c:pt>
                  <c:pt idx="2">
                    <c:v>3.0000000000000051E-2</c:v>
                  </c:pt>
                  <c:pt idx="3">
                    <c:v>1.6400000000000053E-2</c:v>
                  </c:pt>
                </c:numCache>
              </c:numRef>
            </c:minus>
          </c:errBars>
          <c:cat>
            <c:strRef>
              <c:f>Sheet1!$D$11:$D$14</c:f>
              <c:strCache>
                <c:ptCount val="4"/>
                <c:pt idx="0">
                  <c:v>Control</c:v>
                </c:pt>
                <c:pt idx="1">
                  <c:v>p62 plasmid</c:v>
                </c:pt>
                <c:pt idx="2">
                  <c:v>HCD</c:v>
                </c:pt>
                <c:pt idx="3">
                  <c:v>HCD+p62 plasmid</c:v>
                </c:pt>
              </c:strCache>
            </c:strRef>
          </c:cat>
          <c:val>
            <c:numRef>
              <c:f>Sheet1!$E$11:$E$14</c:f>
              <c:numCache>
                <c:formatCode>General</c:formatCode>
                <c:ptCount val="4"/>
                <c:pt idx="0">
                  <c:v>0.70800000000000063</c:v>
                </c:pt>
                <c:pt idx="1">
                  <c:v>0.69800000000000073</c:v>
                </c:pt>
                <c:pt idx="2">
                  <c:v>0.80200000000000005</c:v>
                </c:pt>
                <c:pt idx="3">
                  <c:v>0.73800000000000165</c:v>
                </c:pt>
              </c:numCache>
            </c:numRef>
          </c:val>
        </c:ser>
        <c:axId val="63572992"/>
        <c:axId val="82552704"/>
      </c:barChart>
      <c:catAx>
        <c:axId val="63572992"/>
        <c:scaling>
          <c:orientation val="minMax"/>
        </c:scaling>
        <c:axPos val="b"/>
        <c:tickLblPos val="nextTo"/>
        <c:txPr>
          <a:bodyPr/>
          <a:lstStyle/>
          <a:p>
            <a:pPr>
              <a:defRPr sz="1050">
                <a:latin typeface="Arial" panose="020B0604020202020204" pitchFamily="34" charset="0"/>
                <a:cs typeface="Arial" panose="020B0604020202020204" pitchFamily="34" charset="0"/>
              </a:defRPr>
            </a:pPr>
            <a:endParaRPr lang="en-US"/>
          </a:p>
        </c:txPr>
        <c:crossAx val="82552704"/>
        <c:crosses val="autoZero"/>
        <c:auto val="1"/>
        <c:lblAlgn val="ctr"/>
        <c:lblOffset val="100"/>
      </c:catAx>
      <c:valAx>
        <c:axId val="82552704"/>
        <c:scaling>
          <c:orientation val="minMax"/>
          <c:min val="0.5"/>
        </c:scaling>
        <c:axPos val="l"/>
        <c:title>
          <c:tx>
            <c:rich>
              <a:bodyPr rot="-5400000" vert="horz"/>
              <a:lstStyle/>
              <a:p>
                <a:pPr>
                  <a:defRPr/>
                </a:pPr>
                <a:r>
                  <a:rPr lang="en-US" sz="1200">
                    <a:latin typeface="Arial" panose="020B0604020202020204" pitchFamily="34" charset="0"/>
                    <a:cs typeface="Arial" panose="020B0604020202020204" pitchFamily="34" charset="0"/>
                  </a:rPr>
                  <a:t>Body</a:t>
                </a:r>
                <a:r>
                  <a:rPr lang="en-US" sz="1200" baseline="0">
                    <a:latin typeface="Arial" panose="020B0604020202020204" pitchFamily="34" charset="0"/>
                    <a:cs typeface="Arial" panose="020B0604020202020204" pitchFamily="34" charset="0"/>
                  </a:rPr>
                  <a:t> Mass Index, g/cm2 </a:t>
                </a:r>
                <a:endParaRPr lang="en-US" sz="1200">
                  <a:latin typeface="Arial" panose="020B0604020202020204" pitchFamily="34" charset="0"/>
                  <a:cs typeface="Arial" panose="020B0604020202020204" pitchFamily="34" charset="0"/>
                </a:endParaRPr>
              </a:p>
            </c:rich>
          </c:tx>
          <c:layout/>
        </c:title>
        <c:numFmt formatCode="General" sourceLinked="1"/>
        <c:tickLblPos val="nextTo"/>
        <c:crossAx val="63572992"/>
        <c:crosses val="autoZero"/>
        <c:crossBetween val="between"/>
      </c:valAx>
    </c:plotArea>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errBars>
            <c:errBarType val="both"/>
            <c:errValType val="cust"/>
            <c:plus>
              <c:numRef>
                <c:f>Sheet1!$F$11:$I$11</c:f>
                <c:numCache>
                  <c:formatCode>General</c:formatCode>
                  <c:ptCount val="4"/>
                  <c:pt idx="0">
                    <c:v>0.270185121722126</c:v>
                  </c:pt>
                  <c:pt idx="1">
                    <c:v>0.38340579025361715</c:v>
                  </c:pt>
                  <c:pt idx="2">
                    <c:v>8.9442719099991089E-2</c:v>
                  </c:pt>
                  <c:pt idx="3">
                    <c:v>0.13038404810405288</c:v>
                  </c:pt>
                </c:numCache>
              </c:numRef>
            </c:plus>
            <c:minus>
              <c:numRef>
                <c:f>Sheet1!$F$11:$I$11</c:f>
                <c:numCache>
                  <c:formatCode>General</c:formatCode>
                  <c:ptCount val="4"/>
                  <c:pt idx="0">
                    <c:v>0.270185121722126</c:v>
                  </c:pt>
                  <c:pt idx="1">
                    <c:v>0.38340579025361715</c:v>
                  </c:pt>
                  <c:pt idx="2">
                    <c:v>8.9442719099991089E-2</c:v>
                  </c:pt>
                  <c:pt idx="3">
                    <c:v>0.13038404810405288</c:v>
                  </c:pt>
                </c:numCache>
              </c:numRef>
            </c:minus>
          </c:errBars>
          <c:cat>
            <c:strRef>
              <c:f>Sheet1!$F$9:$I$9</c:f>
              <c:strCache>
                <c:ptCount val="4"/>
                <c:pt idx="0">
                  <c:v>CTRL</c:v>
                </c:pt>
                <c:pt idx="1">
                  <c:v>P62</c:v>
                </c:pt>
                <c:pt idx="2">
                  <c:v>HiCal</c:v>
                </c:pt>
                <c:pt idx="3">
                  <c:v>HiCal_P62</c:v>
                </c:pt>
              </c:strCache>
            </c:strRef>
          </c:cat>
          <c:val>
            <c:numRef>
              <c:f>Sheet1!$F$10:$I$10</c:f>
              <c:numCache>
                <c:formatCode>0.0</c:formatCode>
                <c:ptCount val="4"/>
                <c:pt idx="0">
                  <c:v>4.46</c:v>
                </c:pt>
                <c:pt idx="1">
                  <c:v>4.6199999999999966</c:v>
                </c:pt>
                <c:pt idx="2">
                  <c:v>5.9600000000000009</c:v>
                </c:pt>
                <c:pt idx="3">
                  <c:v>4.88</c:v>
                </c:pt>
              </c:numCache>
            </c:numRef>
          </c:val>
        </c:ser>
        <c:axId val="85548032"/>
        <c:axId val="85771008"/>
      </c:barChart>
      <c:catAx>
        <c:axId val="85548032"/>
        <c:scaling>
          <c:orientation val="minMax"/>
        </c:scaling>
        <c:axPos val="b"/>
        <c:tickLblPos val="nextTo"/>
        <c:txPr>
          <a:bodyPr/>
          <a:lstStyle/>
          <a:p>
            <a:pPr>
              <a:defRPr sz="1400" b="1">
                <a:latin typeface="Arial" panose="020B0604020202020204" pitchFamily="34" charset="0"/>
                <a:cs typeface="Arial" panose="020B0604020202020204" pitchFamily="34" charset="0"/>
              </a:defRPr>
            </a:pPr>
            <a:endParaRPr lang="en-US"/>
          </a:p>
        </c:txPr>
        <c:crossAx val="85771008"/>
        <c:crosses val="autoZero"/>
        <c:auto val="1"/>
        <c:lblAlgn val="ctr"/>
        <c:lblOffset val="100"/>
      </c:catAx>
      <c:valAx>
        <c:axId val="85771008"/>
        <c:scaling>
          <c:orientation val="minMax"/>
        </c:scaling>
        <c:axPos val="l"/>
        <c:title>
          <c:tx>
            <c:rich>
              <a:bodyPr rot="-5400000" vert="horz"/>
              <a:lstStyle/>
              <a:p>
                <a:pPr>
                  <a:defRPr/>
                </a:pPr>
                <a:r>
                  <a:rPr lang="en-US" sz="1200">
                    <a:latin typeface="Arial" panose="020B0604020202020204" pitchFamily="34" charset="0"/>
                    <a:cs typeface="Arial" panose="020B0604020202020204" pitchFamily="34" charset="0"/>
                  </a:rPr>
                  <a:t>Glucose,</a:t>
                </a:r>
                <a:r>
                  <a:rPr lang="en-US" sz="1200" baseline="0">
                    <a:latin typeface="Arial" panose="020B0604020202020204" pitchFamily="34" charset="0"/>
                    <a:cs typeface="Arial" panose="020B0604020202020204" pitchFamily="34" charset="0"/>
                  </a:rPr>
                  <a:t> mM</a:t>
                </a:r>
                <a:endParaRPr lang="en-US" sz="1200">
                  <a:latin typeface="Arial" panose="020B0604020202020204" pitchFamily="34" charset="0"/>
                  <a:cs typeface="Arial" panose="020B0604020202020204" pitchFamily="34" charset="0"/>
                </a:endParaRPr>
              </a:p>
            </c:rich>
          </c:tx>
          <c:layout/>
        </c:title>
        <c:numFmt formatCode="0.0" sourceLinked="1"/>
        <c:tickLblPos val="nextTo"/>
        <c:txPr>
          <a:bodyPr/>
          <a:lstStyle/>
          <a:p>
            <a:pPr>
              <a:defRPr sz="1200"/>
            </a:pPr>
            <a:endParaRPr lang="en-US"/>
          </a:p>
        </c:txPr>
        <c:crossAx val="85548032"/>
        <c:crosses val="autoZero"/>
        <c:crossBetween val="between"/>
      </c:valAx>
    </c:plotArea>
    <c:plotVisOnly val="1"/>
    <c:dispBlanksAs val="gap"/>
  </c:chart>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9822429054962576"/>
          <c:y val="6.8375879766621517E-2"/>
          <c:w val="0.79895324261436063"/>
          <c:h val="0.84647909457177894"/>
        </c:manualLayout>
      </c:layout>
      <c:barChart>
        <c:barDir val="col"/>
        <c:grouping val="clustered"/>
        <c:ser>
          <c:idx val="0"/>
          <c:order val="0"/>
          <c:errBars>
            <c:errBarType val="both"/>
            <c:errValType val="cust"/>
            <c:plus>
              <c:numRef>
                <c:f>Sheet1!$F$15:$I$15</c:f>
                <c:numCache>
                  <c:formatCode>General</c:formatCode>
                  <c:ptCount val="4"/>
                  <c:pt idx="0">
                    <c:v>1.1401754250991361E-2</c:v>
                  </c:pt>
                  <c:pt idx="1">
                    <c:v>8.3666002653408032E-3</c:v>
                  </c:pt>
                  <c:pt idx="2">
                    <c:v>2.1213203435596451E-2</c:v>
                  </c:pt>
                  <c:pt idx="3">
                    <c:v>8.3666002653408032E-3</c:v>
                  </c:pt>
                </c:numCache>
              </c:numRef>
            </c:plus>
            <c:minus>
              <c:numRef>
                <c:f>Sheet1!$F$15:$I$15</c:f>
                <c:numCache>
                  <c:formatCode>General</c:formatCode>
                  <c:ptCount val="4"/>
                  <c:pt idx="0">
                    <c:v>1.1401754250991361E-2</c:v>
                  </c:pt>
                  <c:pt idx="1">
                    <c:v>8.3666002653408032E-3</c:v>
                  </c:pt>
                  <c:pt idx="2">
                    <c:v>2.1213203435596451E-2</c:v>
                  </c:pt>
                  <c:pt idx="3">
                    <c:v>8.3666002653408032E-3</c:v>
                  </c:pt>
                </c:numCache>
              </c:numRef>
            </c:minus>
          </c:errBars>
          <c:cat>
            <c:strRef>
              <c:f>Sheet1!$F$13:$I$13</c:f>
              <c:strCache>
                <c:ptCount val="4"/>
                <c:pt idx="0">
                  <c:v>CTRL</c:v>
                </c:pt>
                <c:pt idx="1">
                  <c:v>P62</c:v>
                </c:pt>
                <c:pt idx="2">
                  <c:v>HiCal</c:v>
                </c:pt>
                <c:pt idx="3">
                  <c:v>HiCal_P62</c:v>
                </c:pt>
              </c:strCache>
            </c:strRef>
          </c:cat>
          <c:val>
            <c:numRef>
              <c:f>Sheet1!$F$14:$I$14</c:f>
              <c:numCache>
                <c:formatCode>0.000</c:formatCode>
                <c:ptCount val="4"/>
                <c:pt idx="0">
                  <c:v>0.56600000000000061</c:v>
                </c:pt>
                <c:pt idx="1">
                  <c:v>0.60200000000000065</c:v>
                </c:pt>
                <c:pt idx="2">
                  <c:v>0.85000000000000064</c:v>
                </c:pt>
                <c:pt idx="3">
                  <c:v>0.65200000000000136</c:v>
                </c:pt>
              </c:numCache>
            </c:numRef>
          </c:val>
        </c:ser>
        <c:axId val="86150528"/>
        <c:axId val="86341120"/>
      </c:barChart>
      <c:catAx>
        <c:axId val="86150528"/>
        <c:scaling>
          <c:orientation val="minMax"/>
        </c:scaling>
        <c:axPos val="b"/>
        <c:tickLblPos val="nextTo"/>
        <c:txPr>
          <a:bodyPr/>
          <a:lstStyle/>
          <a:p>
            <a:pPr>
              <a:defRPr sz="1200" b="1">
                <a:latin typeface="Arial" panose="020B0604020202020204" pitchFamily="34" charset="0"/>
                <a:cs typeface="Arial" panose="020B0604020202020204" pitchFamily="34" charset="0"/>
              </a:defRPr>
            </a:pPr>
            <a:endParaRPr lang="en-US"/>
          </a:p>
        </c:txPr>
        <c:crossAx val="86341120"/>
        <c:crosses val="autoZero"/>
        <c:auto val="1"/>
        <c:lblAlgn val="ctr"/>
        <c:lblOffset val="100"/>
      </c:catAx>
      <c:valAx>
        <c:axId val="86341120"/>
        <c:scaling>
          <c:orientation val="minMax"/>
        </c:scaling>
        <c:axPos val="l"/>
        <c:title>
          <c:tx>
            <c:rich>
              <a:bodyPr rot="-5400000" vert="horz"/>
              <a:lstStyle/>
              <a:p>
                <a:pPr>
                  <a:defRPr sz="1200"/>
                </a:pPr>
                <a:r>
                  <a:rPr lang="en-US" sz="1200" b="1">
                    <a:latin typeface="Arial" panose="020B0604020202020204" pitchFamily="34" charset="0"/>
                    <a:cs typeface="Arial" panose="020B0604020202020204" pitchFamily="34" charset="0"/>
                  </a:rPr>
                  <a:t>Insulin</a:t>
                </a:r>
              </a:p>
            </c:rich>
          </c:tx>
          <c:layout>
            <c:manualLayout>
              <c:xMode val="edge"/>
              <c:yMode val="edge"/>
              <c:x val="3.3869602032176142E-2"/>
              <c:y val="0.43288931240282941"/>
            </c:manualLayout>
          </c:layout>
        </c:title>
        <c:numFmt formatCode="0.000" sourceLinked="1"/>
        <c:tickLblPos val="nextTo"/>
        <c:txPr>
          <a:bodyPr/>
          <a:lstStyle/>
          <a:p>
            <a:pPr>
              <a:defRPr b="1"/>
            </a:pPr>
            <a:endParaRPr lang="en-US"/>
          </a:p>
        </c:txPr>
        <c:crossAx val="86150528"/>
        <c:crosses val="autoZero"/>
        <c:crossBetween val="between"/>
      </c:valAx>
      <c:spPr>
        <a:noFill/>
        <a:ln w="25400">
          <a:noFill/>
        </a:ln>
      </c:spPr>
    </c:plotArea>
    <c:plotVisOnly val="1"/>
    <c:dispBlanksAs val="gap"/>
  </c:chart>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6747594050743714"/>
          <c:y val="5.1198827741190112E-2"/>
          <c:w val="0.82978970327642665"/>
          <c:h val="0.86957368965242976"/>
        </c:manualLayout>
      </c:layout>
      <c:barChart>
        <c:barDir val="col"/>
        <c:grouping val="clustered"/>
        <c:ser>
          <c:idx val="0"/>
          <c:order val="0"/>
          <c:errBars>
            <c:errBarType val="both"/>
            <c:errValType val="cust"/>
            <c:plus>
              <c:numRef>
                <c:f>Sheet1!$F$6:$I$6</c:f>
                <c:numCache>
                  <c:formatCode>General</c:formatCode>
                  <c:ptCount val="4"/>
                  <c:pt idx="0">
                    <c:v>5.4437825539993594E-2</c:v>
                  </c:pt>
                  <c:pt idx="1">
                    <c:v>5.2977792543264436E-2</c:v>
                  </c:pt>
                  <c:pt idx="2">
                    <c:v>0.11824500795265239</c:v>
                  </c:pt>
                  <c:pt idx="3">
                    <c:v>6.2720348724030581E-2</c:v>
                  </c:pt>
                </c:numCache>
              </c:numRef>
            </c:plus>
            <c:minus>
              <c:numRef>
                <c:f>Sheet1!$F$6:$I$6</c:f>
                <c:numCache>
                  <c:formatCode>General</c:formatCode>
                  <c:ptCount val="4"/>
                  <c:pt idx="0">
                    <c:v>5.4437825539993594E-2</c:v>
                  </c:pt>
                  <c:pt idx="1">
                    <c:v>5.2977792543264436E-2</c:v>
                  </c:pt>
                  <c:pt idx="2">
                    <c:v>0.11824500795265239</c:v>
                  </c:pt>
                  <c:pt idx="3">
                    <c:v>6.2720348724030581E-2</c:v>
                  </c:pt>
                </c:numCache>
              </c:numRef>
            </c:minus>
          </c:errBars>
          <c:cat>
            <c:strRef>
              <c:f>Sheet1!$F$4:$I$4</c:f>
              <c:strCache>
                <c:ptCount val="4"/>
                <c:pt idx="0">
                  <c:v>CTRL</c:v>
                </c:pt>
                <c:pt idx="1">
                  <c:v>P62</c:v>
                </c:pt>
                <c:pt idx="2">
                  <c:v>HiCal</c:v>
                </c:pt>
                <c:pt idx="3">
                  <c:v>HiCal_P62</c:v>
                </c:pt>
              </c:strCache>
            </c:strRef>
          </c:cat>
          <c:val>
            <c:numRef>
              <c:f>Sheet1!$F$5:$I$5</c:f>
              <c:numCache>
                <c:formatCode>General</c:formatCode>
                <c:ptCount val="4"/>
                <c:pt idx="0">
                  <c:v>0.21119884330509037</c:v>
                </c:pt>
                <c:pt idx="1">
                  <c:v>0.32992342501869215</c:v>
                </c:pt>
                <c:pt idx="2">
                  <c:v>0.80470759278691351</c:v>
                </c:pt>
                <c:pt idx="3">
                  <c:v>0.5324994784462378</c:v>
                </c:pt>
              </c:numCache>
            </c:numRef>
          </c:val>
        </c:ser>
        <c:axId val="86641664"/>
        <c:axId val="109687552"/>
      </c:barChart>
      <c:catAx>
        <c:axId val="86641664"/>
        <c:scaling>
          <c:orientation val="minMax"/>
        </c:scaling>
        <c:axPos val="b"/>
        <c:tickLblPos val="nextTo"/>
        <c:crossAx val="109687552"/>
        <c:crosses val="autoZero"/>
        <c:auto val="1"/>
        <c:lblAlgn val="ctr"/>
        <c:lblOffset val="100"/>
      </c:catAx>
      <c:valAx>
        <c:axId val="109687552"/>
        <c:scaling>
          <c:orientation val="minMax"/>
        </c:scaling>
        <c:axPos val="l"/>
        <c:title>
          <c:tx>
            <c:rich>
              <a:bodyPr rot="-5400000" vert="horz"/>
              <a:lstStyle/>
              <a:p>
                <a:pPr>
                  <a:defRPr/>
                </a:pPr>
                <a:r>
                  <a:rPr lang="en-US"/>
                  <a:t>HbA1C</a:t>
                </a:r>
              </a:p>
            </c:rich>
          </c:tx>
          <c:layout/>
        </c:title>
        <c:numFmt formatCode="General" sourceLinked="1"/>
        <c:tickLblPos val="nextTo"/>
        <c:crossAx val="86641664"/>
        <c:crosses val="autoZero"/>
        <c:crossBetween val="between"/>
      </c:valAx>
    </c:plotArea>
    <c:plotVisOnly val="1"/>
    <c:dispBlanksAs val="gap"/>
  </c:chart>
  <c:txPr>
    <a:bodyPr/>
    <a:lstStyle/>
    <a:p>
      <a:pPr>
        <a:defRPr sz="1200" b="1">
          <a:latin typeface="Arial" panose="020B0604020202020204" pitchFamily="34" charset="0"/>
          <a:cs typeface="Arial" panose="020B0604020202020204" pitchFamily="34" charset="0"/>
        </a:defRPr>
      </a:pPr>
      <a:endParaRPr lang="en-US"/>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errBars>
            <c:errBarType val="both"/>
            <c:errValType val="cust"/>
            <c:plus>
              <c:numRef>
                <c:f>Sheet1!$D$3:$D$6</c:f>
                <c:numCache>
                  <c:formatCode>General</c:formatCode>
                  <c:ptCount val="4"/>
                  <c:pt idx="0">
                    <c:v>0.32921725349683634</c:v>
                  </c:pt>
                  <c:pt idx="1">
                    <c:v>0.28984478604935843</c:v>
                  </c:pt>
                  <c:pt idx="2">
                    <c:v>0.26796641580616032</c:v>
                  </c:pt>
                  <c:pt idx="3">
                    <c:v>0.30608168844281136</c:v>
                  </c:pt>
                </c:numCache>
              </c:numRef>
            </c:plus>
            <c:minus>
              <c:numRef>
                <c:f>Sheet1!$D$3:$D$6</c:f>
                <c:numCache>
                  <c:formatCode>General</c:formatCode>
                  <c:ptCount val="4"/>
                  <c:pt idx="0">
                    <c:v>0.32921725349683634</c:v>
                  </c:pt>
                  <c:pt idx="1">
                    <c:v>0.28984478604935843</c:v>
                  </c:pt>
                  <c:pt idx="2">
                    <c:v>0.26796641580616032</c:v>
                  </c:pt>
                  <c:pt idx="3">
                    <c:v>0.30608168844281136</c:v>
                  </c:pt>
                </c:numCache>
              </c:numRef>
            </c:minus>
          </c:errBars>
          <c:cat>
            <c:strRef>
              <c:f>Sheet1!$A$3:$A$6</c:f>
              <c:strCache>
                <c:ptCount val="4"/>
                <c:pt idx="0">
                  <c:v>Control</c:v>
                </c:pt>
                <c:pt idx="1">
                  <c:v>Control+p62</c:v>
                </c:pt>
                <c:pt idx="2">
                  <c:v>Hi-Cal</c:v>
                </c:pt>
                <c:pt idx="3">
                  <c:v>Hi-Cal+p62</c:v>
                </c:pt>
              </c:strCache>
            </c:strRef>
          </c:cat>
          <c:val>
            <c:numRef>
              <c:f>Sheet1!$B$3:$B$6</c:f>
              <c:numCache>
                <c:formatCode>General</c:formatCode>
                <c:ptCount val="4"/>
                <c:pt idx="0">
                  <c:v>3.6319999999999997</c:v>
                </c:pt>
                <c:pt idx="1">
                  <c:v>5.53</c:v>
                </c:pt>
                <c:pt idx="2">
                  <c:v>11.176</c:v>
                </c:pt>
                <c:pt idx="3">
                  <c:v>4.6839999999999975</c:v>
                </c:pt>
              </c:numCache>
            </c:numRef>
          </c:val>
        </c:ser>
        <c:axId val="110357888"/>
        <c:axId val="110425600"/>
      </c:barChart>
      <c:catAx>
        <c:axId val="110357888"/>
        <c:scaling>
          <c:orientation val="minMax"/>
        </c:scaling>
        <c:axPos val="b"/>
        <c:tickLblPos val="nextTo"/>
        <c:txPr>
          <a:bodyPr/>
          <a:lstStyle/>
          <a:p>
            <a:pPr>
              <a:defRPr b="1">
                <a:latin typeface="Arial" panose="020B0604020202020204" pitchFamily="34" charset="0"/>
                <a:cs typeface="Arial" panose="020B0604020202020204" pitchFamily="34" charset="0"/>
              </a:defRPr>
            </a:pPr>
            <a:endParaRPr lang="en-US"/>
          </a:p>
        </c:txPr>
        <c:crossAx val="110425600"/>
        <c:crosses val="autoZero"/>
        <c:auto val="1"/>
        <c:lblAlgn val="ctr"/>
        <c:lblOffset val="100"/>
      </c:catAx>
      <c:valAx>
        <c:axId val="110425600"/>
        <c:scaling>
          <c:orientation val="minMax"/>
        </c:scaling>
        <c:axPos val="l"/>
        <c:title>
          <c:tx>
            <c:rich>
              <a:bodyPr rot="-5400000" vert="horz"/>
              <a:lstStyle/>
              <a:p>
                <a:pPr>
                  <a:defRPr>
                    <a:latin typeface="Arial" panose="020B0604020202020204" pitchFamily="34" charset="0"/>
                    <a:cs typeface="Arial" panose="020B0604020202020204" pitchFamily="34" charset="0"/>
                  </a:defRPr>
                </a:pPr>
                <a:r>
                  <a:rPr lang="en-US">
                    <a:latin typeface="Arial" panose="020B0604020202020204" pitchFamily="34" charset="0"/>
                    <a:cs typeface="Arial" panose="020B0604020202020204" pitchFamily="34" charset="0"/>
                  </a:rPr>
                  <a:t>IL-1</a:t>
                </a:r>
              </a:p>
            </c:rich>
          </c:tx>
          <c:layout/>
        </c:title>
        <c:numFmt formatCode="General" sourceLinked="1"/>
        <c:tickLblPos val="nextTo"/>
        <c:crossAx val="110357888"/>
        <c:crosses val="autoZero"/>
        <c:crossBetween val="between"/>
      </c:valAx>
    </c:plotArea>
    <c:plotVisOnly val="1"/>
    <c:dispBlanksAs val="gap"/>
  </c:chart>
  <c:txPr>
    <a:bodyPr/>
    <a:lstStyle/>
    <a:p>
      <a:pPr>
        <a:defRPr sz="12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errBars>
            <c:errBarType val="both"/>
            <c:errValType val="cust"/>
            <c:plus>
              <c:numRef>
                <c:f>Sheet1!$D$20:$D$23</c:f>
                <c:numCache>
                  <c:formatCode>General</c:formatCode>
                  <c:ptCount val="4"/>
                  <c:pt idx="0">
                    <c:v>0.22444598459317364</c:v>
                  </c:pt>
                  <c:pt idx="1">
                    <c:v>0.19132694530567287</c:v>
                  </c:pt>
                  <c:pt idx="2">
                    <c:v>0.16203703280423312</c:v>
                  </c:pt>
                  <c:pt idx="3">
                    <c:v>3.9115214431215885E-2</c:v>
                  </c:pt>
                </c:numCache>
              </c:numRef>
            </c:plus>
            <c:minus>
              <c:numRef>
                <c:f>Sheet1!$D$20:$D$23</c:f>
                <c:numCache>
                  <c:formatCode>General</c:formatCode>
                  <c:ptCount val="4"/>
                  <c:pt idx="0">
                    <c:v>0.22444598459317364</c:v>
                  </c:pt>
                  <c:pt idx="1">
                    <c:v>0.19132694530567287</c:v>
                  </c:pt>
                  <c:pt idx="2">
                    <c:v>0.16203703280423312</c:v>
                  </c:pt>
                  <c:pt idx="3">
                    <c:v>3.9115214431215885E-2</c:v>
                  </c:pt>
                </c:numCache>
              </c:numRef>
            </c:minus>
          </c:errBars>
          <c:cat>
            <c:strRef>
              <c:f>Sheet1!$A$20:$A$23</c:f>
              <c:strCache>
                <c:ptCount val="4"/>
                <c:pt idx="0">
                  <c:v>Control</c:v>
                </c:pt>
                <c:pt idx="1">
                  <c:v>Control+p62</c:v>
                </c:pt>
                <c:pt idx="2">
                  <c:v>Hi-Cal</c:v>
                </c:pt>
                <c:pt idx="3">
                  <c:v>Hi-Cal+p62</c:v>
                </c:pt>
              </c:strCache>
            </c:strRef>
          </c:cat>
          <c:val>
            <c:numRef>
              <c:f>Sheet1!$B$20:$B$23</c:f>
              <c:numCache>
                <c:formatCode>General</c:formatCode>
                <c:ptCount val="4"/>
                <c:pt idx="0">
                  <c:v>3.4840000000000004</c:v>
                </c:pt>
                <c:pt idx="1">
                  <c:v>4.5539999999999985</c:v>
                </c:pt>
                <c:pt idx="2">
                  <c:v>6.3760000000000003</c:v>
                </c:pt>
                <c:pt idx="3">
                  <c:v>4.1099999999999985</c:v>
                </c:pt>
              </c:numCache>
            </c:numRef>
          </c:val>
        </c:ser>
        <c:axId val="126696448"/>
        <c:axId val="129819392"/>
      </c:barChart>
      <c:catAx>
        <c:axId val="126696448"/>
        <c:scaling>
          <c:orientation val="minMax"/>
        </c:scaling>
        <c:axPos val="b"/>
        <c:tickLblPos val="nextTo"/>
        <c:txPr>
          <a:bodyPr/>
          <a:lstStyle/>
          <a:p>
            <a:pPr>
              <a:defRPr b="1"/>
            </a:pPr>
            <a:endParaRPr lang="en-US"/>
          </a:p>
        </c:txPr>
        <c:crossAx val="129819392"/>
        <c:crosses val="autoZero"/>
        <c:auto val="1"/>
        <c:lblAlgn val="ctr"/>
        <c:lblOffset val="100"/>
      </c:catAx>
      <c:valAx>
        <c:axId val="129819392"/>
        <c:scaling>
          <c:orientation val="minMax"/>
        </c:scaling>
        <c:axPos val="l"/>
        <c:title>
          <c:tx>
            <c:rich>
              <a:bodyPr rot="-5400000" vert="horz"/>
              <a:lstStyle/>
              <a:p>
                <a:pPr>
                  <a:defRPr/>
                </a:pPr>
                <a:r>
                  <a:rPr lang="en-US"/>
                  <a:t>INF-gamma</a:t>
                </a:r>
              </a:p>
            </c:rich>
          </c:tx>
          <c:layout/>
        </c:title>
        <c:numFmt formatCode="General" sourceLinked="1"/>
        <c:tickLblPos val="nextTo"/>
        <c:crossAx val="126696448"/>
        <c:crosses val="autoZero"/>
        <c:crossBetween val="between"/>
      </c:valAx>
    </c:plotArea>
    <c:plotVisOnly val="1"/>
    <c:dispBlanksAs val="gap"/>
  </c:chart>
  <c:txPr>
    <a:bodyPr/>
    <a:lstStyle/>
    <a:p>
      <a:pPr>
        <a:defRPr sz="1200">
          <a:latin typeface="Arial" panose="020B0604020202020204" pitchFamily="34" charset="0"/>
          <a:cs typeface="Arial" panose="020B0604020202020204" pitchFamily="34" charset="0"/>
        </a:defRPr>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errBars>
            <c:errBarType val="both"/>
            <c:errValType val="cust"/>
            <c:plus>
              <c:numRef>
                <c:f>Sheet1!$D$88:$D$91</c:f>
                <c:numCache>
                  <c:formatCode>General</c:formatCode>
                  <c:ptCount val="4"/>
                  <c:pt idx="0">
                    <c:v>0.12338557452149752</c:v>
                  </c:pt>
                  <c:pt idx="1">
                    <c:v>2.5612496949731303E-2</c:v>
                  </c:pt>
                  <c:pt idx="2">
                    <c:v>8.5346353173407566E-2</c:v>
                  </c:pt>
                  <c:pt idx="3">
                    <c:v>0.13275541420220804</c:v>
                  </c:pt>
                </c:numCache>
              </c:numRef>
            </c:plus>
            <c:minus>
              <c:numRef>
                <c:f>Sheet1!$D$88:$D$91</c:f>
                <c:numCache>
                  <c:formatCode>General</c:formatCode>
                  <c:ptCount val="4"/>
                  <c:pt idx="0">
                    <c:v>0.12338557452149752</c:v>
                  </c:pt>
                  <c:pt idx="1">
                    <c:v>2.5612496949731303E-2</c:v>
                  </c:pt>
                  <c:pt idx="2">
                    <c:v>8.5346353173407566E-2</c:v>
                  </c:pt>
                  <c:pt idx="3">
                    <c:v>0.13275541420220804</c:v>
                  </c:pt>
                </c:numCache>
              </c:numRef>
            </c:minus>
          </c:errBars>
          <c:cat>
            <c:strRef>
              <c:f>Sheet1!$A$88:$A$91</c:f>
              <c:strCache>
                <c:ptCount val="4"/>
                <c:pt idx="0">
                  <c:v>Control</c:v>
                </c:pt>
                <c:pt idx="1">
                  <c:v>Control+p62</c:v>
                </c:pt>
                <c:pt idx="2">
                  <c:v>Hi-Cal</c:v>
                </c:pt>
                <c:pt idx="3">
                  <c:v>Hi-Cal+p62</c:v>
                </c:pt>
              </c:strCache>
            </c:strRef>
          </c:cat>
          <c:val>
            <c:numRef>
              <c:f>Sheet1!$B$88:$B$91</c:f>
              <c:numCache>
                <c:formatCode>General</c:formatCode>
                <c:ptCount val="4"/>
                <c:pt idx="0">
                  <c:v>0.52800000000000002</c:v>
                </c:pt>
                <c:pt idx="1">
                  <c:v>0.33600000000000074</c:v>
                </c:pt>
                <c:pt idx="2">
                  <c:v>3.7020000000000004</c:v>
                </c:pt>
                <c:pt idx="3">
                  <c:v>2.4019999999999997</c:v>
                </c:pt>
              </c:numCache>
            </c:numRef>
          </c:val>
        </c:ser>
        <c:axId val="159401856"/>
        <c:axId val="159403392"/>
      </c:barChart>
      <c:catAx>
        <c:axId val="159401856"/>
        <c:scaling>
          <c:orientation val="minMax"/>
        </c:scaling>
        <c:axPos val="b"/>
        <c:tickLblPos val="nextTo"/>
        <c:txPr>
          <a:bodyPr/>
          <a:lstStyle/>
          <a:p>
            <a:pPr>
              <a:defRPr sz="1200" b="1">
                <a:latin typeface="Arial" panose="020B0604020202020204" pitchFamily="34" charset="0"/>
                <a:cs typeface="Arial" panose="020B0604020202020204" pitchFamily="34" charset="0"/>
              </a:defRPr>
            </a:pPr>
            <a:endParaRPr lang="en-US"/>
          </a:p>
        </c:txPr>
        <c:crossAx val="159403392"/>
        <c:crosses val="autoZero"/>
        <c:auto val="1"/>
        <c:lblAlgn val="ctr"/>
        <c:lblOffset val="100"/>
      </c:catAx>
      <c:valAx>
        <c:axId val="159403392"/>
        <c:scaling>
          <c:orientation val="minMax"/>
        </c:scaling>
        <c:axPos val="l"/>
        <c:title>
          <c:tx>
            <c:rich>
              <a:bodyPr rot="-5400000" vert="horz"/>
              <a:lstStyle/>
              <a:p>
                <a:pPr>
                  <a:defRPr sz="1200">
                    <a:latin typeface="Arial" panose="020B0604020202020204" pitchFamily="34" charset="0"/>
                    <a:cs typeface="Arial" panose="020B0604020202020204" pitchFamily="34" charset="0"/>
                  </a:defRPr>
                </a:pPr>
                <a:r>
                  <a:rPr lang="en-US" sz="1200">
                    <a:latin typeface="Arial" panose="020B0604020202020204" pitchFamily="34" charset="0"/>
                    <a:cs typeface="Arial" panose="020B0604020202020204" pitchFamily="34" charset="0"/>
                  </a:rPr>
                  <a:t>IL-12</a:t>
                </a:r>
              </a:p>
            </c:rich>
          </c:tx>
          <c:layout/>
        </c:title>
        <c:numFmt formatCode="General" sourceLinked="1"/>
        <c:tickLblPos val="nextTo"/>
        <c:txPr>
          <a:bodyPr/>
          <a:lstStyle/>
          <a:p>
            <a:pPr>
              <a:defRPr sz="1200">
                <a:latin typeface="Arial" panose="020B0604020202020204" pitchFamily="34" charset="0"/>
                <a:cs typeface="Arial" panose="020B0604020202020204" pitchFamily="34" charset="0"/>
              </a:defRPr>
            </a:pPr>
            <a:endParaRPr lang="en-US"/>
          </a:p>
        </c:txPr>
        <c:crossAx val="159401856"/>
        <c:crosses val="autoZero"/>
        <c:crossBetween val="between"/>
      </c:valAx>
    </c:plotArea>
    <c:plotVisOnly val="1"/>
    <c:dispBlanksAs val="gap"/>
  </c:chart>
  <c:externalData r:id="rId1"/>
</c:chartSpace>
</file>

<file path=ppt/drawings/_rels/drawing1.xml.rels><?xml version="1.0" encoding="UTF-8" standalone="yes"?>
<Relationships xmlns="http://schemas.openxmlformats.org/package/2006/relationships"><Relationship Id="rId1" Type="http://schemas.openxmlformats.org/officeDocument/2006/relationships/image" Target="../media/image26.png"/></Relationships>
</file>

<file path=ppt/drawings/_rels/drawing3.xml.rels><?xml version="1.0" encoding="UTF-8" standalone="yes"?>
<Relationships xmlns="http://schemas.openxmlformats.org/package/2006/relationships"><Relationship Id="rId1" Type="http://schemas.openxmlformats.org/officeDocument/2006/relationships/image" Target="../media/image27.png"/></Relationships>
</file>

<file path=ppt/drawings/drawing1.xml><?xml version="1.0" encoding="utf-8"?>
<c:userShapes xmlns:c="http://schemas.openxmlformats.org/drawingml/2006/chart">
  <cdr:relSizeAnchor xmlns:cdr="http://schemas.openxmlformats.org/drawingml/2006/chartDrawing">
    <cdr:from>
      <cdr:x>0.32328</cdr:x>
      <cdr:y>0.34236</cdr:y>
    </cdr:from>
    <cdr:to>
      <cdr:x>0.32471</cdr:x>
      <cdr:y>0.40924</cdr:y>
    </cdr:to>
    <cdr:cxnSp macro="">
      <cdr:nvCxnSpPr>
        <cdr:cNvPr id="3" name="Straight Arrow Connector 2"/>
        <cdr:cNvCxnSpPr/>
      </cdr:nvCxnSpPr>
      <cdr:spPr>
        <a:xfrm xmlns:a="http://schemas.openxmlformats.org/drawingml/2006/main" flipH="1">
          <a:off x="2143125" y="2047875"/>
          <a:ext cx="9525" cy="40005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0.37356</cdr:x>
      <cdr:y>0.27229</cdr:y>
    </cdr:from>
    <cdr:to>
      <cdr:x>0.37644</cdr:x>
      <cdr:y>0.34236</cdr:y>
    </cdr:to>
    <cdr:cxnSp macro="">
      <cdr:nvCxnSpPr>
        <cdr:cNvPr id="5" name="Straight Arrow Connector 4"/>
        <cdr:cNvCxnSpPr/>
      </cdr:nvCxnSpPr>
      <cdr:spPr>
        <a:xfrm xmlns:a="http://schemas.openxmlformats.org/drawingml/2006/main">
          <a:off x="2476500" y="1628775"/>
          <a:ext cx="19050" cy="41910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0.43678</cdr:x>
      <cdr:y>0.24204</cdr:y>
    </cdr:from>
    <cdr:to>
      <cdr:x>0.43822</cdr:x>
      <cdr:y>0.29618</cdr:y>
    </cdr:to>
    <cdr:cxnSp macro="">
      <cdr:nvCxnSpPr>
        <cdr:cNvPr id="7" name="Straight Arrow Connector 6"/>
        <cdr:cNvCxnSpPr/>
      </cdr:nvCxnSpPr>
      <cdr:spPr>
        <a:xfrm xmlns:a="http://schemas.openxmlformats.org/drawingml/2006/main">
          <a:off x="2895600" y="1447800"/>
          <a:ext cx="9525" cy="32385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0.31897</cdr:x>
      <cdr:y>0.21338</cdr:y>
    </cdr:from>
    <cdr:to>
      <cdr:x>0.40374</cdr:x>
      <cdr:y>0.28185</cdr:y>
    </cdr:to>
    <cdr:sp macro="" textlink="">
      <cdr:nvSpPr>
        <cdr:cNvPr id="8" name="TextBox 7"/>
        <cdr:cNvSpPr txBox="1"/>
      </cdr:nvSpPr>
      <cdr:spPr>
        <a:xfrm xmlns:a="http://schemas.openxmlformats.org/drawingml/2006/main">
          <a:off x="2114550" y="1276350"/>
          <a:ext cx="561975" cy="4095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0.27443</cdr:x>
      <cdr:y>0.28662</cdr:y>
    </cdr:from>
    <cdr:to>
      <cdr:x>0.38793</cdr:x>
      <cdr:y>0.35828</cdr:y>
    </cdr:to>
    <cdr:sp macro="" textlink="">
      <cdr:nvSpPr>
        <cdr:cNvPr id="9" name="TextBox 8"/>
        <cdr:cNvSpPr txBox="1"/>
      </cdr:nvSpPr>
      <cdr:spPr>
        <a:xfrm xmlns:a="http://schemas.openxmlformats.org/drawingml/2006/main">
          <a:off x="1819275" y="1714500"/>
          <a:ext cx="752475" cy="4286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a:latin typeface="Arial" panose="020B0604020202020204" pitchFamily="34" charset="0"/>
              <a:cs typeface="Arial" panose="020B0604020202020204" pitchFamily="34" charset="0"/>
            </a:rPr>
            <a:t>p62</a:t>
          </a:r>
        </a:p>
      </cdr:txBody>
    </cdr:sp>
  </cdr:relSizeAnchor>
  <cdr:relSizeAnchor xmlns:cdr="http://schemas.openxmlformats.org/drawingml/2006/chartDrawing">
    <cdr:from>
      <cdr:x>0.39511</cdr:x>
      <cdr:y>0.19108</cdr:y>
    </cdr:from>
    <cdr:to>
      <cdr:x>0.47144</cdr:x>
      <cdr:y>0.24918</cdr:y>
    </cdr:to>
    <cdr:pic>
      <cdr:nvPicPr>
        <cdr:cNvPr id="10"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619375" y="1143000"/>
          <a:ext cx="506012" cy="347502"/>
        </a:xfrm>
        <a:prstGeom xmlns:a="http://schemas.openxmlformats.org/drawingml/2006/main" prst="rect">
          <a:avLst/>
        </a:prstGeom>
      </cdr:spPr>
    </cdr:pic>
  </cdr:relSizeAnchor>
  <cdr:relSizeAnchor xmlns:cdr="http://schemas.openxmlformats.org/drawingml/2006/chartDrawing">
    <cdr:from>
      <cdr:x>0.32328</cdr:x>
      <cdr:y>0.34236</cdr:y>
    </cdr:from>
    <cdr:to>
      <cdr:x>0.32471</cdr:x>
      <cdr:y>0.40924</cdr:y>
    </cdr:to>
    <cdr:cxnSp macro="">
      <cdr:nvCxnSpPr>
        <cdr:cNvPr id="11" name="Straight Arrow Connector 2"/>
        <cdr:cNvCxnSpPr/>
      </cdr:nvCxnSpPr>
      <cdr:spPr>
        <a:xfrm xmlns:a="http://schemas.openxmlformats.org/drawingml/2006/main" flipH="1">
          <a:off x="2143125" y="2047875"/>
          <a:ext cx="9525" cy="40005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0.37356</cdr:x>
      <cdr:y>0.27229</cdr:y>
    </cdr:from>
    <cdr:to>
      <cdr:x>0.37644</cdr:x>
      <cdr:y>0.34236</cdr:y>
    </cdr:to>
    <cdr:cxnSp macro="">
      <cdr:nvCxnSpPr>
        <cdr:cNvPr id="12" name="Straight Arrow Connector 4"/>
        <cdr:cNvCxnSpPr/>
      </cdr:nvCxnSpPr>
      <cdr:spPr>
        <a:xfrm xmlns:a="http://schemas.openxmlformats.org/drawingml/2006/main">
          <a:off x="2476500" y="1628775"/>
          <a:ext cx="19050" cy="41910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0.43678</cdr:x>
      <cdr:y>0.24204</cdr:y>
    </cdr:from>
    <cdr:to>
      <cdr:x>0.43822</cdr:x>
      <cdr:y>0.29618</cdr:y>
    </cdr:to>
    <cdr:cxnSp macro="">
      <cdr:nvCxnSpPr>
        <cdr:cNvPr id="13" name="Straight Arrow Connector 6"/>
        <cdr:cNvCxnSpPr/>
      </cdr:nvCxnSpPr>
      <cdr:spPr>
        <a:xfrm xmlns:a="http://schemas.openxmlformats.org/drawingml/2006/main">
          <a:off x="2895600" y="1447800"/>
          <a:ext cx="9525" cy="32385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0.31897</cdr:x>
      <cdr:y>0.21338</cdr:y>
    </cdr:from>
    <cdr:to>
      <cdr:x>0.40374</cdr:x>
      <cdr:y>0.28185</cdr:y>
    </cdr:to>
    <cdr:sp macro="" textlink="">
      <cdr:nvSpPr>
        <cdr:cNvPr id="14" name="TextBox 7"/>
        <cdr:cNvSpPr txBox="1"/>
      </cdr:nvSpPr>
      <cdr:spPr>
        <a:xfrm xmlns:a="http://schemas.openxmlformats.org/drawingml/2006/main">
          <a:off x="2114550" y="1276350"/>
          <a:ext cx="561975" cy="4095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0.27443</cdr:x>
      <cdr:y>0.28662</cdr:y>
    </cdr:from>
    <cdr:to>
      <cdr:x>0.38793</cdr:x>
      <cdr:y>0.35828</cdr:y>
    </cdr:to>
    <cdr:sp macro="" textlink="">
      <cdr:nvSpPr>
        <cdr:cNvPr id="15" name="TextBox 8"/>
        <cdr:cNvSpPr txBox="1"/>
      </cdr:nvSpPr>
      <cdr:spPr>
        <a:xfrm xmlns:a="http://schemas.openxmlformats.org/drawingml/2006/main">
          <a:off x="1819275" y="1714500"/>
          <a:ext cx="752475" cy="4286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a:latin typeface="Arial" panose="020B0604020202020204" pitchFamily="34" charset="0"/>
              <a:cs typeface="Arial" panose="020B0604020202020204" pitchFamily="34" charset="0"/>
            </a:rPr>
            <a:t>p62</a:t>
          </a:r>
        </a:p>
      </cdr:txBody>
    </cdr:sp>
  </cdr:relSizeAnchor>
  <cdr:relSizeAnchor xmlns:cdr="http://schemas.openxmlformats.org/drawingml/2006/chartDrawing">
    <cdr:from>
      <cdr:x>0.39511</cdr:x>
      <cdr:y>0.19108</cdr:y>
    </cdr:from>
    <cdr:to>
      <cdr:x>0.47144</cdr:x>
      <cdr:y>0.24918</cdr:y>
    </cdr:to>
    <cdr:pic>
      <cdr:nvPicPr>
        <cdr:cNvPr id="16"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619375" y="1143000"/>
          <a:ext cx="506012" cy="347502"/>
        </a:xfrm>
        <a:prstGeom xmlns:a="http://schemas.openxmlformats.org/drawingml/2006/main" prst="rect">
          <a:avLst/>
        </a:prstGeom>
      </cdr:spPr>
    </cdr:pic>
  </cdr:relSizeAnchor>
  <cdr:relSizeAnchor xmlns:cdr="http://schemas.openxmlformats.org/drawingml/2006/chartDrawing">
    <cdr:from>
      <cdr:x>0.32328</cdr:x>
      <cdr:y>0.34236</cdr:y>
    </cdr:from>
    <cdr:to>
      <cdr:x>0.32471</cdr:x>
      <cdr:y>0.40924</cdr:y>
    </cdr:to>
    <cdr:cxnSp macro="">
      <cdr:nvCxnSpPr>
        <cdr:cNvPr id="17" name="Straight Arrow Connector 2"/>
        <cdr:cNvCxnSpPr/>
      </cdr:nvCxnSpPr>
      <cdr:spPr>
        <a:xfrm xmlns:a="http://schemas.openxmlformats.org/drawingml/2006/main" flipH="1">
          <a:off x="2143125" y="2047875"/>
          <a:ext cx="9525" cy="40005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0.37356</cdr:x>
      <cdr:y>0.27229</cdr:y>
    </cdr:from>
    <cdr:to>
      <cdr:x>0.37644</cdr:x>
      <cdr:y>0.34236</cdr:y>
    </cdr:to>
    <cdr:cxnSp macro="">
      <cdr:nvCxnSpPr>
        <cdr:cNvPr id="18" name="Straight Arrow Connector 4"/>
        <cdr:cNvCxnSpPr/>
      </cdr:nvCxnSpPr>
      <cdr:spPr>
        <a:xfrm xmlns:a="http://schemas.openxmlformats.org/drawingml/2006/main">
          <a:off x="2476500" y="1628775"/>
          <a:ext cx="19050" cy="41910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0.43678</cdr:x>
      <cdr:y>0.24204</cdr:y>
    </cdr:from>
    <cdr:to>
      <cdr:x>0.43822</cdr:x>
      <cdr:y>0.29618</cdr:y>
    </cdr:to>
    <cdr:cxnSp macro="">
      <cdr:nvCxnSpPr>
        <cdr:cNvPr id="19" name="Straight Arrow Connector 6"/>
        <cdr:cNvCxnSpPr/>
      </cdr:nvCxnSpPr>
      <cdr:spPr>
        <a:xfrm xmlns:a="http://schemas.openxmlformats.org/drawingml/2006/main">
          <a:off x="2895600" y="1447800"/>
          <a:ext cx="9525" cy="32385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0.31897</cdr:x>
      <cdr:y>0.21338</cdr:y>
    </cdr:from>
    <cdr:to>
      <cdr:x>0.40374</cdr:x>
      <cdr:y>0.28185</cdr:y>
    </cdr:to>
    <cdr:sp macro="" textlink="">
      <cdr:nvSpPr>
        <cdr:cNvPr id="20" name="TextBox 7"/>
        <cdr:cNvSpPr txBox="1"/>
      </cdr:nvSpPr>
      <cdr:spPr>
        <a:xfrm xmlns:a="http://schemas.openxmlformats.org/drawingml/2006/main">
          <a:off x="2114550" y="1276350"/>
          <a:ext cx="561975" cy="4095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0.27443</cdr:x>
      <cdr:y>0.28662</cdr:y>
    </cdr:from>
    <cdr:to>
      <cdr:x>0.38793</cdr:x>
      <cdr:y>0.35828</cdr:y>
    </cdr:to>
    <cdr:sp macro="" textlink="">
      <cdr:nvSpPr>
        <cdr:cNvPr id="21" name="TextBox 8"/>
        <cdr:cNvSpPr txBox="1"/>
      </cdr:nvSpPr>
      <cdr:spPr>
        <a:xfrm xmlns:a="http://schemas.openxmlformats.org/drawingml/2006/main">
          <a:off x="1819275" y="1714500"/>
          <a:ext cx="752475" cy="4286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a:latin typeface="Arial" panose="020B0604020202020204" pitchFamily="34" charset="0"/>
              <a:cs typeface="Arial" panose="020B0604020202020204" pitchFamily="34" charset="0"/>
            </a:rPr>
            <a:t>p62</a:t>
          </a:r>
        </a:p>
      </cdr:txBody>
    </cdr:sp>
  </cdr:relSizeAnchor>
  <cdr:relSizeAnchor xmlns:cdr="http://schemas.openxmlformats.org/drawingml/2006/chartDrawing">
    <cdr:from>
      <cdr:x>0.39511</cdr:x>
      <cdr:y>0.19108</cdr:y>
    </cdr:from>
    <cdr:to>
      <cdr:x>0.47144</cdr:x>
      <cdr:y>0.24918</cdr:y>
    </cdr:to>
    <cdr:pic>
      <cdr:nvPicPr>
        <cdr:cNvPr id="2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619375" y="1143000"/>
          <a:ext cx="506012" cy="347502"/>
        </a:xfrm>
        <a:prstGeom xmlns:a="http://schemas.openxmlformats.org/drawingml/2006/main" prst="rect">
          <a:avLst/>
        </a:prstGeom>
      </cdr:spPr>
    </cdr:pic>
  </cdr:relSizeAnchor>
  <cdr:relSizeAnchor xmlns:cdr="http://schemas.openxmlformats.org/drawingml/2006/chartDrawing">
    <cdr:from>
      <cdr:x>0.33667</cdr:x>
      <cdr:y>0.21667</cdr:y>
    </cdr:from>
    <cdr:to>
      <cdr:x>0.413</cdr:x>
      <cdr:y>0.27477</cdr:y>
    </cdr:to>
    <cdr:pic>
      <cdr:nvPicPr>
        <cdr:cNvPr id="24"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241550" y="1403350"/>
          <a:ext cx="508203" cy="376314"/>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0.77358</cdr:x>
      <cdr:y>0.13469</cdr:y>
    </cdr:from>
    <cdr:to>
      <cdr:x>0.92795</cdr:x>
      <cdr:y>0.21774</cdr:y>
    </cdr:to>
    <cdr:sp macro="" textlink="">
      <cdr:nvSpPr>
        <cdr:cNvPr id="3" name="TextBox 2"/>
        <cdr:cNvSpPr txBox="1"/>
      </cdr:nvSpPr>
      <cdr:spPr>
        <a:xfrm xmlns:a="http://schemas.openxmlformats.org/drawingml/2006/main">
          <a:off x="3124200" y="609600"/>
          <a:ext cx="623439" cy="37588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latin typeface="Arial" panose="020B0604020202020204" pitchFamily="34" charset="0"/>
              <a:cs typeface="Arial" panose="020B0604020202020204" pitchFamily="34" charset="0"/>
            </a:rPr>
            <a:t>P&lt;0.01</a:t>
          </a:r>
        </a:p>
      </cdr:txBody>
    </cdr:sp>
  </cdr:relSizeAnchor>
</c:userShapes>
</file>

<file path=ppt/drawings/drawing3.xml><?xml version="1.0" encoding="utf-8"?>
<c:userShapes xmlns:c="http://schemas.openxmlformats.org/drawingml/2006/chart">
  <cdr:relSizeAnchor xmlns:cdr="http://schemas.openxmlformats.org/drawingml/2006/chartDrawing">
    <cdr:from>
      <cdr:x>0.81132</cdr:x>
      <cdr:y>0.1852</cdr:y>
    </cdr:from>
    <cdr:to>
      <cdr:x>0.94681</cdr:x>
      <cdr:y>0.27896</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276600" y="838200"/>
          <a:ext cx="547190" cy="424354"/>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0.82407</cdr:x>
      <cdr:y>0.30305</cdr:y>
    </cdr:from>
    <cdr:to>
      <cdr:x>1</cdr:x>
      <cdr:y>0.47151</cdr:y>
    </cdr:to>
    <cdr:sp macro="" textlink="">
      <cdr:nvSpPr>
        <cdr:cNvPr id="2" name="TextBox 1"/>
        <cdr:cNvSpPr txBox="1"/>
      </cdr:nvSpPr>
      <cdr:spPr>
        <a:xfrm xmlns:a="http://schemas.openxmlformats.org/drawingml/2006/main">
          <a:off x="6781800" y="1371600"/>
          <a:ext cx="1447800" cy="76242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latin typeface="Arial" panose="020B0604020202020204" pitchFamily="34" charset="0"/>
              <a:cs typeface="Arial" panose="020B0604020202020204" pitchFamily="34" charset="0"/>
            </a:rPr>
            <a:t>p&lt;0.001</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chart" Target="../charts/chart9.xml"/><Relationship Id="rId4" Type="http://schemas.openxmlformats.org/officeDocument/2006/relationships/chart" Target="../charts/chart8.xml"/></Relationships>
</file>

<file path=ppt/slides/_rels/slide3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chart" Target="../charts/chart11.xml"/></Relationships>
</file>

<file path=ppt/slides/_rels/slide3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chart" Target="../charts/char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video" Target="file:///D:\Pres\1-Mobility%20test.mp4" TargetMode="Externa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video" Target="file:///D:\Pres\2-Mesh%20test.mp4" TargetMode="Externa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video" Target="file:///D:\Pres\3-Tail%20test.mp4" TargetMode="Externa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34670" y="488442"/>
            <a:ext cx="6780530" cy="2254758"/>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txBox="1"/>
          <p:nvPr/>
        </p:nvSpPr>
        <p:spPr>
          <a:xfrm>
            <a:off x="514160" y="3265916"/>
            <a:ext cx="6801040" cy="2601484"/>
          </a:xfrm>
          <a:prstGeom prst="rect">
            <a:avLst/>
          </a:prstGeom>
        </p:spPr>
        <p:txBody>
          <a:bodyPr wrap="square" lIns="0" tIns="0" rIns="0" bIns="0" rtlCol="0">
            <a:noAutofit/>
          </a:bodyPr>
          <a:lstStyle/>
          <a:p>
            <a:pPr marL="12700">
              <a:spcBef>
                <a:spcPts val="86"/>
              </a:spcBef>
            </a:pPr>
            <a:r>
              <a:rPr lang="en-US" sz="4000" b="1" spc="-29" dirty="0" smtClean="0">
                <a:solidFill>
                  <a:srgbClr val="009900"/>
                </a:solidFill>
                <a:latin typeface="+mj-lt"/>
                <a:cs typeface="Arial"/>
              </a:rPr>
              <a:t>Can a DNA cancer vaccine, </a:t>
            </a:r>
            <a:r>
              <a:rPr lang="en-US" sz="4000" b="1" spc="-29" dirty="0" err="1" smtClean="0">
                <a:solidFill>
                  <a:srgbClr val="009900"/>
                </a:solidFill>
                <a:latin typeface="+mj-lt"/>
                <a:cs typeface="Arial"/>
              </a:rPr>
              <a:t>Elenagen</a:t>
            </a:r>
            <a:r>
              <a:rPr lang="en-US" sz="4000" b="1" spc="-29" dirty="0" smtClean="0">
                <a:solidFill>
                  <a:srgbClr val="009900"/>
                </a:solidFill>
                <a:latin typeface="+mj-lt"/>
                <a:cs typeface="Arial"/>
              </a:rPr>
              <a:t>®, turn out to be an anti-inflammatory gene therapy?</a:t>
            </a:r>
            <a:endParaRPr sz="4000" dirty="0">
              <a:latin typeface="+mj-lt"/>
              <a:cs typeface="Arial"/>
            </a:endParaRPr>
          </a:p>
        </p:txBody>
      </p:sp>
      <p:pic>
        <p:nvPicPr>
          <p:cNvPr id="5" name="Picture 6" descr="C:\Users\VS\Desktop\New folder\DSCN036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30798" t="9737" r="35730" b="24068"/>
          <a:stretch>
            <a:fillRect/>
          </a:stretch>
        </p:blipFill>
        <p:spPr bwMode="auto">
          <a:xfrm>
            <a:off x="7772400" y="477837"/>
            <a:ext cx="1755775" cy="462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533399" y="6096000"/>
            <a:ext cx="8991601" cy="1200329"/>
          </a:xfrm>
          <a:prstGeom prst="rect">
            <a:avLst/>
          </a:prstGeom>
          <a:solidFill>
            <a:srgbClr val="677F34">
              <a:alpha val="70980"/>
            </a:srgbClr>
          </a:solidFill>
        </p:spPr>
        <p:txBody>
          <a:bodyPr wrap="square" rtlCol="0">
            <a:spAutoFit/>
          </a:bodyPr>
          <a:lstStyle/>
          <a:p>
            <a:r>
              <a:rPr lang="en-US" sz="2400" b="1" kern="0" dirty="0" smtClean="0"/>
              <a:t>Every other man and every third woman will develop some type of cancer during his/her life</a:t>
            </a:r>
            <a:r>
              <a:rPr lang="en-US" sz="2400" kern="0" dirty="0" smtClean="0"/>
              <a:t>…</a:t>
            </a:r>
          </a:p>
          <a:p>
            <a:r>
              <a:rPr lang="en-US" sz="2400" kern="0" dirty="0" smtClean="0"/>
              <a:t>(</a:t>
            </a:r>
            <a:r>
              <a:rPr lang="en-US" altLang="en-US" sz="2400" dirty="0" smtClean="0"/>
              <a:t>American Cancer Society’s  2013 Facts &amp; Figures)</a:t>
            </a:r>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78" name="object 78"/>
          <p:cNvSpPr/>
          <p:nvPr/>
        </p:nvSpPr>
        <p:spPr>
          <a:xfrm>
            <a:off x="53340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79" name="object 79"/>
          <p:cNvSpPr/>
          <p:nvPr/>
        </p:nvSpPr>
        <p:spPr>
          <a:xfrm>
            <a:off x="66675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80" name="object 80"/>
          <p:cNvSpPr/>
          <p:nvPr/>
        </p:nvSpPr>
        <p:spPr>
          <a:xfrm>
            <a:off x="790575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56" name="object 56"/>
          <p:cNvSpPr txBox="1"/>
          <p:nvPr/>
        </p:nvSpPr>
        <p:spPr>
          <a:xfrm>
            <a:off x="915670" y="1198383"/>
            <a:ext cx="7693660" cy="482600"/>
          </a:xfrm>
          <a:prstGeom prst="rect">
            <a:avLst/>
          </a:prstGeom>
        </p:spPr>
        <p:txBody>
          <a:bodyPr wrap="square" lIns="0" tIns="0" rIns="0" bIns="0" rtlCol="0">
            <a:noAutofit/>
          </a:bodyPr>
          <a:lstStyle/>
          <a:p>
            <a:pPr marL="12700">
              <a:lnSpc>
                <a:spcPts val="3765"/>
              </a:lnSpc>
              <a:spcBef>
                <a:spcPts val="188"/>
              </a:spcBef>
            </a:pPr>
            <a:r>
              <a:rPr lang="en-US" sz="5400" spc="-100" baseline="3034" dirty="0" smtClean="0">
                <a:solidFill>
                  <a:srgbClr val="676954"/>
                </a:solidFill>
                <a:cs typeface="Calibri"/>
              </a:rPr>
              <a:t>Anti-Metastatic Activity of </a:t>
            </a:r>
            <a:r>
              <a:rPr lang="en-US" sz="5400" spc="-100" baseline="3034" dirty="0" err="1" smtClean="0">
                <a:solidFill>
                  <a:srgbClr val="676954"/>
                </a:solidFill>
                <a:cs typeface="Calibri"/>
              </a:rPr>
              <a:t>Elenagen</a:t>
            </a:r>
            <a:r>
              <a:rPr lang="en-US" sz="5400" spc="-100" baseline="3034" dirty="0" smtClean="0">
                <a:solidFill>
                  <a:srgbClr val="676954"/>
                </a:solidFill>
                <a:cs typeface="Calibri"/>
              </a:rPr>
              <a:t>®:</a:t>
            </a:r>
            <a:endParaRPr sz="5400" spc="-179" baseline="3034" dirty="0">
              <a:solidFill>
                <a:srgbClr val="676954"/>
              </a:solidFill>
              <a:latin typeface="Calibri"/>
              <a:cs typeface="Calibri"/>
            </a:endParaRPr>
          </a:p>
        </p:txBody>
      </p:sp>
      <p:sp>
        <p:nvSpPr>
          <p:cNvPr id="51" name="object 51"/>
          <p:cNvSpPr txBox="1"/>
          <p:nvPr/>
        </p:nvSpPr>
        <p:spPr>
          <a:xfrm>
            <a:off x="1175968" y="5715000"/>
            <a:ext cx="7053632" cy="685800"/>
          </a:xfrm>
          <a:prstGeom prst="rect">
            <a:avLst/>
          </a:prstGeom>
        </p:spPr>
        <p:txBody>
          <a:bodyPr wrap="square" lIns="0" tIns="0" rIns="0" bIns="0" rtlCol="0">
            <a:noAutofit/>
          </a:bodyPr>
          <a:lstStyle/>
          <a:p>
            <a:pPr marL="12725" marR="33808">
              <a:lnSpc>
                <a:spcPts val="2135"/>
              </a:lnSpc>
              <a:spcBef>
                <a:spcPts val="106"/>
              </a:spcBef>
            </a:pPr>
            <a:r>
              <a:rPr lang="en-US" sz="2000" spc="-39" dirty="0" err="1" smtClean="0">
                <a:cs typeface="Calibri"/>
              </a:rPr>
              <a:t>Elenagen</a:t>
            </a:r>
            <a:r>
              <a:rPr lang="en-US" sz="2000" spc="-39" dirty="0" smtClean="0">
                <a:cs typeface="Calibri"/>
              </a:rPr>
              <a:t>® (</a:t>
            </a:r>
            <a:r>
              <a:rPr lang="en-US" sz="2000" spc="-39" dirty="0" err="1" smtClean="0">
                <a:cs typeface="Calibri"/>
              </a:rPr>
              <a:t>pCL</a:t>
            </a:r>
            <a:r>
              <a:rPr lang="en-US" sz="2000" spc="-39" dirty="0" smtClean="0">
                <a:cs typeface="Calibri"/>
              </a:rPr>
              <a:t> plasmid) immunization reduces both the number and the size of lung metastases in two mouse tumor models</a:t>
            </a:r>
            <a:endParaRPr sz="2000" dirty="0">
              <a:latin typeface="Calibri"/>
              <a:cs typeface="Calibri"/>
            </a:endParaRPr>
          </a:p>
        </p:txBody>
      </p:sp>
      <p:sp>
        <p:nvSpPr>
          <p:cNvPr id="48" name="object 48"/>
          <p:cNvSpPr txBox="1"/>
          <p:nvPr/>
        </p:nvSpPr>
        <p:spPr>
          <a:xfrm>
            <a:off x="993140" y="5715000"/>
            <a:ext cx="133222" cy="241046"/>
          </a:xfrm>
          <a:prstGeom prst="rect">
            <a:avLst/>
          </a:prstGeom>
        </p:spPr>
        <p:txBody>
          <a:bodyPr wrap="square" lIns="0" tIns="0" rIns="0" bIns="0" rtlCol="0">
            <a:noAutofit/>
          </a:bodyPr>
          <a:lstStyle/>
          <a:p>
            <a:pPr marL="12700">
              <a:lnSpc>
                <a:spcPts val="1835"/>
              </a:lnSpc>
              <a:spcBef>
                <a:spcPts val="91"/>
              </a:spcBef>
            </a:pPr>
            <a:r>
              <a:rPr sz="1700" spc="0" dirty="0">
                <a:solidFill>
                  <a:srgbClr val="70A275"/>
                </a:solidFill>
                <a:latin typeface="Arial"/>
                <a:cs typeface="Arial"/>
              </a:rPr>
              <a:t>•</a:t>
            </a:r>
            <a:endParaRPr sz="1700" dirty="0">
              <a:latin typeface="Arial"/>
              <a:cs typeface="Arial"/>
            </a:endParaRPr>
          </a:p>
        </p:txBody>
      </p:sp>
      <p:grpSp>
        <p:nvGrpSpPr>
          <p:cNvPr id="17" name="Group 2"/>
          <p:cNvGrpSpPr>
            <a:grpSpLocks/>
          </p:cNvGrpSpPr>
          <p:nvPr/>
        </p:nvGrpSpPr>
        <p:grpSpPr bwMode="auto">
          <a:xfrm>
            <a:off x="838200" y="1745966"/>
            <a:ext cx="3733800" cy="3816634"/>
            <a:chOff x="228600" y="1495425"/>
            <a:chExt cx="4646613" cy="2832100"/>
          </a:xfrm>
        </p:grpSpPr>
        <p:pic>
          <p:nvPicPr>
            <p:cNvPr id="18" name="Picture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495425"/>
              <a:ext cx="4646613" cy="283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8"/>
            <p:cNvSpPr>
              <a:spLocks noChangeArrowheads="1"/>
            </p:cNvSpPr>
            <p:nvPr/>
          </p:nvSpPr>
          <p:spPr bwMode="auto">
            <a:xfrm>
              <a:off x="2630489" y="1905001"/>
              <a:ext cx="1885950" cy="635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marL="0" lvl="1" eaLnBrk="1" hangingPunct="1">
                <a:spcBef>
                  <a:spcPct val="0"/>
                </a:spcBef>
                <a:buClrTx/>
                <a:buFontTx/>
                <a:buNone/>
              </a:pPr>
              <a:r>
                <a:rPr lang="en-US" altLang="en-US" sz="1000" b="1"/>
                <a:t>Lewis Lung Carcinoma</a:t>
              </a:r>
            </a:p>
          </p:txBody>
        </p:sp>
        <p:sp>
          <p:nvSpPr>
            <p:cNvPr id="20" name="Rectangle 1"/>
            <p:cNvSpPr/>
            <p:nvPr/>
          </p:nvSpPr>
          <p:spPr>
            <a:xfrm>
              <a:off x="3793087" y="3792814"/>
              <a:ext cx="227218" cy="1803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a:p>
          </p:txBody>
        </p:sp>
      </p:gr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10</a:t>
            </a:r>
            <a:endParaRPr sz="1400" dirty="0">
              <a:latin typeface="Calibri"/>
              <a:cs typeface="Calibri"/>
            </a:endParaRPr>
          </a:p>
        </p:txBody>
      </p:sp>
      <p:grpSp>
        <p:nvGrpSpPr>
          <p:cNvPr id="21" name="Group 2"/>
          <p:cNvGrpSpPr>
            <a:grpSpLocks/>
          </p:cNvGrpSpPr>
          <p:nvPr/>
        </p:nvGrpSpPr>
        <p:grpSpPr bwMode="auto">
          <a:xfrm>
            <a:off x="5029200" y="1745966"/>
            <a:ext cx="4114799" cy="3816634"/>
            <a:chOff x="5105400" y="2667000"/>
            <a:chExt cx="2597239" cy="1729586"/>
          </a:xfrm>
        </p:grpSpPr>
        <p:pic>
          <p:nvPicPr>
            <p:cNvPr id="22"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5400" y="2667000"/>
              <a:ext cx="2597239" cy="172958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l="54123" t="27188" r="27393" b="57506"/>
            <a:stretch>
              <a:fillRect/>
            </a:stretch>
          </p:blipFill>
          <p:spPr bwMode="auto">
            <a:xfrm>
              <a:off x="6485592" y="3235821"/>
              <a:ext cx="465427" cy="26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Rectangle 1"/>
            <p:cNvSpPr>
              <a:spLocks noChangeArrowheads="1"/>
            </p:cNvSpPr>
            <p:nvPr/>
          </p:nvSpPr>
          <p:spPr bwMode="auto">
            <a:xfrm>
              <a:off x="6404019" y="2971800"/>
              <a:ext cx="1053950" cy="188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marL="0" lvl="1" eaLnBrk="1" hangingPunct="1">
                <a:spcBef>
                  <a:spcPct val="0"/>
                </a:spcBef>
                <a:buClrTx/>
                <a:buFontTx/>
                <a:buNone/>
              </a:pPr>
              <a:r>
                <a:rPr lang="en-US" altLang="en-US" sz="1000" b="1"/>
                <a:t>B16 Melanoma </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8152130" cy="482600"/>
          </a:xfrm>
          <a:prstGeom prst="rect">
            <a:avLst/>
          </a:prstGeom>
        </p:spPr>
        <p:txBody>
          <a:bodyPr wrap="square" lIns="0" tIns="0" rIns="0" bIns="0" rtlCol="0">
            <a:noAutofit/>
          </a:bodyPr>
          <a:lstStyle/>
          <a:p>
            <a:pPr marL="12700">
              <a:lnSpc>
                <a:spcPts val="3765"/>
              </a:lnSpc>
              <a:spcBef>
                <a:spcPts val="188"/>
              </a:spcBef>
            </a:pPr>
            <a:r>
              <a:rPr lang="en-US" sz="4500" spc="-100" baseline="3034" dirty="0" err="1" smtClean="0">
                <a:solidFill>
                  <a:srgbClr val="676954"/>
                </a:solidFill>
                <a:cs typeface="Calibri"/>
              </a:rPr>
              <a:t>Elenagen</a:t>
            </a:r>
            <a:r>
              <a:rPr lang="en-US" sz="4500" spc="-100" baseline="3034" dirty="0" smtClean="0">
                <a:solidFill>
                  <a:srgbClr val="676954"/>
                </a:solidFill>
                <a:cs typeface="Calibri"/>
              </a:rPr>
              <a:t> Increases Survival of Mice with Breast Cancer</a:t>
            </a:r>
            <a:endParaRPr sz="4500" spc="-179" baseline="3034" dirty="0">
              <a:solidFill>
                <a:srgbClr val="676954"/>
              </a:solidFill>
              <a:latin typeface="Calibri"/>
              <a:cs typeface="Calibri"/>
            </a:endParaRP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11</a:t>
            </a:r>
            <a:endParaRPr sz="1400" dirty="0">
              <a:latin typeface="Calibri"/>
              <a:cs typeface="Calibri"/>
            </a:endParaRPr>
          </a:p>
        </p:txBody>
      </p:sp>
      <p:pic>
        <p:nvPicPr>
          <p:cNvPr id="8" name="Content Placeholder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42433" y="1828800"/>
            <a:ext cx="7996767" cy="438401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8152130" cy="482600"/>
          </a:xfrm>
          <a:prstGeom prst="rect">
            <a:avLst/>
          </a:prstGeom>
        </p:spPr>
        <p:txBody>
          <a:bodyPr wrap="square" lIns="0" tIns="0" rIns="0" bIns="0" rtlCol="0">
            <a:noAutofit/>
          </a:bodyPr>
          <a:lstStyle/>
          <a:p>
            <a:pPr marL="12700">
              <a:lnSpc>
                <a:spcPts val="3765"/>
              </a:lnSpc>
              <a:spcBef>
                <a:spcPts val="188"/>
              </a:spcBef>
            </a:pPr>
            <a:r>
              <a:rPr lang="en-US" sz="5400" spc="-100" baseline="3034" dirty="0" err="1" smtClean="0">
                <a:solidFill>
                  <a:srgbClr val="676954"/>
                </a:solidFill>
                <a:cs typeface="Calibri"/>
              </a:rPr>
              <a:t>Elenagen</a:t>
            </a:r>
            <a:r>
              <a:rPr lang="en-US" sz="5400" spc="-100" baseline="3034" dirty="0" smtClean="0">
                <a:solidFill>
                  <a:srgbClr val="676954"/>
                </a:solidFill>
                <a:cs typeface="Calibri"/>
              </a:rPr>
              <a:t> Induces </a:t>
            </a:r>
            <a:r>
              <a:rPr lang="en-US" sz="5400" spc="-100" baseline="3034" dirty="0" err="1" smtClean="0">
                <a:solidFill>
                  <a:srgbClr val="676954"/>
                </a:solidFill>
                <a:cs typeface="Calibri"/>
              </a:rPr>
              <a:t>Ab</a:t>
            </a:r>
            <a:r>
              <a:rPr lang="en-US" sz="5400" spc="-100" baseline="3034" dirty="0" smtClean="0">
                <a:solidFill>
                  <a:srgbClr val="676954"/>
                </a:solidFill>
                <a:cs typeface="Calibri"/>
              </a:rPr>
              <a:t> Response to p62</a:t>
            </a:r>
            <a:endParaRPr sz="5400" spc="-179" baseline="3034" dirty="0">
              <a:solidFill>
                <a:srgbClr val="676954"/>
              </a:solidFill>
              <a:latin typeface="Calibri"/>
              <a:cs typeface="Calibri"/>
            </a:endParaRP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12</a:t>
            </a:r>
            <a:endParaRPr sz="1400" dirty="0">
              <a:latin typeface="Calibri"/>
              <a:cs typeface="Calibri"/>
            </a:endParaRPr>
          </a:p>
        </p:txBody>
      </p:sp>
      <p:pic>
        <p:nvPicPr>
          <p:cNvPr id="9"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19200" y="1904999"/>
            <a:ext cx="7610977" cy="320040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8152130" cy="482600"/>
          </a:xfrm>
          <a:prstGeom prst="rect">
            <a:avLst/>
          </a:prstGeom>
        </p:spPr>
        <p:txBody>
          <a:bodyPr wrap="square" lIns="0" tIns="0" rIns="0" bIns="0" rtlCol="0">
            <a:noAutofit/>
          </a:bodyPr>
          <a:lstStyle/>
          <a:p>
            <a:pPr marL="12700">
              <a:lnSpc>
                <a:spcPts val="3765"/>
              </a:lnSpc>
              <a:spcBef>
                <a:spcPts val="188"/>
              </a:spcBef>
            </a:pPr>
            <a:r>
              <a:rPr lang="en-US" sz="4100" spc="-100" baseline="3034" dirty="0" smtClean="0">
                <a:solidFill>
                  <a:srgbClr val="676954"/>
                </a:solidFill>
                <a:cs typeface="Calibri"/>
              </a:rPr>
              <a:t>p62 Anti-tumor Effect Depends on Adaptive Immune System</a:t>
            </a:r>
            <a:endParaRPr sz="4100" spc="-179" baseline="3034" dirty="0">
              <a:solidFill>
                <a:srgbClr val="676954"/>
              </a:solidFill>
              <a:latin typeface="Calibri"/>
              <a:cs typeface="Calibri"/>
            </a:endParaRP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13</a:t>
            </a:r>
            <a:endParaRPr sz="1400" dirty="0">
              <a:latin typeface="Calibri"/>
              <a:cs typeface="Calibri"/>
            </a:endParaRPr>
          </a:p>
        </p:txBody>
      </p:sp>
      <p:graphicFrame>
        <p:nvGraphicFramePr>
          <p:cNvPr id="8" name="Chart 2"/>
          <p:cNvGraphicFramePr>
            <a:graphicFrameLocks/>
          </p:cNvGraphicFramePr>
          <p:nvPr>
            <p:extLst>
              <p:ext uri="{D42A27DB-BD31-4B8C-83A1-F6EECF244321}">
                <p14:modId xmlns:p14="http://schemas.microsoft.com/office/powerpoint/2010/main" xmlns="" val="1791919559"/>
              </p:ext>
            </p:extLst>
          </p:nvPr>
        </p:nvGraphicFramePr>
        <p:xfrm>
          <a:off x="1905000" y="1828800"/>
          <a:ext cx="5943600" cy="47625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8152130" cy="482600"/>
          </a:xfrm>
          <a:prstGeom prst="rect">
            <a:avLst/>
          </a:prstGeom>
        </p:spPr>
        <p:txBody>
          <a:bodyPr wrap="square" lIns="0" tIns="0" rIns="0" bIns="0" rtlCol="0">
            <a:noAutofit/>
          </a:bodyPr>
          <a:lstStyle/>
          <a:p>
            <a:pPr marL="12700">
              <a:lnSpc>
                <a:spcPts val="3765"/>
              </a:lnSpc>
              <a:spcBef>
                <a:spcPts val="188"/>
              </a:spcBef>
            </a:pPr>
            <a:r>
              <a:rPr lang="en-US" sz="3500" spc="-100" baseline="3034" dirty="0" smtClean="0">
                <a:solidFill>
                  <a:srgbClr val="676954"/>
                </a:solidFill>
                <a:cs typeface="Calibri"/>
              </a:rPr>
              <a:t>Change in Breast Tumor Volume in Dogs During p62 Vaccine Treatment</a:t>
            </a:r>
            <a:endParaRPr sz="3500" spc="-179" baseline="3034" dirty="0">
              <a:solidFill>
                <a:srgbClr val="676954"/>
              </a:solidFill>
              <a:latin typeface="Calibri"/>
              <a:cs typeface="Calibri"/>
            </a:endParaRP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14</a:t>
            </a:r>
            <a:endParaRPr sz="1400" dirty="0">
              <a:latin typeface="Calibri"/>
              <a:cs typeface="Calibri"/>
            </a:endParaRPr>
          </a:p>
        </p:txBody>
      </p:sp>
      <p:pic>
        <p:nvPicPr>
          <p:cNvPr id="10" name="Content Placeholder 3"/>
          <p:cNvPicPr>
            <a:picLocks noChangeAspect="1"/>
          </p:cNvPicPr>
          <p:nvPr/>
        </p:nvPicPr>
        <p:blipFill>
          <a:blip r:embed="rId3" cstate="print"/>
          <a:stretch>
            <a:fillRect/>
          </a:stretch>
        </p:blipFill>
        <p:spPr>
          <a:xfrm>
            <a:off x="2175117" y="1772480"/>
            <a:ext cx="5444883" cy="508552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8152130" cy="935218"/>
          </a:xfrm>
          <a:prstGeom prst="rect">
            <a:avLst/>
          </a:prstGeom>
        </p:spPr>
        <p:txBody>
          <a:bodyPr wrap="square" lIns="0" tIns="0" rIns="0" bIns="0" rtlCol="0">
            <a:noAutofit/>
          </a:bodyPr>
          <a:lstStyle/>
          <a:p>
            <a:pPr marL="12700">
              <a:lnSpc>
                <a:spcPts val="3765"/>
              </a:lnSpc>
              <a:spcBef>
                <a:spcPts val="188"/>
              </a:spcBef>
            </a:pPr>
            <a:r>
              <a:rPr lang="en-US" sz="3700" spc="-100" baseline="3034" dirty="0" smtClean="0">
                <a:solidFill>
                  <a:srgbClr val="676954"/>
                </a:solidFill>
                <a:cs typeface="Calibri"/>
              </a:rPr>
              <a:t>p62 Vaccine Induces Profound Immune Response (Accumulation of T-lymphocytes) in Canine Mammary Tumors</a:t>
            </a:r>
            <a:endParaRPr sz="3700" spc="-179" baseline="3034" dirty="0">
              <a:solidFill>
                <a:srgbClr val="676954"/>
              </a:solidFill>
              <a:latin typeface="Calibri"/>
              <a:cs typeface="Calibri"/>
            </a:endParaRP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15</a:t>
            </a:r>
            <a:endParaRPr sz="1400" dirty="0">
              <a:latin typeface="Calibri"/>
              <a:cs typeface="Calibri"/>
            </a:endParaRPr>
          </a:p>
        </p:txBody>
      </p:sp>
      <p:pic>
        <p:nvPicPr>
          <p:cNvPr id="9" name="Content Placeholder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47800" y="2160347"/>
            <a:ext cx="7162800" cy="477385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8152130" cy="554217"/>
          </a:xfrm>
          <a:prstGeom prst="rect">
            <a:avLst/>
          </a:prstGeom>
        </p:spPr>
        <p:txBody>
          <a:bodyPr wrap="square" lIns="0" tIns="0" rIns="0" bIns="0" rtlCol="0">
            <a:noAutofit/>
          </a:bodyPr>
          <a:lstStyle/>
          <a:p>
            <a:pPr marL="12700">
              <a:lnSpc>
                <a:spcPts val="3765"/>
              </a:lnSpc>
              <a:spcBef>
                <a:spcPts val="188"/>
              </a:spcBef>
            </a:pPr>
            <a:r>
              <a:rPr lang="en-US" sz="3900" spc="-100" baseline="3034" dirty="0" smtClean="0">
                <a:solidFill>
                  <a:srgbClr val="676954"/>
                </a:solidFill>
                <a:cs typeface="Calibri"/>
              </a:rPr>
              <a:t>p62 Vaccine Evokes Encapsulation of Canine Mammary Tumors</a:t>
            </a:r>
            <a:endParaRPr sz="3900" spc="-179" baseline="3034" dirty="0">
              <a:solidFill>
                <a:srgbClr val="676954"/>
              </a:solidFill>
              <a:latin typeface="Calibri"/>
              <a:cs typeface="Calibri"/>
            </a:endParaRP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16</a:t>
            </a:r>
            <a:endParaRPr sz="1400" dirty="0">
              <a:latin typeface="Calibri"/>
              <a:cs typeface="Calibri"/>
            </a:endParaRPr>
          </a:p>
        </p:txBody>
      </p:sp>
      <p:pic>
        <p:nvPicPr>
          <p:cNvPr id="8" name="Content Placeholder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81200" y="1752600"/>
            <a:ext cx="6858000" cy="457071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7693660" cy="482600"/>
          </a:xfrm>
          <a:prstGeom prst="rect">
            <a:avLst/>
          </a:prstGeom>
        </p:spPr>
        <p:txBody>
          <a:bodyPr wrap="square" lIns="0" tIns="0" rIns="0" bIns="0" rtlCol="0">
            <a:noAutofit/>
          </a:bodyPr>
          <a:lstStyle/>
          <a:p>
            <a:pPr marL="12700">
              <a:lnSpc>
                <a:spcPts val="3765"/>
              </a:lnSpc>
              <a:spcBef>
                <a:spcPts val="188"/>
              </a:spcBef>
            </a:pPr>
            <a:r>
              <a:rPr lang="en-US" sz="5400" spc="-100" baseline="3034" dirty="0" smtClean="0">
                <a:solidFill>
                  <a:srgbClr val="676954"/>
                </a:solidFill>
                <a:cs typeface="Calibri"/>
              </a:rPr>
              <a:t>Safety Studies Demonstrated No Toxicity</a:t>
            </a:r>
            <a:endParaRPr sz="5400" spc="-179" baseline="3034" dirty="0">
              <a:solidFill>
                <a:srgbClr val="676954"/>
              </a:solidFill>
              <a:latin typeface="Calibri"/>
              <a:cs typeface="Calibri"/>
            </a:endParaRPr>
          </a:p>
        </p:txBody>
      </p:sp>
      <p:sp>
        <p:nvSpPr>
          <p:cNvPr id="55" name="object 55"/>
          <p:cNvSpPr txBox="1"/>
          <p:nvPr/>
        </p:nvSpPr>
        <p:spPr>
          <a:xfrm>
            <a:off x="914400" y="1756854"/>
            <a:ext cx="7747441" cy="4643946"/>
          </a:xfrm>
          <a:prstGeom prst="rect">
            <a:avLst/>
          </a:prstGeom>
        </p:spPr>
        <p:txBody>
          <a:bodyPr wrap="square" lIns="0" tIns="0" rIns="0" bIns="0" rtlCol="0">
            <a:noAutofit/>
          </a:bodyPr>
          <a:lstStyle/>
          <a:p>
            <a:pPr>
              <a:buClr>
                <a:srgbClr val="008000"/>
              </a:buClr>
              <a:buFont typeface="Wingdings" charset="0"/>
              <a:buChar char="Ø"/>
              <a:defRPr/>
            </a:pPr>
            <a:r>
              <a:rPr lang="en-US" sz="2000" b="1" dirty="0" smtClean="0">
                <a:ea typeface="ＭＳ Ｐゴシック" charset="0"/>
              </a:rPr>
              <a:t>   Acute toxicity studies in mice, rats and guinea pigs</a:t>
            </a:r>
          </a:p>
          <a:p>
            <a:pPr marL="742950" lvl="2" indent="-342900">
              <a:buClr>
                <a:srgbClr val="008000"/>
              </a:buClr>
              <a:buFont typeface="Arial"/>
              <a:buChar char="•"/>
              <a:defRPr/>
            </a:pPr>
            <a:r>
              <a:rPr lang="en-US" sz="2000" dirty="0" smtClean="0"/>
              <a:t>No significant adverse effects</a:t>
            </a:r>
          </a:p>
          <a:p>
            <a:pPr marL="742950" lvl="2" indent="-342900">
              <a:buClr>
                <a:srgbClr val="008000"/>
              </a:buClr>
              <a:buFont typeface="Arial"/>
              <a:buChar char="•"/>
              <a:defRPr/>
            </a:pPr>
            <a:r>
              <a:rPr lang="en-US" sz="2000" dirty="0" smtClean="0"/>
              <a:t>No injection site reactions, no allergic reactions</a:t>
            </a:r>
          </a:p>
          <a:p>
            <a:pPr lvl="1">
              <a:buClr>
                <a:srgbClr val="008000"/>
              </a:buClr>
              <a:buFont typeface="Arial"/>
              <a:buChar char="•"/>
              <a:defRPr/>
            </a:pPr>
            <a:endParaRPr lang="en-US" sz="2000" dirty="0" smtClean="0"/>
          </a:p>
          <a:p>
            <a:pPr>
              <a:buClr>
                <a:srgbClr val="008000"/>
              </a:buClr>
              <a:buFont typeface="Wingdings" charset="0"/>
              <a:buChar char="Ø"/>
              <a:defRPr/>
            </a:pPr>
            <a:r>
              <a:rPr lang="en-US" sz="2000" b="1" dirty="0" smtClean="0">
                <a:ea typeface="ＭＳ Ｐゴシック" charset="0"/>
              </a:rPr>
              <a:t>   Chronic toxicity studies in rats (90 days)</a:t>
            </a:r>
          </a:p>
          <a:p>
            <a:pPr marL="742950" lvl="2" indent="-342900">
              <a:buClr>
                <a:srgbClr val="008000"/>
              </a:buClr>
              <a:buFont typeface="Arial"/>
              <a:buChar char="•"/>
              <a:defRPr/>
            </a:pPr>
            <a:r>
              <a:rPr lang="en-US" sz="2000" dirty="0" smtClean="0"/>
              <a:t>No significant adverse effects </a:t>
            </a:r>
          </a:p>
          <a:p>
            <a:pPr marL="742950" lvl="2" indent="-342900">
              <a:buClr>
                <a:srgbClr val="008000"/>
              </a:buClr>
              <a:buFont typeface="Arial"/>
              <a:buChar char="•"/>
              <a:defRPr/>
            </a:pPr>
            <a:endParaRPr lang="en-US" sz="2000" dirty="0" smtClean="0"/>
          </a:p>
          <a:p>
            <a:pPr>
              <a:buClr>
                <a:srgbClr val="008000"/>
              </a:buClr>
              <a:buFont typeface="Wingdings" charset="0"/>
              <a:buChar char="Ø"/>
              <a:defRPr/>
            </a:pPr>
            <a:r>
              <a:rPr lang="en-US" sz="2000" b="1" dirty="0" smtClean="0">
                <a:ea typeface="ＭＳ Ｐゴシック" charset="0"/>
              </a:rPr>
              <a:t>   Chronic toxicity studies in dogs (90 days)</a:t>
            </a:r>
          </a:p>
          <a:p>
            <a:pPr marL="742950" lvl="2" indent="-342900">
              <a:buClr>
                <a:srgbClr val="008000"/>
              </a:buClr>
              <a:buFont typeface="Arial"/>
              <a:buChar char="•"/>
              <a:defRPr/>
            </a:pPr>
            <a:r>
              <a:rPr lang="en-US" sz="2000" dirty="0" smtClean="0"/>
              <a:t>No significant adverse effects </a:t>
            </a:r>
          </a:p>
          <a:p>
            <a:pPr marL="742950" lvl="2" indent="-342900">
              <a:buClr>
                <a:srgbClr val="008000"/>
              </a:buClr>
              <a:buFont typeface="Arial"/>
              <a:buChar char="•"/>
              <a:defRPr/>
            </a:pPr>
            <a:endParaRPr lang="en-US" sz="2000" dirty="0" smtClean="0"/>
          </a:p>
          <a:p>
            <a:pPr>
              <a:buClr>
                <a:srgbClr val="008000"/>
              </a:buClr>
              <a:buFont typeface="Wingdings" charset="0"/>
              <a:buChar char="Ø"/>
              <a:defRPr/>
            </a:pPr>
            <a:r>
              <a:rPr lang="en-US" sz="2000" b="1" dirty="0" smtClean="0">
                <a:ea typeface="ＭＳ Ｐゴシック" charset="0"/>
              </a:rPr>
              <a:t>   Embryonic toxicity, </a:t>
            </a:r>
            <a:r>
              <a:rPr lang="en-US" sz="2000" b="1" dirty="0" err="1" smtClean="0">
                <a:ea typeface="ＭＳ Ｐゴシック" charset="0"/>
              </a:rPr>
              <a:t>teratogenicity</a:t>
            </a:r>
            <a:endParaRPr lang="en-US" sz="2000" b="1" dirty="0" smtClean="0">
              <a:ea typeface="ＭＳ Ｐゴシック" charset="0"/>
            </a:endParaRPr>
          </a:p>
          <a:p>
            <a:pPr marL="742950" lvl="2" indent="-342900">
              <a:buClr>
                <a:srgbClr val="008000"/>
              </a:buClr>
              <a:buFont typeface="Arial"/>
              <a:buChar char="•"/>
              <a:defRPr/>
            </a:pPr>
            <a:r>
              <a:rPr lang="en-US" sz="2000" dirty="0" smtClean="0"/>
              <a:t>No significant adverse effects </a:t>
            </a:r>
          </a:p>
          <a:p>
            <a:pPr marL="1588" indent="-1588">
              <a:lnSpc>
                <a:spcPct val="150000"/>
              </a:lnSpc>
              <a:buFont typeface="Wingdings" pitchFamily="2" charset="2"/>
              <a:buNone/>
              <a:defRPr/>
            </a:pPr>
            <a:r>
              <a:rPr lang="en-US" sz="2000" b="1" dirty="0" smtClean="0">
                <a:solidFill>
                  <a:srgbClr val="C00000"/>
                </a:solidFill>
                <a:ea typeface="ＭＳ Ｐゴシック" charset="0"/>
                <a:cs typeface="Arial" panose="020B0604020202020204" pitchFamily="34" charset="0"/>
              </a:rPr>
              <a:t>P62 plasmid (</a:t>
            </a:r>
            <a:r>
              <a:rPr lang="en-US" sz="2000" b="1" dirty="0" err="1" smtClean="0">
                <a:solidFill>
                  <a:srgbClr val="C00000"/>
                </a:solidFill>
                <a:ea typeface="ＭＳ Ｐゴシック" charset="0"/>
                <a:cs typeface="Arial" panose="020B0604020202020204" pitchFamily="34" charset="0"/>
              </a:rPr>
              <a:t>Elenagen</a:t>
            </a:r>
            <a:r>
              <a:rPr lang="en-US" sz="2000" b="1" dirty="0" smtClean="0">
                <a:solidFill>
                  <a:srgbClr val="C00000"/>
                </a:solidFill>
                <a:ea typeface="ＭＳ Ｐゴシック" charset="0"/>
                <a:cs typeface="Arial" panose="020B0604020202020204" pitchFamily="34" charset="0"/>
              </a:rPr>
              <a:t>) approved in Sept, 2014 by Russian Health Ministry for clinical trials. Phase I trial is currently underway</a:t>
            </a: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17</a:t>
            </a:r>
            <a:endParaRPr sz="1400" dirty="0">
              <a:latin typeface="Calibri"/>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7693660" cy="482600"/>
          </a:xfrm>
          <a:prstGeom prst="rect">
            <a:avLst/>
          </a:prstGeom>
        </p:spPr>
        <p:txBody>
          <a:bodyPr wrap="square" lIns="0" tIns="0" rIns="0" bIns="0" rtlCol="0">
            <a:noAutofit/>
          </a:bodyPr>
          <a:lstStyle/>
          <a:p>
            <a:pPr marL="12700">
              <a:lnSpc>
                <a:spcPts val="3765"/>
              </a:lnSpc>
              <a:spcBef>
                <a:spcPts val="188"/>
              </a:spcBef>
            </a:pPr>
            <a:r>
              <a:rPr lang="en-US" sz="5400" spc="-100" baseline="3034" dirty="0" smtClean="0">
                <a:solidFill>
                  <a:srgbClr val="676954"/>
                </a:solidFill>
                <a:cs typeface="Calibri"/>
              </a:rPr>
              <a:t>Phase I/II Clinical Trial of </a:t>
            </a:r>
            <a:r>
              <a:rPr lang="en-US" sz="5400" spc="-100" baseline="3034" dirty="0" err="1" smtClean="0">
                <a:solidFill>
                  <a:srgbClr val="676954"/>
                </a:solidFill>
                <a:cs typeface="Calibri"/>
              </a:rPr>
              <a:t>Elenagen</a:t>
            </a:r>
            <a:endParaRPr sz="5400" spc="-179" baseline="3034" dirty="0">
              <a:solidFill>
                <a:srgbClr val="676954"/>
              </a:solidFill>
              <a:latin typeface="Calibri"/>
              <a:cs typeface="Calibri"/>
            </a:endParaRPr>
          </a:p>
        </p:txBody>
      </p:sp>
      <p:sp>
        <p:nvSpPr>
          <p:cNvPr id="55" name="object 55"/>
          <p:cNvSpPr txBox="1"/>
          <p:nvPr/>
        </p:nvSpPr>
        <p:spPr>
          <a:xfrm>
            <a:off x="533400" y="1756854"/>
            <a:ext cx="7747441" cy="3424746"/>
          </a:xfrm>
          <a:prstGeom prst="rect">
            <a:avLst/>
          </a:prstGeom>
        </p:spPr>
        <p:txBody>
          <a:bodyPr wrap="square" lIns="0" tIns="0" rIns="0" bIns="0" rtlCol="0">
            <a:noAutofit/>
          </a:bodyPr>
          <a:lstStyle/>
          <a:p>
            <a:pPr marL="742950" lvl="2" indent="-342900">
              <a:buClr>
                <a:srgbClr val="008000"/>
              </a:buClr>
              <a:buFont typeface="Arial"/>
              <a:buChar char="•"/>
              <a:defRPr/>
            </a:pPr>
            <a:r>
              <a:rPr lang="en-US" sz="2800" dirty="0" smtClean="0"/>
              <a:t>Main Aim: to establish safety of </a:t>
            </a:r>
            <a:r>
              <a:rPr lang="en-US" sz="2800" dirty="0" err="1" smtClean="0"/>
              <a:t>Elenagen</a:t>
            </a:r>
            <a:r>
              <a:rPr lang="en-US" sz="2800" dirty="0" smtClean="0"/>
              <a:t> at doses of 1, 2.5 and 5 mg by CTCAE scale</a:t>
            </a:r>
          </a:p>
          <a:p>
            <a:pPr marL="742950" lvl="2" indent="-342900">
              <a:buClr>
                <a:srgbClr val="008000"/>
              </a:buClr>
              <a:buFont typeface="Arial"/>
              <a:buChar char="•"/>
              <a:defRPr/>
            </a:pPr>
            <a:r>
              <a:rPr lang="en-US" sz="2800" dirty="0" smtClean="0"/>
              <a:t>Secondary Aim: to assess tumor response by RESIST 1.1 criterion</a:t>
            </a:r>
          </a:p>
          <a:p>
            <a:pPr marL="742950" lvl="2" indent="-342900">
              <a:buClr>
                <a:srgbClr val="008000"/>
              </a:buClr>
              <a:buFont typeface="Arial"/>
              <a:buChar char="•"/>
              <a:defRPr/>
            </a:pPr>
            <a:r>
              <a:rPr lang="en-US" sz="2800" dirty="0" smtClean="0"/>
              <a:t>Approved by Russian Ministry of Health</a:t>
            </a:r>
          </a:p>
          <a:p>
            <a:pPr marL="742950" lvl="2" indent="-342900">
              <a:buClr>
                <a:srgbClr val="008000"/>
              </a:buClr>
              <a:buFont typeface="Arial"/>
              <a:buChar char="•"/>
              <a:defRPr/>
            </a:pPr>
            <a:r>
              <a:rPr lang="en-US" sz="2800" dirty="0" smtClean="0"/>
              <a:t>Enrolled 27 patients with untreatable solid tumors</a:t>
            </a:r>
          </a:p>
          <a:p>
            <a:pPr marL="742950" lvl="2" indent="-342900">
              <a:buClr>
                <a:srgbClr val="008000"/>
              </a:buClr>
              <a:buFont typeface="Arial"/>
              <a:buChar char="•"/>
              <a:defRPr/>
            </a:pPr>
            <a:r>
              <a:rPr lang="en-US" sz="2800" dirty="0" smtClean="0"/>
              <a:t>Conducted in 4 clinical centers across Russia</a:t>
            </a:r>
            <a:endParaRPr lang="en-US" sz="2800" b="1" dirty="0" smtClean="0">
              <a:solidFill>
                <a:srgbClr val="C00000"/>
              </a:solidFill>
              <a:ea typeface="ＭＳ Ｐゴシック" charset="0"/>
              <a:cs typeface="Arial" panose="020B0604020202020204" pitchFamily="34" charset="0"/>
            </a:endParaRP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18</a:t>
            </a:r>
            <a:endParaRPr sz="1400" dirty="0">
              <a:latin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2"/>
            <a:ext cx="7693660" cy="935217"/>
          </a:xfrm>
          <a:prstGeom prst="rect">
            <a:avLst/>
          </a:prstGeom>
        </p:spPr>
        <p:txBody>
          <a:bodyPr wrap="square" lIns="0" tIns="0" rIns="0" bIns="0" rtlCol="0">
            <a:noAutofit/>
          </a:bodyPr>
          <a:lstStyle/>
          <a:p>
            <a:pPr marL="12700">
              <a:lnSpc>
                <a:spcPts val="3765"/>
              </a:lnSpc>
              <a:spcBef>
                <a:spcPts val="188"/>
              </a:spcBef>
            </a:pPr>
            <a:r>
              <a:rPr lang="en-US" sz="5400" spc="-100" baseline="3034" dirty="0" smtClean="0">
                <a:solidFill>
                  <a:srgbClr val="676954"/>
                </a:solidFill>
                <a:cs typeface="Calibri"/>
              </a:rPr>
              <a:t>Phase I/II Trial Results:</a:t>
            </a:r>
            <a:br>
              <a:rPr lang="en-US" sz="5400" spc="-100" baseline="3034" dirty="0" smtClean="0">
                <a:solidFill>
                  <a:srgbClr val="676954"/>
                </a:solidFill>
                <a:cs typeface="Calibri"/>
              </a:rPr>
            </a:br>
            <a:r>
              <a:rPr lang="en-US" sz="5400" spc="-100" baseline="3034" dirty="0" smtClean="0">
                <a:solidFill>
                  <a:srgbClr val="676954"/>
                </a:solidFill>
                <a:cs typeface="Calibri"/>
              </a:rPr>
              <a:t>Safety of </a:t>
            </a:r>
            <a:r>
              <a:rPr lang="en-US" sz="5400" spc="-100" baseline="3034" dirty="0" err="1" smtClean="0">
                <a:solidFill>
                  <a:srgbClr val="676954"/>
                </a:solidFill>
                <a:cs typeface="Calibri"/>
              </a:rPr>
              <a:t>Elenagen</a:t>
            </a:r>
            <a:r>
              <a:rPr lang="en-US" sz="5400" spc="-100" baseline="3034" dirty="0" smtClean="0">
                <a:solidFill>
                  <a:srgbClr val="676954"/>
                </a:solidFill>
                <a:cs typeface="Calibri"/>
              </a:rPr>
              <a:t> in patients</a:t>
            </a:r>
            <a:endParaRPr sz="5400" spc="-179" baseline="3034" dirty="0">
              <a:solidFill>
                <a:srgbClr val="676954"/>
              </a:solidFill>
              <a:latin typeface="Calibri"/>
              <a:cs typeface="Calibri"/>
            </a:endParaRPr>
          </a:p>
        </p:txBody>
      </p:sp>
      <p:sp>
        <p:nvSpPr>
          <p:cNvPr id="55" name="object 55"/>
          <p:cNvSpPr txBox="1"/>
          <p:nvPr/>
        </p:nvSpPr>
        <p:spPr>
          <a:xfrm>
            <a:off x="533400" y="2290254"/>
            <a:ext cx="7747441" cy="3424746"/>
          </a:xfrm>
          <a:prstGeom prst="rect">
            <a:avLst/>
          </a:prstGeom>
        </p:spPr>
        <p:txBody>
          <a:bodyPr wrap="square" lIns="0" tIns="0" rIns="0" bIns="0" rtlCol="0">
            <a:noAutofit/>
          </a:bodyPr>
          <a:lstStyle/>
          <a:p>
            <a:pPr marL="742950" lvl="2" indent="-342900">
              <a:buClr>
                <a:srgbClr val="008000"/>
              </a:buClr>
              <a:buFont typeface="Arial"/>
              <a:buChar char="•"/>
              <a:defRPr/>
            </a:pPr>
            <a:r>
              <a:rPr lang="en-US" sz="2800" dirty="0" smtClean="0"/>
              <a:t>In all 3 cohorts of patients treated with </a:t>
            </a:r>
            <a:r>
              <a:rPr lang="en-US" sz="2800" dirty="0" err="1" smtClean="0"/>
              <a:t>Elenagen</a:t>
            </a:r>
            <a:r>
              <a:rPr lang="en-US" sz="2800" dirty="0" smtClean="0"/>
              <a:t> in doses of 1-5 mg, no serious adverse events (SAE) or dose-limiting toxicity  were found</a:t>
            </a:r>
          </a:p>
          <a:p>
            <a:pPr marL="742950" lvl="2" indent="-342900">
              <a:buClr>
                <a:srgbClr val="008000"/>
              </a:buClr>
              <a:buFont typeface="Arial"/>
              <a:buChar char="•"/>
              <a:defRPr/>
            </a:pPr>
            <a:r>
              <a:rPr lang="en-US" sz="2800" dirty="0" smtClean="0"/>
              <a:t>In cohort 3 (5 mg), transient nausea was found in 2 patients, and swelling in injection site in 1 patient  (grade 1 AE)</a:t>
            </a:r>
            <a:endParaRPr lang="en-US" sz="2800" b="1" dirty="0" smtClean="0">
              <a:solidFill>
                <a:srgbClr val="C00000"/>
              </a:solidFill>
              <a:ea typeface="ＭＳ Ｐゴシック" charset="0"/>
              <a:cs typeface="Arial" panose="020B0604020202020204" pitchFamily="34" charset="0"/>
            </a:endParaRP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19</a:t>
            </a:r>
            <a:endParaRPr sz="1400" dirty="0">
              <a:latin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7693660" cy="482600"/>
          </a:xfrm>
          <a:prstGeom prst="rect">
            <a:avLst/>
          </a:prstGeom>
        </p:spPr>
        <p:txBody>
          <a:bodyPr wrap="square" lIns="0" tIns="0" rIns="0" bIns="0" rtlCol="0">
            <a:noAutofit/>
          </a:bodyPr>
          <a:lstStyle/>
          <a:p>
            <a:pPr marL="12700">
              <a:lnSpc>
                <a:spcPts val="3765"/>
              </a:lnSpc>
              <a:spcBef>
                <a:spcPts val="188"/>
              </a:spcBef>
            </a:pPr>
            <a:r>
              <a:rPr lang="en-GB" sz="5400" spc="-100" baseline="3034" dirty="0" smtClean="0">
                <a:solidFill>
                  <a:srgbClr val="676954"/>
                </a:solidFill>
                <a:cs typeface="Calibri"/>
              </a:rPr>
              <a:t>Safe </a:t>
            </a:r>
            <a:r>
              <a:rPr lang="en-GB" sz="5400" spc="-100" baseline="3034" dirty="0" err="1" smtClean="0">
                <a:solidFill>
                  <a:srgbClr val="676954"/>
                </a:solidFill>
                <a:cs typeface="Calibri"/>
              </a:rPr>
              <a:t>Harbor</a:t>
            </a:r>
            <a:r>
              <a:rPr lang="en-GB" sz="5400" spc="-100" baseline="3034" dirty="0" smtClean="0">
                <a:solidFill>
                  <a:srgbClr val="676954"/>
                </a:solidFill>
                <a:cs typeface="Calibri"/>
              </a:rPr>
              <a:t> Statement</a:t>
            </a:r>
            <a:endParaRPr sz="5400" spc="-179" baseline="3034" dirty="0">
              <a:solidFill>
                <a:srgbClr val="676954"/>
              </a:solidFill>
              <a:latin typeface="Calibri"/>
              <a:cs typeface="Calibri"/>
            </a:endParaRPr>
          </a:p>
        </p:txBody>
      </p:sp>
      <p:sp>
        <p:nvSpPr>
          <p:cNvPr id="55" name="object 55"/>
          <p:cNvSpPr txBox="1"/>
          <p:nvPr/>
        </p:nvSpPr>
        <p:spPr>
          <a:xfrm>
            <a:off x="1175969" y="2137854"/>
            <a:ext cx="7747441" cy="1900746"/>
          </a:xfrm>
          <a:prstGeom prst="rect">
            <a:avLst/>
          </a:prstGeom>
        </p:spPr>
        <p:txBody>
          <a:bodyPr wrap="square" lIns="0" tIns="0" rIns="0" bIns="0" rtlCol="0">
            <a:noAutofit/>
          </a:bodyPr>
          <a:lstStyle/>
          <a:p>
            <a:pPr marL="12750">
              <a:lnSpc>
                <a:spcPts val="2135"/>
              </a:lnSpc>
              <a:spcBef>
                <a:spcPts val="106"/>
              </a:spcBef>
            </a:pPr>
            <a:r>
              <a:rPr lang="en-US" sz="3000" baseline="2730" dirty="0" smtClean="0">
                <a:cs typeface="Calibri"/>
              </a:rPr>
              <a:t>Safe Harbor Statement Under the Private Securities Litigation Reform Act of 1995. In accordance with the safe harbor provisions of the Private Securities Litigation reform Act of 1995, the Company notes that statements in this web site, and elsewhere, that look forward in time, which include everything other than historical information, involve risks and uncertainties that may affect the Company's actual results of operations</a:t>
            </a:r>
            <a:endParaRPr sz="2000" dirty="0">
              <a:latin typeface="Calibri"/>
              <a:cs typeface="Calibri"/>
            </a:endParaRPr>
          </a:p>
        </p:txBody>
      </p:sp>
      <p:sp>
        <p:nvSpPr>
          <p:cNvPr id="54" name="object 54"/>
          <p:cNvSpPr txBox="1"/>
          <p:nvPr/>
        </p:nvSpPr>
        <p:spPr>
          <a:xfrm>
            <a:off x="993140" y="2133600"/>
            <a:ext cx="133222" cy="241045"/>
          </a:xfrm>
          <a:prstGeom prst="rect">
            <a:avLst/>
          </a:prstGeom>
        </p:spPr>
        <p:txBody>
          <a:bodyPr wrap="square" lIns="0" tIns="0" rIns="0" bIns="0" rtlCol="0">
            <a:noAutofit/>
          </a:bodyPr>
          <a:lstStyle/>
          <a:p>
            <a:pPr marL="12700">
              <a:lnSpc>
                <a:spcPts val="1835"/>
              </a:lnSpc>
              <a:spcBef>
                <a:spcPts val="91"/>
              </a:spcBef>
            </a:pPr>
            <a:r>
              <a:rPr sz="1700" spc="0" dirty="0">
                <a:solidFill>
                  <a:srgbClr val="70A275"/>
                </a:solidFill>
                <a:latin typeface="Arial"/>
                <a:cs typeface="Arial"/>
              </a:rPr>
              <a:t>•</a:t>
            </a:r>
            <a:endParaRPr sz="1700" dirty="0">
              <a:latin typeface="Arial"/>
              <a:cs typeface="Arial"/>
            </a:endParaRP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2</a:t>
            </a:r>
            <a:endParaRPr sz="1400" dirty="0">
              <a:latin typeface="Calibri"/>
              <a:cs typeface="Calibri"/>
            </a:endParaRPr>
          </a:p>
        </p:txBody>
      </p:sp>
      <p:sp>
        <p:nvSpPr>
          <p:cNvPr id="93" name="object 55"/>
          <p:cNvSpPr txBox="1"/>
          <p:nvPr/>
        </p:nvSpPr>
        <p:spPr>
          <a:xfrm>
            <a:off x="1167959" y="4195254"/>
            <a:ext cx="7747441" cy="1138746"/>
          </a:xfrm>
          <a:prstGeom prst="rect">
            <a:avLst/>
          </a:prstGeom>
        </p:spPr>
        <p:txBody>
          <a:bodyPr wrap="square" lIns="0" tIns="0" rIns="0" bIns="0" rtlCol="0">
            <a:noAutofit/>
          </a:bodyPr>
          <a:lstStyle/>
          <a:p>
            <a:pPr marL="12750">
              <a:lnSpc>
                <a:spcPts val="2135"/>
              </a:lnSpc>
              <a:spcBef>
                <a:spcPts val="106"/>
              </a:spcBef>
            </a:pPr>
            <a:r>
              <a:rPr lang="en-US" sz="3000" baseline="2730" dirty="0" smtClean="0">
                <a:cs typeface="Calibri"/>
              </a:rPr>
              <a:t>The following important factors could cause actual results to differ materially from those set forth in the forward-looking statements: project financing; new scientific findings; our products may not be accepted by the market; and we may have difficulty in hiring and retaining key personnel</a:t>
            </a:r>
            <a:endParaRPr sz="2000" dirty="0">
              <a:latin typeface="Calibri"/>
              <a:cs typeface="Calibri"/>
            </a:endParaRPr>
          </a:p>
        </p:txBody>
      </p:sp>
      <p:sp>
        <p:nvSpPr>
          <p:cNvPr id="94" name="object 54"/>
          <p:cNvSpPr txBox="1"/>
          <p:nvPr/>
        </p:nvSpPr>
        <p:spPr>
          <a:xfrm>
            <a:off x="990600" y="4191000"/>
            <a:ext cx="133222" cy="241045"/>
          </a:xfrm>
          <a:prstGeom prst="rect">
            <a:avLst/>
          </a:prstGeom>
        </p:spPr>
        <p:txBody>
          <a:bodyPr wrap="square" lIns="0" tIns="0" rIns="0" bIns="0" rtlCol="0">
            <a:noAutofit/>
          </a:bodyPr>
          <a:lstStyle/>
          <a:p>
            <a:pPr marL="12700">
              <a:lnSpc>
                <a:spcPts val="1835"/>
              </a:lnSpc>
              <a:spcBef>
                <a:spcPts val="91"/>
              </a:spcBef>
            </a:pPr>
            <a:r>
              <a:rPr sz="1700" spc="0" dirty="0">
                <a:solidFill>
                  <a:srgbClr val="70A275"/>
                </a:solidFill>
                <a:latin typeface="Arial"/>
                <a:cs typeface="Arial"/>
              </a:rPr>
              <a:t>•</a:t>
            </a:r>
            <a:endParaRPr sz="1700" dirty="0">
              <a:latin typeface="Arial"/>
              <a:cs typeface="Arial"/>
            </a:endParaRPr>
          </a:p>
        </p:txBody>
      </p:sp>
      <p:sp>
        <p:nvSpPr>
          <p:cNvPr id="96" name="TextBox 4"/>
          <p:cNvSpPr txBox="1">
            <a:spLocks noChangeArrowheads="1"/>
          </p:cNvSpPr>
          <p:nvPr/>
        </p:nvSpPr>
        <p:spPr bwMode="auto">
          <a:xfrm>
            <a:off x="7543800" y="7010400"/>
            <a:ext cx="2035175" cy="276225"/>
          </a:xfrm>
          <a:prstGeom prst="rect">
            <a:avLst/>
          </a:prstGeom>
          <a:noFill/>
          <a:ln w="9525">
            <a:noFill/>
            <a:miter lim="800000"/>
            <a:headEnd/>
            <a:tailEnd/>
          </a:ln>
        </p:spPr>
        <p:txBody>
          <a:bodyPr wrap="none">
            <a:spAutoFit/>
          </a:bodyPr>
          <a:lstStyle/>
          <a:p>
            <a:r>
              <a:rPr lang="en-US" sz="1200" i="1" dirty="0"/>
              <a:t>Confidential and Proprietary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2"/>
            <a:ext cx="7693660" cy="935218"/>
          </a:xfrm>
          <a:prstGeom prst="rect">
            <a:avLst/>
          </a:prstGeom>
        </p:spPr>
        <p:txBody>
          <a:bodyPr wrap="square" lIns="0" tIns="0" rIns="0" bIns="0" rtlCol="0">
            <a:noAutofit/>
          </a:bodyPr>
          <a:lstStyle/>
          <a:p>
            <a:pPr marL="12700">
              <a:lnSpc>
                <a:spcPts val="3765"/>
              </a:lnSpc>
              <a:spcBef>
                <a:spcPts val="188"/>
              </a:spcBef>
            </a:pPr>
            <a:r>
              <a:rPr lang="en-US" sz="4400" spc="-100" baseline="3034" dirty="0" smtClean="0">
                <a:solidFill>
                  <a:srgbClr val="676954"/>
                </a:solidFill>
                <a:cs typeface="Calibri"/>
              </a:rPr>
              <a:t>Efficacy of </a:t>
            </a:r>
            <a:r>
              <a:rPr lang="en-US" sz="4400" spc="-100" baseline="3034" dirty="0" err="1" smtClean="0">
                <a:solidFill>
                  <a:srgbClr val="676954"/>
                </a:solidFill>
                <a:cs typeface="Calibri"/>
              </a:rPr>
              <a:t>Elenagen</a:t>
            </a:r>
            <a:r>
              <a:rPr lang="en-US" sz="4400" spc="-100" baseline="3034" dirty="0" smtClean="0">
                <a:solidFill>
                  <a:srgbClr val="676954"/>
                </a:solidFill>
                <a:cs typeface="Calibri"/>
              </a:rPr>
              <a:t>® in Doze Escalation Phase I Study</a:t>
            </a:r>
          </a:p>
          <a:p>
            <a:pPr marL="12700">
              <a:lnSpc>
                <a:spcPts val="3765"/>
              </a:lnSpc>
              <a:spcBef>
                <a:spcPts val="188"/>
              </a:spcBef>
            </a:pPr>
            <a:r>
              <a:rPr lang="en-US" sz="3800" spc="-179" baseline="3034" dirty="0" smtClean="0">
                <a:solidFill>
                  <a:srgbClr val="676954"/>
                </a:solidFill>
                <a:cs typeface="Calibri"/>
              </a:rPr>
              <a:t>Stop of tumor progression in response to </a:t>
            </a:r>
            <a:r>
              <a:rPr lang="en-US" sz="3800" spc="-179" baseline="3034" dirty="0" err="1" smtClean="0">
                <a:solidFill>
                  <a:srgbClr val="676954"/>
                </a:solidFill>
                <a:cs typeface="Calibri"/>
              </a:rPr>
              <a:t>Elenagen</a:t>
            </a:r>
            <a:r>
              <a:rPr lang="en-US" sz="3800" spc="-179" baseline="3034" dirty="0" smtClean="0">
                <a:solidFill>
                  <a:srgbClr val="676954"/>
                </a:solidFill>
                <a:cs typeface="Calibri"/>
              </a:rPr>
              <a:t> </a:t>
            </a:r>
            <a:r>
              <a:rPr lang="en-US" sz="3800" spc="-179" baseline="3034" dirty="0" err="1" smtClean="0">
                <a:solidFill>
                  <a:srgbClr val="676954"/>
                </a:solidFill>
                <a:cs typeface="Calibri"/>
              </a:rPr>
              <a:t>monotherapy</a:t>
            </a:r>
            <a:endParaRPr sz="3800" spc="-179" baseline="3034" dirty="0">
              <a:solidFill>
                <a:srgbClr val="676954"/>
              </a:solidFill>
              <a:latin typeface="Calibri"/>
              <a:cs typeface="Calibri"/>
            </a:endParaRP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20</a:t>
            </a:r>
            <a:endParaRPr sz="1400" dirty="0">
              <a:latin typeface="Calibri"/>
              <a:cs typeface="Calibri"/>
            </a:endParaRPr>
          </a:p>
        </p:txBody>
      </p:sp>
      <p:graphicFrame>
        <p:nvGraphicFramePr>
          <p:cNvPr id="8" name="Table 6"/>
          <p:cNvGraphicFramePr>
            <a:graphicFrameLocks noGrp="1"/>
          </p:cNvGraphicFramePr>
          <p:nvPr>
            <p:extLst>
              <p:ext uri="{D42A27DB-BD31-4B8C-83A1-F6EECF244321}">
                <p14:modId xmlns="" xmlns:p14="http://schemas.microsoft.com/office/powerpoint/2010/main" val="1601242645"/>
              </p:ext>
            </p:extLst>
          </p:nvPr>
        </p:nvGraphicFramePr>
        <p:xfrm>
          <a:off x="975381" y="2376942"/>
          <a:ext cx="8092419" cy="4486436"/>
        </p:xfrm>
        <a:graphic>
          <a:graphicData uri="http://schemas.openxmlformats.org/drawingml/2006/table">
            <a:tbl>
              <a:tblPr>
                <a:effectLst>
                  <a:outerShdw blurRad="50800" dist="38100" dir="2700000" algn="tl" rotWithShape="0">
                    <a:prstClr val="black">
                      <a:alpha val="40000"/>
                    </a:prstClr>
                  </a:outerShdw>
                </a:effectLst>
              </a:tblPr>
              <a:tblGrid>
                <a:gridCol w="2566950">
                  <a:extLst>
                    <a:ext uri="{9D8B030D-6E8A-4147-A177-3AD203B41FA5}">
                      <a16:colId xmlns="" xmlns:a16="http://schemas.microsoft.com/office/drawing/2014/main" val="20000"/>
                    </a:ext>
                  </a:extLst>
                </a:gridCol>
                <a:gridCol w="2871504">
                  <a:extLst>
                    <a:ext uri="{9D8B030D-6E8A-4147-A177-3AD203B41FA5}">
                      <a16:colId xmlns="" xmlns:a16="http://schemas.microsoft.com/office/drawing/2014/main" val="20001"/>
                    </a:ext>
                  </a:extLst>
                </a:gridCol>
                <a:gridCol w="2653965">
                  <a:extLst>
                    <a:ext uri="{9D8B030D-6E8A-4147-A177-3AD203B41FA5}">
                      <a16:colId xmlns="" xmlns:a16="http://schemas.microsoft.com/office/drawing/2014/main" val="20002"/>
                    </a:ext>
                  </a:extLst>
                </a:gridCol>
              </a:tblGrid>
              <a:tr h="859316">
                <a:tc>
                  <a:txBody>
                    <a:bodyPr/>
                    <a:lstStyle/>
                    <a:p>
                      <a:pPr marL="243840" marR="0">
                        <a:lnSpc>
                          <a:spcPct val="115000"/>
                        </a:lnSpc>
                        <a:spcBef>
                          <a:spcPts val="0"/>
                        </a:spcBef>
                        <a:spcAft>
                          <a:spcPts val="1000"/>
                        </a:spcAft>
                      </a:pPr>
                      <a:endParaRPr lang="en-US" sz="1700" dirty="0">
                        <a:latin typeface="+mn-lt"/>
                        <a:ea typeface="Calibri"/>
                        <a:cs typeface="Arial"/>
                      </a:endParaRPr>
                    </a:p>
                    <a:p>
                      <a:pPr marL="243840" marR="0">
                        <a:lnSpc>
                          <a:spcPct val="115000"/>
                        </a:lnSpc>
                        <a:spcBef>
                          <a:spcPts val="0"/>
                        </a:spcBef>
                        <a:spcAft>
                          <a:spcPts val="1000"/>
                        </a:spcAft>
                      </a:pPr>
                      <a:r>
                        <a:rPr lang="en-US" sz="1700" b="1" dirty="0">
                          <a:solidFill>
                            <a:schemeClr val="bg1"/>
                          </a:solidFill>
                          <a:latin typeface="+mn-lt"/>
                          <a:ea typeface="Calibri"/>
                          <a:cs typeface="Arial"/>
                        </a:rPr>
                        <a:t>Tumor localization</a:t>
                      </a:r>
                      <a:endParaRPr lang="en-US" sz="1700" dirty="0">
                        <a:solidFill>
                          <a:schemeClr val="bg1"/>
                        </a:solidFill>
                        <a:latin typeface="+mn-lt"/>
                        <a:ea typeface="Calibri"/>
                        <a:cs typeface="Arial"/>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851"/>
                    </a:solidFill>
                  </a:tcPr>
                </a:tc>
                <a:tc>
                  <a:txBody>
                    <a:bodyPr/>
                    <a:lstStyle/>
                    <a:p>
                      <a:pPr marL="0" marR="0">
                        <a:lnSpc>
                          <a:spcPct val="115000"/>
                        </a:lnSpc>
                        <a:spcBef>
                          <a:spcPts val="0"/>
                        </a:spcBef>
                        <a:spcAft>
                          <a:spcPts val="1000"/>
                        </a:spcAft>
                      </a:pPr>
                      <a:endParaRPr lang="en-US" sz="1700" dirty="0">
                        <a:latin typeface="+mn-lt"/>
                        <a:ea typeface="Calibri"/>
                        <a:cs typeface="Arial"/>
                      </a:endParaRPr>
                    </a:p>
                    <a:p>
                      <a:pPr marL="0" marR="0">
                        <a:lnSpc>
                          <a:spcPct val="115000"/>
                        </a:lnSpc>
                        <a:spcBef>
                          <a:spcPts val="0"/>
                        </a:spcBef>
                        <a:spcAft>
                          <a:spcPts val="1000"/>
                        </a:spcAft>
                      </a:pPr>
                      <a:r>
                        <a:rPr lang="en-US" sz="1700" b="1" dirty="0">
                          <a:solidFill>
                            <a:schemeClr val="bg1"/>
                          </a:solidFill>
                          <a:latin typeface="+mn-lt"/>
                          <a:ea typeface="Calibri"/>
                          <a:cs typeface="Arial"/>
                        </a:rPr>
                        <a:t>Tumor control/total tumors</a:t>
                      </a:r>
                      <a:endParaRPr lang="en-US" sz="1700" dirty="0">
                        <a:solidFill>
                          <a:schemeClr val="bg1"/>
                        </a:solidFill>
                        <a:latin typeface="+mn-lt"/>
                        <a:ea typeface="Calibri"/>
                        <a:cs typeface="Arial"/>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851"/>
                    </a:solidFill>
                  </a:tcPr>
                </a:tc>
                <a:tc>
                  <a:txBody>
                    <a:bodyPr/>
                    <a:lstStyle/>
                    <a:p>
                      <a:pPr marL="0" marR="0">
                        <a:lnSpc>
                          <a:spcPct val="115000"/>
                        </a:lnSpc>
                        <a:spcBef>
                          <a:spcPts val="0"/>
                        </a:spcBef>
                        <a:spcAft>
                          <a:spcPts val="1000"/>
                        </a:spcAft>
                      </a:pPr>
                      <a:endParaRPr lang="en-US" sz="1700" dirty="0">
                        <a:latin typeface="+mn-lt"/>
                        <a:ea typeface="Calibri"/>
                        <a:cs typeface="Arial"/>
                      </a:endParaRPr>
                    </a:p>
                    <a:p>
                      <a:pPr marL="0" marR="0">
                        <a:lnSpc>
                          <a:spcPct val="115000"/>
                        </a:lnSpc>
                        <a:spcBef>
                          <a:spcPts val="0"/>
                        </a:spcBef>
                        <a:spcAft>
                          <a:spcPts val="1000"/>
                        </a:spcAft>
                      </a:pPr>
                      <a:r>
                        <a:rPr lang="en-US" sz="1700" b="1" dirty="0">
                          <a:solidFill>
                            <a:schemeClr val="bg1"/>
                          </a:solidFill>
                          <a:latin typeface="+mn-lt"/>
                          <a:ea typeface="Calibri"/>
                          <a:cs typeface="Arial"/>
                        </a:rPr>
                        <a:t>Max tumor control, months</a:t>
                      </a:r>
                      <a:endParaRPr lang="en-US" sz="1700" dirty="0">
                        <a:solidFill>
                          <a:schemeClr val="bg1"/>
                        </a:solidFill>
                        <a:latin typeface="+mn-lt"/>
                        <a:ea typeface="Calibri"/>
                        <a:cs typeface="Arial"/>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851"/>
                    </a:solidFill>
                  </a:tcPr>
                </a:tc>
                <a:extLst>
                  <a:ext uri="{0D108BD9-81ED-4DB2-BD59-A6C34878D82A}">
                    <a16:rowId xmlns="" xmlns:a16="http://schemas.microsoft.com/office/drawing/2014/main" val="10000"/>
                  </a:ext>
                </a:extLst>
              </a:tr>
              <a:tr h="430306">
                <a:tc>
                  <a:txBody>
                    <a:bodyPr/>
                    <a:lstStyle/>
                    <a:p>
                      <a:pPr marL="0" marR="0" lvl="0" indent="0" rtl="0">
                        <a:lnSpc>
                          <a:spcPct val="200000"/>
                        </a:lnSpc>
                        <a:spcBef>
                          <a:spcPts val="0"/>
                        </a:spcBef>
                        <a:spcAft>
                          <a:spcPts val="1000"/>
                        </a:spcAft>
                        <a:buFont typeface="+mj-lt"/>
                        <a:buNone/>
                      </a:pPr>
                      <a:r>
                        <a:rPr lang="en-US" sz="1700" dirty="0">
                          <a:latin typeface="+mn-lt"/>
                          <a:ea typeface="Calibri"/>
                          <a:cs typeface="Arial"/>
                        </a:rPr>
                        <a:t>Breast</a:t>
                      </a: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2920" marR="0">
                        <a:lnSpc>
                          <a:spcPct val="115000"/>
                        </a:lnSpc>
                        <a:spcBef>
                          <a:spcPts val="0"/>
                        </a:spcBef>
                        <a:spcAft>
                          <a:spcPts val="1000"/>
                        </a:spcAft>
                      </a:pPr>
                      <a:r>
                        <a:rPr lang="en-US" sz="1700" dirty="0">
                          <a:latin typeface="+mn-lt"/>
                          <a:ea typeface="Calibri"/>
                          <a:cs typeface="Arial"/>
                        </a:rPr>
                        <a:t>4/8</a:t>
                      </a: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2940" marR="0">
                        <a:lnSpc>
                          <a:spcPct val="115000"/>
                        </a:lnSpc>
                        <a:spcBef>
                          <a:spcPts val="0"/>
                        </a:spcBef>
                        <a:spcAft>
                          <a:spcPts val="1000"/>
                        </a:spcAft>
                      </a:pPr>
                      <a:r>
                        <a:rPr lang="en-US" sz="1700" dirty="0" smtClean="0">
                          <a:latin typeface="+mn-lt"/>
                          <a:ea typeface="Calibri"/>
                          <a:cs typeface="Arial"/>
                        </a:rPr>
                        <a:t>6</a:t>
                      </a:r>
                      <a:endParaRPr lang="en-US" sz="1700" dirty="0">
                        <a:latin typeface="+mn-lt"/>
                        <a:ea typeface="Calibri"/>
                        <a:cs typeface="Arial"/>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430306">
                <a:tc>
                  <a:txBody>
                    <a:bodyPr/>
                    <a:lstStyle/>
                    <a:p>
                      <a:pPr marL="0" marR="0" lvl="0" indent="0" rtl="0">
                        <a:lnSpc>
                          <a:spcPct val="200000"/>
                        </a:lnSpc>
                        <a:spcBef>
                          <a:spcPts val="0"/>
                        </a:spcBef>
                        <a:spcAft>
                          <a:spcPts val="1000"/>
                        </a:spcAft>
                        <a:buFont typeface="+mj-lt"/>
                        <a:buNone/>
                      </a:pPr>
                      <a:r>
                        <a:rPr lang="en-US" sz="1700" dirty="0">
                          <a:latin typeface="+mn-lt"/>
                          <a:ea typeface="Calibri"/>
                          <a:cs typeface="Arial"/>
                        </a:rPr>
                        <a:t>Ovary</a:t>
                      </a: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2920" marR="0">
                        <a:lnSpc>
                          <a:spcPct val="115000"/>
                        </a:lnSpc>
                        <a:spcBef>
                          <a:spcPts val="0"/>
                        </a:spcBef>
                        <a:spcAft>
                          <a:spcPts val="1000"/>
                        </a:spcAft>
                      </a:pPr>
                      <a:r>
                        <a:rPr lang="en-US" sz="1700" dirty="0" smtClean="0">
                          <a:latin typeface="+mn-lt"/>
                          <a:ea typeface="Calibri"/>
                          <a:cs typeface="Arial"/>
                        </a:rPr>
                        <a:t>5/7</a:t>
                      </a:r>
                      <a:endParaRPr lang="en-US" sz="1700" dirty="0">
                        <a:latin typeface="+mn-lt"/>
                        <a:ea typeface="Calibri"/>
                        <a:cs typeface="Arial"/>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2940" marR="0">
                        <a:lnSpc>
                          <a:spcPct val="115000"/>
                        </a:lnSpc>
                        <a:spcBef>
                          <a:spcPts val="0"/>
                        </a:spcBef>
                        <a:spcAft>
                          <a:spcPts val="1000"/>
                        </a:spcAft>
                      </a:pPr>
                      <a:r>
                        <a:rPr lang="en-US" sz="1700" dirty="0" smtClean="0">
                          <a:latin typeface="+mn-lt"/>
                          <a:ea typeface="Calibri"/>
                          <a:cs typeface="Arial"/>
                        </a:rPr>
                        <a:t>4.5</a:t>
                      </a:r>
                      <a:endParaRPr lang="en-US" sz="1700" dirty="0">
                        <a:latin typeface="+mn-lt"/>
                        <a:ea typeface="Calibri"/>
                        <a:cs typeface="Arial"/>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30306">
                <a:tc>
                  <a:txBody>
                    <a:bodyPr/>
                    <a:lstStyle/>
                    <a:p>
                      <a:pPr marL="0" marR="0" lvl="0" indent="0" rtl="0">
                        <a:lnSpc>
                          <a:spcPct val="200000"/>
                        </a:lnSpc>
                        <a:spcBef>
                          <a:spcPts val="0"/>
                        </a:spcBef>
                        <a:spcAft>
                          <a:spcPts val="1000"/>
                        </a:spcAft>
                        <a:buFont typeface="+mj-lt"/>
                        <a:buNone/>
                      </a:pPr>
                      <a:r>
                        <a:rPr lang="en-US" sz="1700" dirty="0">
                          <a:latin typeface="+mn-lt"/>
                          <a:ea typeface="Calibri"/>
                          <a:cs typeface="Arial"/>
                        </a:rPr>
                        <a:t>Melanoma</a:t>
                      </a: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2920" marR="0">
                        <a:lnSpc>
                          <a:spcPct val="115000"/>
                        </a:lnSpc>
                        <a:spcBef>
                          <a:spcPts val="0"/>
                        </a:spcBef>
                        <a:spcAft>
                          <a:spcPts val="1000"/>
                        </a:spcAft>
                      </a:pPr>
                      <a:r>
                        <a:rPr lang="en-US" sz="1700" dirty="0" smtClean="0">
                          <a:latin typeface="+mn-lt"/>
                          <a:ea typeface="Calibri"/>
                          <a:cs typeface="Arial"/>
                        </a:rPr>
                        <a:t>2/6</a:t>
                      </a:r>
                      <a:endParaRPr lang="en-US" sz="1700" dirty="0">
                        <a:latin typeface="+mn-lt"/>
                        <a:ea typeface="Calibri"/>
                        <a:cs typeface="Arial"/>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2940" marR="0">
                        <a:lnSpc>
                          <a:spcPct val="115000"/>
                        </a:lnSpc>
                        <a:spcBef>
                          <a:spcPts val="0"/>
                        </a:spcBef>
                        <a:spcAft>
                          <a:spcPts val="1000"/>
                        </a:spcAft>
                      </a:pPr>
                      <a:r>
                        <a:rPr lang="en-US" sz="1700" dirty="0">
                          <a:latin typeface="+mn-lt"/>
                          <a:ea typeface="Calibri"/>
                          <a:cs typeface="Arial"/>
                        </a:rPr>
                        <a:t>&gt;2*</a:t>
                      </a: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30306">
                <a:tc>
                  <a:txBody>
                    <a:bodyPr/>
                    <a:lstStyle/>
                    <a:p>
                      <a:pPr marL="0" marR="0" lvl="0" indent="0" rtl="0">
                        <a:lnSpc>
                          <a:spcPct val="200000"/>
                        </a:lnSpc>
                        <a:spcBef>
                          <a:spcPts val="0"/>
                        </a:spcBef>
                        <a:spcAft>
                          <a:spcPts val="1000"/>
                        </a:spcAft>
                        <a:buFont typeface="+mj-lt"/>
                        <a:buNone/>
                      </a:pPr>
                      <a:r>
                        <a:rPr lang="en-US" sz="1700" dirty="0">
                          <a:latin typeface="+mn-lt"/>
                          <a:ea typeface="Calibri"/>
                          <a:cs typeface="Arial"/>
                        </a:rPr>
                        <a:t>Lung</a:t>
                      </a: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2920" marR="0">
                        <a:lnSpc>
                          <a:spcPct val="115000"/>
                        </a:lnSpc>
                        <a:spcBef>
                          <a:spcPts val="0"/>
                        </a:spcBef>
                        <a:spcAft>
                          <a:spcPts val="1000"/>
                        </a:spcAft>
                      </a:pPr>
                      <a:r>
                        <a:rPr lang="en-US" sz="1700" dirty="0">
                          <a:latin typeface="+mn-lt"/>
                          <a:ea typeface="Calibri"/>
                          <a:cs typeface="Arial"/>
                        </a:rPr>
                        <a:t>1/2</a:t>
                      </a: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2940" marR="0">
                        <a:lnSpc>
                          <a:spcPct val="115000"/>
                        </a:lnSpc>
                        <a:spcBef>
                          <a:spcPts val="0"/>
                        </a:spcBef>
                        <a:spcAft>
                          <a:spcPts val="1000"/>
                        </a:spcAft>
                      </a:pPr>
                      <a:r>
                        <a:rPr lang="en-US" sz="1700" dirty="0">
                          <a:latin typeface="+mn-lt"/>
                          <a:ea typeface="Calibri"/>
                          <a:cs typeface="Arial"/>
                        </a:rPr>
                        <a:t>2</a:t>
                      </a: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30306">
                <a:tc>
                  <a:txBody>
                    <a:bodyPr/>
                    <a:lstStyle/>
                    <a:p>
                      <a:pPr marL="0" marR="0" lvl="0" indent="0" rtl="0">
                        <a:lnSpc>
                          <a:spcPct val="200000"/>
                        </a:lnSpc>
                        <a:spcBef>
                          <a:spcPts val="0"/>
                        </a:spcBef>
                        <a:spcAft>
                          <a:spcPts val="1000"/>
                        </a:spcAft>
                        <a:buFont typeface="+mj-lt"/>
                        <a:buNone/>
                      </a:pPr>
                      <a:r>
                        <a:rPr lang="en-US" sz="1700" dirty="0">
                          <a:latin typeface="+mn-lt"/>
                          <a:ea typeface="Calibri"/>
                          <a:cs typeface="Arial"/>
                        </a:rPr>
                        <a:t>Renal</a:t>
                      </a: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2920" marR="0">
                        <a:lnSpc>
                          <a:spcPct val="115000"/>
                        </a:lnSpc>
                        <a:spcBef>
                          <a:spcPts val="0"/>
                        </a:spcBef>
                        <a:spcAft>
                          <a:spcPts val="1000"/>
                        </a:spcAft>
                      </a:pPr>
                      <a:r>
                        <a:rPr lang="en-US" sz="1700" dirty="0">
                          <a:latin typeface="+mn-lt"/>
                          <a:ea typeface="Calibri"/>
                          <a:cs typeface="Arial"/>
                        </a:rPr>
                        <a:t>1/1</a:t>
                      </a: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2940" marR="0">
                        <a:lnSpc>
                          <a:spcPct val="115000"/>
                        </a:lnSpc>
                        <a:spcBef>
                          <a:spcPts val="0"/>
                        </a:spcBef>
                        <a:spcAft>
                          <a:spcPts val="1000"/>
                        </a:spcAft>
                      </a:pPr>
                      <a:r>
                        <a:rPr lang="en-US" sz="1700" dirty="0">
                          <a:latin typeface="+mn-lt"/>
                          <a:ea typeface="Calibri"/>
                          <a:cs typeface="Arial"/>
                        </a:rPr>
                        <a:t>&gt;2*</a:t>
                      </a: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30306">
                <a:tc>
                  <a:txBody>
                    <a:bodyPr/>
                    <a:lstStyle/>
                    <a:p>
                      <a:pPr marL="0" marR="0" lvl="0" indent="0" rtl="0">
                        <a:lnSpc>
                          <a:spcPct val="200000"/>
                        </a:lnSpc>
                        <a:spcBef>
                          <a:spcPts val="0"/>
                        </a:spcBef>
                        <a:spcAft>
                          <a:spcPts val="1000"/>
                        </a:spcAft>
                        <a:buFont typeface="+mj-lt"/>
                        <a:buNone/>
                      </a:pPr>
                      <a:r>
                        <a:rPr lang="en-US" sz="1700" dirty="0">
                          <a:latin typeface="+mn-lt"/>
                          <a:ea typeface="Calibri"/>
                          <a:cs typeface="Arial"/>
                        </a:rPr>
                        <a:t>Colon</a:t>
                      </a: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2920" marR="0">
                        <a:lnSpc>
                          <a:spcPct val="115000"/>
                        </a:lnSpc>
                        <a:spcBef>
                          <a:spcPts val="0"/>
                        </a:spcBef>
                        <a:spcAft>
                          <a:spcPts val="1000"/>
                        </a:spcAft>
                      </a:pPr>
                      <a:r>
                        <a:rPr lang="en-US" sz="1700">
                          <a:latin typeface="+mn-lt"/>
                          <a:ea typeface="Calibri"/>
                          <a:cs typeface="Arial"/>
                        </a:rPr>
                        <a:t>0/3</a:t>
                      </a: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2940" marR="0">
                        <a:lnSpc>
                          <a:spcPct val="115000"/>
                        </a:lnSpc>
                        <a:spcBef>
                          <a:spcPts val="0"/>
                        </a:spcBef>
                        <a:spcAft>
                          <a:spcPts val="1000"/>
                        </a:spcAft>
                      </a:pPr>
                      <a:r>
                        <a:rPr lang="en-US" sz="1700" dirty="0">
                          <a:latin typeface="+mn-lt"/>
                          <a:ea typeface="Calibri"/>
                          <a:cs typeface="Arial"/>
                        </a:rPr>
                        <a:t>0</a:t>
                      </a: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30306">
                <a:tc>
                  <a:txBody>
                    <a:bodyPr/>
                    <a:lstStyle/>
                    <a:p>
                      <a:pPr marL="0" marR="0" lvl="0" indent="0" rtl="0">
                        <a:lnSpc>
                          <a:spcPct val="200000"/>
                        </a:lnSpc>
                        <a:spcBef>
                          <a:spcPts val="0"/>
                        </a:spcBef>
                        <a:spcAft>
                          <a:spcPts val="1000"/>
                        </a:spcAft>
                        <a:buFont typeface="+mj-lt"/>
                        <a:buNone/>
                      </a:pPr>
                      <a:r>
                        <a:rPr lang="en-US" sz="1700" b="1" dirty="0" smtClean="0">
                          <a:latin typeface="+mn-lt"/>
                          <a:ea typeface="Calibri"/>
                          <a:cs typeface="Arial"/>
                        </a:rPr>
                        <a:t>All</a:t>
                      </a:r>
                      <a:endParaRPr lang="en-US" sz="1700" b="1" dirty="0">
                        <a:latin typeface="+mn-lt"/>
                        <a:ea typeface="Calibri"/>
                        <a:cs typeface="Arial"/>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2920" marR="0">
                        <a:lnSpc>
                          <a:spcPct val="115000"/>
                        </a:lnSpc>
                        <a:spcBef>
                          <a:spcPts val="0"/>
                        </a:spcBef>
                        <a:spcAft>
                          <a:spcPts val="1000"/>
                        </a:spcAft>
                      </a:pPr>
                      <a:r>
                        <a:rPr lang="en-US" sz="1700" b="1" dirty="0" smtClean="0">
                          <a:latin typeface="+mn-lt"/>
                          <a:ea typeface="Calibri"/>
                          <a:cs typeface="Arial"/>
                        </a:rPr>
                        <a:t>13/27</a:t>
                      </a:r>
                      <a:endParaRPr lang="en-US" sz="1700" dirty="0">
                        <a:latin typeface="+mn-lt"/>
                        <a:ea typeface="Calibri"/>
                        <a:cs typeface="Arial"/>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2940" marR="0">
                        <a:lnSpc>
                          <a:spcPct val="115000"/>
                        </a:lnSpc>
                        <a:spcBef>
                          <a:spcPts val="0"/>
                        </a:spcBef>
                        <a:spcAft>
                          <a:spcPts val="1000"/>
                        </a:spcAft>
                      </a:pPr>
                      <a:r>
                        <a:rPr lang="en-US" sz="1700" b="1" dirty="0" smtClean="0">
                          <a:latin typeface="+mn-lt"/>
                          <a:ea typeface="Calibri"/>
                          <a:cs typeface="Arial"/>
                        </a:rPr>
                        <a:t>6</a:t>
                      </a:r>
                      <a:endParaRPr lang="en-US" sz="1700" dirty="0">
                        <a:latin typeface="+mn-lt"/>
                        <a:ea typeface="Calibri"/>
                        <a:cs typeface="Arial"/>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9" name="Rectangle 1"/>
          <p:cNvSpPr>
            <a:spLocks noChangeArrowheads="1"/>
          </p:cNvSpPr>
          <p:nvPr/>
        </p:nvSpPr>
        <p:spPr bwMode="auto">
          <a:xfrm>
            <a:off x="990600" y="6421198"/>
            <a:ext cx="3318164" cy="436802"/>
          </a:xfrm>
          <a:prstGeom prst="rect">
            <a:avLst/>
          </a:prstGeom>
          <a:noFill/>
          <a:ln w="9525">
            <a:noFill/>
            <a:miter lim="800000"/>
            <a:headEnd/>
            <a:tailEnd/>
          </a:ln>
          <a:effectLst/>
        </p:spPr>
        <p:txBody>
          <a:bodyPr vert="horz" wrap="square" lIns="82058" tIns="41029" rIns="82058" bIns="41029" numCol="1" anchor="ctr" anchorCtr="0" compatLnSpc="1">
            <a:prstTxWarp prst="textNoShape">
              <a:avLst/>
            </a:prstTxWarp>
            <a:spAutoFit/>
          </a:bodyPr>
          <a:lstStyle/>
          <a:p>
            <a:pPr defTabSz="820583" fontAlgn="base">
              <a:spcBef>
                <a:spcPct val="0"/>
              </a:spcBef>
              <a:spcAft>
                <a:spcPct val="0"/>
              </a:spcAft>
            </a:pPr>
            <a:r>
              <a:rPr lang="en-US" sz="1100" dirty="0">
                <a:ea typeface="Calibri" pitchFamily="34" charset="0"/>
                <a:cs typeface="Arial" pitchFamily="34" charset="0"/>
              </a:rPr>
              <a:t>*A Patient is still in remission and under observation</a:t>
            </a:r>
          </a:p>
          <a:p>
            <a:pPr defTabSz="820583" fontAlgn="base">
              <a:spcBef>
                <a:spcPct val="0"/>
              </a:spcBef>
              <a:spcAft>
                <a:spcPct val="0"/>
              </a:spcAft>
            </a:pPr>
            <a:endParaRPr lang="en-US" sz="1100" dirty="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2"/>
            <a:ext cx="8609330" cy="554218"/>
          </a:xfrm>
          <a:prstGeom prst="rect">
            <a:avLst/>
          </a:prstGeom>
        </p:spPr>
        <p:txBody>
          <a:bodyPr wrap="square" lIns="0" tIns="0" rIns="0" bIns="0" rtlCol="0">
            <a:noAutofit/>
          </a:bodyPr>
          <a:lstStyle/>
          <a:p>
            <a:pPr marL="12700">
              <a:lnSpc>
                <a:spcPts val="3765"/>
              </a:lnSpc>
              <a:spcBef>
                <a:spcPts val="188"/>
              </a:spcBef>
            </a:pPr>
            <a:r>
              <a:rPr lang="en-US" sz="2900" spc="-100" baseline="3034" dirty="0" err="1" smtClean="0">
                <a:solidFill>
                  <a:srgbClr val="676954"/>
                </a:solidFill>
                <a:cs typeface="Calibri"/>
              </a:rPr>
              <a:t>Elenagen</a:t>
            </a:r>
            <a:r>
              <a:rPr lang="en-US" sz="2900" spc="-100" baseline="3034" dirty="0" smtClean="0">
                <a:solidFill>
                  <a:srgbClr val="676954"/>
                </a:solidFill>
                <a:cs typeface="Calibri"/>
              </a:rPr>
              <a:t>® Restores Tumor Sensitivity to Chemotherapy  in Breast and Ovary Cancer Patients</a:t>
            </a:r>
            <a:endParaRPr sz="2900" spc="-179" baseline="3034" dirty="0">
              <a:solidFill>
                <a:srgbClr val="676954"/>
              </a:solidFill>
              <a:latin typeface="Calibri"/>
              <a:cs typeface="Calibri"/>
            </a:endParaRP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21</a:t>
            </a:r>
            <a:endParaRPr sz="1400" dirty="0">
              <a:latin typeface="Calibri"/>
              <a:cs typeface="Calibri"/>
            </a:endParaRPr>
          </a:p>
        </p:txBody>
      </p:sp>
      <p:graphicFrame>
        <p:nvGraphicFramePr>
          <p:cNvPr id="10" name="Table 7"/>
          <p:cNvGraphicFramePr>
            <a:graphicFrameLocks noGrp="1"/>
          </p:cNvGraphicFramePr>
          <p:nvPr>
            <p:extLst>
              <p:ext uri="{D42A27DB-BD31-4B8C-83A1-F6EECF244321}">
                <p14:modId xmlns="" xmlns:p14="http://schemas.microsoft.com/office/powerpoint/2010/main" val="1776876357"/>
              </p:ext>
            </p:extLst>
          </p:nvPr>
        </p:nvGraphicFramePr>
        <p:xfrm>
          <a:off x="512618" y="1796948"/>
          <a:ext cx="9012382" cy="4908652"/>
        </p:xfrm>
        <a:graphic>
          <a:graphicData uri="http://schemas.openxmlformats.org/drawingml/2006/table">
            <a:tbl>
              <a:tblPr/>
              <a:tblGrid>
                <a:gridCol w="458257">
                  <a:extLst>
                    <a:ext uri="{9D8B030D-6E8A-4147-A177-3AD203B41FA5}">
                      <a16:colId xmlns="" xmlns:a16="http://schemas.microsoft.com/office/drawing/2014/main" val="4052756278"/>
                    </a:ext>
                  </a:extLst>
                </a:gridCol>
                <a:gridCol w="1527523">
                  <a:extLst>
                    <a:ext uri="{9D8B030D-6E8A-4147-A177-3AD203B41FA5}">
                      <a16:colId xmlns="" xmlns:a16="http://schemas.microsoft.com/office/drawing/2014/main" val="20000"/>
                    </a:ext>
                  </a:extLst>
                </a:gridCol>
                <a:gridCol w="1833026">
                  <a:extLst>
                    <a:ext uri="{9D8B030D-6E8A-4147-A177-3AD203B41FA5}">
                      <a16:colId xmlns="" xmlns:a16="http://schemas.microsoft.com/office/drawing/2014/main" val="20001"/>
                    </a:ext>
                  </a:extLst>
                </a:gridCol>
                <a:gridCol w="3040447">
                  <a:extLst>
                    <a:ext uri="{9D8B030D-6E8A-4147-A177-3AD203B41FA5}">
                      <a16:colId xmlns="" xmlns:a16="http://schemas.microsoft.com/office/drawing/2014/main" val="20002"/>
                    </a:ext>
                  </a:extLst>
                </a:gridCol>
                <a:gridCol w="2153129">
                  <a:extLst>
                    <a:ext uri="{9D8B030D-6E8A-4147-A177-3AD203B41FA5}">
                      <a16:colId xmlns="" xmlns:a16="http://schemas.microsoft.com/office/drawing/2014/main" val="20003"/>
                    </a:ext>
                  </a:extLst>
                </a:gridCol>
              </a:tblGrid>
              <a:tr h="391159">
                <a:tc>
                  <a:txBody>
                    <a:bodyPr/>
                    <a:lstStyle/>
                    <a:p>
                      <a:pPr marL="0" marR="0" algn="ctr">
                        <a:lnSpc>
                          <a:spcPct val="100000"/>
                        </a:lnSpc>
                        <a:spcBef>
                          <a:spcPts val="0"/>
                        </a:spcBef>
                        <a:spcAft>
                          <a:spcPts val="0"/>
                        </a:spcAft>
                      </a:pPr>
                      <a:r>
                        <a:rPr lang="en-US" sz="1400" dirty="0">
                          <a:solidFill>
                            <a:schemeClr val="bg1"/>
                          </a:solidFill>
                          <a:latin typeface="+mn-lt"/>
                          <a:ea typeface="Calibri"/>
                          <a:cs typeface="Arial" pitchFamily="34" charset="0"/>
                        </a:rPr>
                        <a:t>#</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851"/>
                    </a:solidFill>
                  </a:tcPr>
                </a:tc>
                <a:tc>
                  <a:txBody>
                    <a:bodyPr/>
                    <a:lstStyle/>
                    <a:p>
                      <a:pPr marL="0" marR="0">
                        <a:lnSpc>
                          <a:spcPct val="100000"/>
                        </a:lnSpc>
                        <a:spcBef>
                          <a:spcPts val="0"/>
                        </a:spcBef>
                        <a:spcAft>
                          <a:spcPts val="0"/>
                        </a:spcAft>
                      </a:pPr>
                      <a:r>
                        <a:rPr lang="en-US" sz="1400" b="1" dirty="0">
                          <a:solidFill>
                            <a:schemeClr val="bg1"/>
                          </a:solidFill>
                          <a:latin typeface="+mn-lt"/>
                          <a:ea typeface="Calibri"/>
                          <a:cs typeface="Arial" pitchFamily="34" charset="0"/>
                        </a:rPr>
                        <a:t>Diagnosis</a:t>
                      </a:r>
                      <a:r>
                        <a:rPr lang="ru-RU" sz="1400" b="1" dirty="0">
                          <a:solidFill>
                            <a:schemeClr val="bg1"/>
                          </a:solidFill>
                          <a:latin typeface="+mn-lt"/>
                          <a:ea typeface="Calibri"/>
                          <a:cs typeface="Arial" pitchFamily="34" charset="0"/>
                        </a:rPr>
                        <a:t>/</a:t>
                      </a:r>
                      <a:endParaRPr lang="en-US" sz="1400" b="1" dirty="0">
                        <a:solidFill>
                          <a:schemeClr val="bg1"/>
                        </a:solidFill>
                        <a:latin typeface="+mn-lt"/>
                        <a:ea typeface="Calibri"/>
                        <a:cs typeface="Arial" pitchFamily="34" charset="0"/>
                      </a:endParaRPr>
                    </a:p>
                    <a:p>
                      <a:pPr marL="0" marR="0">
                        <a:lnSpc>
                          <a:spcPct val="100000"/>
                        </a:lnSpc>
                        <a:spcBef>
                          <a:spcPts val="0"/>
                        </a:spcBef>
                        <a:spcAft>
                          <a:spcPts val="0"/>
                        </a:spcAft>
                      </a:pPr>
                      <a:r>
                        <a:rPr lang="en-US" sz="1400" b="1" dirty="0">
                          <a:solidFill>
                            <a:schemeClr val="bg1"/>
                          </a:solidFill>
                          <a:latin typeface="+mn-lt"/>
                          <a:ea typeface="Calibri"/>
                          <a:cs typeface="Arial" pitchFamily="34" charset="0"/>
                        </a:rPr>
                        <a:t>patient number </a:t>
                      </a:r>
                      <a:endParaRPr lang="en-US" sz="1400" dirty="0">
                        <a:solidFill>
                          <a:schemeClr val="bg1"/>
                        </a:solidFill>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851"/>
                    </a:solidFill>
                  </a:tcPr>
                </a:tc>
                <a:tc>
                  <a:txBody>
                    <a:bodyPr/>
                    <a:lstStyle/>
                    <a:p>
                      <a:pPr marL="0" marR="0">
                        <a:lnSpc>
                          <a:spcPct val="100000"/>
                        </a:lnSpc>
                        <a:spcBef>
                          <a:spcPts val="0"/>
                        </a:spcBef>
                        <a:spcAft>
                          <a:spcPts val="0"/>
                        </a:spcAft>
                      </a:pPr>
                      <a:r>
                        <a:rPr lang="en-US" sz="1400" b="1" dirty="0">
                          <a:solidFill>
                            <a:schemeClr val="bg1"/>
                          </a:solidFill>
                          <a:latin typeface="+mn-lt"/>
                          <a:ea typeface="Calibri"/>
                          <a:cs typeface="Arial" pitchFamily="34" charset="0"/>
                        </a:rPr>
                        <a:t>Dose</a:t>
                      </a:r>
                      <a:r>
                        <a:rPr lang="ru-RU" sz="1400" b="1" dirty="0">
                          <a:solidFill>
                            <a:schemeClr val="bg1"/>
                          </a:solidFill>
                          <a:latin typeface="+mn-lt"/>
                          <a:ea typeface="Calibri"/>
                          <a:cs typeface="Arial" pitchFamily="34" charset="0"/>
                        </a:rPr>
                        <a:t>/</a:t>
                      </a:r>
                      <a:r>
                        <a:rPr lang="en-US" sz="1400" b="1" dirty="0">
                          <a:solidFill>
                            <a:schemeClr val="bg1"/>
                          </a:solidFill>
                          <a:latin typeface="+mn-lt"/>
                          <a:ea typeface="Calibri"/>
                          <a:cs typeface="Arial" pitchFamily="34" charset="0"/>
                        </a:rPr>
                        <a:t> </a:t>
                      </a:r>
                    </a:p>
                    <a:p>
                      <a:pPr marL="0" marR="0">
                        <a:lnSpc>
                          <a:spcPct val="100000"/>
                        </a:lnSpc>
                        <a:spcBef>
                          <a:spcPts val="0"/>
                        </a:spcBef>
                        <a:spcAft>
                          <a:spcPts val="0"/>
                        </a:spcAft>
                      </a:pPr>
                      <a:r>
                        <a:rPr lang="en-US" sz="1400" b="1" dirty="0">
                          <a:solidFill>
                            <a:schemeClr val="bg1"/>
                          </a:solidFill>
                          <a:latin typeface="+mn-lt"/>
                          <a:ea typeface="Calibri"/>
                          <a:cs typeface="Arial" pitchFamily="34" charset="0"/>
                        </a:rPr>
                        <a:t>Elenagen® effect</a:t>
                      </a:r>
                      <a:endParaRPr lang="en-US" sz="1400" dirty="0">
                        <a:solidFill>
                          <a:schemeClr val="bg1"/>
                        </a:solidFill>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851"/>
                    </a:solidFill>
                  </a:tcPr>
                </a:tc>
                <a:tc>
                  <a:txBody>
                    <a:bodyPr/>
                    <a:lstStyle/>
                    <a:p>
                      <a:pPr marL="0" marR="0">
                        <a:lnSpc>
                          <a:spcPct val="100000"/>
                        </a:lnSpc>
                        <a:spcBef>
                          <a:spcPts val="0"/>
                        </a:spcBef>
                        <a:spcAft>
                          <a:spcPts val="0"/>
                        </a:spcAft>
                      </a:pPr>
                      <a:r>
                        <a:rPr lang="en-US" sz="1400" b="1" dirty="0">
                          <a:solidFill>
                            <a:schemeClr val="bg1"/>
                          </a:solidFill>
                          <a:latin typeface="+mn-lt"/>
                          <a:ea typeface="Calibri"/>
                          <a:cs typeface="Arial" pitchFamily="34" charset="0"/>
                        </a:rPr>
                        <a:t>Chemotherapy/ Effects </a:t>
                      </a:r>
                      <a:endParaRPr lang="en-US" sz="1400" dirty="0">
                        <a:solidFill>
                          <a:schemeClr val="bg1"/>
                        </a:solidFill>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851"/>
                    </a:solidFill>
                  </a:tcPr>
                </a:tc>
                <a:tc>
                  <a:txBody>
                    <a:bodyPr/>
                    <a:lstStyle/>
                    <a:p>
                      <a:pPr marL="0" marR="0">
                        <a:lnSpc>
                          <a:spcPct val="100000"/>
                        </a:lnSpc>
                        <a:spcBef>
                          <a:spcPts val="0"/>
                        </a:spcBef>
                        <a:spcAft>
                          <a:spcPts val="0"/>
                        </a:spcAft>
                      </a:pPr>
                      <a:r>
                        <a:rPr lang="en-US" sz="1400" b="1" dirty="0">
                          <a:solidFill>
                            <a:schemeClr val="bg1"/>
                          </a:solidFill>
                          <a:latin typeface="+mn-lt"/>
                          <a:ea typeface="Calibri"/>
                          <a:cs typeface="Arial" pitchFamily="34" charset="0"/>
                        </a:rPr>
                        <a:t>Patient’s conditions on Sept 1, 2016</a:t>
                      </a:r>
                      <a:endParaRPr lang="en-US" sz="1400" dirty="0">
                        <a:solidFill>
                          <a:schemeClr val="bg1"/>
                        </a:solidFill>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6B851"/>
                    </a:solidFill>
                  </a:tcPr>
                </a:tc>
                <a:extLst>
                  <a:ext uri="{0D108BD9-81ED-4DB2-BD59-A6C34878D82A}">
                    <a16:rowId xmlns="" xmlns:a16="http://schemas.microsoft.com/office/drawing/2014/main" val="10000"/>
                  </a:ext>
                </a:extLst>
              </a:tr>
              <a:tr h="391159">
                <a:tc>
                  <a:txBody>
                    <a:bodyPr/>
                    <a:lstStyle/>
                    <a:p>
                      <a:pPr marL="0" marR="0">
                        <a:lnSpc>
                          <a:spcPct val="100000"/>
                        </a:lnSpc>
                        <a:spcBef>
                          <a:spcPts val="0"/>
                        </a:spcBef>
                        <a:spcAft>
                          <a:spcPts val="0"/>
                        </a:spcAft>
                      </a:pPr>
                      <a:r>
                        <a:rPr lang="en-US" sz="1400" dirty="0">
                          <a:latin typeface="+mn-lt"/>
                          <a:ea typeface="Calibri"/>
                          <a:cs typeface="Arial" pitchFamily="34" charset="0"/>
                        </a:rPr>
                        <a:t>1.</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a:latin typeface="+mn-lt"/>
                          <a:ea typeface="Calibri"/>
                          <a:cs typeface="Arial" pitchFamily="34" charset="0"/>
                        </a:rPr>
                        <a:t>Breast</a:t>
                      </a:r>
                    </a:p>
                    <a:p>
                      <a:pPr marL="0" marR="0">
                        <a:lnSpc>
                          <a:spcPct val="100000"/>
                        </a:lnSpc>
                        <a:spcBef>
                          <a:spcPts val="0"/>
                        </a:spcBef>
                        <a:spcAft>
                          <a:spcPts val="0"/>
                        </a:spcAft>
                      </a:pPr>
                      <a:r>
                        <a:rPr lang="ru-RU" sz="1400" dirty="0">
                          <a:latin typeface="+mn-lt"/>
                          <a:ea typeface="Calibri"/>
                          <a:cs typeface="Arial" pitchFamily="34" charset="0"/>
                        </a:rPr>
                        <a:t>5001</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ru-RU" sz="1400" dirty="0">
                          <a:latin typeface="+mn-lt"/>
                          <a:ea typeface="Calibri"/>
                          <a:cs typeface="Arial" pitchFamily="34" charset="0"/>
                        </a:rPr>
                        <a:t>1 </a:t>
                      </a:r>
                      <a:r>
                        <a:rPr lang="en-US" sz="1400" dirty="0">
                          <a:latin typeface="+mn-lt"/>
                          <a:ea typeface="Calibri"/>
                          <a:cs typeface="Arial" pitchFamily="34" charset="0"/>
                        </a:rPr>
                        <a:t>mg</a:t>
                      </a:r>
                      <a:r>
                        <a:rPr lang="ru-RU" sz="1400" dirty="0">
                          <a:latin typeface="+mn-lt"/>
                          <a:ea typeface="Calibri"/>
                          <a:cs typeface="Arial" pitchFamily="34" charset="0"/>
                        </a:rPr>
                        <a:t>, </a:t>
                      </a:r>
                      <a:endParaRPr lang="en-US" sz="1400" dirty="0">
                        <a:latin typeface="+mn-lt"/>
                        <a:ea typeface="Calibri"/>
                        <a:cs typeface="Arial" pitchFamily="34" charset="0"/>
                      </a:endParaRPr>
                    </a:p>
                    <a:p>
                      <a:pPr marL="0" marR="0">
                        <a:lnSpc>
                          <a:spcPct val="100000"/>
                        </a:lnSpc>
                        <a:spcBef>
                          <a:spcPts val="0"/>
                        </a:spcBef>
                        <a:spcAft>
                          <a:spcPts val="0"/>
                        </a:spcAft>
                      </a:pPr>
                      <a:r>
                        <a:rPr lang="en-US" sz="1400" dirty="0">
                          <a:latin typeface="+mn-lt"/>
                          <a:ea typeface="Calibri"/>
                          <a:cs typeface="Arial" pitchFamily="34" charset="0"/>
                        </a:rPr>
                        <a:t>stabilization </a:t>
                      </a:r>
                      <a:r>
                        <a:rPr lang="ru-RU" sz="1400" dirty="0">
                          <a:latin typeface="+mn-lt"/>
                          <a:ea typeface="Calibri"/>
                          <a:cs typeface="Arial" pitchFamily="34" charset="0"/>
                        </a:rPr>
                        <a:t>2 м</a:t>
                      </a:r>
                      <a:r>
                        <a:rPr lang="en-US" sz="1400" dirty="0">
                          <a:latin typeface="+mn-lt"/>
                          <a:ea typeface="Calibri"/>
                          <a:cs typeface="Arial" pitchFamily="34" charset="0"/>
                        </a:rPr>
                        <a:t>o </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ru-RU" sz="1400" dirty="0">
                          <a:latin typeface="+mn-lt"/>
                          <a:ea typeface="Calibri"/>
                          <a:cs typeface="Arial" pitchFamily="34" charset="0"/>
                        </a:rPr>
                        <a:t>АС </a:t>
                      </a:r>
                      <a:r>
                        <a:rPr lang="en-US" sz="1400" dirty="0">
                          <a:latin typeface="+mn-lt"/>
                          <a:ea typeface="Calibri"/>
                          <a:cs typeface="Arial" pitchFamily="34" charset="0"/>
                        </a:rPr>
                        <a:t>(</a:t>
                      </a:r>
                      <a:r>
                        <a:rPr lang="en-US" sz="1400" dirty="0" err="1">
                          <a:latin typeface="+mn-lt"/>
                          <a:ea typeface="Calibri"/>
                          <a:cs typeface="Arial" pitchFamily="34" charset="0"/>
                        </a:rPr>
                        <a:t>Adriamycin+Cyclophosphane</a:t>
                      </a:r>
                      <a:r>
                        <a:rPr lang="en-US" sz="1400" dirty="0">
                          <a:latin typeface="+mn-lt"/>
                          <a:ea typeface="Calibri"/>
                          <a:cs typeface="Arial" pitchFamily="34" charset="0"/>
                        </a:rPr>
                        <a:t>), stabilization 8 </a:t>
                      </a:r>
                      <a:r>
                        <a:rPr lang="en-US" sz="1400" dirty="0" err="1">
                          <a:latin typeface="+mn-lt"/>
                          <a:ea typeface="Calibri"/>
                          <a:cs typeface="Arial" pitchFamily="34" charset="0"/>
                        </a:rPr>
                        <a:t>mo</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a:latin typeface="+mn-lt"/>
                          <a:ea typeface="Calibri"/>
                          <a:cs typeface="Arial" pitchFamily="34" charset="0"/>
                        </a:rPr>
                        <a:t>Survived 14 mo since start the treatment</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586739">
                <a:tc>
                  <a:txBody>
                    <a:bodyPr/>
                    <a:lstStyle/>
                    <a:p>
                      <a:pPr marL="0" marR="0">
                        <a:lnSpc>
                          <a:spcPct val="100000"/>
                        </a:lnSpc>
                        <a:spcBef>
                          <a:spcPts val="0"/>
                        </a:spcBef>
                        <a:spcAft>
                          <a:spcPts val="0"/>
                        </a:spcAft>
                      </a:pPr>
                      <a:r>
                        <a:rPr lang="en-US" sz="1400" dirty="0">
                          <a:latin typeface="+mn-lt"/>
                          <a:ea typeface="Calibri"/>
                          <a:cs typeface="Arial" pitchFamily="34" charset="0"/>
                        </a:rPr>
                        <a:t>2.</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a:latin typeface="+mn-lt"/>
                          <a:ea typeface="Calibri"/>
                          <a:cs typeface="Arial" pitchFamily="34" charset="0"/>
                        </a:rPr>
                        <a:t>Breast</a:t>
                      </a:r>
                      <a:r>
                        <a:rPr lang="ru-RU" sz="1400" dirty="0">
                          <a:latin typeface="+mn-lt"/>
                          <a:ea typeface="Calibri"/>
                          <a:cs typeface="Arial" pitchFamily="34" charset="0"/>
                        </a:rPr>
                        <a:t> 5002</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ru-RU" sz="1400" dirty="0">
                          <a:latin typeface="+mn-lt"/>
                          <a:ea typeface="Calibri"/>
                          <a:cs typeface="Arial" pitchFamily="34" charset="0"/>
                        </a:rPr>
                        <a:t>1 </a:t>
                      </a:r>
                      <a:r>
                        <a:rPr lang="en-US" sz="1400" dirty="0">
                          <a:latin typeface="+mn-lt"/>
                          <a:ea typeface="Calibri"/>
                          <a:cs typeface="Arial" pitchFamily="34" charset="0"/>
                        </a:rPr>
                        <a:t>mg</a:t>
                      </a:r>
                      <a:r>
                        <a:rPr lang="ru-RU" sz="1400" dirty="0">
                          <a:latin typeface="+mn-lt"/>
                          <a:ea typeface="Calibri"/>
                          <a:cs typeface="Arial" pitchFamily="34" charset="0"/>
                        </a:rPr>
                        <a:t>, </a:t>
                      </a:r>
                      <a:endParaRPr lang="en-US" sz="1400" dirty="0">
                        <a:latin typeface="+mn-lt"/>
                        <a:ea typeface="Calibri"/>
                        <a:cs typeface="Arial" pitchFamily="34" charset="0"/>
                      </a:endParaRPr>
                    </a:p>
                    <a:p>
                      <a:pPr marL="0" marR="0">
                        <a:lnSpc>
                          <a:spcPct val="100000"/>
                        </a:lnSpc>
                        <a:spcBef>
                          <a:spcPts val="0"/>
                        </a:spcBef>
                        <a:spcAft>
                          <a:spcPts val="0"/>
                        </a:spcAft>
                      </a:pPr>
                      <a:r>
                        <a:rPr lang="en-US" sz="1400" dirty="0">
                          <a:latin typeface="+mn-lt"/>
                          <a:ea typeface="Calibri"/>
                          <a:cs typeface="Arial" pitchFamily="34" charset="0"/>
                        </a:rPr>
                        <a:t>progression</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err="1">
                          <a:latin typeface="+mn-lt"/>
                          <a:ea typeface="Calibri"/>
                          <a:cs typeface="Arial" pitchFamily="34" charset="0"/>
                        </a:rPr>
                        <a:t>Eribulin</a:t>
                      </a:r>
                      <a:r>
                        <a:rPr lang="en-US" sz="1400" dirty="0">
                          <a:latin typeface="+mn-lt"/>
                          <a:ea typeface="Calibri"/>
                          <a:cs typeface="Arial" pitchFamily="34" charset="0"/>
                        </a:rPr>
                        <a:t> (EB), </a:t>
                      </a:r>
                      <a:r>
                        <a:rPr lang="en-US" sz="1400" dirty="0" err="1">
                          <a:latin typeface="+mn-lt"/>
                          <a:ea typeface="Calibri"/>
                          <a:cs typeface="Arial" pitchFamily="34" charset="0"/>
                        </a:rPr>
                        <a:t>navelbin</a:t>
                      </a:r>
                      <a:r>
                        <a:rPr lang="en-US" sz="1400" dirty="0">
                          <a:latin typeface="+mn-lt"/>
                          <a:ea typeface="Calibri"/>
                          <a:cs typeface="Arial" pitchFamily="34" charset="0"/>
                        </a:rPr>
                        <a:t>, cisplatin, gemcitabine, </a:t>
                      </a:r>
                      <a:r>
                        <a:rPr lang="en-US" sz="1400" dirty="0" err="1">
                          <a:latin typeface="+mn-lt"/>
                          <a:ea typeface="Calibri"/>
                          <a:cs typeface="Arial" pitchFamily="34" charset="0"/>
                        </a:rPr>
                        <a:t>bevuzicam</a:t>
                      </a:r>
                      <a:endParaRPr lang="en-US" sz="1400" dirty="0">
                        <a:latin typeface="+mn-lt"/>
                        <a:ea typeface="Calibri"/>
                        <a:cs typeface="Arial" pitchFamily="34" charset="0"/>
                      </a:endParaRPr>
                    </a:p>
                    <a:p>
                      <a:pPr marL="0" marR="0">
                        <a:lnSpc>
                          <a:spcPct val="100000"/>
                        </a:lnSpc>
                        <a:spcBef>
                          <a:spcPts val="0"/>
                        </a:spcBef>
                        <a:spcAft>
                          <a:spcPts val="0"/>
                        </a:spcAft>
                      </a:pPr>
                      <a:r>
                        <a:rPr lang="en-US" sz="1400" dirty="0">
                          <a:latin typeface="+mn-lt"/>
                          <a:ea typeface="Calibri"/>
                          <a:cs typeface="Arial" pitchFamily="34" charset="0"/>
                        </a:rPr>
                        <a:t>stabilization 15 </a:t>
                      </a:r>
                      <a:r>
                        <a:rPr lang="en-US" sz="1400" dirty="0" err="1">
                          <a:latin typeface="+mn-lt"/>
                          <a:ea typeface="Calibri"/>
                          <a:cs typeface="Arial" pitchFamily="34" charset="0"/>
                        </a:rPr>
                        <a:t>mo</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a:latin typeface="+mn-lt"/>
                          <a:ea typeface="Calibri"/>
                          <a:cs typeface="Arial" pitchFamily="34" charset="0"/>
                        </a:rPr>
                        <a:t>Alive</a:t>
                      </a:r>
                      <a:r>
                        <a:rPr lang="ru-RU" sz="1400">
                          <a:latin typeface="+mn-lt"/>
                          <a:ea typeface="Calibri"/>
                          <a:cs typeface="Arial" pitchFamily="34" charset="0"/>
                        </a:rPr>
                        <a:t>  17 </a:t>
                      </a:r>
                      <a:r>
                        <a:rPr lang="en-US" sz="1400">
                          <a:latin typeface="+mn-lt"/>
                          <a:ea typeface="Calibri"/>
                          <a:cs typeface="Arial" pitchFamily="34" charset="0"/>
                        </a:rPr>
                        <a:t>mo</a:t>
                      </a:r>
                    </a:p>
                    <a:p>
                      <a:pPr marL="0" marR="0">
                        <a:lnSpc>
                          <a:spcPct val="100000"/>
                        </a:lnSpc>
                        <a:spcBef>
                          <a:spcPts val="0"/>
                        </a:spcBef>
                        <a:spcAft>
                          <a:spcPts val="0"/>
                        </a:spcAft>
                      </a:pPr>
                      <a:r>
                        <a:rPr lang="en-US" sz="1400">
                          <a:latin typeface="+mn-lt"/>
                          <a:ea typeface="Calibri"/>
                          <a:cs typeface="Arial" pitchFamily="34" charset="0"/>
                        </a:rPr>
                        <a:t>In treatment</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91159">
                <a:tc>
                  <a:txBody>
                    <a:bodyPr/>
                    <a:lstStyle/>
                    <a:p>
                      <a:pPr marL="0" marR="0">
                        <a:lnSpc>
                          <a:spcPct val="100000"/>
                        </a:lnSpc>
                        <a:spcBef>
                          <a:spcPts val="0"/>
                        </a:spcBef>
                        <a:spcAft>
                          <a:spcPts val="0"/>
                        </a:spcAft>
                      </a:pPr>
                      <a:r>
                        <a:rPr lang="en-US" sz="1400" dirty="0">
                          <a:latin typeface="+mn-lt"/>
                          <a:ea typeface="Calibri"/>
                          <a:cs typeface="Arial" pitchFamily="34" charset="0"/>
                        </a:rPr>
                        <a:t>3.</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400" dirty="0">
                          <a:latin typeface="+mn-lt"/>
                          <a:ea typeface="Calibri"/>
                          <a:cs typeface="Arial" pitchFamily="34" charset="0"/>
                        </a:rPr>
                        <a:t>Breast </a:t>
                      </a:r>
                    </a:p>
                    <a:p>
                      <a:pPr marL="0" marR="0">
                        <a:lnSpc>
                          <a:spcPct val="100000"/>
                        </a:lnSpc>
                        <a:spcBef>
                          <a:spcPts val="0"/>
                        </a:spcBef>
                        <a:spcAft>
                          <a:spcPts val="0"/>
                        </a:spcAft>
                      </a:pPr>
                      <a:r>
                        <a:rPr lang="ru-RU" sz="1400" dirty="0">
                          <a:latin typeface="+mn-lt"/>
                          <a:ea typeface="Calibri"/>
                          <a:cs typeface="Arial" pitchFamily="34" charset="0"/>
                        </a:rPr>
                        <a:t>5005</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ru-RU" sz="1400" dirty="0">
                          <a:latin typeface="+mn-lt"/>
                          <a:ea typeface="Calibri"/>
                          <a:cs typeface="Arial" pitchFamily="34" charset="0"/>
                        </a:rPr>
                        <a:t>1 </a:t>
                      </a:r>
                      <a:r>
                        <a:rPr lang="en-US" sz="1400" dirty="0">
                          <a:latin typeface="+mn-lt"/>
                          <a:ea typeface="Calibri"/>
                          <a:cs typeface="Arial" pitchFamily="34" charset="0"/>
                        </a:rPr>
                        <a:t>mg</a:t>
                      </a:r>
                      <a:r>
                        <a:rPr lang="ru-RU" sz="1400" dirty="0">
                          <a:latin typeface="+mn-lt"/>
                          <a:ea typeface="Calibri"/>
                          <a:cs typeface="Arial" pitchFamily="34" charset="0"/>
                        </a:rPr>
                        <a:t>, </a:t>
                      </a:r>
                      <a:endParaRPr lang="en-US" sz="1400" dirty="0">
                        <a:latin typeface="+mn-lt"/>
                        <a:ea typeface="Calibri"/>
                        <a:cs typeface="Arial" pitchFamily="34" charset="0"/>
                      </a:endParaRPr>
                    </a:p>
                    <a:p>
                      <a:pPr marL="0" marR="0">
                        <a:lnSpc>
                          <a:spcPct val="100000"/>
                        </a:lnSpc>
                        <a:spcBef>
                          <a:spcPts val="0"/>
                        </a:spcBef>
                        <a:spcAft>
                          <a:spcPts val="0"/>
                        </a:spcAft>
                      </a:pPr>
                      <a:r>
                        <a:rPr lang="en-US" sz="1400" dirty="0">
                          <a:latin typeface="+mn-lt"/>
                          <a:ea typeface="Calibri"/>
                          <a:cs typeface="Arial" pitchFamily="34" charset="0"/>
                        </a:rPr>
                        <a:t>Stabilization </a:t>
                      </a:r>
                      <a:r>
                        <a:rPr lang="ru-RU" sz="1400" dirty="0">
                          <a:latin typeface="+mn-lt"/>
                          <a:ea typeface="Calibri"/>
                          <a:cs typeface="Arial" pitchFamily="34" charset="0"/>
                        </a:rPr>
                        <a:t>6</a:t>
                      </a:r>
                      <a:r>
                        <a:rPr lang="en-US" sz="1400" dirty="0">
                          <a:latin typeface="+mn-lt"/>
                          <a:ea typeface="Calibri"/>
                          <a:cs typeface="Arial" pitchFamily="34" charset="0"/>
                        </a:rPr>
                        <a:t> </a:t>
                      </a:r>
                      <a:r>
                        <a:rPr lang="en-US" sz="1400" dirty="0" err="1">
                          <a:latin typeface="+mn-lt"/>
                          <a:ea typeface="Calibri"/>
                          <a:cs typeface="Arial" pitchFamily="34" charset="0"/>
                        </a:rPr>
                        <a:t>mo</a:t>
                      </a:r>
                      <a:r>
                        <a:rPr lang="en-US" sz="1400" dirty="0">
                          <a:latin typeface="+mn-lt"/>
                          <a:ea typeface="Calibri"/>
                          <a:cs typeface="Arial" pitchFamily="34" charset="0"/>
                        </a:rPr>
                        <a:t> </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ru-RU" sz="1400" dirty="0">
                          <a:latin typeface="+mn-lt"/>
                          <a:ea typeface="Calibri"/>
                          <a:cs typeface="Arial" pitchFamily="34" charset="0"/>
                        </a:rPr>
                        <a:t>АС</a:t>
                      </a:r>
                      <a:r>
                        <a:rPr lang="en-US" sz="1400" dirty="0">
                          <a:latin typeface="+mn-lt"/>
                          <a:ea typeface="Calibri"/>
                          <a:cs typeface="Arial" pitchFamily="34" charset="0"/>
                        </a:rPr>
                        <a:t>, stabilization (3 courses), then progression</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a:latin typeface="+mn-lt"/>
                          <a:ea typeface="Calibri"/>
                          <a:cs typeface="Arial" pitchFamily="34" charset="0"/>
                        </a:rPr>
                        <a:t>Alive </a:t>
                      </a:r>
                      <a:r>
                        <a:rPr lang="ru-RU" sz="1400">
                          <a:latin typeface="+mn-lt"/>
                          <a:ea typeface="Calibri"/>
                          <a:cs typeface="Arial" pitchFamily="34" charset="0"/>
                        </a:rPr>
                        <a:t>15 </a:t>
                      </a:r>
                      <a:r>
                        <a:rPr lang="en-US" sz="1400">
                          <a:latin typeface="+mn-lt"/>
                          <a:ea typeface="Calibri"/>
                          <a:cs typeface="Arial" pitchFamily="34" charset="0"/>
                        </a:rPr>
                        <a:t>mo</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91159">
                <a:tc>
                  <a:txBody>
                    <a:bodyPr/>
                    <a:lstStyle/>
                    <a:p>
                      <a:pPr marL="0" marR="0">
                        <a:lnSpc>
                          <a:spcPct val="100000"/>
                        </a:lnSpc>
                        <a:spcBef>
                          <a:spcPts val="0"/>
                        </a:spcBef>
                        <a:spcAft>
                          <a:spcPts val="0"/>
                        </a:spcAft>
                      </a:pPr>
                      <a:r>
                        <a:rPr lang="en-US" sz="1400" dirty="0">
                          <a:latin typeface="+mn-lt"/>
                          <a:ea typeface="Calibri"/>
                          <a:cs typeface="Arial" pitchFamily="34" charset="0"/>
                        </a:rPr>
                        <a:t>4.</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a:latin typeface="+mn-lt"/>
                          <a:ea typeface="Calibri"/>
                          <a:cs typeface="Arial" pitchFamily="34" charset="0"/>
                        </a:rPr>
                        <a:t>Breast</a:t>
                      </a:r>
                    </a:p>
                    <a:p>
                      <a:pPr marL="0" marR="0">
                        <a:lnSpc>
                          <a:spcPct val="100000"/>
                        </a:lnSpc>
                        <a:spcBef>
                          <a:spcPts val="0"/>
                        </a:spcBef>
                        <a:spcAft>
                          <a:spcPts val="0"/>
                        </a:spcAft>
                      </a:pPr>
                      <a:r>
                        <a:rPr lang="ru-RU" sz="1400" dirty="0">
                          <a:latin typeface="+mn-lt"/>
                          <a:ea typeface="Calibri"/>
                          <a:cs typeface="Arial" pitchFamily="34" charset="0"/>
                        </a:rPr>
                        <a:t>5012</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ru-RU" sz="1400" dirty="0">
                          <a:latin typeface="+mn-lt"/>
                          <a:ea typeface="Calibri"/>
                          <a:cs typeface="Arial" pitchFamily="34" charset="0"/>
                        </a:rPr>
                        <a:t>2.5 </a:t>
                      </a:r>
                      <a:r>
                        <a:rPr lang="en-US" sz="1400" dirty="0">
                          <a:latin typeface="+mn-lt"/>
                          <a:ea typeface="Calibri"/>
                          <a:cs typeface="Arial" pitchFamily="34" charset="0"/>
                        </a:rPr>
                        <a:t>mg</a:t>
                      </a:r>
                      <a:r>
                        <a:rPr lang="ru-RU" sz="1400" dirty="0">
                          <a:latin typeface="+mn-lt"/>
                          <a:ea typeface="Calibri"/>
                          <a:cs typeface="Arial" pitchFamily="34" charset="0"/>
                        </a:rPr>
                        <a:t>,</a:t>
                      </a:r>
                      <a:endParaRPr lang="en-US" sz="1400" dirty="0">
                        <a:latin typeface="+mn-lt"/>
                        <a:ea typeface="Calibri"/>
                        <a:cs typeface="Arial" pitchFamily="34" charset="0"/>
                      </a:endParaRPr>
                    </a:p>
                    <a:p>
                      <a:pPr marL="0" marR="0">
                        <a:lnSpc>
                          <a:spcPct val="100000"/>
                        </a:lnSpc>
                        <a:spcBef>
                          <a:spcPts val="0"/>
                        </a:spcBef>
                        <a:spcAft>
                          <a:spcPts val="0"/>
                        </a:spcAft>
                      </a:pPr>
                      <a:r>
                        <a:rPr lang="en-US" sz="1400" dirty="0">
                          <a:latin typeface="+mn-lt"/>
                          <a:ea typeface="Calibri"/>
                          <a:cs typeface="Arial" pitchFamily="34" charset="0"/>
                        </a:rPr>
                        <a:t>progression</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ru-RU" sz="1400">
                          <a:latin typeface="+mn-lt"/>
                          <a:ea typeface="Calibri"/>
                          <a:cs typeface="Arial" pitchFamily="34" charset="0"/>
                        </a:rPr>
                        <a:t>АС</a:t>
                      </a:r>
                      <a:r>
                        <a:rPr lang="en-US" sz="1400">
                          <a:latin typeface="+mn-lt"/>
                          <a:ea typeface="Calibri"/>
                          <a:cs typeface="Arial" pitchFamily="34" charset="0"/>
                        </a:rPr>
                        <a:t>, then EB+trastuzumab – </a:t>
                      </a:r>
                    </a:p>
                    <a:p>
                      <a:pPr marL="0" marR="0">
                        <a:lnSpc>
                          <a:spcPct val="100000"/>
                        </a:lnSpc>
                        <a:spcBef>
                          <a:spcPts val="0"/>
                        </a:spcBef>
                        <a:spcAft>
                          <a:spcPts val="0"/>
                        </a:spcAft>
                      </a:pPr>
                      <a:r>
                        <a:rPr lang="en-US" sz="1400">
                          <a:latin typeface="+mn-lt"/>
                          <a:ea typeface="Calibri"/>
                          <a:cs typeface="Arial" pitchFamily="34" charset="0"/>
                        </a:rPr>
                        <a:t>stabilization 6 mo</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a:latin typeface="+mn-lt"/>
                          <a:ea typeface="Calibri"/>
                          <a:cs typeface="Arial" pitchFamily="34" charset="0"/>
                        </a:rPr>
                        <a:t>Alive </a:t>
                      </a:r>
                      <a:r>
                        <a:rPr lang="ru-RU" sz="1400">
                          <a:latin typeface="+mn-lt"/>
                          <a:ea typeface="Calibri"/>
                          <a:cs typeface="Arial" pitchFamily="34" charset="0"/>
                        </a:rPr>
                        <a:t>9 м</a:t>
                      </a:r>
                      <a:r>
                        <a:rPr lang="en-US" sz="1400">
                          <a:latin typeface="+mn-lt"/>
                          <a:ea typeface="Calibri"/>
                          <a:cs typeface="Arial" pitchFamily="34" charset="0"/>
                        </a:rPr>
                        <a:t>o </a:t>
                      </a:r>
                    </a:p>
                    <a:p>
                      <a:pPr marL="0" marR="0">
                        <a:lnSpc>
                          <a:spcPct val="100000"/>
                        </a:lnSpc>
                        <a:spcBef>
                          <a:spcPts val="0"/>
                        </a:spcBef>
                        <a:spcAft>
                          <a:spcPts val="0"/>
                        </a:spcAft>
                      </a:pPr>
                      <a:r>
                        <a:rPr lang="en-US" sz="1400">
                          <a:latin typeface="+mn-lt"/>
                          <a:ea typeface="Calibri"/>
                          <a:cs typeface="Arial" pitchFamily="34" charset="0"/>
                        </a:rPr>
                        <a:t>In treatment</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28092">
                <a:tc>
                  <a:txBody>
                    <a:bodyPr/>
                    <a:lstStyle/>
                    <a:p>
                      <a:pPr marL="0" marR="0">
                        <a:lnSpc>
                          <a:spcPct val="100000"/>
                        </a:lnSpc>
                        <a:spcBef>
                          <a:spcPts val="0"/>
                        </a:spcBef>
                        <a:spcAft>
                          <a:spcPts val="0"/>
                        </a:spcAft>
                      </a:pPr>
                      <a:r>
                        <a:rPr lang="en-US" sz="1400" dirty="0">
                          <a:latin typeface="+mn-lt"/>
                          <a:ea typeface="Calibri"/>
                          <a:cs typeface="Arial" pitchFamily="34" charset="0"/>
                        </a:rPr>
                        <a:t>5.</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a:latin typeface="+mn-lt"/>
                          <a:ea typeface="Calibri"/>
                          <a:cs typeface="Arial" pitchFamily="34" charset="0"/>
                        </a:rPr>
                        <a:t>Breast</a:t>
                      </a:r>
                    </a:p>
                    <a:p>
                      <a:pPr marL="0" marR="0">
                        <a:lnSpc>
                          <a:spcPct val="100000"/>
                        </a:lnSpc>
                        <a:spcBef>
                          <a:spcPts val="0"/>
                        </a:spcBef>
                        <a:spcAft>
                          <a:spcPts val="0"/>
                        </a:spcAft>
                      </a:pPr>
                      <a:r>
                        <a:rPr lang="ru-RU" sz="1400" dirty="0">
                          <a:latin typeface="+mn-lt"/>
                          <a:ea typeface="Calibri"/>
                          <a:cs typeface="Arial" pitchFamily="34" charset="0"/>
                        </a:rPr>
                        <a:t>5013</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ru-RU" sz="1400" dirty="0">
                          <a:latin typeface="+mn-lt"/>
                          <a:ea typeface="Calibri"/>
                          <a:cs typeface="Arial" pitchFamily="34" charset="0"/>
                        </a:rPr>
                        <a:t>2.5 </a:t>
                      </a:r>
                      <a:r>
                        <a:rPr lang="en-US" sz="1400" dirty="0">
                          <a:latin typeface="+mn-lt"/>
                          <a:ea typeface="Calibri"/>
                          <a:cs typeface="Arial" pitchFamily="34" charset="0"/>
                        </a:rPr>
                        <a:t>mg</a:t>
                      </a:r>
                    </a:p>
                    <a:p>
                      <a:pPr marL="0" marR="0">
                        <a:lnSpc>
                          <a:spcPct val="100000"/>
                        </a:lnSpc>
                        <a:spcBef>
                          <a:spcPts val="0"/>
                        </a:spcBef>
                        <a:spcAft>
                          <a:spcPts val="0"/>
                        </a:spcAft>
                      </a:pPr>
                      <a:r>
                        <a:rPr lang="en-US" sz="1400" dirty="0">
                          <a:latin typeface="+mn-lt"/>
                          <a:ea typeface="Calibri"/>
                          <a:cs typeface="Arial" pitchFamily="34" charset="0"/>
                        </a:rPr>
                        <a:t>progression</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err="1">
                          <a:latin typeface="+mn-lt"/>
                          <a:ea typeface="Calibri"/>
                          <a:cs typeface="Arial" pitchFamily="34" charset="0"/>
                        </a:rPr>
                        <a:t>Anastratzol</a:t>
                      </a:r>
                      <a:r>
                        <a:rPr lang="en-US" sz="1400" dirty="0">
                          <a:latin typeface="+mn-lt"/>
                          <a:ea typeface="Calibri"/>
                          <a:cs typeface="Arial" pitchFamily="34" charset="0"/>
                        </a:rPr>
                        <a:t> </a:t>
                      </a:r>
                    </a:p>
                    <a:p>
                      <a:pPr marL="0" marR="0">
                        <a:lnSpc>
                          <a:spcPct val="100000"/>
                        </a:lnSpc>
                        <a:spcBef>
                          <a:spcPts val="0"/>
                        </a:spcBef>
                        <a:spcAft>
                          <a:spcPts val="0"/>
                        </a:spcAft>
                      </a:pPr>
                      <a:r>
                        <a:rPr lang="en-US" sz="1400" dirty="0">
                          <a:latin typeface="+mn-lt"/>
                          <a:ea typeface="Calibri"/>
                          <a:cs typeface="Arial" pitchFamily="34" charset="0"/>
                        </a:rPr>
                        <a:t>Stabilization 6 </a:t>
                      </a:r>
                      <a:r>
                        <a:rPr lang="en-US" sz="1400" dirty="0" err="1">
                          <a:latin typeface="+mn-lt"/>
                          <a:ea typeface="Calibri"/>
                          <a:cs typeface="Arial" pitchFamily="34" charset="0"/>
                        </a:rPr>
                        <a:t>mo</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a:latin typeface="+mn-lt"/>
                          <a:ea typeface="Calibri"/>
                          <a:cs typeface="Arial" pitchFamily="34" charset="0"/>
                        </a:rPr>
                        <a:t>Alive </a:t>
                      </a:r>
                      <a:r>
                        <a:rPr lang="ru-RU" sz="1400" dirty="0">
                          <a:latin typeface="+mn-lt"/>
                          <a:ea typeface="Calibri"/>
                          <a:cs typeface="Arial" pitchFamily="34" charset="0"/>
                        </a:rPr>
                        <a:t>9 м</a:t>
                      </a:r>
                      <a:r>
                        <a:rPr lang="en-US" sz="1400" dirty="0">
                          <a:latin typeface="+mn-lt"/>
                          <a:ea typeface="Calibri"/>
                          <a:cs typeface="Arial" pitchFamily="34" charset="0"/>
                        </a:rPr>
                        <a:t>o </a:t>
                      </a:r>
                    </a:p>
                    <a:p>
                      <a:pPr marL="0" marR="0">
                        <a:lnSpc>
                          <a:spcPct val="100000"/>
                        </a:lnSpc>
                        <a:spcBef>
                          <a:spcPts val="0"/>
                        </a:spcBef>
                        <a:spcAft>
                          <a:spcPts val="0"/>
                        </a:spcAft>
                      </a:pPr>
                      <a:r>
                        <a:rPr lang="en-US" sz="1400" dirty="0">
                          <a:latin typeface="+mn-lt"/>
                          <a:ea typeface="Calibri"/>
                          <a:cs typeface="Arial" pitchFamily="34" charset="0"/>
                        </a:rPr>
                        <a:t>In treatment</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91159">
                <a:tc>
                  <a:txBody>
                    <a:bodyPr/>
                    <a:lstStyle/>
                    <a:p>
                      <a:pPr marL="0" marR="0">
                        <a:lnSpc>
                          <a:spcPct val="100000"/>
                        </a:lnSpc>
                        <a:spcBef>
                          <a:spcPts val="0"/>
                        </a:spcBef>
                        <a:spcAft>
                          <a:spcPts val="0"/>
                        </a:spcAft>
                      </a:pPr>
                      <a:r>
                        <a:rPr lang="en-US" sz="1400" dirty="0">
                          <a:latin typeface="+mn-lt"/>
                          <a:ea typeface="Calibri"/>
                          <a:cs typeface="Arial" pitchFamily="34" charset="0"/>
                        </a:rPr>
                        <a:t>6.</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a:latin typeface="+mn-lt"/>
                          <a:ea typeface="Calibri"/>
                          <a:cs typeface="Arial" pitchFamily="34" charset="0"/>
                        </a:rPr>
                        <a:t>Breast</a:t>
                      </a:r>
                    </a:p>
                    <a:p>
                      <a:pPr marL="0" marR="0">
                        <a:lnSpc>
                          <a:spcPct val="100000"/>
                        </a:lnSpc>
                        <a:spcBef>
                          <a:spcPts val="0"/>
                        </a:spcBef>
                        <a:spcAft>
                          <a:spcPts val="0"/>
                        </a:spcAft>
                      </a:pPr>
                      <a:r>
                        <a:rPr lang="ru-RU" sz="1400" dirty="0">
                          <a:latin typeface="+mn-lt"/>
                          <a:ea typeface="Calibri"/>
                          <a:cs typeface="Arial" pitchFamily="34" charset="0"/>
                        </a:rPr>
                        <a:t>5014 </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ru-RU" sz="1400" dirty="0">
                          <a:latin typeface="+mn-lt"/>
                          <a:ea typeface="Calibri"/>
                          <a:cs typeface="Arial" pitchFamily="34" charset="0"/>
                        </a:rPr>
                        <a:t>2.5 </a:t>
                      </a:r>
                      <a:r>
                        <a:rPr lang="en-US" sz="1400" dirty="0">
                          <a:latin typeface="+mn-lt"/>
                          <a:ea typeface="Calibri"/>
                          <a:cs typeface="Arial" pitchFamily="34" charset="0"/>
                        </a:rPr>
                        <a:t>mg</a:t>
                      </a:r>
                    </a:p>
                    <a:p>
                      <a:pPr marL="0" marR="0">
                        <a:lnSpc>
                          <a:spcPct val="100000"/>
                        </a:lnSpc>
                        <a:spcBef>
                          <a:spcPts val="0"/>
                        </a:spcBef>
                        <a:spcAft>
                          <a:spcPts val="0"/>
                        </a:spcAft>
                      </a:pPr>
                      <a:r>
                        <a:rPr lang="en-US" sz="1400" dirty="0">
                          <a:latin typeface="+mn-lt"/>
                          <a:ea typeface="Calibri"/>
                          <a:cs typeface="Arial" pitchFamily="34" charset="0"/>
                        </a:rPr>
                        <a:t>Stabilization </a:t>
                      </a:r>
                      <a:r>
                        <a:rPr lang="ru-RU" sz="1400" dirty="0">
                          <a:latin typeface="+mn-lt"/>
                          <a:ea typeface="Calibri"/>
                          <a:cs typeface="Arial" pitchFamily="34" charset="0"/>
                        </a:rPr>
                        <a:t>2 </a:t>
                      </a:r>
                      <a:r>
                        <a:rPr lang="en-US" sz="1400" dirty="0" err="1">
                          <a:latin typeface="+mn-lt"/>
                          <a:ea typeface="Calibri"/>
                          <a:cs typeface="Arial" pitchFamily="34" charset="0"/>
                        </a:rPr>
                        <a:t>mo</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a:latin typeface="+mn-lt"/>
                          <a:ea typeface="Calibri"/>
                          <a:cs typeface="Arial" pitchFamily="34" charset="0"/>
                        </a:rPr>
                        <a:t>Tamoxifen</a:t>
                      </a:r>
                    </a:p>
                    <a:p>
                      <a:pPr marL="0" marR="0">
                        <a:lnSpc>
                          <a:spcPct val="100000"/>
                        </a:lnSpc>
                        <a:spcBef>
                          <a:spcPts val="0"/>
                        </a:spcBef>
                        <a:spcAft>
                          <a:spcPts val="0"/>
                        </a:spcAft>
                      </a:pPr>
                      <a:r>
                        <a:rPr lang="en-US" sz="1400" dirty="0">
                          <a:latin typeface="+mn-lt"/>
                          <a:ea typeface="Calibri"/>
                          <a:cs typeface="Arial" pitchFamily="34" charset="0"/>
                        </a:rPr>
                        <a:t>Stabilization </a:t>
                      </a:r>
                      <a:r>
                        <a:rPr lang="ru-RU" sz="1400" dirty="0">
                          <a:latin typeface="+mn-lt"/>
                          <a:ea typeface="Calibri"/>
                          <a:cs typeface="Arial" pitchFamily="34" charset="0"/>
                        </a:rPr>
                        <a:t>6 </a:t>
                      </a:r>
                      <a:r>
                        <a:rPr lang="en-US" sz="1400" dirty="0" err="1">
                          <a:latin typeface="+mn-lt"/>
                          <a:ea typeface="Calibri"/>
                          <a:cs typeface="Arial" pitchFamily="34" charset="0"/>
                        </a:rPr>
                        <a:t>mo</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a:latin typeface="+mn-lt"/>
                          <a:ea typeface="Calibri"/>
                          <a:cs typeface="Arial" pitchFamily="34" charset="0"/>
                        </a:rPr>
                        <a:t>Alive </a:t>
                      </a:r>
                      <a:r>
                        <a:rPr lang="ru-RU" sz="1400">
                          <a:latin typeface="+mn-lt"/>
                          <a:ea typeface="Calibri"/>
                          <a:cs typeface="Arial" pitchFamily="34" charset="0"/>
                        </a:rPr>
                        <a:t>9 м</a:t>
                      </a:r>
                      <a:r>
                        <a:rPr lang="en-US" sz="1400">
                          <a:latin typeface="+mn-lt"/>
                          <a:ea typeface="Calibri"/>
                          <a:cs typeface="Arial" pitchFamily="34" charset="0"/>
                        </a:rPr>
                        <a:t>o </a:t>
                      </a:r>
                    </a:p>
                    <a:p>
                      <a:pPr marL="0" marR="0">
                        <a:lnSpc>
                          <a:spcPct val="100000"/>
                        </a:lnSpc>
                        <a:spcBef>
                          <a:spcPts val="0"/>
                        </a:spcBef>
                        <a:spcAft>
                          <a:spcPts val="0"/>
                        </a:spcAft>
                      </a:pPr>
                      <a:r>
                        <a:rPr lang="en-US" sz="1400">
                          <a:latin typeface="+mn-lt"/>
                          <a:ea typeface="Calibri"/>
                          <a:cs typeface="Arial" pitchFamily="34" charset="0"/>
                        </a:rPr>
                        <a:t>In treatment</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91159">
                <a:tc>
                  <a:txBody>
                    <a:bodyPr/>
                    <a:lstStyle/>
                    <a:p>
                      <a:pPr marL="0" marR="0">
                        <a:lnSpc>
                          <a:spcPct val="100000"/>
                        </a:lnSpc>
                        <a:spcBef>
                          <a:spcPts val="0"/>
                        </a:spcBef>
                        <a:spcAft>
                          <a:spcPts val="0"/>
                        </a:spcAft>
                      </a:pPr>
                      <a:r>
                        <a:rPr lang="en-US" sz="1400" dirty="0">
                          <a:latin typeface="+mn-lt"/>
                          <a:ea typeface="Calibri"/>
                          <a:cs typeface="Arial" pitchFamily="34" charset="0"/>
                        </a:rPr>
                        <a:t>7.</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a:latin typeface="+mn-lt"/>
                          <a:ea typeface="Calibri"/>
                          <a:cs typeface="Arial" pitchFamily="34" charset="0"/>
                        </a:rPr>
                        <a:t>Breast </a:t>
                      </a:r>
                      <a:r>
                        <a:rPr lang="ru-RU" sz="1400" dirty="0">
                          <a:latin typeface="+mn-lt"/>
                          <a:ea typeface="Calibri"/>
                          <a:cs typeface="Arial" pitchFamily="34" charset="0"/>
                        </a:rPr>
                        <a:t>5015</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ru-RU" sz="1400" dirty="0">
                          <a:latin typeface="+mn-lt"/>
                          <a:ea typeface="Calibri"/>
                          <a:cs typeface="Arial" pitchFamily="34" charset="0"/>
                        </a:rPr>
                        <a:t>2.5 </a:t>
                      </a:r>
                      <a:r>
                        <a:rPr lang="en-US" sz="1400" dirty="0">
                          <a:latin typeface="+mn-lt"/>
                          <a:ea typeface="Calibri"/>
                          <a:cs typeface="Arial" pitchFamily="34" charset="0"/>
                        </a:rPr>
                        <a:t>mg</a:t>
                      </a:r>
                    </a:p>
                    <a:p>
                      <a:pPr marL="0" marR="0">
                        <a:lnSpc>
                          <a:spcPct val="100000"/>
                        </a:lnSpc>
                        <a:spcBef>
                          <a:spcPts val="0"/>
                        </a:spcBef>
                        <a:spcAft>
                          <a:spcPts val="0"/>
                        </a:spcAft>
                      </a:pPr>
                      <a:r>
                        <a:rPr lang="en-US" sz="1400" dirty="0">
                          <a:latin typeface="+mn-lt"/>
                          <a:ea typeface="Calibri"/>
                          <a:cs typeface="Arial" pitchFamily="34" charset="0"/>
                        </a:rPr>
                        <a:t>Stabilization 2 </a:t>
                      </a:r>
                      <a:r>
                        <a:rPr lang="en-US" sz="1400" dirty="0" err="1">
                          <a:latin typeface="+mn-lt"/>
                          <a:ea typeface="Calibri"/>
                          <a:cs typeface="Arial" pitchFamily="34" charset="0"/>
                        </a:rPr>
                        <a:t>mo</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a:latin typeface="+mn-lt"/>
                          <a:ea typeface="Calibri"/>
                          <a:cs typeface="Arial" pitchFamily="34" charset="0"/>
                        </a:rPr>
                        <a:t>EB</a:t>
                      </a:r>
                    </a:p>
                    <a:p>
                      <a:pPr marL="0" marR="0">
                        <a:lnSpc>
                          <a:spcPct val="100000"/>
                        </a:lnSpc>
                        <a:spcBef>
                          <a:spcPts val="0"/>
                        </a:spcBef>
                        <a:spcAft>
                          <a:spcPts val="0"/>
                        </a:spcAft>
                      </a:pPr>
                      <a:r>
                        <a:rPr lang="en-US" sz="1400" dirty="0">
                          <a:latin typeface="+mn-lt"/>
                          <a:ea typeface="Calibri"/>
                          <a:cs typeface="Arial" pitchFamily="34" charset="0"/>
                        </a:rPr>
                        <a:t>Stabilization </a:t>
                      </a:r>
                      <a:r>
                        <a:rPr lang="ru-RU" sz="1400" dirty="0">
                          <a:latin typeface="+mn-lt"/>
                          <a:ea typeface="Calibri"/>
                          <a:cs typeface="Arial" pitchFamily="34" charset="0"/>
                        </a:rPr>
                        <a:t>5 </a:t>
                      </a:r>
                      <a:r>
                        <a:rPr lang="en-US" sz="1400" dirty="0" err="1">
                          <a:latin typeface="+mn-lt"/>
                          <a:ea typeface="Calibri"/>
                          <a:cs typeface="Arial" pitchFamily="34" charset="0"/>
                        </a:rPr>
                        <a:t>mo</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a:latin typeface="+mn-lt"/>
                          <a:ea typeface="Calibri"/>
                          <a:cs typeface="Arial" pitchFamily="34" charset="0"/>
                        </a:rPr>
                        <a:t>Alive 9 </a:t>
                      </a:r>
                      <a:r>
                        <a:rPr lang="ru-RU" sz="1400">
                          <a:latin typeface="+mn-lt"/>
                          <a:ea typeface="Calibri"/>
                          <a:cs typeface="Arial" pitchFamily="34" charset="0"/>
                        </a:rPr>
                        <a:t>м</a:t>
                      </a:r>
                      <a:r>
                        <a:rPr lang="en-US" sz="1400">
                          <a:latin typeface="+mn-lt"/>
                          <a:ea typeface="Calibri"/>
                          <a:cs typeface="Arial" pitchFamily="34" charset="0"/>
                        </a:rPr>
                        <a:t>o </a:t>
                      </a:r>
                    </a:p>
                    <a:p>
                      <a:pPr marL="0" marR="0">
                        <a:lnSpc>
                          <a:spcPct val="100000"/>
                        </a:lnSpc>
                        <a:spcBef>
                          <a:spcPts val="0"/>
                        </a:spcBef>
                        <a:spcAft>
                          <a:spcPts val="0"/>
                        </a:spcAft>
                      </a:pPr>
                      <a:r>
                        <a:rPr lang="en-US" sz="1400">
                          <a:latin typeface="+mn-lt"/>
                          <a:ea typeface="Calibri"/>
                          <a:cs typeface="Arial" pitchFamily="34" charset="0"/>
                        </a:rPr>
                        <a:t>In treatment</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91159">
                <a:tc>
                  <a:txBody>
                    <a:bodyPr/>
                    <a:lstStyle/>
                    <a:p>
                      <a:pPr marL="0" marR="0">
                        <a:lnSpc>
                          <a:spcPct val="100000"/>
                        </a:lnSpc>
                        <a:spcBef>
                          <a:spcPts val="0"/>
                        </a:spcBef>
                        <a:spcAft>
                          <a:spcPts val="0"/>
                        </a:spcAft>
                      </a:pPr>
                      <a:r>
                        <a:rPr lang="en-US" sz="1400" dirty="0">
                          <a:latin typeface="+mn-lt"/>
                          <a:ea typeface="Calibri"/>
                          <a:cs typeface="Arial" pitchFamily="34" charset="0"/>
                        </a:rPr>
                        <a:t>8.</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a:latin typeface="+mn-lt"/>
                          <a:ea typeface="Calibri"/>
                          <a:cs typeface="Arial" pitchFamily="34" charset="0"/>
                        </a:rPr>
                        <a:t>Ovary</a:t>
                      </a:r>
                    </a:p>
                    <a:p>
                      <a:pPr marL="0" marR="0">
                        <a:lnSpc>
                          <a:spcPct val="100000"/>
                        </a:lnSpc>
                        <a:spcBef>
                          <a:spcPts val="0"/>
                        </a:spcBef>
                        <a:spcAft>
                          <a:spcPts val="0"/>
                        </a:spcAft>
                      </a:pPr>
                      <a:r>
                        <a:rPr lang="ru-RU" sz="1400" dirty="0">
                          <a:latin typeface="+mn-lt"/>
                          <a:ea typeface="Calibri"/>
                          <a:cs typeface="Arial" pitchFamily="34" charset="0"/>
                        </a:rPr>
                        <a:t>5008</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ru-RU" sz="1400" dirty="0">
                          <a:latin typeface="+mn-lt"/>
                          <a:ea typeface="Calibri"/>
                          <a:cs typeface="Arial" pitchFamily="34" charset="0"/>
                        </a:rPr>
                        <a:t>2.5 </a:t>
                      </a:r>
                      <a:r>
                        <a:rPr lang="en-US" sz="1400" dirty="0">
                          <a:latin typeface="+mn-lt"/>
                          <a:ea typeface="Calibri"/>
                          <a:cs typeface="Arial" pitchFamily="34" charset="0"/>
                        </a:rPr>
                        <a:t>mg</a:t>
                      </a:r>
                    </a:p>
                    <a:p>
                      <a:pPr marL="0" marR="0">
                        <a:lnSpc>
                          <a:spcPct val="100000"/>
                        </a:lnSpc>
                        <a:spcBef>
                          <a:spcPts val="0"/>
                        </a:spcBef>
                        <a:spcAft>
                          <a:spcPts val="0"/>
                        </a:spcAft>
                      </a:pPr>
                      <a:r>
                        <a:rPr lang="en-US" sz="1400" dirty="0">
                          <a:latin typeface="+mn-lt"/>
                          <a:ea typeface="Calibri"/>
                          <a:cs typeface="Arial" pitchFamily="34" charset="0"/>
                        </a:rPr>
                        <a:t>Stabilization </a:t>
                      </a:r>
                      <a:r>
                        <a:rPr lang="ru-RU" sz="1400" dirty="0">
                          <a:latin typeface="+mn-lt"/>
                          <a:ea typeface="Calibri"/>
                          <a:cs typeface="Arial" pitchFamily="34" charset="0"/>
                        </a:rPr>
                        <a:t>8 </a:t>
                      </a:r>
                      <a:r>
                        <a:rPr lang="en-US" sz="1400" dirty="0" err="1">
                          <a:latin typeface="+mn-lt"/>
                          <a:ea typeface="Calibri"/>
                          <a:cs typeface="Arial" pitchFamily="34" charset="0"/>
                        </a:rPr>
                        <a:t>mo</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a:latin typeface="+mn-lt"/>
                          <a:ea typeface="Calibri"/>
                          <a:cs typeface="Arial" pitchFamily="34" charset="0"/>
                        </a:rPr>
                        <a:t>Carboplatin</a:t>
                      </a:r>
                      <a:r>
                        <a:rPr lang="ru-RU" sz="1400" dirty="0">
                          <a:latin typeface="+mn-lt"/>
                          <a:ea typeface="Calibri"/>
                          <a:cs typeface="Arial" pitchFamily="34" charset="0"/>
                        </a:rPr>
                        <a:t>,  </a:t>
                      </a:r>
                      <a:endParaRPr lang="en-US" sz="1400" dirty="0">
                        <a:latin typeface="+mn-lt"/>
                        <a:ea typeface="Calibri"/>
                        <a:cs typeface="Arial" pitchFamily="34" charset="0"/>
                      </a:endParaRPr>
                    </a:p>
                    <a:p>
                      <a:pPr marL="0" marR="0">
                        <a:lnSpc>
                          <a:spcPct val="100000"/>
                        </a:lnSpc>
                        <a:spcBef>
                          <a:spcPts val="0"/>
                        </a:spcBef>
                        <a:spcAft>
                          <a:spcPts val="0"/>
                        </a:spcAft>
                      </a:pPr>
                      <a:r>
                        <a:rPr lang="en-US" sz="1400" dirty="0">
                          <a:latin typeface="+mn-lt"/>
                          <a:ea typeface="Calibri"/>
                          <a:cs typeface="Arial" pitchFamily="34" charset="0"/>
                        </a:rPr>
                        <a:t>stabilization </a:t>
                      </a:r>
                      <a:r>
                        <a:rPr lang="ru-RU" sz="1400" dirty="0">
                          <a:latin typeface="+mn-lt"/>
                          <a:ea typeface="Calibri"/>
                          <a:cs typeface="Arial" pitchFamily="34" charset="0"/>
                        </a:rPr>
                        <a:t>3 </a:t>
                      </a:r>
                      <a:r>
                        <a:rPr lang="en-US" sz="1400" dirty="0" err="1">
                          <a:latin typeface="+mn-lt"/>
                          <a:ea typeface="Calibri"/>
                          <a:cs typeface="Arial" pitchFamily="34" charset="0"/>
                        </a:rPr>
                        <a:t>mo</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a:latin typeface="+mn-lt"/>
                          <a:ea typeface="Calibri"/>
                          <a:cs typeface="Arial" pitchFamily="34" charset="0"/>
                        </a:rPr>
                        <a:t>Alive </a:t>
                      </a:r>
                      <a:r>
                        <a:rPr lang="ru-RU" sz="1400" dirty="0">
                          <a:latin typeface="+mn-lt"/>
                          <a:ea typeface="Calibri"/>
                          <a:cs typeface="Arial" pitchFamily="34" charset="0"/>
                        </a:rPr>
                        <a:t>12 </a:t>
                      </a:r>
                      <a:r>
                        <a:rPr lang="en-US" sz="1400" dirty="0" err="1">
                          <a:latin typeface="+mn-lt"/>
                          <a:ea typeface="Calibri"/>
                          <a:cs typeface="Arial" pitchFamily="34" charset="0"/>
                        </a:rPr>
                        <a:t>mo</a:t>
                      </a:r>
                      <a:endParaRPr lang="en-US" sz="1400" dirty="0">
                        <a:latin typeface="+mn-lt"/>
                        <a:ea typeface="Calibri"/>
                        <a:cs typeface="Arial" pitchFamily="34" charset="0"/>
                      </a:endParaRPr>
                    </a:p>
                    <a:p>
                      <a:pPr marL="0" marR="0">
                        <a:lnSpc>
                          <a:spcPct val="100000"/>
                        </a:lnSpc>
                        <a:spcBef>
                          <a:spcPts val="0"/>
                        </a:spcBef>
                        <a:spcAft>
                          <a:spcPts val="0"/>
                        </a:spcAft>
                      </a:pPr>
                      <a:r>
                        <a:rPr lang="en-US" sz="1400" dirty="0">
                          <a:latin typeface="+mn-lt"/>
                          <a:ea typeface="Calibri"/>
                          <a:cs typeface="Arial" pitchFamily="34" charset="0"/>
                        </a:rPr>
                        <a:t>In treatment</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91159">
                <a:tc>
                  <a:txBody>
                    <a:bodyPr/>
                    <a:lstStyle/>
                    <a:p>
                      <a:pPr marL="0" marR="0">
                        <a:lnSpc>
                          <a:spcPct val="100000"/>
                        </a:lnSpc>
                        <a:spcBef>
                          <a:spcPts val="0"/>
                        </a:spcBef>
                        <a:spcAft>
                          <a:spcPts val="0"/>
                        </a:spcAft>
                      </a:pPr>
                      <a:r>
                        <a:rPr lang="en-US" sz="1400" dirty="0">
                          <a:latin typeface="+mn-lt"/>
                          <a:ea typeface="Calibri"/>
                          <a:cs typeface="Arial" pitchFamily="34" charset="0"/>
                        </a:rPr>
                        <a:t>9.</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a:latin typeface="+mn-lt"/>
                          <a:ea typeface="Calibri"/>
                          <a:cs typeface="Arial" pitchFamily="34" charset="0"/>
                        </a:rPr>
                        <a:t>Ovary</a:t>
                      </a:r>
                    </a:p>
                    <a:p>
                      <a:pPr marL="0" marR="0">
                        <a:lnSpc>
                          <a:spcPct val="100000"/>
                        </a:lnSpc>
                        <a:spcBef>
                          <a:spcPts val="0"/>
                        </a:spcBef>
                        <a:spcAft>
                          <a:spcPts val="0"/>
                        </a:spcAft>
                      </a:pPr>
                      <a:r>
                        <a:rPr lang="ru-RU" sz="1400" dirty="0">
                          <a:latin typeface="+mn-lt"/>
                          <a:ea typeface="Calibri"/>
                          <a:cs typeface="Arial" pitchFamily="34" charset="0"/>
                        </a:rPr>
                        <a:t>5016</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ru-RU" sz="1400" dirty="0">
                          <a:latin typeface="+mn-lt"/>
                          <a:ea typeface="Calibri"/>
                          <a:cs typeface="Arial" pitchFamily="34" charset="0"/>
                        </a:rPr>
                        <a:t>5 </a:t>
                      </a:r>
                      <a:r>
                        <a:rPr lang="en-US" sz="1400" dirty="0">
                          <a:latin typeface="+mn-lt"/>
                          <a:ea typeface="Calibri"/>
                          <a:cs typeface="Arial" pitchFamily="34" charset="0"/>
                        </a:rPr>
                        <a:t>mg</a:t>
                      </a:r>
                      <a:r>
                        <a:rPr lang="ru-RU" sz="1400" dirty="0">
                          <a:latin typeface="+mn-lt"/>
                          <a:ea typeface="Calibri"/>
                          <a:cs typeface="Arial" pitchFamily="34" charset="0"/>
                        </a:rPr>
                        <a:t>, </a:t>
                      </a:r>
                      <a:endParaRPr lang="en-US" sz="1400" dirty="0">
                        <a:latin typeface="+mn-lt"/>
                        <a:ea typeface="Calibri"/>
                        <a:cs typeface="Arial" pitchFamily="34" charset="0"/>
                      </a:endParaRPr>
                    </a:p>
                    <a:p>
                      <a:pPr marL="0" marR="0">
                        <a:lnSpc>
                          <a:spcPct val="100000"/>
                        </a:lnSpc>
                        <a:spcBef>
                          <a:spcPts val="0"/>
                        </a:spcBef>
                        <a:spcAft>
                          <a:spcPts val="0"/>
                        </a:spcAft>
                      </a:pPr>
                      <a:r>
                        <a:rPr lang="en-US" sz="1400" dirty="0">
                          <a:latin typeface="+mn-lt"/>
                          <a:ea typeface="Calibri"/>
                          <a:cs typeface="Arial" pitchFamily="34" charset="0"/>
                        </a:rPr>
                        <a:t>stabilization</a:t>
                      </a:r>
                      <a:r>
                        <a:rPr lang="ru-RU" sz="1400" dirty="0">
                          <a:latin typeface="+mn-lt"/>
                          <a:ea typeface="Calibri"/>
                          <a:cs typeface="Arial" pitchFamily="34" charset="0"/>
                        </a:rPr>
                        <a:t> 2 </a:t>
                      </a:r>
                      <a:r>
                        <a:rPr lang="en-US" sz="1400" dirty="0" err="1">
                          <a:latin typeface="+mn-lt"/>
                          <a:ea typeface="Calibri"/>
                          <a:cs typeface="Arial" pitchFamily="34" charset="0"/>
                        </a:rPr>
                        <a:t>mo</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a:latin typeface="+mn-lt"/>
                          <a:ea typeface="Calibri"/>
                          <a:cs typeface="Arial" pitchFamily="34" charset="0"/>
                        </a:rPr>
                        <a:t>Carboplatin</a:t>
                      </a:r>
                      <a:r>
                        <a:rPr lang="ru-RU" sz="1400">
                          <a:latin typeface="+mn-lt"/>
                          <a:ea typeface="Calibri"/>
                          <a:cs typeface="Arial" pitchFamily="34" charset="0"/>
                        </a:rPr>
                        <a:t>,</a:t>
                      </a:r>
                      <a:endParaRPr lang="en-US" sz="1400">
                        <a:latin typeface="+mn-lt"/>
                        <a:ea typeface="Calibri"/>
                        <a:cs typeface="Arial" pitchFamily="34" charset="0"/>
                      </a:endParaRPr>
                    </a:p>
                    <a:p>
                      <a:pPr marL="0" marR="0">
                        <a:lnSpc>
                          <a:spcPct val="100000"/>
                        </a:lnSpc>
                        <a:spcBef>
                          <a:spcPts val="0"/>
                        </a:spcBef>
                        <a:spcAft>
                          <a:spcPts val="0"/>
                        </a:spcAft>
                      </a:pPr>
                      <a:r>
                        <a:rPr lang="en-US" sz="1400">
                          <a:latin typeface="+mn-lt"/>
                          <a:ea typeface="Calibri"/>
                          <a:cs typeface="Arial" pitchFamily="34" charset="0"/>
                        </a:rPr>
                        <a:t>Stabilization </a:t>
                      </a:r>
                      <a:r>
                        <a:rPr lang="ru-RU" sz="1400">
                          <a:latin typeface="+mn-lt"/>
                          <a:ea typeface="Calibri"/>
                          <a:cs typeface="Arial" pitchFamily="34" charset="0"/>
                        </a:rPr>
                        <a:t>4</a:t>
                      </a:r>
                      <a:r>
                        <a:rPr lang="en-US" sz="1400">
                          <a:latin typeface="+mn-lt"/>
                          <a:ea typeface="Calibri"/>
                          <a:cs typeface="Arial" pitchFamily="34" charset="0"/>
                        </a:rPr>
                        <a:t> mo</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a:latin typeface="+mn-lt"/>
                          <a:ea typeface="Calibri"/>
                          <a:cs typeface="Arial" pitchFamily="34" charset="0"/>
                        </a:rPr>
                        <a:t>Alive</a:t>
                      </a:r>
                      <a:r>
                        <a:rPr lang="ru-RU" sz="1400">
                          <a:latin typeface="+mn-lt"/>
                          <a:ea typeface="Calibri"/>
                          <a:cs typeface="Arial" pitchFamily="34" charset="0"/>
                        </a:rPr>
                        <a:t> 9 м</a:t>
                      </a:r>
                      <a:r>
                        <a:rPr lang="en-US" sz="1400">
                          <a:latin typeface="+mn-lt"/>
                          <a:ea typeface="Calibri"/>
                          <a:cs typeface="Arial" pitchFamily="34" charset="0"/>
                        </a:rPr>
                        <a:t>o </a:t>
                      </a:r>
                    </a:p>
                    <a:p>
                      <a:pPr marL="0" marR="0">
                        <a:lnSpc>
                          <a:spcPct val="100000"/>
                        </a:lnSpc>
                        <a:spcBef>
                          <a:spcPts val="0"/>
                        </a:spcBef>
                        <a:spcAft>
                          <a:spcPts val="0"/>
                        </a:spcAft>
                      </a:pPr>
                      <a:r>
                        <a:rPr lang="en-US" sz="1400">
                          <a:latin typeface="+mn-lt"/>
                          <a:ea typeface="Calibri"/>
                          <a:cs typeface="Arial" pitchFamily="34" charset="0"/>
                        </a:rPr>
                        <a:t>In treatment</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391159">
                <a:tc>
                  <a:txBody>
                    <a:bodyPr/>
                    <a:lstStyle/>
                    <a:p>
                      <a:pPr marL="0" marR="0">
                        <a:lnSpc>
                          <a:spcPct val="100000"/>
                        </a:lnSpc>
                        <a:spcBef>
                          <a:spcPts val="0"/>
                        </a:spcBef>
                        <a:spcAft>
                          <a:spcPts val="0"/>
                        </a:spcAft>
                      </a:pPr>
                      <a:r>
                        <a:rPr lang="en-US" sz="1400" dirty="0">
                          <a:latin typeface="+mn-lt"/>
                          <a:ea typeface="Calibri"/>
                          <a:cs typeface="Arial" pitchFamily="34" charset="0"/>
                        </a:rPr>
                        <a:t>10.</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a:latin typeface="+mn-lt"/>
                          <a:ea typeface="Calibri"/>
                          <a:cs typeface="Arial" pitchFamily="34" charset="0"/>
                        </a:rPr>
                        <a:t>Ovary </a:t>
                      </a:r>
                    </a:p>
                    <a:p>
                      <a:pPr marL="0" marR="0">
                        <a:lnSpc>
                          <a:spcPct val="100000"/>
                        </a:lnSpc>
                        <a:spcBef>
                          <a:spcPts val="0"/>
                        </a:spcBef>
                        <a:spcAft>
                          <a:spcPts val="0"/>
                        </a:spcAft>
                      </a:pPr>
                      <a:r>
                        <a:rPr lang="ru-RU" sz="1400" dirty="0">
                          <a:latin typeface="+mn-lt"/>
                          <a:ea typeface="Calibri"/>
                          <a:cs typeface="Arial" pitchFamily="34" charset="0"/>
                        </a:rPr>
                        <a:t>5018</a:t>
                      </a:r>
                      <a:endParaRPr lang="en-US" sz="1400" dirty="0">
                        <a:latin typeface="+mn-lt"/>
                        <a:ea typeface="Calibri"/>
                        <a:cs typeface="Arial" pitchFamily="34" charset="0"/>
                      </a:endParaRP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ru-RU" sz="1400">
                          <a:latin typeface="+mn-lt"/>
                          <a:ea typeface="Calibri"/>
                          <a:cs typeface="Arial" pitchFamily="34" charset="0"/>
                        </a:rPr>
                        <a:t>1 </a:t>
                      </a:r>
                      <a:r>
                        <a:rPr lang="en-US" sz="1400">
                          <a:latin typeface="+mn-lt"/>
                          <a:ea typeface="Calibri"/>
                          <a:cs typeface="Arial" pitchFamily="34" charset="0"/>
                        </a:rPr>
                        <a:t>mg</a:t>
                      </a:r>
                      <a:r>
                        <a:rPr lang="ru-RU" sz="1400">
                          <a:latin typeface="+mn-lt"/>
                          <a:ea typeface="Calibri"/>
                          <a:cs typeface="Arial" pitchFamily="34" charset="0"/>
                        </a:rPr>
                        <a:t>, </a:t>
                      </a:r>
                      <a:endParaRPr lang="en-US" sz="1400">
                        <a:latin typeface="+mn-lt"/>
                        <a:ea typeface="Calibri"/>
                        <a:cs typeface="Arial" pitchFamily="34" charset="0"/>
                      </a:endParaRPr>
                    </a:p>
                    <a:p>
                      <a:pPr marL="0" marR="0">
                        <a:lnSpc>
                          <a:spcPct val="100000"/>
                        </a:lnSpc>
                        <a:spcBef>
                          <a:spcPts val="0"/>
                        </a:spcBef>
                        <a:spcAft>
                          <a:spcPts val="0"/>
                        </a:spcAft>
                      </a:pPr>
                      <a:r>
                        <a:rPr lang="en-US" sz="1400">
                          <a:latin typeface="+mn-lt"/>
                          <a:ea typeface="Calibri"/>
                          <a:cs typeface="Arial" pitchFamily="34" charset="0"/>
                        </a:rPr>
                        <a:t>progression</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a:latin typeface="+mn-lt"/>
                          <a:ea typeface="Calibri"/>
                          <a:cs typeface="Arial" pitchFamily="34" charset="0"/>
                        </a:rPr>
                        <a:t>Irinotecan</a:t>
                      </a:r>
                    </a:p>
                    <a:p>
                      <a:pPr marL="0" marR="0">
                        <a:lnSpc>
                          <a:spcPct val="100000"/>
                        </a:lnSpc>
                        <a:spcBef>
                          <a:spcPts val="0"/>
                        </a:spcBef>
                        <a:spcAft>
                          <a:spcPts val="0"/>
                        </a:spcAft>
                      </a:pPr>
                      <a:r>
                        <a:rPr lang="en-US" sz="1400">
                          <a:latin typeface="+mn-lt"/>
                          <a:ea typeface="Calibri"/>
                          <a:cs typeface="Arial" pitchFamily="34" charset="0"/>
                        </a:rPr>
                        <a:t>Stabilization </a:t>
                      </a:r>
                      <a:r>
                        <a:rPr lang="ru-RU" sz="1400">
                          <a:latin typeface="+mn-lt"/>
                          <a:ea typeface="Calibri"/>
                          <a:cs typeface="Arial" pitchFamily="34" charset="0"/>
                        </a:rPr>
                        <a:t>4</a:t>
                      </a:r>
                      <a:r>
                        <a:rPr lang="en-US" sz="1400">
                          <a:latin typeface="+mn-lt"/>
                          <a:ea typeface="Calibri"/>
                          <a:cs typeface="Arial" pitchFamily="34" charset="0"/>
                        </a:rPr>
                        <a:t> mo</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a:latin typeface="+mn-lt"/>
                          <a:ea typeface="Calibri"/>
                          <a:cs typeface="Arial" pitchFamily="34" charset="0"/>
                        </a:rPr>
                        <a:t>Alive 9 </a:t>
                      </a:r>
                      <a:r>
                        <a:rPr lang="ru-RU" sz="1400" dirty="0">
                          <a:latin typeface="+mn-lt"/>
                          <a:ea typeface="Calibri"/>
                          <a:cs typeface="Arial" pitchFamily="34" charset="0"/>
                        </a:rPr>
                        <a:t>м</a:t>
                      </a:r>
                      <a:r>
                        <a:rPr lang="en-US" sz="1400" dirty="0">
                          <a:latin typeface="+mn-lt"/>
                          <a:ea typeface="Calibri"/>
                          <a:cs typeface="Arial" pitchFamily="34" charset="0"/>
                        </a:rPr>
                        <a:t>o </a:t>
                      </a:r>
                    </a:p>
                    <a:p>
                      <a:pPr marL="0" marR="0">
                        <a:lnSpc>
                          <a:spcPct val="100000"/>
                        </a:lnSpc>
                        <a:spcBef>
                          <a:spcPts val="0"/>
                        </a:spcBef>
                        <a:spcAft>
                          <a:spcPts val="0"/>
                        </a:spcAft>
                      </a:pPr>
                      <a:r>
                        <a:rPr lang="en-US" sz="1400" dirty="0">
                          <a:latin typeface="+mn-lt"/>
                          <a:ea typeface="Calibri"/>
                          <a:cs typeface="Arial" pitchFamily="34" charset="0"/>
                        </a:rPr>
                        <a:t>In treatment</a:t>
                      </a:r>
                    </a:p>
                  </a:txBody>
                  <a:tcPr marL="29395" marR="293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62688" y="2274887"/>
            <a:ext cx="3338512" cy="84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3" cstate="print"/>
            <a:stretch>
              <a:fillRect/>
            </a:stretch>
          </a:blipFill>
        </p:spPr>
        <p:txBody>
          <a:bodyPr wrap="square" lIns="0" tIns="0" rIns="0" bIns="0" rtlCol="0">
            <a:noAutofit/>
          </a:bodyPr>
          <a:lstStyle/>
          <a:p>
            <a:endParaRPr/>
          </a:p>
        </p:txBody>
      </p:sp>
      <p:sp>
        <p:nvSpPr>
          <p:cNvPr id="56" name="object 56"/>
          <p:cNvSpPr txBox="1"/>
          <p:nvPr/>
        </p:nvSpPr>
        <p:spPr>
          <a:xfrm>
            <a:off x="915670" y="1198382"/>
            <a:ext cx="8609330" cy="935218"/>
          </a:xfrm>
          <a:prstGeom prst="rect">
            <a:avLst/>
          </a:prstGeom>
        </p:spPr>
        <p:txBody>
          <a:bodyPr wrap="square" lIns="0" tIns="0" rIns="0" bIns="0" rtlCol="0">
            <a:noAutofit/>
          </a:bodyPr>
          <a:lstStyle/>
          <a:p>
            <a:pPr marL="12700">
              <a:lnSpc>
                <a:spcPts val="3765"/>
              </a:lnSpc>
              <a:spcBef>
                <a:spcPts val="188"/>
              </a:spcBef>
            </a:pPr>
            <a:r>
              <a:rPr lang="en-US" sz="4300" spc="-100" baseline="3034" dirty="0" smtClean="0">
                <a:solidFill>
                  <a:srgbClr val="676954"/>
                </a:solidFill>
                <a:cs typeface="Calibri"/>
              </a:rPr>
              <a:t>P62 Vaccine Induces a Long-Lasting Immunological Memory in Her-2-positive mammary tumors</a:t>
            </a:r>
            <a:endParaRPr sz="4300" spc="-179" baseline="3034" dirty="0">
              <a:solidFill>
                <a:srgbClr val="676954"/>
              </a:solidFill>
              <a:latin typeface="Calibri"/>
              <a:cs typeface="Calibri"/>
            </a:endParaRP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22</a:t>
            </a:r>
            <a:endParaRPr sz="1400" dirty="0">
              <a:latin typeface="Calibri"/>
              <a:cs typeface="Calibri"/>
            </a:endParaRPr>
          </a:p>
        </p:txBody>
      </p:sp>
      <p:sp>
        <p:nvSpPr>
          <p:cNvPr id="8" name="Line 2"/>
          <p:cNvSpPr>
            <a:spLocks noChangeShapeType="1"/>
          </p:cNvSpPr>
          <p:nvPr/>
        </p:nvSpPr>
        <p:spPr bwMode="auto">
          <a:xfrm>
            <a:off x="3052763" y="2789237"/>
            <a:ext cx="0" cy="3048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 name="Line 3"/>
          <p:cNvSpPr>
            <a:spLocks noChangeShapeType="1"/>
          </p:cNvSpPr>
          <p:nvPr/>
        </p:nvSpPr>
        <p:spPr bwMode="auto">
          <a:xfrm flipV="1">
            <a:off x="3052763" y="5815012"/>
            <a:ext cx="5786437" cy="2222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 name="Line 4"/>
          <p:cNvSpPr>
            <a:spLocks noChangeShapeType="1"/>
          </p:cNvSpPr>
          <p:nvPr/>
        </p:nvSpPr>
        <p:spPr bwMode="auto">
          <a:xfrm>
            <a:off x="3509963" y="5837237"/>
            <a:ext cx="0" cy="76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 name="Line 5"/>
          <p:cNvSpPr>
            <a:spLocks noChangeShapeType="1"/>
          </p:cNvSpPr>
          <p:nvPr/>
        </p:nvSpPr>
        <p:spPr bwMode="auto">
          <a:xfrm>
            <a:off x="4043363" y="5837237"/>
            <a:ext cx="0" cy="76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 name="Line 6"/>
          <p:cNvSpPr>
            <a:spLocks noChangeShapeType="1"/>
          </p:cNvSpPr>
          <p:nvPr/>
        </p:nvSpPr>
        <p:spPr bwMode="auto">
          <a:xfrm>
            <a:off x="4576763" y="5837237"/>
            <a:ext cx="0" cy="76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 name="Line 7"/>
          <p:cNvSpPr>
            <a:spLocks noChangeShapeType="1"/>
          </p:cNvSpPr>
          <p:nvPr/>
        </p:nvSpPr>
        <p:spPr bwMode="auto">
          <a:xfrm>
            <a:off x="5110163" y="5837237"/>
            <a:ext cx="0" cy="76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 name="Line 8"/>
          <p:cNvSpPr>
            <a:spLocks noChangeShapeType="1"/>
          </p:cNvSpPr>
          <p:nvPr/>
        </p:nvSpPr>
        <p:spPr bwMode="auto">
          <a:xfrm flipH="1">
            <a:off x="2900363" y="3398837"/>
            <a:ext cx="1524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 name="Line 9"/>
          <p:cNvSpPr>
            <a:spLocks noChangeShapeType="1"/>
          </p:cNvSpPr>
          <p:nvPr/>
        </p:nvSpPr>
        <p:spPr bwMode="auto">
          <a:xfrm flipH="1">
            <a:off x="2900363" y="2789237"/>
            <a:ext cx="1524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Line 10"/>
          <p:cNvSpPr>
            <a:spLocks noChangeShapeType="1"/>
          </p:cNvSpPr>
          <p:nvPr/>
        </p:nvSpPr>
        <p:spPr bwMode="auto">
          <a:xfrm flipH="1">
            <a:off x="2900363" y="4313237"/>
            <a:ext cx="1524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 name="Line 11"/>
          <p:cNvSpPr>
            <a:spLocks noChangeShapeType="1"/>
          </p:cNvSpPr>
          <p:nvPr/>
        </p:nvSpPr>
        <p:spPr bwMode="auto">
          <a:xfrm flipH="1">
            <a:off x="2900363" y="5227637"/>
            <a:ext cx="1524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 name="Line 12"/>
          <p:cNvSpPr>
            <a:spLocks noChangeShapeType="1"/>
          </p:cNvSpPr>
          <p:nvPr/>
        </p:nvSpPr>
        <p:spPr bwMode="auto">
          <a:xfrm flipH="1">
            <a:off x="2900363" y="4008437"/>
            <a:ext cx="1524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 name="Line 13"/>
          <p:cNvSpPr>
            <a:spLocks noChangeShapeType="1"/>
          </p:cNvSpPr>
          <p:nvPr/>
        </p:nvSpPr>
        <p:spPr bwMode="auto">
          <a:xfrm flipH="1">
            <a:off x="2900363" y="3703637"/>
            <a:ext cx="1524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 name="Line 14"/>
          <p:cNvSpPr>
            <a:spLocks noChangeShapeType="1"/>
          </p:cNvSpPr>
          <p:nvPr/>
        </p:nvSpPr>
        <p:spPr bwMode="auto">
          <a:xfrm flipH="1">
            <a:off x="2900363" y="3094037"/>
            <a:ext cx="1524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 name="Line 15"/>
          <p:cNvSpPr>
            <a:spLocks noChangeShapeType="1"/>
          </p:cNvSpPr>
          <p:nvPr/>
        </p:nvSpPr>
        <p:spPr bwMode="auto">
          <a:xfrm flipH="1">
            <a:off x="2900363" y="4618037"/>
            <a:ext cx="1524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 name="Line 16"/>
          <p:cNvSpPr>
            <a:spLocks noChangeShapeType="1"/>
          </p:cNvSpPr>
          <p:nvPr/>
        </p:nvSpPr>
        <p:spPr bwMode="auto">
          <a:xfrm flipH="1">
            <a:off x="2900363" y="4922837"/>
            <a:ext cx="1524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 name="Line 17"/>
          <p:cNvSpPr>
            <a:spLocks noChangeShapeType="1"/>
          </p:cNvSpPr>
          <p:nvPr/>
        </p:nvSpPr>
        <p:spPr bwMode="auto">
          <a:xfrm flipH="1">
            <a:off x="2900363" y="5532437"/>
            <a:ext cx="1524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 name="Line 18"/>
          <p:cNvSpPr>
            <a:spLocks noChangeShapeType="1"/>
          </p:cNvSpPr>
          <p:nvPr/>
        </p:nvSpPr>
        <p:spPr bwMode="auto">
          <a:xfrm>
            <a:off x="5643563" y="5837237"/>
            <a:ext cx="0" cy="76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 name="Text Box 19"/>
          <p:cNvSpPr txBox="1">
            <a:spLocks noChangeArrowheads="1"/>
          </p:cNvSpPr>
          <p:nvPr/>
        </p:nvSpPr>
        <p:spPr bwMode="auto">
          <a:xfrm>
            <a:off x="2900363" y="5913437"/>
            <a:ext cx="62753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b="1">
                <a:latin typeface="Helvetica" pitchFamily="34" charset="0"/>
              </a:rPr>
              <a:t>0         10         15        20         25        30        50        60        70          80        90         100 </a:t>
            </a:r>
          </a:p>
          <a:p>
            <a:pPr>
              <a:spcBef>
                <a:spcPct val="0"/>
              </a:spcBef>
              <a:buClrTx/>
              <a:buFontTx/>
              <a:buNone/>
            </a:pPr>
            <a:r>
              <a:rPr lang="it-IT" altLang="en-US" sz="1200" b="1">
                <a:latin typeface="Helvetica" pitchFamily="34" charset="0"/>
              </a:rPr>
              <a:t>                                                                                    </a:t>
            </a:r>
            <a:endParaRPr lang="it-IT" altLang="en-US" sz="2400" b="1">
              <a:latin typeface="Times" charset="0"/>
            </a:endParaRPr>
          </a:p>
        </p:txBody>
      </p:sp>
      <p:sp>
        <p:nvSpPr>
          <p:cNvPr id="27" name="Rectangle 20"/>
          <p:cNvSpPr>
            <a:spLocks noChangeArrowheads="1"/>
          </p:cNvSpPr>
          <p:nvPr/>
        </p:nvSpPr>
        <p:spPr bwMode="auto">
          <a:xfrm>
            <a:off x="2443163" y="2636837"/>
            <a:ext cx="43656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b="1">
                <a:latin typeface="Helvetica" pitchFamily="34" charset="0"/>
              </a:rPr>
              <a:t>100</a:t>
            </a:r>
          </a:p>
        </p:txBody>
      </p:sp>
      <p:sp>
        <p:nvSpPr>
          <p:cNvPr id="28" name="Rectangle 21"/>
          <p:cNvSpPr>
            <a:spLocks noChangeArrowheads="1"/>
          </p:cNvSpPr>
          <p:nvPr/>
        </p:nvSpPr>
        <p:spPr bwMode="auto">
          <a:xfrm>
            <a:off x="2519363" y="2941637"/>
            <a:ext cx="3524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b="1">
                <a:latin typeface="Helvetica" pitchFamily="34" charset="0"/>
              </a:rPr>
              <a:t>90</a:t>
            </a:r>
          </a:p>
        </p:txBody>
      </p:sp>
      <p:sp>
        <p:nvSpPr>
          <p:cNvPr id="29" name="Rectangle 22"/>
          <p:cNvSpPr>
            <a:spLocks noChangeArrowheads="1"/>
          </p:cNvSpPr>
          <p:nvPr/>
        </p:nvSpPr>
        <p:spPr bwMode="auto">
          <a:xfrm>
            <a:off x="2519363" y="3246437"/>
            <a:ext cx="3524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b="1">
                <a:latin typeface="Helvetica" pitchFamily="34" charset="0"/>
              </a:rPr>
              <a:t>80</a:t>
            </a:r>
          </a:p>
        </p:txBody>
      </p:sp>
      <p:sp>
        <p:nvSpPr>
          <p:cNvPr id="30" name="Rectangle 23"/>
          <p:cNvSpPr>
            <a:spLocks noChangeArrowheads="1"/>
          </p:cNvSpPr>
          <p:nvPr/>
        </p:nvSpPr>
        <p:spPr bwMode="auto">
          <a:xfrm>
            <a:off x="2519363" y="3551237"/>
            <a:ext cx="3524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b="1">
                <a:latin typeface="Helvetica" pitchFamily="34" charset="0"/>
              </a:rPr>
              <a:t>70</a:t>
            </a:r>
          </a:p>
        </p:txBody>
      </p:sp>
      <p:sp>
        <p:nvSpPr>
          <p:cNvPr id="31" name="Rectangle 24"/>
          <p:cNvSpPr>
            <a:spLocks noChangeArrowheads="1"/>
          </p:cNvSpPr>
          <p:nvPr/>
        </p:nvSpPr>
        <p:spPr bwMode="auto">
          <a:xfrm>
            <a:off x="2519363" y="3856037"/>
            <a:ext cx="3524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b="1">
                <a:latin typeface="Helvetica" pitchFamily="34" charset="0"/>
              </a:rPr>
              <a:t>60</a:t>
            </a:r>
          </a:p>
        </p:txBody>
      </p:sp>
      <p:sp>
        <p:nvSpPr>
          <p:cNvPr id="32" name="Rectangle 25"/>
          <p:cNvSpPr>
            <a:spLocks noChangeArrowheads="1"/>
          </p:cNvSpPr>
          <p:nvPr/>
        </p:nvSpPr>
        <p:spPr bwMode="auto">
          <a:xfrm>
            <a:off x="2519363" y="4160837"/>
            <a:ext cx="3524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b="1">
                <a:latin typeface="Helvetica" pitchFamily="34" charset="0"/>
              </a:rPr>
              <a:t>50</a:t>
            </a:r>
          </a:p>
        </p:txBody>
      </p:sp>
      <p:sp>
        <p:nvSpPr>
          <p:cNvPr id="33" name="Rectangle 26"/>
          <p:cNvSpPr>
            <a:spLocks noChangeArrowheads="1"/>
          </p:cNvSpPr>
          <p:nvPr/>
        </p:nvSpPr>
        <p:spPr bwMode="auto">
          <a:xfrm>
            <a:off x="2519363" y="4465637"/>
            <a:ext cx="3524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b="1">
                <a:latin typeface="Helvetica" pitchFamily="34" charset="0"/>
              </a:rPr>
              <a:t>40</a:t>
            </a:r>
          </a:p>
        </p:txBody>
      </p:sp>
      <p:sp>
        <p:nvSpPr>
          <p:cNvPr id="34" name="Rectangle 27"/>
          <p:cNvSpPr>
            <a:spLocks noChangeArrowheads="1"/>
          </p:cNvSpPr>
          <p:nvPr/>
        </p:nvSpPr>
        <p:spPr bwMode="auto">
          <a:xfrm>
            <a:off x="2519363" y="4770437"/>
            <a:ext cx="3524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b="1">
                <a:latin typeface="Helvetica" pitchFamily="34" charset="0"/>
              </a:rPr>
              <a:t>30</a:t>
            </a:r>
          </a:p>
        </p:txBody>
      </p:sp>
      <p:sp>
        <p:nvSpPr>
          <p:cNvPr id="35" name="Rectangle 28"/>
          <p:cNvSpPr>
            <a:spLocks noChangeArrowheads="1"/>
          </p:cNvSpPr>
          <p:nvPr/>
        </p:nvSpPr>
        <p:spPr bwMode="auto">
          <a:xfrm>
            <a:off x="2519363" y="5075237"/>
            <a:ext cx="3524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b="1">
                <a:latin typeface="Helvetica" pitchFamily="34" charset="0"/>
              </a:rPr>
              <a:t>20</a:t>
            </a:r>
          </a:p>
        </p:txBody>
      </p:sp>
      <p:sp>
        <p:nvSpPr>
          <p:cNvPr id="36" name="Rectangle 29"/>
          <p:cNvSpPr>
            <a:spLocks noChangeArrowheads="1"/>
          </p:cNvSpPr>
          <p:nvPr/>
        </p:nvSpPr>
        <p:spPr bwMode="auto">
          <a:xfrm>
            <a:off x="2519363" y="5380037"/>
            <a:ext cx="3524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b="1">
                <a:latin typeface="Helvetica" pitchFamily="34" charset="0"/>
              </a:rPr>
              <a:t>10</a:t>
            </a:r>
          </a:p>
        </p:txBody>
      </p:sp>
      <p:sp>
        <p:nvSpPr>
          <p:cNvPr id="37" name="Rectangle 30"/>
          <p:cNvSpPr>
            <a:spLocks noChangeArrowheads="1"/>
          </p:cNvSpPr>
          <p:nvPr/>
        </p:nvSpPr>
        <p:spPr bwMode="auto">
          <a:xfrm>
            <a:off x="2595563" y="5684837"/>
            <a:ext cx="268287"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b="1">
                <a:latin typeface="Helvetica" pitchFamily="34" charset="0"/>
              </a:rPr>
              <a:t>0</a:t>
            </a:r>
          </a:p>
        </p:txBody>
      </p:sp>
      <p:sp>
        <p:nvSpPr>
          <p:cNvPr id="38" name="Line 31"/>
          <p:cNvSpPr>
            <a:spLocks noChangeShapeType="1"/>
          </p:cNvSpPr>
          <p:nvPr/>
        </p:nvSpPr>
        <p:spPr bwMode="auto">
          <a:xfrm>
            <a:off x="3357563" y="2789237"/>
            <a:ext cx="9906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 name="Line 32"/>
          <p:cNvSpPr>
            <a:spLocks noChangeShapeType="1"/>
          </p:cNvSpPr>
          <p:nvPr/>
        </p:nvSpPr>
        <p:spPr bwMode="auto">
          <a:xfrm>
            <a:off x="4348163" y="2789237"/>
            <a:ext cx="0" cy="38100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33"/>
          <p:cNvSpPr>
            <a:spLocks noChangeShapeType="1"/>
          </p:cNvSpPr>
          <p:nvPr/>
        </p:nvSpPr>
        <p:spPr bwMode="auto">
          <a:xfrm>
            <a:off x="4348163" y="3170237"/>
            <a:ext cx="9906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34"/>
          <p:cNvSpPr>
            <a:spLocks noChangeShapeType="1"/>
          </p:cNvSpPr>
          <p:nvPr/>
        </p:nvSpPr>
        <p:spPr bwMode="auto">
          <a:xfrm flipH="1">
            <a:off x="4343400" y="4084637"/>
            <a:ext cx="4763" cy="434975"/>
          </a:xfrm>
          <a:prstGeom prst="line">
            <a:avLst/>
          </a:prstGeom>
          <a:noFill/>
          <a:ln w="38100">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Text Box 35"/>
          <p:cNvSpPr txBox="1">
            <a:spLocks noChangeArrowheads="1"/>
          </p:cNvSpPr>
          <p:nvPr/>
        </p:nvSpPr>
        <p:spPr bwMode="auto">
          <a:xfrm rot="-5400000">
            <a:off x="1476375" y="4178300"/>
            <a:ext cx="1477963"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a:latin typeface="Helvetica" pitchFamily="34" charset="0"/>
              </a:rPr>
              <a:t>% Tumor-free mice</a:t>
            </a:r>
          </a:p>
        </p:txBody>
      </p:sp>
      <p:sp>
        <p:nvSpPr>
          <p:cNvPr id="43" name="Text Box 36"/>
          <p:cNvSpPr txBox="1">
            <a:spLocks noChangeArrowheads="1"/>
          </p:cNvSpPr>
          <p:nvPr/>
        </p:nvSpPr>
        <p:spPr bwMode="auto">
          <a:xfrm>
            <a:off x="5181600" y="6196012"/>
            <a:ext cx="17573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b="1">
                <a:latin typeface="Helvetica" pitchFamily="34" charset="0"/>
              </a:rPr>
              <a:t>Days post challanges</a:t>
            </a:r>
          </a:p>
        </p:txBody>
      </p:sp>
      <p:sp>
        <p:nvSpPr>
          <p:cNvPr id="44" name="Line 37"/>
          <p:cNvSpPr>
            <a:spLocks noChangeShapeType="1"/>
          </p:cNvSpPr>
          <p:nvPr/>
        </p:nvSpPr>
        <p:spPr bwMode="auto">
          <a:xfrm>
            <a:off x="3052763" y="2789237"/>
            <a:ext cx="3048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42"/>
          <p:cNvSpPr>
            <a:spLocks noChangeShapeType="1"/>
          </p:cNvSpPr>
          <p:nvPr/>
        </p:nvSpPr>
        <p:spPr bwMode="auto">
          <a:xfrm>
            <a:off x="6176963" y="5837237"/>
            <a:ext cx="0" cy="76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43"/>
          <p:cNvSpPr>
            <a:spLocks noChangeShapeType="1"/>
          </p:cNvSpPr>
          <p:nvPr/>
        </p:nvSpPr>
        <p:spPr bwMode="auto">
          <a:xfrm>
            <a:off x="6710363" y="5837237"/>
            <a:ext cx="0" cy="76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45"/>
          <p:cNvSpPr>
            <a:spLocks noChangeShapeType="1"/>
          </p:cNvSpPr>
          <p:nvPr/>
        </p:nvSpPr>
        <p:spPr bwMode="auto">
          <a:xfrm flipH="1">
            <a:off x="5334000" y="3170237"/>
            <a:ext cx="4763" cy="511175"/>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anchor="ctr">
            <a:spAutoFit/>
          </a:bodyPr>
          <a:lstStyle/>
          <a:p>
            <a:endParaRPr lang="en-US"/>
          </a:p>
        </p:txBody>
      </p:sp>
      <p:sp>
        <p:nvSpPr>
          <p:cNvPr id="48" name="Line 46"/>
          <p:cNvSpPr>
            <a:spLocks noChangeShapeType="1"/>
          </p:cNvSpPr>
          <p:nvPr/>
        </p:nvSpPr>
        <p:spPr bwMode="auto">
          <a:xfrm>
            <a:off x="5334000" y="2386012"/>
            <a:ext cx="228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wrap="none" anchor="ctr">
            <a:spAutoFit/>
          </a:bodyPr>
          <a:lstStyle/>
          <a:p>
            <a:endParaRPr lang="en-US"/>
          </a:p>
        </p:txBody>
      </p:sp>
      <p:sp>
        <p:nvSpPr>
          <p:cNvPr id="49" name="Line 47"/>
          <p:cNvSpPr>
            <a:spLocks noChangeShapeType="1"/>
          </p:cNvSpPr>
          <p:nvPr/>
        </p:nvSpPr>
        <p:spPr bwMode="auto">
          <a:xfrm>
            <a:off x="3890963" y="2789237"/>
            <a:ext cx="0" cy="1295400"/>
          </a:xfrm>
          <a:prstGeom prst="line">
            <a:avLst/>
          </a:prstGeom>
          <a:noFill/>
          <a:ln w="38100">
            <a:solidFill>
              <a:srgbClr val="FF8000"/>
            </a:solidFill>
            <a:round/>
            <a:headEnd/>
            <a:tailEnd/>
          </a:ln>
          <a:extLst>
            <a:ext uri="{909E8E84-426E-40DD-AFC4-6F175D3DCCD1}">
              <a14:hiddenFill xmlns:a14="http://schemas.microsoft.com/office/drawing/2010/main" xmlns="">
                <a:noFill/>
              </a14:hiddenFill>
            </a:ext>
          </a:extLst>
        </p:spPr>
        <p:txBody>
          <a:bodyPr anchor="ctr">
            <a:spAutoFit/>
          </a:bodyPr>
          <a:lstStyle/>
          <a:p>
            <a:endParaRPr lang="en-US"/>
          </a:p>
        </p:txBody>
      </p:sp>
      <p:sp>
        <p:nvSpPr>
          <p:cNvPr id="50" name="Line 48"/>
          <p:cNvSpPr>
            <a:spLocks noChangeShapeType="1"/>
          </p:cNvSpPr>
          <p:nvPr/>
        </p:nvSpPr>
        <p:spPr bwMode="auto">
          <a:xfrm>
            <a:off x="3890963" y="4084637"/>
            <a:ext cx="457200" cy="0"/>
          </a:xfrm>
          <a:prstGeom prst="line">
            <a:avLst/>
          </a:prstGeom>
          <a:noFill/>
          <a:ln w="38100">
            <a:solidFill>
              <a:srgbClr val="FF8000"/>
            </a:solidFill>
            <a:round/>
            <a:headEnd/>
            <a:tailEnd/>
          </a:ln>
          <a:extLst>
            <a:ext uri="{909E8E84-426E-40DD-AFC4-6F175D3DCCD1}">
              <a14:hiddenFill xmlns:a14="http://schemas.microsoft.com/office/drawing/2010/main" xmlns="">
                <a:noFill/>
              </a14:hiddenFill>
            </a:ext>
          </a:extLst>
        </p:spPr>
        <p:txBody>
          <a:bodyPr anchor="ctr">
            <a:spAutoFit/>
          </a:bodyPr>
          <a:lstStyle/>
          <a:p>
            <a:endParaRPr lang="en-US"/>
          </a:p>
        </p:txBody>
      </p:sp>
      <p:sp>
        <p:nvSpPr>
          <p:cNvPr id="51" name="Line 49"/>
          <p:cNvSpPr>
            <a:spLocks noChangeShapeType="1"/>
          </p:cNvSpPr>
          <p:nvPr/>
        </p:nvSpPr>
        <p:spPr bwMode="auto">
          <a:xfrm flipH="1">
            <a:off x="2900363" y="5837237"/>
            <a:ext cx="1524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50"/>
          <p:cNvSpPr>
            <a:spLocks noChangeShapeType="1"/>
          </p:cNvSpPr>
          <p:nvPr/>
        </p:nvSpPr>
        <p:spPr bwMode="auto">
          <a:xfrm>
            <a:off x="3052763" y="5837237"/>
            <a:ext cx="0" cy="76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Rectangle 51"/>
          <p:cNvSpPr>
            <a:spLocks noChangeArrowheads="1"/>
          </p:cNvSpPr>
          <p:nvPr/>
        </p:nvSpPr>
        <p:spPr bwMode="auto">
          <a:xfrm>
            <a:off x="2819400" y="2209800"/>
            <a:ext cx="522288"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b="1">
                <a:latin typeface="Helvetica" pitchFamily="34" charset="0"/>
              </a:rPr>
              <a:t>TC-1</a:t>
            </a:r>
          </a:p>
        </p:txBody>
      </p:sp>
      <p:sp>
        <p:nvSpPr>
          <p:cNvPr id="54" name="Line 52"/>
          <p:cNvSpPr>
            <a:spLocks noChangeShapeType="1"/>
          </p:cNvSpPr>
          <p:nvPr/>
        </p:nvSpPr>
        <p:spPr bwMode="auto">
          <a:xfrm>
            <a:off x="3048000" y="2462212"/>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55" name="Line 53"/>
          <p:cNvSpPr>
            <a:spLocks noChangeShapeType="1"/>
          </p:cNvSpPr>
          <p:nvPr/>
        </p:nvSpPr>
        <p:spPr bwMode="auto">
          <a:xfrm>
            <a:off x="6172200" y="3300412"/>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57" name="Rectangle 54"/>
          <p:cNvSpPr>
            <a:spLocks noChangeArrowheads="1"/>
          </p:cNvSpPr>
          <p:nvPr/>
        </p:nvSpPr>
        <p:spPr bwMode="auto">
          <a:xfrm>
            <a:off x="5867400" y="2995612"/>
            <a:ext cx="52228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b="1">
                <a:latin typeface="Helvetica" pitchFamily="34" charset="0"/>
              </a:rPr>
              <a:t>TC-2</a:t>
            </a:r>
          </a:p>
        </p:txBody>
      </p:sp>
      <p:sp>
        <p:nvSpPr>
          <p:cNvPr id="58" name="Line 55"/>
          <p:cNvSpPr>
            <a:spLocks noChangeShapeType="1"/>
          </p:cNvSpPr>
          <p:nvPr/>
        </p:nvSpPr>
        <p:spPr bwMode="auto">
          <a:xfrm>
            <a:off x="7772400" y="5815012"/>
            <a:ext cx="0" cy="76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 name="Line 56"/>
          <p:cNvSpPr>
            <a:spLocks noChangeShapeType="1"/>
          </p:cNvSpPr>
          <p:nvPr/>
        </p:nvSpPr>
        <p:spPr bwMode="auto">
          <a:xfrm>
            <a:off x="7239000" y="5815012"/>
            <a:ext cx="0" cy="76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0" name="Line 57"/>
          <p:cNvSpPr>
            <a:spLocks noChangeShapeType="1"/>
          </p:cNvSpPr>
          <p:nvPr/>
        </p:nvSpPr>
        <p:spPr bwMode="auto">
          <a:xfrm>
            <a:off x="8305800" y="5815012"/>
            <a:ext cx="0" cy="76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 name="Line 58"/>
          <p:cNvSpPr>
            <a:spLocks noChangeShapeType="1"/>
          </p:cNvSpPr>
          <p:nvPr/>
        </p:nvSpPr>
        <p:spPr bwMode="auto">
          <a:xfrm>
            <a:off x="8839200" y="5815012"/>
            <a:ext cx="0" cy="76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 name="Line 59"/>
          <p:cNvSpPr>
            <a:spLocks noChangeShapeType="1"/>
          </p:cNvSpPr>
          <p:nvPr/>
        </p:nvSpPr>
        <p:spPr bwMode="auto">
          <a:xfrm>
            <a:off x="4343400" y="4519612"/>
            <a:ext cx="2590800" cy="0"/>
          </a:xfrm>
          <a:prstGeom prst="line">
            <a:avLst/>
          </a:prstGeom>
          <a:noFill/>
          <a:ln w="38100">
            <a:solidFill>
              <a:srgbClr val="FF8000"/>
            </a:solidFill>
            <a:round/>
            <a:headEnd/>
            <a:tailEnd/>
          </a:ln>
          <a:extLst>
            <a:ext uri="{909E8E84-426E-40DD-AFC4-6F175D3DCCD1}">
              <a14:hiddenFill xmlns:a14="http://schemas.microsoft.com/office/drawing/2010/main" xmlns="">
                <a:noFill/>
              </a14:hiddenFill>
            </a:ext>
          </a:extLst>
        </p:spPr>
        <p:txBody>
          <a:bodyPr anchor="ctr">
            <a:spAutoFit/>
          </a:bodyPr>
          <a:lstStyle/>
          <a:p>
            <a:endParaRPr lang="en-US"/>
          </a:p>
        </p:txBody>
      </p:sp>
      <p:sp>
        <p:nvSpPr>
          <p:cNvPr id="63" name="Line 60"/>
          <p:cNvSpPr>
            <a:spLocks noChangeShapeType="1"/>
          </p:cNvSpPr>
          <p:nvPr/>
        </p:nvSpPr>
        <p:spPr bwMode="auto">
          <a:xfrm>
            <a:off x="5334000" y="3681412"/>
            <a:ext cx="28956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anchor="ctr">
            <a:spAutoFit/>
          </a:bodyPr>
          <a:lstStyle/>
          <a:p>
            <a:endParaRPr lang="en-US"/>
          </a:p>
        </p:txBody>
      </p:sp>
      <p:sp>
        <p:nvSpPr>
          <p:cNvPr id="64" name="Rectangle 61"/>
          <p:cNvSpPr>
            <a:spLocks noChangeArrowheads="1"/>
          </p:cNvSpPr>
          <p:nvPr/>
        </p:nvSpPr>
        <p:spPr bwMode="auto">
          <a:xfrm>
            <a:off x="6858000" y="3452812"/>
            <a:ext cx="15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eaLnBrk="1" hangingPunct="1">
              <a:spcBef>
                <a:spcPct val="0"/>
              </a:spcBef>
              <a:buClrTx/>
              <a:buFontTx/>
              <a:buNone/>
            </a:pPr>
            <a:endParaRPr lang="ru-RU" altLang="en-US" sz="2400">
              <a:latin typeface="Times New Roman" pitchFamily="16" charset="0"/>
            </a:endParaRPr>
          </a:p>
        </p:txBody>
      </p:sp>
      <p:sp>
        <p:nvSpPr>
          <p:cNvPr id="65" name="Line 62"/>
          <p:cNvSpPr>
            <a:spLocks noChangeShapeType="1"/>
          </p:cNvSpPr>
          <p:nvPr/>
        </p:nvSpPr>
        <p:spPr bwMode="auto">
          <a:xfrm>
            <a:off x="3352800" y="2767012"/>
            <a:ext cx="0" cy="15240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 name="Line 63"/>
          <p:cNvSpPr>
            <a:spLocks noChangeShapeType="1"/>
          </p:cNvSpPr>
          <p:nvPr/>
        </p:nvSpPr>
        <p:spPr bwMode="auto">
          <a:xfrm>
            <a:off x="3352800" y="4291012"/>
            <a:ext cx="5334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67" name="Line 64"/>
          <p:cNvSpPr>
            <a:spLocks noChangeShapeType="1"/>
          </p:cNvSpPr>
          <p:nvPr/>
        </p:nvSpPr>
        <p:spPr bwMode="auto">
          <a:xfrm>
            <a:off x="3886200" y="4291012"/>
            <a:ext cx="0" cy="15240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nchor="ctr">
            <a:spAutoFit/>
          </a:bodyPr>
          <a:lstStyle/>
          <a:p>
            <a:endParaRPr lang="en-US"/>
          </a:p>
        </p:txBody>
      </p:sp>
      <p:sp>
        <p:nvSpPr>
          <p:cNvPr id="68" name="Rectangle 65"/>
          <p:cNvSpPr>
            <a:spLocks noChangeArrowheads="1"/>
          </p:cNvSpPr>
          <p:nvPr/>
        </p:nvSpPr>
        <p:spPr bwMode="auto">
          <a:xfrm>
            <a:off x="5867400" y="3529012"/>
            <a:ext cx="152400" cy="2590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eaLnBrk="1" hangingPunct="1">
              <a:spcBef>
                <a:spcPct val="0"/>
              </a:spcBef>
              <a:buClrTx/>
              <a:buFontTx/>
              <a:buNone/>
            </a:pPr>
            <a:endParaRPr lang="ru-RU" altLang="en-US" sz="2400">
              <a:latin typeface="Times New Roman" pitchFamily="16" charset="0"/>
            </a:endParaRPr>
          </a:p>
        </p:txBody>
      </p:sp>
      <p:sp>
        <p:nvSpPr>
          <p:cNvPr id="69" name="Line 66"/>
          <p:cNvSpPr>
            <a:spLocks noChangeShapeType="1"/>
          </p:cNvSpPr>
          <p:nvPr/>
        </p:nvSpPr>
        <p:spPr bwMode="auto">
          <a:xfrm flipH="1">
            <a:off x="5867400" y="5738812"/>
            <a:ext cx="76200" cy="152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70" name="Line 67"/>
          <p:cNvSpPr>
            <a:spLocks noChangeShapeType="1"/>
          </p:cNvSpPr>
          <p:nvPr/>
        </p:nvSpPr>
        <p:spPr bwMode="auto">
          <a:xfrm flipH="1">
            <a:off x="5943600" y="5738812"/>
            <a:ext cx="76200" cy="152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grpSp>
        <p:nvGrpSpPr>
          <p:cNvPr id="71" name="Group 1"/>
          <p:cNvGrpSpPr>
            <a:grpSpLocks/>
          </p:cNvGrpSpPr>
          <p:nvPr/>
        </p:nvGrpSpPr>
        <p:grpSpPr bwMode="auto">
          <a:xfrm>
            <a:off x="914400" y="2538412"/>
            <a:ext cx="1366838" cy="663575"/>
            <a:chOff x="2057400" y="5786735"/>
            <a:chExt cx="1366838" cy="663733"/>
          </a:xfrm>
        </p:grpSpPr>
        <p:sp>
          <p:nvSpPr>
            <p:cNvPr id="72" name="Line 38"/>
            <p:cNvSpPr>
              <a:spLocks noChangeShapeType="1"/>
            </p:cNvSpPr>
            <p:nvPr/>
          </p:nvSpPr>
          <p:spPr bwMode="auto">
            <a:xfrm>
              <a:off x="2057400" y="5910942"/>
              <a:ext cx="4572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39"/>
            <p:cNvSpPr>
              <a:spLocks noChangeShapeType="1"/>
            </p:cNvSpPr>
            <p:nvPr/>
          </p:nvSpPr>
          <p:spPr bwMode="auto">
            <a:xfrm>
              <a:off x="2057400" y="6096000"/>
              <a:ext cx="457200" cy="0"/>
            </a:xfrm>
            <a:prstGeom prst="line">
              <a:avLst/>
            </a:prstGeom>
            <a:noFill/>
            <a:ln w="38100">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Text Box 40"/>
            <p:cNvSpPr txBox="1">
              <a:spLocks noChangeArrowheads="1"/>
            </p:cNvSpPr>
            <p:nvPr/>
          </p:nvSpPr>
          <p:spPr bwMode="auto">
            <a:xfrm>
              <a:off x="2514600" y="5786735"/>
              <a:ext cx="6783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a:latin typeface="Helvetica" pitchFamily="34" charset="0"/>
                </a:rPr>
                <a:t>PCL</a:t>
              </a:r>
            </a:p>
            <a:p>
              <a:pPr>
                <a:spcBef>
                  <a:spcPct val="0"/>
                </a:spcBef>
                <a:buClrTx/>
                <a:buFontTx/>
                <a:buNone/>
              </a:pPr>
              <a:r>
                <a:rPr lang="it-IT" altLang="en-US" sz="1200">
                  <a:latin typeface="Helvetica" pitchFamily="34" charset="0"/>
                </a:rPr>
                <a:t>pHER2</a:t>
              </a:r>
            </a:p>
          </p:txBody>
        </p:sp>
        <p:sp>
          <p:nvSpPr>
            <p:cNvPr id="75" name="Rectangle 69"/>
            <p:cNvSpPr>
              <a:spLocks noChangeArrowheads="1"/>
            </p:cNvSpPr>
            <p:nvPr/>
          </p:nvSpPr>
          <p:spPr bwMode="auto">
            <a:xfrm>
              <a:off x="2514600" y="6175830"/>
              <a:ext cx="90963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200">
                  <a:latin typeface="Helvetica" pitchFamily="34" charset="0"/>
                </a:rPr>
                <a:t>pCDNA3.1</a:t>
              </a:r>
            </a:p>
          </p:txBody>
        </p:sp>
        <p:sp>
          <p:nvSpPr>
            <p:cNvPr id="76" name="Line 70"/>
            <p:cNvSpPr>
              <a:spLocks noChangeShapeType="1"/>
            </p:cNvSpPr>
            <p:nvPr/>
          </p:nvSpPr>
          <p:spPr bwMode="auto">
            <a:xfrm>
              <a:off x="2057400" y="6306456"/>
              <a:ext cx="4572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7" name="Line 72"/>
          <p:cNvSpPr>
            <a:spLocks noChangeShapeType="1"/>
          </p:cNvSpPr>
          <p:nvPr/>
        </p:nvSpPr>
        <p:spPr bwMode="auto">
          <a:xfrm>
            <a:off x="6934200" y="3605212"/>
            <a:ext cx="0" cy="457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nchor="ctr">
            <a:spAutoFit/>
          </a:bodyPr>
          <a:lstStyle/>
          <a:p>
            <a:endParaRPr lang="en-US"/>
          </a:p>
        </p:txBody>
      </p:sp>
      <p:sp>
        <p:nvSpPr>
          <p:cNvPr id="78" name="Line 73"/>
          <p:cNvSpPr>
            <a:spLocks noChangeShapeType="1"/>
          </p:cNvSpPr>
          <p:nvPr/>
        </p:nvSpPr>
        <p:spPr bwMode="auto">
          <a:xfrm>
            <a:off x="6934200" y="4519612"/>
            <a:ext cx="0" cy="457200"/>
          </a:xfrm>
          <a:prstGeom prst="line">
            <a:avLst/>
          </a:prstGeom>
          <a:noFill/>
          <a:ln w="38100">
            <a:solidFill>
              <a:srgbClr val="FF8000"/>
            </a:solidFill>
            <a:round/>
            <a:headEnd/>
            <a:tailEnd/>
          </a:ln>
          <a:extLst>
            <a:ext uri="{909E8E84-426E-40DD-AFC4-6F175D3DCCD1}">
              <a14:hiddenFill xmlns:a14="http://schemas.microsoft.com/office/drawing/2010/main" xmlns="">
                <a:noFill/>
              </a14:hiddenFill>
            </a:ext>
          </a:extLst>
        </p:spPr>
        <p:txBody>
          <a:bodyPr anchor="ctr">
            <a:spAutoFit/>
          </a:bodyPr>
          <a:lstStyle/>
          <a:p>
            <a:endParaRPr lang="en-US"/>
          </a:p>
        </p:txBody>
      </p:sp>
      <p:sp>
        <p:nvSpPr>
          <p:cNvPr id="79" name="Line 75"/>
          <p:cNvSpPr>
            <a:spLocks noChangeShapeType="1"/>
          </p:cNvSpPr>
          <p:nvPr/>
        </p:nvSpPr>
        <p:spPr bwMode="auto">
          <a:xfrm>
            <a:off x="7162800" y="4976812"/>
            <a:ext cx="0" cy="381000"/>
          </a:xfrm>
          <a:prstGeom prst="line">
            <a:avLst/>
          </a:prstGeom>
          <a:noFill/>
          <a:ln w="38100">
            <a:solidFill>
              <a:srgbClr val="FF8000"/>
            </a:solidFill>
            <a:round/>
            <a:headEnd/>
            <a:tailEnd/>
          </a:ln>
          <a:extLst>
            <a:ext uri="{909E8E84-426E-40DD-AFC4-6F175D3DCCD1}">
              <a14:hiddenFill xmlns:a14="http://schemas.microsoft.com/office/drawing/2010/main" xmlns="">
                <a:noFill/>
              </a14:hiddenFill>
            </a:ext>
          </a:extLst>
        </p:spPr>
        <p:txBody>
          <a:bodyPr anchor="ctr">
            <a:spAutoFit/>
          </a:bodyPr>
          <a:lstStyle/>
          <a:p>
            <a:endParaRPr lang="en-US"/>
          </a:p>
        </p:txBody>
      </p:sp>
      <p:sp>
        <p:nvSpPr>
          <p:cNvPr id="80" name="Text Box 76"/>
          <p:cNvSpPr txBox="1">
            <a:spLocks noChangeArrowheads="1"/>
          </p:cNvSpPr>
          <p:nvPr/>
        </p:nvSpPr>
        <p:spPr bwMode="auto">
          <a:xfrm>
            <a:off x="7239000" y="3681412"/>
            <a:ext cx="18415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endParaRPr lang="it-IT" altLang="en-US" sz="2400" b="1">
              <a:latin typeface="Times" charset="0"/>
            </a:endParaRPr>
          </a:p>
          <a:p>
            <a:pPr>
              <a:spcBef>
                <a:spcPct val="0"/>
              </a:spcBef>
              <a:buClrTx/>
              <a:buFontTx/>
              <a:buNone/>
            </a:pPr>
            <a:endParaRPr lang="it-IT" altLang="en-US" sz="2400" b="1">
              <a:latin typeface="Times" charset="0"/>
            </a:endParaRPr>
          </a:p>
        </p:txBody>
      </p:sp>
      <p:sp>
        <p:nvSpPr>
          <p:cNvPr id="81" name="Line 77"/>
          <p:cNvSpPr>
            <a:spLocks noChangeShapeType="1"/>
          </p:cNvSpPr>
          <p:nvPr/>
        </p:nvSpPr>
        <p:spPr bwMode="auto">
          <a:xfrm>
            <a:off x="7162800" y="5434012"/>
            <a:ext cx="0" cy="0"/>
          </a:xfrm>
          <a:prstGeom prst="line">
            <a:avLst/>
          </a:prstGeom>
          <a:noFill/>
          <a:ln w="38100">
            <a:solidFill>
              <a:srgbClr val="FF8000"/>
            </a:solidFill>
            <a:round/>
            <a:headEnd/>
            <a:tailEnd/>
          </a:ln>
          <a:extLst>
            <a:ext uri="{909E8E84-426E-40DD-AFC4-6F175D3DCCD1}">
              <a14:hiddenFill xmlns:a14="http://schemas.microsoft.com/office/drawing/2010/main" xmlns="">
                <a:noFill/>
              </a14:hiddenFill>
            </a:ext>
          </a:extLst>
        </p:spPr>
        <p:txBody>
          <a:bodyPr anchor="ctr">
            <a:spAutoFit/>
          </a:bodyPr>
          <a:lstStyle/>
          <a:p>
            <a:endParaRPr lang="en-US"/>
          </a:p>
        </p:txBody>
      </p:sp>
      <p:sp>
        <p:nvSpPr>
          <p:cNvPr id="82" name="Line 78"/>
          <p:cNvSpPr>
            <a:spLocks noChangeShapeType="1"/>
          </p:cNvSpPr>
          <p:nvPr/>
        </p:nvSpPr>
        <p:spPr bwMode="auto">
          <a:xfrm>
            <a:off x="6934200" y="4976812"/>
            <a:ext cx="228600" cy="0"/>
          </a:xfrm>
          <a:prstGeom prst="line">
            <a:avLst/>
          </a:prstGeom>
          <a:noFill/>
          <a:ln w="38100">
            <a:solidFill>
              <a:srgbClr val="FF8000"/>
            </a:solidFill>
            <a:round/>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83" name="Line 80"/>
          <p:cNvSpPr>
            <a:spLocks noChangeShapeType="1"/>
          </p:cNvSpPr>
          <p:nvPr/>
        </p:nvSpPr>
        <p:spPr bwMode="auto">
          <a:xfrm>
            <a:off x="7162800" y="5357812"/>
            <a:ext cx="152400" cy="0"/>
          </a:xfrm>
          <a:prstGeom prst="line">
            <a:avLst/>
          </a:prstGeom>
          <a:noFill/>
          <a:ln w="38100">
            <a:solidFill>
              <a:srgbClr val="FF8000"/>
            </a:solidFill>
            <a:round/>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84" name="Line 81"/>
          <p:cNvSpPr>
            <a:spLocks noChangeShapeType="1"/>
          </p:cNvSpPr>
          <p:nvPr/>
        </p:nvSpPr>
        <p:spPr bwMode="auto">
          <a:xfrm>
            <a:off x="7239000" y="5357812"/>
            <a:ext cx="381000" cy="0"/>
          </a:xfrm>
          <a:prstGeom prst="line">
            <a:avLst/>
          </a:prstGeom>
          <a:noFill/>
          <a:ln w="38100">
            <a:solidFill>
              <a:srgbClr val="FF8000"/>
            </a:solidFill>
            <a:round/>
            <a:headEnd/>
            <a:tailEnd/>
          </a:ln>
          <a:extLst>
            <a:ext uri="{909E8E84-426E-40DD-AFC4-6F175D3DCCD1}">
              <a14:hiddenFill xmlns:a14="http://schemas.microsoft.com/office/drawing/2010/main" xmlns="">
                <a:noFill/>
              </a14:hiddenFill>
            </a:ext>
          </a:extLst>
        </p:spPr>
        <p:txBody>
          <a:bodyPr anchor="ctr">
            <a:spAutoFit/>
          </a:bodyPr>
          <a:lstStyle/>
          <a:p>
            <a:endParaRPr lang="en-US"/>
          </a:p>
        </p:txBody>
      </p:sp>
      <p:sp>
        <p:nvSpPr>
          <p:cNvPr id="85" name="Line 82"/>
          <p:cNvSpPr>
            <a:spLocks noChangeShapeType="1"/>
          </p:cNvSpPr>
          <p:nvPr/>
        </p:nvSpPr>
        <p:spPr bwMode="auto">
          <a:xfrm>
            <a:off x="7620000" y="5357812"/>
            <a:ext cx="0" cy="457200"/>
          </a:xfrm>
          <a:prstGeom prst="line">
            <a:avLst/>
          </a:prstGeom>
          <a:noFill/>
          <a:ln w="38100">
            <a:solidFill>
              <a:srgbClr val="FF8000"/>
            </a:solidFill>
            <a:round/>
            <a:headEnd/>
            <a:tailEnd/>
          </a:ln>
          <a:extLst>
            <a:ext uri="{909E8E84-426E-40DD-AFC4-6F175D3DCCD1}">
              <a14:hiddenFill xmlns:a14="http://schemas.microsoft.com/office/drawing/2010/main" xmlns="">
                <a:noFill/>
              </a14:hiddenFill>
            </a:ext>
          </a:extLst>
        </p:spPr>
        <p:txBody>
          <a:bodyPr wrap="none" anchor="ctr">
            <a:spAutoFit/>
          </a:bodyPr>
          <a:lstStyle/>
          <a:p>
            <a:endParaRPr lang="en-US"/>
          </a:p>
        </p:txBody>
      </p:sp>
      <p:sp>
        <p:nvSpPr>
          <p:cNvPr id="86" name="Rectangle 83"/>
          <p:cNvSpPr>
            <a:spLocks noChangeArrowheads="1"/>
          </p:cNvSpPr>
          <p:nvPr/>
        </p:nvSpPr>
        <p:spPr bwMode="auto">
          <a:xfrm>
            <a:off x="7510463" y="28352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endParaRPr lang="ru-RU" altLang="en-US" sz="2400" b="1">
              <a:latin typeface="Times" charset="0"/>
            </a:endParaRPr>
          </a:p>
        </p:txBody>
      </p:sp>
      <p:sp>
        <p:nvSpPr>
          <p:cNvPr id="87" name="Line 84"/>
          <p:cNvSpPr>
            <a:spLocks noChangeShapeType="1"/>
          </p:cNvSpPr>
          <p:nvPr/>
        </p:nvSpPr>
        <p:spPr bwMode="auto">
          <a:xfrm>
            <a:off x="6172200" y="3681412"/>
            <a:ext cx="0" cy="8382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nchor="ctr">
            <a:spAutoFit/>
          </a:bodyPr>
          <a:lstStyle/>
          <a:p>
            <a:endParaRPr lang="en-US"/>
          </a:p>
        </p:txBody>
      </p:sp>
      <p:sp>
        <p:nvSpPr>
          <p:cNvPr id="89" name="Rectangle 44"/>
          <p:cNvSpPr>
            <a:spLocks noChangeArrowheads="1"/>
          </p:cNvSpPr>
          <p:nvPr/>
        </p:nvSpPr>
        <p:spPr bwMode="auto">
          <a:xfrm>
            <a:off x="382588" y="6229350"/>
            <a:ext cx="35036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a:spcBef>
                <a:spcPct val="0"/>
              </a:spcBef>
              <a:buClrTx/>
              <a:buFontTx/>
              <a:buNone/>
            </a:pPr>
            <a:r>
              <a:rPr lang="it-IT" altLang="en-US" sz="1000" dirty="0">
                <a:latin typeface="Helvetica" pitchFamily="34" charset="0"/>
              </a:rPr>
              <a:t>Tumor Challenges (TC,1 and 2): 233-VSAG1 cells (3 x10</a:t>
            </a:r>
            <a:r>
              <a:rPr lang="it-IT" altLang="en-US" sz="1000" baseline="30000" dirty="0">
                <a:latin typeface="Helvetica" pitchFamily="34" charset="0"/>
              </a:rPr>
              <a:t>5</a:t>
            </a:r>
            <a:r>
              <a:rPr lang="it-IT" altLang="en-US" sz="1000" dirty="0">
                <a:latin typeface="Helvetica" pitchFamily="34" charset="0"/>
              </a:rPr>
              <a:t>)</a:t>
            </a:r>
            <a:endParaRPr lang="it-IT" altLang="en-US" sz="1000" b="1" dirty="0">
              <a:latin typeface="Helvetica" pitchFamily="34" charset="0"/>
            </a:endParaRPr>
          </a:p>
          <a:p>
            <a:pPr>
              <a:spcBef>
                <a:spcPct val="0"/>
              </a:spcBef>
              <a:buClrTx/>
              <a:buFontTx/>
              <a:buNone/>
            </a:pPr>
            <a:endParaRPr lang="it-IT" altLang="en-US" sz="1000" dirty="0">
              <a:latin typeface="Helvetica"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3810000"/>
            <a:ext cx="8609330" cy="533400"/>
          </a:xfrm>
          <a:prstGeom prst="rect">
            <a:avLst/>
          </a:prstGeom>
        </p:spPr>
        <p:txBody>
          <a:bodyPr wrap="square" lIns="0" tIns="0" rIns="0" bIns="0" rtlCol="0">
            <a:noAutofit/>
          </a:bodyPr>
          <a:lstStyle/>
          <a:p>
            <a:pPr marL="12700">
              <a:lnSpc>
                <a:spcPts val="3765"/>
              </a:lnSpc>
              <a:spcBef>
                <a:spcPts val="188"/>
              </a:spcBef>
            </a:pPr>
            <a:r>
              <a:rPr lang="en-US" sz="7200" spc="-100" baseline="3034" dirty="0" err="1" smtClean="0">
                <a:solidFill>
                  <a:srgbClr val="676954"/>
                </a:solidFill>
                <a:cs typeface="Calibri"/>
              </a:rPr>
              <a:t>Elenagen</a:t>
            </a:r>
            <a:r>
              <a:rPr lang="en-US" sz="7200" spc="-100" baseline="3034" dirty="0" smtClean="0">
                <a:solidFill>
                  <a:srgbClr val="676954"/>
                </a:solidFill>
                <a:cs typeface="Calibri"/>
              </a:rPr>
              <a:t> alleviates osteoporosis</a:t>
            </a:r>
            <a:endParaRPr sz="72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23</a:t>
            </a:r>
            <a:endParaRPr sz="1400" dirty="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78" name="object 78"/>
          <p:cNvSpPr/>
          <p:nvPr/>
        </p:nvSpPr>
        <p:spPr>
          <a:xfrm>
            <a:off x="53340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79" name="object 79"/>
          <p:cNvSpPr/>
          <p:nvPr/>
        </p:nvSpPr>
        <p:spPr>
          <a:xfrm>
            <a:off x="66675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80" name="object 80"/>
          <p:cNvSpPr/>
          <p:nvPr/>
        </p:nvSpPr>
        <p:spPr>
          <a:xfrm>
            <a:off x="790575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56" name="object 56"/>
          <p:cNvSpPr txBox="1"/>
          <p:nvPr/>
        </p:nvSpPr>
        <p:spPr>
          <a:xfrm>
            <a:off x="915670" y="1198383"/>
            <a:ext cx="8685530" cy="482600"/>
          </a:xfrm>
          <a:prstGeom prst="rect">
            <a:avLst/>
          </a:prstGeom>
        </p:spPr>
        <p:txBody>
          <a:bodyPr wrap="square" lIns="0" tIns="0" rIns="0" bIns="0" rtlCol="0">
            <a:noAutofit/>
          </a:bodyPr>
          <a:lstStyle/>
          <a:p>
            <a:pPr marL="12700">
              <a:lnSpc>
                <a:spcPts val="3765"/>
              </a:lnSpc>
              <a:spcBef>
                <a:spcPts val="188"/>
              </a:spcBef>
            </a:pPr>
            <a:r>
              <a:rPr lang="en-US" sz="5400" spc="-100" baseline="3034" dirty="0" smtClean="0">
                <a:solidFill>
                  <a:srgbClr val="676954"/>
                </a:solidFill>
                <a:cs typeface="Calibri"/>
              </a:rPr>
              <a:t>P62 plasmid (</a:t>
            </a:r>
            <a:r>
              <a:rPr lang="en-US" sz="5400" spc="-100" baseline="3034" dirty="0" err="1" smtClean="0">
                <a:solidFill>
                  <a:srgbClr val="676954"/>
                </a:solidFill>
                <a:cs typeface="Calibri"/>
              </a:rPr>
              <a:t>Elenagen</a:t>
            </a:r>
            <a:r>
              <a:rPr lang="en-US" sz="5400" spc="-100" baseline="3034" dirty="0" smtClean="0">
                <a:solidFill>
                  <a:srgbClr val="676954"/>
                </a:solidFill>
                <a:cs typeface="Calibri"/>
              </a:rPr>
              <a:t>) prevents osteoporosis</a:t>
            </a:r>
            <a:endParaRPr sz="5400" spc="-179" baseline="3034" dirty="0">
              <a:solidFill>
                <a:srgbClr val="676954"/>
              </a:solidFill>
              <a:latin typeface="Calibri"/>
              <a:cs typeface="Calibri"/>
            </a:endParaRPr>
          </a:p>
        </p:txBody>
      </p:sp>
      <p:sp>
        <p:nvSpPr>
          <p:cNvPr id="51" name="object 51"/>
          <p:cNvSpPr txBox="1"/>
          <p:nvPr/>
        </p:nvSpPr>
        <p:spPr>
          <a:xfrm>
            <a:off x="1175968" y="5943600"/>
            <a:ext cx="8425232" cy="990600"/>
          </a:xfrm>
          <a:prstGeom prst="rect">
            <a:avLst/>
          </a:prstGeom>
        </p:spPr>
        <p:txBody>
          <a:bodyPr wrap="square" lIns="0" tIns="0" rIns="0" bIns="0" rtlCol="0">
            <a:noAutofit/>
          </a:bodyPr>
          <a:lstStyle/>
          <a:p>
            <a:pPr marL="12725" marR="33808">
              <a:spcBef>
                <a:spcPts val="106"/>
              </a:spcBef>
            </a:pPr>
            <a:r>
              <a:rPr lang="en-US" sz="1600" spc="-39" dirty="0" smtClean="0">
                <a:cs typeface="Calibri"/>
              </a:rPr>
              <a:t>Plasmid DNA-coding p62 as a bone effective anti-inflammatory/ anabolic agent </a:t>
            </a:r>
          </a:p>
          <a:p>
            <a:pPr marL="12725" marR="33808">
              <a:spcBef>
                <a:spcPts val="106"/>
              </a:spcBef>
            </a:pPr>
            <a:r>
              <a:rPr lang="en-US" sz="1600" spc="-39" dirty="0" smtClean="0">
                <a:cs typeface="Calibri"/>
              </a:rPr>
              <a:t>Maria Giovanna Sabbieti1,*, </a:t>
            </a:r>
            <a:r>
              <a:rPr lang="en-US" sz="1600" spc="-39" dirty="0" err="1" smtClean="0">
                <a:cs typeface="Calibri"/>
              </a:rPr>
              <a:t>Dimitrios</a:t>
            </a:r>
            <a:r>
              <a:rPr lang="en-US" sz="1600" spc="-39" dirty="0" smtClean="0">
                <a:cs typeface="Calibri"/>
              </a:rPr>
              <a:t> Agas1,*, </a:t>
            </a:r>
            <a:r>
              <a:rPr lang="en-US" sz="1600" spc="-39" dirty="0" err="1" smtClean="0">
                <a:cs typeface="Calibri"/>
              </a:rPr>
              <a:t>Melania</a:t>
            </a:r>
            <a:r>
              <a:rPr lang="en-US" sz="1600" spc="-39" dirty="0" smtClean="0">
                <a:cs typeface="Calibri"/>
              </a:rPr>
              <a:t> Capitani1, Luigi Marchetti1, Antonio Concetti1, Cecilia Vullo1, Giuseppe Catone1, Vladimir Gabai2, Victor Shifrin2, Michael Y Sherman3, Alexander Shneider2, Franco M Venanzi1. </a:t>
            </a:r>
            <a:r>
              <a:rPr lang="en-US" sz="1600" spc="-39" dirty="0" err="1" smtClean="0">
                <a:cs typeface="Calibri"/>
              </a:rPr>
              <a:t>Oncotarget</a:t>
            </a:r>
            <a:r>
              <a:rPr lang="en-US" sz="1600" spc="-39" dirty="0" smtClean="0">
                <a:cs typeface="Calibri"/>
              </a:rPr>
              <a:t> 6 (6):3590-3599 (2015)</a:t>
            </a:r>
            <a:endParaRPr sz="1600" dirty="0">
              <a:latin typeface="Calibri"/>
              <a:cs typeface="Calibri"/>
            </a:endParaRPr>
          </a:p>
        </p:txBody>
      </p:sp>
      <p:sp>
        <p:nvSpPr>
          <p:cNvPr id="48" name="object 48"/>
          <p:cNvSpPr txBox="1"/>
          <p:nvPr/>
        </p:nvSpPr>
        <p:spPr>
          <a:xfrm>
            <a:off x="993140" y="5943600"/>
            <a:ext cx="133222" cy="241046"/>
          </a:xfrm>
          <a:prstGeom prst="rect">
            <a:avLst/>
          </a:prstGeom>
        </p:spPr>
        <p:txBody>
          <a:bodyPr wrap="square" lIns="0" tIns="0" rIns="0" bIns="0" rtlCol="0">
            <a:noAutofit/>
          </a:bodyPr>
          <a:lstStyle/>
          <a:p>
            <a:pPr marL="12700">
              <a:lnSpc>
                <a:spcPts val="1835"/>
              </a:lnSpc>
              <a:spcBef>
                <a:spcPts val="91"/>
              </a:spcBef>
            </a:pPr>
            <a:r>
              <a:rPr sz="1700" spc="0" dirty="0">
                <a:solidFill>
                  <a:srgbClr val="70A275"/>
                </a:solidFill>
                <a:latin typeface="Arial"/>
                <a:cs typeface="Arial"/>
              </a:rPr>
              <a:t>•</a:t>
            </a:r>
            <a:endParaRPr sz="1700" dirty="0">
              <a:latin typeface="Arial"/>
              <a:cs typeface="Arial"/>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24</a:t>
            </a:r>
            <a:endParaRPr sz="1400" dirty="0">
              <a:latin typeface="Calibri"/>
              <a:cs typeface="Calibri"/>
            </a:endParaRPr>
          </a:p>
        </p:txBody>
      </p:sp>
      <p:pic>
        <p:nvPicPr>
          <p:cNvPr id="21" name="Picture 2"/>
          <p:cNvPicPr>
            <a:picLocks noChangeAspect="1" noChangeArrowheads="1"/>
          </p:cNvPicPr>
          <p:nvPr/>
        </p:nvPicPr>
        <p:blipFill>
          <a:blip r:embed="rId3" cstate="print"/>
          <a:srcRect/>
          <a:stretch>
            <a:fillRect/>
          </a:stretch>
        </p:blipFill>
        <p:spPr bwMode="auto">
          <a:xfrm>
            <a:off x="1828800" y="1828800"/>
            <a:ext cx="6248400" cy="39624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98638" y="2209800"/>
            <a:ext cx="6507162" cy="3253581"/>
          </a:xfrm>
          <a:prstGeom prst="rect">
            <a:avLst/>
          </a:prstGeom>
        </p:spPr>
      </p:pic>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3" cstate="print"/>
            <a:stretch>
              <a:fillRect/>
            </a:stretch>
          </a:blipFill>
        </p:spPr>
        <p:txBody>
          <a:bodyPr wrap="square" lIns="0" tIns="0" rIns="0" bIns="0" rtlCol="0">
            <a:noAutofit/>
          </a:bodyPr>
          <a:lstStyle/>
          <a:p>
            <a:endParaRPr/>
          </a:p>
        </p:txBody>
      </p:sp>
      <p:sp>
        <p:nvSpPr>
          <p:cNvPr id="78" name="object 78"/>
          <p:cNvSpPr/>
          <p:nvPr/>
        </p:nvSpPr>
        <p:spPr>
          <a:xfrm>
            <a:off x="53340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79" name="object 79"/>
          <p:cNvSpPr/>
          <p:nvPr/>
        </p:nvSpPr>
        <p:spPr>
          <a:xfrm>
            <a:off x="66675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80" name="object 80"/>
          <p:cNvSpPr/>
          <p:nvPr/>
        </p:nvSpPr>
        <p:spPr>
          <a:xfrm>
            <a:off x="790575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56" name="object 56"/>
          <p:cNvSpPr txBox="1"/>
          <p:nvPr/>
        </p:nvSpPr>
        <p:spPr>
          <a:xfrm>
            <a:off x="915670" y="1198383"/>
            <a:ext cx="8685530" cy="482600"/>
          </a:xfrm>
          <a:prstGeom prst="rect">
            <a:avLst/>
          </a:prstGeom>
        </p:spPr>
        <p:txBody>
          <a:bodyPr wrap="square" lIns="0" tIns="0" rIns="0" bIns="0" rtlCol="0">
            <a:noAutofit/>
          </a:bodyPr>
          <a:lstStyle/>
          <a:p>
            <a:pPr marL="12700">
              <a:lnSpc>
                <a:spcPts val="3765"/>
              </a:lnSpc>
              <a:spcBef>
                <a:spcPts val="188"/>
              </a:spcBef>
            </a:pPr>
            <a:r>
              <a:rPr lang="en-US" sz="5400" spc="-100" baseline="3034" dirty="0" smtClean="0">
                <a:solidFill>
                  <a:srgbClr val="676954"/>
                </a:solidFill>
                <a:cs typeface="Calibri"/>
              </a:rPr>
              <a:t>P62 plasmid (</a:t>
            </a:r>
            <a:r>
              <a:rPr lang="en-US" sz="5400" spc="-100" baseline="3034" dirty="0" err="1" smtClean="0">
                <a:solidFill>
                  <a:srgbClr val="676954"/>
                </a:solidFill>
                <a:cs typeface="Calibri"/>
              </a:rPr>
              <a:t>Elenagen</a:t>
            </a:r>
            <a:r>
              <a:rPr lang="en-US" sz="5400" spc="-100" baseline="3034" dirty="0" smtClean="0">
                <a:solidFill>
                  <a:srgbClr val="676954"/>
                </a:solidFill>
                <a:cs typeface="Calibri"/>
              </a:rPr>
              <a:t>) suppresses inflammatory signaling during osteoporosis</a:t>
            </a:r>
            <a:endParaRPr sz="5400" spc="-179" baseline="3034" dirty="0">
              <a:solidFill>
                <a:srgbClr val="676954"/>
              </a:solidFill>
              <a:latin typeface="Calibri"/>
              <a:cs typeface="Calibri"/>
            </a:endParaRPr>
          </a:p>
        </p:txBody>
      </p:sp>
      <p:sp>
        <p:nvSpPr>
          <p:cNvPr id="51" name="object 51"/>
          <p:cNvSpPr txBox="1"/>
          <p:nvPr/>
        </p:nvSpPr>
        <p:spPr>
          <a:xfrm>
            <a:off x="1175968" y="5334000"/>
            <a:ext cx="8425232" cy="1066800"/>
          </a:xfrm>
          <a:prstGeom prst="rect">
            <a:avLst/>
          </a:prstGeom>
        </p:spPr>
        <p:txBody>
          <a:bodyPr wrap="square" lIns="0" tIns="0" rIns="0" bIns="0" rtlCol="0">
            <a:noAutofit/>
          </a:bodyPr>
          <a:lstStyle/>
          <a:p>
            <a:pPr marL="12725" marR="33808">
              <a:spcBef>
                <a:spcPts val="106"/>
              </a:spcBef>
            </a:pPr>
            <a:r>
              <a:rPr lang="en-US" sz="1600" spc="-39" dirty="0" smtClean="0">
                <a:cs typeface="Calibri"/>
              </a:rPr>
              <a:t>Plasmid DNA-coding p62 as a bone effective anti-inflammatory/ anabolic agent </a:t>
            </a:r>
          </a:p>
          <a:p>
            <a:pPr marL="12725" marR="33808">
              <a:spcBef>
                <a:spcPts val="106"/>
              </a:spcBef>
            </a:pPr>
            <a:r>
              <a:rPr lang="en-US" sz="1600" spc="-39" dirty="0" smtClean="0">
                <a:cs typeface="Calibri"/>
              </a:rPr>
              <a:t>Maria Giovanna Sabbieti1,*, </a:t>
            </a:r>
            <a:r>
              <a:rPr lang="en-US" sz="1600" spc="-39" dirty="0" err="1" smtClean="0">
                <a:cs typeface="Calibri"/>
              </a:rPr>
              <a:t>Dimitrios</a:t>
            </a:r>
            <a:r>
              <a:rPr lang="en-US" sz="1600" spc="-39" dirty="0" smtClean="0">
                <a:cs typeface="Calibri"/>
              </a:rPr>
              <a:t> Agas1,*, </a:t>
            </a:r>
            <a:r>
              <a:rPr lang="en-US" sz="1600" spc="-39" dirty="0" err="1" smtClean="0">
                <a:cs typeface="Calibri"/>
              </a:rPr>
              <a:t>Melania</a:t>
            </a:r>
            <a:r>
              <a:rPr lang="en-US" sz="1600" spc="-39" dirty="0" smtClean="0">
                <a:cs typeface="Calibri"/>
              </a:rPr>
              <a:t> Capitani1, Luigi Marchetti1, Antonio Concetti1, Cecilia Vullo1, Giuseppe Catone1, Vladimir Gabai2, Victor Shifrin2, Michael Y Sherman3, Alexander Shneider2, Franco M Venanzi1. </a:t>
            </a:r>
            <a:r>
              <a:rPr lang="en-US" sz="1600" spc="-39" dirty="0" err="1" smtClean="0">
                <a:cs typeface="Calibri"/>
              </a:rPr>
              <a:t>Oncotarget</a:t>
            </a:r>
            <a:r>
              <a:rPr lang="en-US" sz="1600" spc="-39" dirty="0" smtClean="0">
                <a:cs typeface="Calibri"/>
              </a:rPr>
              <a:t> 6 (6):3590-3599 (2015)</a:t>
            </a:r>
            <a:endParaRPr sz="1600" dirty="0">
              <a:latin typeface="Calibri"/>
              <a:cs typeface="Calibri"/>
            </a:endParaRPr>
          </a:p>
        </p:txBody>
      </p:sp>
      <p:sp>
        <p:nvSpPr>
          <p:cNvPr id="48" name="object 48"/>
          <p:cNvSpPr txBox="1"/>
          <p:nvPr/>
        </p:nvSpPr>
        <p:spPr>
          <a:xfrm>
            <a:off x="993140" y="5334000"/>
            <a:ext cx="133222" cy="241046"/>
          </a:xfrm>
          <a:prstGeom prst="rect">
            <a:avLst/>
          </a:prstGeom>
        </p:spPr>
        <p:txBody>
          <a:bodyPr wrap="square" lIns="0" tIns="0" rIns="0" bIns="0" rtlCol="0">
            <a:noAutofit/>
          </a:bodyPr>
          <a:lstStyle/>
          <a:p>
            <a:pPr marL="12700">
              <a:lnSpc>
                <a:spcPts val="1835"/>
              </a:lnSpc>
              <a:spcBef>
                <a:spcPts val="91"/>
              </a:spcBef>
            </a:pPr>
            <a:r>
              <a:rPr sz="1700" spc="0" dirty="0">
                <a:solidFill>
                  <a:srgbClr val="70A275"/>
                </a:solidFill>
                <a:latin typeface="Arial"/>
                <a:cs typeface="Arial"/>
              </a:rPr>
              <a:t>•</a:t>
            </a:r>
            <a:endParaRPr sz="1700" dirty="0">
              <a:latin typeface="Arial"/>
              <a:cs typeface="Arial"/>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25</a:t>
            </a:r>
            <a:endParaRPr sz="1400" dirty="0">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78" name="object 78"/>
          <p:cNvSpPr/>
          <p:nvPr/>
        </p:nvSpPr>
        <p:spPr>
          <a:xfrm>
            <a:off x="53340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79" name="object 79"/>
          <p:cNvSpPr/>
          <p:nvPr/>
        </p:nvSpPr>
        <p:spPr>
          <a:xfrm>
            <a:off x="66675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80" name="object 80"/>
          <p:cNvSpPr/>
          <p:nvPr/>
        </p:nvSpPr>
        <p:spPr>
          <a:xfrm>
            <a:off x="790575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56" name="object 56"/>
          <p:cNvSpPr txBox="1"/>
          <p:nvPr/>
        </p:nvSpPr>
        <p:spPr>
          <a:xfrm>
            <a:off x="915670" y="1198383"/>
            <a:ext cx="8685530" cy="482600"/>
          </a:xfrm>
          <a:prstGeom prst="rect">
            <a:avLst/>
          </a:prstGeom>
        </p:spPr>
        <p:txBody>
          <a:bodyPr wrap="square" lIns="0" tIns="0" rIns="0" bIns="0" rtlCol="0">
            <a:noAutofit/>
          </a:bodyPr>
          <a:lstStyle/>
          <a:p>
            <a:pPr marL="12700">
              <a:lnSpc>
                <a:spcPts val="3765"/>
              </a:lnSpc>
              <a:spcBef>
                <a:spcPts val="188"/>
              </a:spcBef>
            </a:pPr>
            <a:r>
              <a:rPr lang="en-US" sz="5300" spc="-100" baseline="3034" dirty="0" smtClean="0">
                <a:solidFill>
                  <a:srgbClr val="676954"/>
                </a:solidFill>
                <a:cs typeface="Calibri"/>
              </a:rPr>
              <a:t>P62 Plasmid Suppresses Inflammatory Cytokines During Induction of Osteoporosis by </a:t>
            </a:r>
            <a:r>
              <a:rPr lang="en-US" sz="5300" spc="-100" baseline="3034" dirty="0" err="1" smtClean="0">
                <a:solidFill>
                  <a:srgbClr val="676954"/>
                </a:solidFill>
                <a:cs typeface="Calibri"/>
              </a:rPr>
              <a:t>Ovariectomy</a:t>
            </a:r>
            <a:endParaRPr sz="5300" spc="-179" baseline="3034" dirty="0">
              <a:solidFill>
                <a:srgbClr val="676954"/>
              </a:solidFill>
              <a:latin typeface="Calibri"/>
              <a:cs typeface="Calibri"/>
            </a:endParaRPr>
          </a:p>
        </p:txBody>
      </p:sp>
      <p:sp>
        <p:nvSpPr>
          <p:cNvPr id="51" name="object 51"/>
          <p:cNvSpPr txBox="1"/>
          <p:nvPr/>
        </p:nvSpPr>
        <p:spPr>
          <a:xfrm>
            <a:off x="1175968" y="5715000"/>
            <a:ext cx="8425232" cy="1066800"/>
          </a:xfrm>
          <a:prstGeom prst="rect">
            <a:avLst/>
          </a:prstGeom>
        </p:spPr>
        <p:txBody>
          <a:bodyPr wrap="square" lIns="0" tIns="0" rIns="0" bIns="0" rtlCol="0">
            <a:noAutofit/>
          </a:bodyPr>
          <a:lstStyle/>
          <a:p>
            <a:pPr marL="12725" marR="33808">
              <a:spcBef>
                <a:spcPts val="106"/>
              </a:spcBef>
            </a:pPr>
            <a:r>
              <a:rPr lang="en-US" sz="1600" spc="-39" dirty="0" smtClean="0">
                <a:cs typeface="Calibri"/>
              </a:rPr>
              <a:t>Plasmid DNA-coding p62 as a bone effective anti-inflammatory/ anabolic agent </a:t>
            </a:r>
          </a:p>
          <a:p>
            <a:pPr marL="12725" marR="33808">
              <a:spcBef>
                <a:spcPts val="106"/>
              </a:spcBef>
            </a:pPr>
            <a:r>
              <a:rPr lang="en-US" sz="1600" spc="-39" dirty="0" smtClean="0">
                <a:cs typeface="Calibri"/>
              </a:rPr>
              <a:t>Maria Giovanna Sabbieti1,*, </a:t>
            </a:r>
            <a:r>
              <a:rPr lang="en-US" sz="1600" spc="-39" dirty="0" err="1" smtClean="0">
                <a:cs typeface="Calibri"/>
              </a:rPr>
              <a:t>Dimitrios</a:t>
            </a:r>
            <a:r>
              <a:rPr lang="en-US" sz="1600" spc="-39" dirty="0" smtClean="0">
                <a:cs typeface="Calibri"/>
              </a:rPr>
              <a:t> Agas1,*, </a:t>
            </a:r>
            <a:r>
              <a:rPr lang="en-US" sz="1600" spc="-39" dirty="0" err="1" smtClean="0">
                <a:cs typeface="Calibri"/>
              </a:rPr>
              <a:t>Melania</a:t>
            </a:r>
            <a:r>
              <a:rPr lang="en-US" sz="1600" spc="-39" dirty="0" smtClean="0">
                <a:cs typeface="Calibri"/>
              </a:rPr>
              <a:t> Capitani1, Luigi Marchetti1, Antonio Concetti1, Cecilia Vullo1, Giuseppe Catone1, Vladimir Gabai2, Victor Shifrin2, Michael Y Sherman3, Alexander Shneider2, Franco M Venanzi1. </a:t>
            </a:r>
            <a:r>
              <a:rPr lang="en-US" sz="1600" spc="-39" dirty="0" err="1" smtClean="0">
                <a:cs typeface="Calibri"/>
              </a:rPr>
              <a:t>Oncotarget</a:t>
            </a:r>
            <a:r>
              <a:rPr lang="en-US" sz="1600" spc="-39" dirty="0" smtClean="0">
                <a:cs typeface="Calibri"/>
              </a:rPr>
              <a:t> 6 (6):3590-3599 (2015)</a:t>
            </a:r>
            <a:endParaRPr sz="1600" dirty="0">
              <a:latin typeface="Calibri"/>
              <a:cs typeface="Calibri"/>
            </a:endParaRPr>
          </a:p>
        </p:txBody>
      </p:sp>
      <p:sp>
        <p:nvSpPr>
          <p:cNvPr id="48" name="object 48"/>
          <p:cNvSpPr txBox="1"/>
          <p:nvPr/>
        </p:nvSpPr>
        <p:spPr>
          <a:xfrm>
            <a:off x="993140" y="5715000"/>
            <a:ext cx="133222" cy="241046"/>
          </a:xfrm>
          <a:prstGeom prst="rect">
            <a:avLst/>
          </a:prstGeom>
        </p:spPr>
        <p:txBody>
          <a:bodyPr wrap="square" lIns="0" tIns="0" rIns="0" bIns="0" rtlCol="0">
            <a:noAutofit/>
          </a:bodyPr>
          <a:lstStyle/>
          <a:p>
            <a:pPr marL="12700">
              <a:lnSpc>
                <a:spcPts val="1835"/>
              </a:lnSpc>
              <a:spcBef>
                <a:spcPts val="91"/>
              </a:spcBef>
            </a:pPr>
            <a:r>
              <a:rPr sz="1700" spc="0" dirty="0">
                <a:solidFill>
                  <a:srgbClr val="70A275"/>
                </a:solidFill>
                <a:latin typeface="Arial"/>
                <a:cs typeface="Arial"/>
              </a:rPr>
              <a:t>•</a:t>
            </a:r>
            <a:endParaRPr sz="1700" dirty="0">
              <a:latin typeface="Arial"/>
              <a:cs typeface="Arial"/>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26</a:t>
            </a:r>
            <a:endParaRPr sz="1400" dirty="0">
              <a:latin typeface="Calibri"/>
              <a:cs typeface="Calibri"/>
            </a:endParaRPr>
          </a:p>
        </p:txBody>
      </p:sp>
      <p:pic>
        <p:nvPicPr>
          <p:cNvPr id="13" name="Content Placeholder 4"/>
          <p:cNvPicPr>
            <a:picLocks noChangeAspect="1"/>
          </p:cNvPicPr>
          <p:nvPr/>
        </p:nvPicPr>
        <p:blipFill>
          <a:blip r:embed="rId3" cstate="print"/>
          <a:stretch>
            <a:fillRect/>
          </a:stretch>
        </p:blipFill>
        <p:spPr>
          <a:xfrm>
            <a:off x="796548" y="2289560"/>
            <a:ext cx="8499852" cy="342544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3810000"/>
            <a:ext cx="8609330" cy="533400"/>
          </a:xfrm>
          <a:prstGeom prst="rect">
            <a:avLst/>
          </a:prstGeom>
        </p:spPr>
        <p:txBody>
          <a:bodyPr wrap="square" lIns="0" tIns="0" rIns="0" bIns="0" rtlCol="0">
            <a:noAutofit/>
          </a:bodyPr>
          <a:lstStyle/>
          <a:p>
            <a:pPr marL="12700">
              <a:lnSpc>
                <a:spcPts val="3765"/>
              </a:lnSpc>
              <a:spcBef>
                <a:spcPts val="188"/>
              </a:spcBef>
            </a:pPr>
            <a:r>
              <a:rPr lang="en-US" sz="7200" spc="-100" baseline="3034" dirty="0" err="1" smtClean="0">
                <a:solidFill>
                  <a:srgbClr val="676954"/>
                </a:solidFill>
                <a:cs typeface="Calibri"/>
              </a:rPr>
              <a:t>Elenagen</a:t>
            </a:r>
            <a:r>
              <a:rPr lang="en-US" sz="7200" spc="-100" baseline="3034" dirty="0" smtClean="0">
                <a:solidFill>
                  <a:srgbClr val="676954"/>
                </a:solidFill>
                <a:cs typeface="Calibri"/>
              </a:rPr>
              <a:t> alleviates psoriasis</a:t>
            </a:r>
            <a:endParaRPr sz="72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27</a:t>
            </a:r>
            <a:endParaRPr sz="1400" dirty="0">
              <a:latin typeface="Calibri"/>
              <a:cs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78" name="object 78"/>
          <p:cNvSpPr/>
          <p:nvPr/>
        </p:nvSpPr>
        <p:spPr>
          <a:xfrm>
            <a:off x="53340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79" name="object 79"/>
          <p:cNvSpPr/>
          <p:nvPr/>
        </p:nvSpPr>
        <p:spPr>
          <a:xfrm>
            <a:off x="66675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80" name="object 80"/>
          <p:cNvSpPr/>
          <p:nvPr/>
        </p:nvSpPr>
        <p:spPr>
          <a:xfrm>
            <a:off x="790575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56" name="object 56"/>
          <p:cNvSpPr txBox="1"/>
          <p:nvPr/>
        </p:nvSpPr>
        <p:spPr>
          <a:xfrm>
            <a:off x="915670" y="1198383"/>
            <a:ext cx="8685530" cy="482600"/>
          </a:xfrm>
          <a:prstGeom prst="rect">
            <a:avLst/>
          </a:prstGeom>
        </p:spPr>
        <p:txBody>
          <a:bodyPr wrap="square" lIns="0" tIns="0" rIns="0" bIns="0" rtlCol="0">
            <a:noAutofit/>
          </a:bodyPr>
          <a:lstStyle/>
          <a:p>
            <a:pPr marL="12700">
              <a:lnSpc>
                <a:spcPts val="3765"/>
              </a:lnSpc>
              <a:spcBef>
                <a:spcPts val="188"/>
              </a:spcBef>
            </a:pPr>
            <a:r>
              <a:rPr lang="en-US" sz="5300" spc="-100" baseline="3034" dirty="0" smtClean="0">
                <a:solidFill>
                  <a:srgbClr val="676954"/>
                </a:solidFill>
                <a:cs typeface="Calibri"/>
              </a:rPr>
              <a:t>Critical Role of Inflammatory Cascades in Psoriasis</a:t>
            </a:r>
            <a:endParaRPr sz="53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28</a:t>
            </a:r>
            <a:endParaRPr sz="1400" dirty="0">
              <a:latin typeface="Calibri"/>
              <a:cs typeface="Calibri"/>
            </a:endParaRPr>
          </a:p>
        </p:txBody>
      </p:sp>
      <p:pic>
        <p:nvPicPr>
          <p:cNvPr id="12" name="Content Placeholder 5"/>
          <p:cNvPicPr>
            <a:picLocks/>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14400" y="1828801"/>
            <a:ext cx="8187190" cy="47243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78" name="object 78"/>
          <p:cNvSpPr/>
          <p:nvPr/>
        </p:nvSpPr>
        <p:spPr>
          <a:xfrm>
            <a:off x="53340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79" name="object 79"/>
          <p:cNvSpPr/>
          <p:nvPr/>
        </p:nvSpPr>
        <p:spPr>
          <a:xfrm>
            <a:off x="66675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80" name="object 80"/>
          <p:cNvSpPr/>
          <p:nvPr/>
        </p:nvSpPr>
        <p:spPr>
          <a:xfrm>
            <a:off x="790575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pic>
        <p:nvPicPr>
          <p:cNvPr id="10" name="Content Placeholder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676400" y="1496377"/>
            <a:ext cx="6705600" cy="5056823"/>
          </a:xfrm>
          <a:prstGeom prst="rect">
            <a:avLst/>
          </a:prstGeom>
        </p:spPr>
      </p:pic>
      <p:sp>
        <p:nvSpPr>
          <p:cNvPr id="56" name="object 56"/>
          <p:cNvSpPr txBox="1"/>
          <p:nvPr/>
        </p:nvSpPr>
        <p:spPr>
          <a:xfrm>
            <a:off x="915670" y="1198383"/>
            <a:ext cx="8685530" cy="482600"/>
          </a:xfrm>
          <a:prstGeom prst="rect">
            <a:avLst/>
          </a:prstGeom>
        </p:spPr>
        <p:txBody>
          <a:bodyPr wrap="square" lIns="0" tIns="0" rIns="0" bIns="0" rtlCol="0">
            <a:noAutofit/>
          </a:bodyPr>
          <a:lstStyle/>
          <a:p>
            <a:pPr marL="12700">
              <a:lnSpc>
                <a:spcPts val="3765"/>
              </a:lnSpc>
              <a:spcBef>
                <a:spcPts val="188"/>
              </a:spcBef>
            </a:pPr>
            <a:r>
              <a:rPr lang="en-US" sz="4600" spc="-100" baseline="3034" dirty="0" err="1" smtClean="0">
                <a:solidFill>
                  <a:srgbClr val="676954"/>
                </a:solidFill>
                <a:cs typeface="Calibri"/>
              </a:rPr>
              <a:t>Elenagen</a:t>
            </a:r>
            <a:r>
              <a:rPr lang="en-US" sz="4600" spc="-100" baseline="3034" dirty="0" smtClean="0">
                <a:solidFill>
                  <a:srgbClr val="676954"/>
                </a:solidFill>
                <a:cs typeface="Calibri"/>
              </a:rPr>
              <a:t> Alleviates </a:t>
            </a:r>
            <a:r>
              <a:rPr lang="en-US" sz="4600" spc="-100" baseline="3034" dirty="0" err="1" smtClean="0">
                <a:solidFill>
                  <a:srgbClr val="676954"/>
                </a:solidFill>
                <a:cs typeface="Calibri"/>
              </a:rPr>
              <a:t>Imiquimod</a:t>
            </a:r>
            <a:r>
              <a:rPr lang="en-US" sz="4600" spc="-100" baseline="3034" dirty="0" smtClean="0">
                <a:solidFill>
                  <a:srgbClr val="676954"/>
                </a:solidFill>
                <a:cs typeface="Calibri"/>
              </a:rPr>
              <a:t>-induced Psoriasis in Mice</a:t>
            </a:r>
            <a:endParaRPr sz="46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2</a:t>
            </a:r>
            <a:r>
              <a:rPr lang="ru-RU" sz="1400" b="1" spc="0" dirty="0" smtClean="0">
                <a:solidFill>
                  <a:srgbClr val="FFFFFF"/>
                </a:solidFill>
                <a:latin typeface="Calibri"/>
                <a:cs typeface="Calibri"/>
              </a:rPr>
              <a:t>9</a:t>
            </a:r>
            <a:endParaRPr sz="1400" dirty="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7693660" cy="482600"/>
          </a:xfrm>
          <a:prstGeom prst="rect">
            <a:avLst/>
          </a:prstGeom>
        </p:spPr>
        <p:txBody>
          <a:bodyPr wrap="square" lIns="0" tIns="0" rIns="0" bIns="0" rtlCol="0">
            <a:noAutofit/>
          </a:bodyPr>
          <a:lstStyle/>
          <a:p>
            <a:pPr marL="12700">
              <a:lnSpc>
                <a:spcPts val="3765"/>
              </a:lnSpc>
              <a:spcBef>
                <a:spcPts val="188"/>
              </a:spcBef>
            </a:pPr>
            <a:r>
              <a:rPr lang="en-GB" sz="5400" spc="-100" baseline="3034" dirty="0" smtClean="0">
                <a:solidFill>
                  <a:srgbClr val="676954"/>
                </a:solidFill>
                <a:cs typeface="Calibri"/>
              </a:rPr>
              <a:t>Current DNA Vaccine Clinical Trials</a:t>
            </a:r>
            <a:endParaRPr sz="5400" spc="-179" baseline="3034" dirty="0">
              <a:solidFill>
                <a:srgbClr val="676954"/>
              </a:solidFill>
              <a:latin typeface="Calibri"/>
              <a:cs typeface="Calibri"/>
            </a:endParaRP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3</a:t>
            </a:r>
            <a:endParaRPr sz="1400" dirty="0">
              <a:latin typeface="Calibri"/>
              <a:cs typeface="Calibri"/>
            </a:endParaRPr>
          </a:p>
        </p:txBody>
      </p:sp>
      <p:pic>
        <p:nvPicPr>
          <p:cNvPr id="11" name="Picture 3"/>
          <p:cNvPicPr>
            <a:picLocks noChangeAspect="1" noChangeArrowheads="1"/>
          </p:cNvPicPr>
          <p:nvPr/>
        </p:nvPicPr>
        <p:blipFill>
          <a:blip r:embed="rId3" cstate="print"/>
          <a:stretch>
            <a:fillRect/>
          </a:stretch>
        </p:blipFill>
        <p:spPr bwMode="auto">
          <a:xfrm>
            <a:off x="1524000" y="1676400"/>
            <a:ext cx="6781800" cy="448407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 name="Text Box 4"/>
          <p:cNvSpPr txBox="1">
            <a:spLocks noChangeArrowheads="1"/>
          </p:cNvSpPr>
          <p:nvPr/>
        </p:nvSpPr>
        <p:spPr bwMode="auto">
          <a:xfrm>
            <a:off x="457200" y="5972308"/>
            <a:ext cx="3657600" cy="2760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400" b="1" dirty="0">
                <a:latin typeface="+mn-lt"/>
              </a:rPr>
              <a:t>Ferraro B et al. </a:t>
            </a:r>
            <a:r>
              <a:rPr lang="en-GB" altLang="en-US" sz="1400" b="1" dirty="0" err="1">
                <a:latin typeface="+mn-lt"/>
              </a:rPr>
              <a:t>Clin</a:t>
            </a:r>
            <a:r>
              <a:rPr lang="en-GB" altLang="en-US" sz="1400" b="1" dirty="0">
                <a:latin typeface="+mn-lt"/>
              </a:rPr>
              <a:t> Infect Dis. 2011</a:t>
            </a:r>
            <a:r>
              <a:rPr lang="en-GB" altLang="en-US" sz="1400" b="1" dirty="0" smtClean="0">
                <a:latin typeface="+mn-lt"/>
              </a:rPr>
              <a:t>; 53:296-302</a:t>
            </a:r>
            <a:endParaRPr lang="en-GB" altLang="en-US" sz="1400" b="1" dirty="0">
              <a:latin typeface="+mn-lt"/>
            </a:endParaRPr>
          </a:p>
        </p:txBody>
      </p:sp>
      <p:sp>
        <p:nvSpPr>
          <p:cNvPr id="13" name="Text Box 5"/>
          <p:cNvSpPr txBox="1">
            <a:spLocks noChangeArrowheads="1"/>
          </p:cNvSpPr>
          <p:nvPr/>
        </p:nvSpPr>
        <p:spPr bwMode="auto">
          <a:xfrm>
            <a:off x="457200" y="6248400"/>
            <a:ext cx="493056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1100" dirty="0">
                <a:latin typeface="+mn-lt"/>
              </a:rPr>
              <a:t>© The Author 2011. Published by Oxford University Press on behalf of the </a:t>
            </a:r>
            <a:r>
              <a:rPr lang="en-GB" altLang="en-US" sz="1100" dirty="0" smtClean="0">
                <a:latin typeface="+mn-lt"/>
              </a:rPr>
              <a:t>Infectious</a:t>
            </a:r>
          </a:p>
          <a:p>
            <a:r>
              <a:rPr lang="en-GB" altLang="en-US" sz="1100" dirty="0" smtClean="0">
                <a:latin typeface="+mn-lt"/>
              </a:rPr>
              <a:t>Diseases </a:t>
            </a:r>
            <a:r>
              <a:rPr lang="en-GB" altLang="en-US" sz="1100" dirty="0">
                <a:latin typeface="+mn-lt"/>
              </a:rPr>
              <a:t>Society of America. All rights reserved. For Permissions, please </a:t>
            </a:r>
            <a:r>
              <a:rPr lang="en-GB" altLang="en-US" sz="1100" dirty="0" smtClean="0">
                <a:latin typeface="+mn-lt"/>
              </a:rPr>
              <a:t>e-mail:</a:t>
            </a:r>
          </a:p>
          <a:p>
            <a:r>
              <a:rPr lang="en-GB" altLang="en-US" sz="1100" dirty="0" smtClean="0">
                <a:latin typeface="+mn-lt"/>
              </a:rPr>
              <a:t>journals.permissions@oup.com</a:t>
            </a:r>
            <a:r>
              <a:rPr lang="en-GB" altLang="en-US" sz="1100" dirty="0">
                <a:latin typeface="+mn-lt"/>
              </a:rPr>
              <a:t>.</a:t>
            </a:r>
          </a:p>
        </p:txBody>
      </p:sp>
      <p:sp>
        <p:nvSpPr>
          <p:cNvPr id="14" name="Text Box 4"/>
          <p:cNvSpPr txBox="1">
            <a:spLocks noChangeArrowheads="1"/>
          </p:cNvSpPr>
          <p:nvPr/>
        </p:nvSpPr>
        <p:spPr bwMode="auto">
          <a:xfrm>
            <a:off x="6172200" y="6962908"/>
            <a:ext cx="3429000" cy="3522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b="1" dirty="0" smtClean="0">
                <a:latin typeface="+mn-lt"/>
              </a:rPr>
              <a:t>Clinical Infectious Diseases</a:t>
            </a:r>
            <a:endParaRPr lang="en-GB" altLang="en-US" b="1" dirty="0">
              <a:latin typeface="+mn-lt"/>
            </a:endParaRPr>
          </a:p>
        </p:txBody>
      </p:sp>
      <p:sp>
        <p:nvSpPr>
          <p:cNvPr id="15" name="Rectangle 9"/>
          <p:cNvSpPr/>
          <p:nvPr/>
        </p:nvSpPr>
        <p:spPr>
          <a:xfrm>
            <a:off x="457200" y="4114800"/>
            <a:ext cx="2743200" cy="1371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i="1" dirty="0" smtClean="0">
                <a:solidFill>
                  <a:srgbClr val="FF0000"/>
                </a:solidFill>
              </a:rPr>
              <a:t>Can one therapeutic DNA vaccine protect against more than one disease?</a:t>
            </a:r>
            <a:endParaRPr lang="en-US" sz="2000" i="1" dirty="0">
              <a:solidFill>
                <a:srgbClr val="FF0000"/>
              </a:solidFill>
            </a:endParaRPr>
          </a:p>
        </p:txBody>
      </p:sp>
      <p:sp>
        <p:nvSpPr>
          <p:cNvPr id="16" name="Rectangle 6"/>
          <p:cNvSpPr/>
          <p:nvPr/>
        </p:nvSpPr>
        <p:spPr>
          <a:xfrm>
            <a:off x="6858000" y="5562600"/>
            <a:ext cx="2743200" cy="1371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i="1" dirty="0" smtClean="0">
                <a:solidFill>
                  <a:srgbClr val="FF0000"/>
                </a:solidFill>
              </a:rPr>
              <a:t>How about therapeutic DNA vaccines against diseases of chronic inflammation? </a:t>
            </a:r>
            <a:endParaRPr lang="en-US" sz="2000"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2819400"/>
            <a:ext cx="8609330" cy="1447800"/>
          </a:xfrm>
          <a:prstGeom prst="rect">
            <a:avLst/>
          </a:prstGeom>
        </p:spPr>
        <p:txBody>
          <a:bodyPr wrap="square" lIns="0" tIns="0" rIns="0" bIns="0" rtlCol="0">
            <a:noAutofit/>
          </a:bodyPr>
          <a:lstStyle/>
          <a:p>
            <a:pPr marL="12700">
              <a:spcBef>
                <a:spcPts val="188"/>
              </a:spcBef>
            </a:pPr>
            <a:r>
              <a:rPr lang="en-US" sz="7200" spc="-100" baseline="3034" dirty="0" err="1" smtClean="0">
                <a:solidFill>
                  <a:srgbClr val="676954"/>
                </a:solidFill>
                <a:cs typeface="Calibri"/>
              </a:rPr>
              <a:t>Elenagen</a:t>
            </a:r>
            <a:r>
              <a:rPr lang="en-US" sz="7200" spc="-100" baseline="3034" dirty="0" smtClean="0">
                <a:solidFill>
                  <a:srgbClr val="676954"/>
                </a:solidFill>
                <a:cs typeface="Calibri"/>
              </a:rPr>
              <a:t> alleviates high-calorie induced metabolic syndrome</a:t>
            </a:r>
            <a:endParaRPr sz="72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30</a:t>
            </a:r>
            <a:endParaRPr sz="1400" dirty="0">
              <a:latin typeface="Calibri"/>
              <a:cs typeface="Calibri"/>
            </a:endParaRPr>
          </a:p>
        </p:txBody>
      </p:sp>
      <p:sp>
        <p:nvSpPr>
          <p:cNvPr id="7" name="Subtitle 2"/>
          <p:cNvSpPr txBox="1">
            <a:spLocks/>
          </p:cNvSpPr>
          <p:nvPr/>
        </p:nvSpPr>
        <p:spPr>
          <a:xfrm>
            <a:off x="838200" y="4343400"/>
            <a:ext cx="7848600" cy="1066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Implication in obesity and type II diabetes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78" name="object 78"/>
          <p:cNvSpPr/>
          <p:nvPr/>
        </p:nvSpPr>
        <p:spPr>
          <a:xfrm>
            <a:off x="53340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79" name="object 79"/>
          <p:cNvSpPr/>
          <p:nvPr/>
        </p:nvSpPr>
        <p:spPr>
          <a:xfrm>
            <a:off x="66675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80" name="object 80"/>
          <p:cNvSpPr/>
          <p:nvPr/>
        </p:nvSpPr>
        <p:spPr>
          <a:xfrm>
            <a:off x="790575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56" name="object 56"/>
          <p:cNvSpPr txBox="1"/>
          <p:nvPr/>
        </p:nvSpPr>
        <p:spPr>
          <a:xfrm>
            <a:off x="915670" y="1198383"/>
            <a:ext cx="8685530" cy="482600"/>
          </a:xfrm>
          <a:prstGeom prst="rect">
            <a:avLst/>
          </a:prstGeom>
        </p:spPr>
        <p:txBody>
          <a:bodyPr wrap="square" lIns="0" tIns="0" rIns="0" bIns="0" rtlCol="0">
            <a:noAutofit/>
          </a:bodyPr>
          <a:lstStyle/>
          <a:p>
            <a:pPr marL="12700">
              <a:spcBef>
                <a:spcPts val="188"/>
              </a:spcBef>
            </a:pPr>
            <a:r>
              <a:rPr lang="en-US" sz="5400" spc="-100" baseline="3034" dirty="0" err="1" smtClean="0">
                <a:solidFill>
                  <a:srgbClr val="676954"/>
                </a:solidFill>
                <a:cs typeface="Calibri"/>
              </a:rPr>
              <a:t>Elenagen</a:t>
            </a:r>
            <a:r>
              <a:rPr lang="en-US" sz="5400" spc="-100" baseline="3034" dirty="0" smtClean="0">
                <a:solidFill>
                  <a:srgbClr val="676954"/>
                </a:solidFill>
                <a:cs typeface="Calibri"/>
              </a:rPr>
              <a:t> Diminished Weight Gain Upon High Calorie Diet in Rats</a:t>
            </a:r>
            <a:endParaRPr sz="54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31</a:t>
            </a:r>
            <a:endParaRPr sz="1400" dirty="0">
              <a:latin typeface="Calibri"/>
              <a:cs typeface="Calibri"/>
            </a:endParaRPr>
          </a:p>
        </p:txBody>
      </p:sp>
      <p:graphicFrame>
        <p:nvGraphicFramePr>
          <p:cNvPr id="11" name="Content Placeholder 3"/>
          <p:cNvGraphicFramePr>
            <a:graphicFrameLocks/>
          </p:cNvGraphicFramePr>
          <p:nvPr>
            <p:extLst>
              <p:ext uri="{D42A27DB-BD31-4B8C-83A1-F6EECF244321}">
                <p14:modId xmlns="" xmlns:p14="http://schemas.microsoft.com/office/powerpoint/2010/main" val="3204157688"/>
              </p:ext>
            </p:extLst>
          </p:nvPr>
        </p:nvGraphicFramePr>
        <p:xfrm>
          <a:off x="1676400" y="2286000"/>
          <a:ext cx="5562600" cy="4800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78" name="object 78"/>
          <p:cNvSpPr/>
          <p:nvPr/>
        </p:nvSpPr>
        <p:spPr>
          <a:xfrm>
            <a:off x="53340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79" name="object 79"/>
          <p:cNvSpPr/>
          <p:nvPr/>
        </p:nvSpPr>
        <p:spPr>
          <a:xfrm>
            <a:off x="66675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80" name="object 80"/>
          <p:cNvSpPr/>
          <p:nvPr/>
        </p:nvSpPr>
        <p:spPr>
          <a:xfrm>
            <a:off x="790575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56" name="object 56"/>
          <p:cNvSpPr txBox="1"/>
          <p:nvPr/>
        </p:nvSpPr>
        <p:spPr>
          <a:xfrm>
            <a:off x="915670" y="1198383"/>
            <a:ext cx="8685530" cy="482600"/>
          </a:xfrm>
          <a:prstGeom prst="rect">
            <a:avLst/>
          </a:prstGeom>
        </p:spPr>
        <p:txBody>
          <a:bodyPr wrap="square" lIns="0" tIns="0" rIns="0" bIns="0" rtlCol="0">
            <a:noAutofit/>
          </a:bodyPr>
          <a:lstStyle/>
          <a:p>
            <a:pPr marL="12700">
              <a:spcBef>
                <a:spcPts val="188"/>
              </a:spcBef>
            </a:pPr>
            <a:r>
              <a:rPr lang="en-US" sz="5400" spc="-100" baseline="3034" dirty="0" smtClean="0">
                <a:solidFill>
                  <a:srgbClr val="676954"/>
                </a:solidFill>
                <a:cs typeface="Calibri"/>
              </a:rPr>
              <a:t>Effect of p62 Plasmid on Body Mass Index  of Rats Fed with High-calorie Diet</a:t>
            </a:r>
            <a:endParaRPr sz="54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32</a:t>
            </a:r>
            <a:endParaRPr sz="1400" dirty="0">
              <a:latin typeface="Calibri"/>
              <a:cs typeface="Calibri"/>
            </a:endParaRPr>
          </a:p>
        </p:txBody>
      </p:sp>
      <p:graphicFrame>
        <p:nvGraphicFramePr>
          <p:cNvPr id="10" name="Content Placeholder 5"/>
          <p:cNvGraphicFramePr>
            <a:graphicFrameLocks/>
          </p:cNvGraphicFramePr>
          <p:nvPr/>
        </p:nvGraphicFramePr>
        <p:xfrm>
          <a:off x="914400" y="2286000"/>
          <a:ext cx="8382000" cy="4495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78" name="object 78"/>
          <p:cNvSpPr/>
          <p:nvPr/>
        </p:nvSpPr>
        <p:spPr>
          <a:xfrm>
            <a:off x="53340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79" name="object 79"/>
          <p:cNvSpPr/>
          <p:nvPr/>
        </p:nvSpPr>
        <p:spPr>
          <a:xfrm>
            <a:off x="66675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80" name="object 80"/>
          <p:cNvSpPr/>
          <p:nvPr/>
        </p:nvSpPr>
        <p:spPr>
          <a:xfrm>
            <a:off x="790575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56" name="object 56"/>
          <p:cNvSpPr txBox="1"/>
          <p:nvPr/>
        </p:nvSpPr>
        <p:spPr>
          <a:xfrm>
            <a:off x="915670" y="1198383"/>
            <a:ext cx="8685530" cy="482600"/>
          </a:xfrm>
          <a:prstGeom prst="rect">
            <a:avLst/>
          </a:prstGeom>
        </p:spPr>
        <p:txBody>
          <a:bodyPr wrap="square" lIns="0" tIns="0" rIns="0" bIns="0" rtlCol="0">
            <a:noAutofit/>
          </a:bodyPr>
          <a:lstStyle/>
          <a:p>
            <a:pPr marL="12700">
              <a:spcBef>
                <a:spcPts val="188"/>
              </a:spcBef>
            </a:pPr>
            <a:r>
              <a:rPr lang="en-US" sz="4100" spc="-100" baseline="3034" dirty="0" err="1" smtClean="0">
                <a:solidFill>
                  <a:srgbClr val="676954"/>
                </a:solidFill>
                <a:cs typeface="Calibri"/>
              </a:rPr>
              <a:t>Elenagen</a:t>
            </a:r>
            <a:r>
              <a:rPr lang="en-US" sz="4100" spc="-100" baseline="3034" dirty="0" smtClean="0">
                <a:solidFill>
                  <a:srgbClr val="676954"/>
                </a:solidFill>
                <a:cs typeface="Calibri"/>
              </a:rPr>
              <a:t> </a:t>
            </a:r>
            <a:r>
              <a:rPr lang="en-US" sz="4100" spc="-100" baseline="3034" dirty="0" err="1" smtClean="0">
                <a:solidFill>
                  <a:srgbClr val="676954"/>
                </a:solidFill>
                <a:cs typeface="Calibri"/>
              </a:rPr>
              <a:t>Normalises</a:t>
            </a:r>
            <a:r>
              <a:rPr lang="en-US" sz="4100" spc="-100" baseline="3034" dirty="0" smtClean="0">
                <a:solidFill>
                  <a:srgbClr val="676954"/>
                </a:solidFill>
                <a:cs typeface="Calibri"/>
              </a:rPr>
              <a:t> Glucose and Insulin Levels in </a:t>
            </a:r>
            <a:r>
              <a:rPr lang="en-US" sz="4100" spc="-100" baseline="3034" dirty="0" err="1" smtClean="0">
                <a:solidFill>
                  <a:srgbClr val="676954"/>
                </a:solidFill>
                <a:cs typeface="Calibri"/>
              </a:rPr>
              <a:t>HiCal</a:t>
            </a:r>
            <a:r>
              <a:rPr lang="en-US" sz="4100" spc="-100" baseline="3034" dirty="0" smtClean="0">
                <a:solidFill>
                  <a:srgbClr val="676954"/>
                </a:solidFill>
                <a:cs typeface="Calibri"/>
              </a:rPr>
              <a:t> Fed Rats</a:t>
            </a:r>
            <a:endParaRPr sz="41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33</a:t>
            </a:r>
            <a:endParaRPr sz="1400" dirty="0">
              <a:latin typeface="Calibri"/>
              <a:cs typeface="Calibri"/>
            </a:endParaRPr>
          </a:p>
        </p:txBody>
      </p:sp>
      <p:graphicFrame>
        <p:nvGraphicFramePr>
          <p:cNvPr id="11" name="Content Placeholder 5"/>
          <p:cNvGraphicFramePr>
            <a:graphicFrameLocks/>
          </p:cNvGraphicFramePr>
          <p:nvPr>
            <p:extLst>
              <p:ext uri="{D42A27DB-BD31-4B8C-83A1-F6EECF244321}">
                <p14:modId xmlns="" xmlns:p14="http://schemas.microsoft.com/office/powerpoint/2010/main" val="4217832685"/>
              </p:ext>
            </p:extLst>
          </p:nvPr>
        </p:nvGraphicFramePr>
        <p:xfrm>
          <a:off x="914400" y="1828800"/>
          <a:ext cx="4038600" cy="5105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4"/>
          <p:cNvGraphicFramePr>
            <a:graphicFrameLocks/>
          </p:cNvGraphicFramePr>
          <p:nvPr>
            <p:extLst>
              <p:ext uri="{D42A27DB-BD31-4B8C-83A1-F6EECF244321}">
                <p14:modId xmlns="" xmlns:p14="http://schemas.microsoft.com/office/powerpoint/2010/main" val="629439713"/>
              </p:ext>
            </p:extLst>
          </p:nvPr>
        </p:nvGraphicFramePr>
        <p:xfrm>
          <a:off x="4876800" y="1828801"/>
          <a:ext cx="4648200" cy="457199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78" name="object 78"/>
          <p:cNvSpPr/>
          <p:nvPr/>
        </p:nvSpPr>
        <p:spPr>
          <a:xfrm>
            <a:off x="53340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79" name="object 79"/>
          <p:cNvSpPr/>
          <p:nvPr/>
        </p:nvSpPr>
        <p:spPr>
          <a:xfrm>
            <a:off x="66675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80" name="object 80"/>
          <p:cNvSpPr/>
          <p:nvPr/>
        </p:nvSpPr>
        <p:spPr>
          <a:xfrm>
            <a:off x="790575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56" name="object 56"/>
          <p:cNvSpPr txBox="1"/>
          <p:nvPr/>
        </p:nvSpPr>
        <p:spPr>
          <a:xfrm>
            <a:off x="915670" y="1198383"/>
            <a:ext cx="8685530" cy="482600"/>
          </a:xfrm>
          <a:prstGeom prst="rect">
            <a:avLst/>
          </a:prstGeom>
        </p:spPr>
        <p:txBody>
          <a:bodyPr wrap="square" lIns="0" tIns="0" rIns="0" bIns="0" rtlCol="0">
            <a:noAutofit/>
          </a:bodyPr>
          <a:lstStyle/>
          <a:p>
            <a:pPr marL="12700">
              <a:spcBef>
                <a:spcPts val="188"/>
              </a:spcBef>
            </a:pPr>
            <a:r>
              <a:rPr lang="en-US" sz="4200" spc="-100" baseline="3034" dirty="0" err="1" smtClean="0">
                <a:solidFill>
                  <a:srgbClr val="676954"/>
                </a:solidFill>
                <a:cs typeface="Calibri"/>
              </a:rPr>
              <a:t>Elenagen</a:t>
            </a:r>
            <a:r>
              <a:rPr lang="en-US" sz="4200" spc="-100" baseline="3034" dirty="0" smtClean="0">
                <a:solidFill>
                  <a:srgbClr val="676954"/>
                </a:solidFill>
                <a:cs typeface="Calibri"/>
              </a:rPr>
              <a:t> Decreases Hi-Cal Diet Induced </a:t>
            </a:r>
            <a:r>
              <a:rPr lang="en-US" sz="4200" spc="-100" baseline="3034" dirty="0" err="1" smtClean="0">
                <a:solidFill>
                  <a:srgbClr val="676954"/>
                </a:solidFill>
                <a:cs typeface="Calibri"/>
              </a:rPr>
              <a:t>Glycated</a:t>
            </a:r>
            <a:r>
              <a:rPr lang="en-US" sz="4200" spc="-100" baseline="3034" dirty="0" smtClean="0">
                <a:solidFill>
                  <a:srgbClr val="676954"/>
                </a:solidFill>
                <a:cs typeface="Calibri"/>
              </a:rPr>
              <a:t> Hemoglobin</a:t>
            </a:r>
            <a:endParaRPr sz="42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34</a:t>
            </a:r>
            <a:endParaRPr sz="1400" dirty="0">
              <a:latin typeface="Calibri"/>
              <a:cs typeface="Calibri"/>
            </a:endParaRPr>
          </a:p>
        </p:txBody>
      </p:sp>
      <p:graphicFrame>
        <p:nvGraphicFramePr>
          <p:cNvPr id="14" name="Content Placeholder 3"/>
          <p:cNvGraphicFramePr>
            <a:graphicFrameLocks/>
          </p:cNvGraphicFramePr>
          <p:nvPr>
            <p:extLst>
              <p:ext uri="{D42A27DB-BD31-4B8C-83A1-F6EECF244321}">
                <p14:modId xmlns="" xmlns:p14="http://schemas.microsoft.com/office/powerpoint/2010/main" val="1080717167"/>
              </p:ext>
            </p:extLst>
          </p:nvPr>
        </p:nvGraphicFramePr>
        <p:xfrm>
          <a:off x="457200" y="1600200"/>
          <a:ext cx="9144000" cy="5181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78" name="object 78"/>
          <p:cNvSpPr/>
          <p:nvPr/>
        </p:nvSpPr>
        <p:spPr>
          <a:xfrm>
            <a:off x="53340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79" name="object 79"/>
          <p:cNvSpPr/>
          <p:nvPr/>
        </p:nvSpPr>
        <p:spPr>
          <a:xfrm>
            <a:off x="66675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80" name="object 80"/>
          <p:cNvSpPr/>
          <p:nvPr/>
        </p:nvSpPr>
        <p:spPr>
          <a:xfrm>
            <a:off x="790575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56" name="object 56"/>
          <p:cNvSpPr txBox="1"/>
          <p:nvPr/>
        </p:nvSpPr>
        <p:spPr>
          <a:xfrm>
            <a:off x="915670" y="1198383"/>
            <a:ext cx="8685530" cy="482600"/>
          </a:xfrm>
          <a:prstGeom prst="rect">
            <a:avLst/>
          </a:prstGeom>
        </p:spPr>
        <p:txBody>
          <a:bodyPr wrap="square" lIns="0" tIns="0" rIns="0" bIns="0" rtlCol="0">
            <a:noAutofit/>
          </a:bodyPr>
          <a:lstStyle/>
          <a:p>
            <a:pPr marL="12700">
              <a:spcBef>
                <a:spcPts val="188"/>
              </a:spcBef>
            </a:pPr>
            <a:r>
              <a:rPr lang="en-US" sz="5400" spc="-100" baseline="3034" dirty="0" err="1" smtClean="0">
                <a:solidFill>
                  <a:srgbClr val="676954"/>
                </a:solidFill>
                <a:cs typeface="Calibri"/>
              </a:rPr>
              <a:t>Elenagen</a:t>
            </a:r>
            <a:r>
              <a:rPr lang="en-US" sz="5400" spc="-100" baseline="3034" dirty="0" smtClean="0">
                <a:solidFill>
                  <a:srgbClr val="676954"/>
                </a:solidFill>
                <a:cs typeface="Calibri"/>
              </a:rPr>
              <a:t> Suppresses Inflammatory Cytokines</a:t>
            </a:r>
            <a:endParaRPr sz="54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35</a:t>
            </a:r>
            <a:endParaRPr sz="1400" dirty="0">
              <a:latin typeface="Calibri"/>
              <a:cs typeface="Calibri"/>
            </a:endParaRPr>
          </a:p>
        </p:txBody>
      </p:sp>
      <p:graphicFrame>
        <p:nvGraphicFramePr>
          <p:cNvPr id="10" name="Chart 3"/>
          <p:cNvGraphicFramePr>
            <a:graphicFrameLocks/>
          </p:cNvGraphicFramePr>
          <p:nvPr>
            <p:extLst>
              <p:ext uri="{D42A27DB-BD31-4B8C-83A1-F6EECF244321}">
                <p14:modId xmlns="" xmlns:p14="http://schemas.microsoft.com/office/powerpoint/2010/main" val="1898837000"/>
              </p:ext>
            </p:extLst>
          </p:nvPr>
        </p:nvGraphicFramePr>
        <p:xfrm>
          <a:off x="762000" y="2590800"/>
          <a:ext cx="3048000" cy="32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4"/>
          <p:cNvGraphicFramePr>
            <a:graphicFrameLocks/>
          </p:cNvGraphicFramePr>
          <p:nvPr>
            <p:extLst>
              <p:ext uri="{D42A27DB-BD31-4B8C-83A1-F6EECF244321}">
                <p14:modId xmlns="" xmlns:p14="http://schemas.microsoft.com/office/powerpoint/2010/main" val="170605628"/>
              </p:ext>
            </p:extLst>
          </p:nvPr>
        </p:nvGraphicFramePr>
        <p:xfrm>
          <a:off x="3505200" y="2667000"/>
          <a:ext cx="3305175" cy="31361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5"/>
          <p:cNvGraphicFramePr>
            <a:graphicFrameLocks/>
          </p:cNvGraphicFramePr>
          <p:nvPr>
            <p:extLst>
              <p:ext uri="{D42A27DB-BD31-4B8C-83A1-F6EECF244321}">
                <p14:modId xmlns="" xmlns:p14="http://schemas.microsoft.com/office/powerpoint/2010/main" val="2659563950"/>
              </p:ext>
            </p:extLst>
          </p:nvPr>
        </p:nvGraphicFramePr>
        <p:xfrm>
          <a:off x="6477000" y="2743200"/>
          <a:ext cx="2871788" cy="30480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78" name="object 78"/>
          <p:cNvSpPr/>
          <p:nvPr/>
        </p:nvSpPr>
        <p:spPr>
          <a:xfrm>
            <a:off x="53340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79" name="object 79"/>
          <p:cNvSpPr/>
          <p:nvPr/>
        </p:nvSpPr>
        <p:spPr>
          <a:xfrm>
            <a:off x="66675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80" name="object 80"/>
          <p:cNvSpPr/>
          <p:nvPr/>
        </p:nvSpPr>
        <p:spPr>
          <a:xfrm>
            <a:off x="790575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56" name="object 56"/>
          <p:cNvSpPr txBox="1"/>
          <p:nvPr/>
        </p:nvSpPr>
        <p:spPr>
          <a:xfrm>
            <a:off x="915670" y="1198383"/>
            <a:ext cx="8685530" cy="482600"/>
          </a:xfrm>
          <a:prstGeom prst="rect">
            <a:avLst/>
          </a:prstGeom>
        </p:spPr>
        <p:txBody>
          <a:bodyPr wrap="square" lIns="0" tIns="0" rIns="0" bIns="0" rtlCol="0">
            <a:noAutofit/>
          </a:bodyPr>
          <a:lstStyle/>
          <a:p>
            <a:pPr marL="12700">
              <a:spcBef>
                <a:spcPts val="188"/>
              </a:spcBef>
            </a:pPr>
            <a:r>
              <a:rPr lang="en-US" sz="5400" spc="-100" baseline="3034" dirty="0" err="1" smtClean="0">
                <a:solidFill>
                  <a:srgbClr val="676954"/>
                </a:solidFill>
                <a:cs typeface="Calibri"/>
              </a:rPr>
              <a:t>Elenagen</a:t>
            </a:r>
            <a:r>
              <a:rPr lang="en-US" sz="5400" spc="-100" baseline="3034" dirty="0" smtClean="0">
                <a:solidFill>
                  <a:srgbClr val="676954"/>
                </a:solidFill>
                <a:cs typeface="Calibri"/>
              </a:rPr>
              <a:t> Increases Anti-inflammatory Cytokines</a:t>
            </a:r>
            <a:endParaRPr sz="54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36</a:t>
            </a:r>
            <a:endParaRPr sz="1400" dirty="0">
              <a:latin typeface="Calibri"/>
              <a:cs typeface="Calibri"/>
            </a:endParaRPr>
          </a:p>
        </p:txBody>
      </p:sp>
      <p:graphicFrame>
        <p:nvGraphicFramePr>
          <p:cNvPr id="13" name="Content Placeholder 5"/>
          <p:cNvGraphicFramePr>
            <a:graphicFrameLocks/>
          </p:cNvGraphicFramePr>
          <p:nvPr>
            <p:extLst>
              <p:ext uri="{D42A27DB-BD31-4B8C-83A1-F6EECF244321}">
                <p14:modId xmlns="" xmlns:p14="http://schemas.microsoft.com/office/powerpoint/2010/main" val="808856268"/>
              </p:ext>
            </p:extLst>
          </p:nvPr>
        </p:nvGraphicFramePr>
        <p:xfrm>
          <a:off x="914400" y="2027237"/>
          <a:ext cx="4038600" cy="4525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7"/>
          <p:cNvGraphicFramePr>
            <a:graphicFrameLocks/>
          </p:cNvGraphicFramePr>
          <p:nvPr>
            <p:extLst>
              <p:ext uri="{D42A27DB-BD31-4B8C-83A1-F6EECF244321}">
                <p14:modId xmlns="" xmlns:p14="http://schemas.microsoft.com/office/powerpoint/2010/main" val="843525848"/>
              </p:ext>
            </p:extLst>
          </p:nvPr>
        </p:nvGraphicFramePr>
        <p:xfrm>
          <a:off x="5105400" y="2027237"/>
          <a:ext cx="4038600" cy="452596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8685530" cy="482600"/>
          </a:xfrm>
          <a:prstGeom prst="rect">
            <a:avLst/>
          </a:prstGeom>
        </p:spPr>
        <p:txBody>
          <a:bodyPr wrap="square" lIns="0" tIns="0" rIns="0" bIns="0" rtlCol="0">
            <a:noAutofit/>
          </a:bodyPr>
          <a:lstStyle/>
          <a:p>
            <a:pPr marL="12700">
              <a:spcBef>
                <a:spcPts val="188"/>
              </a:spcBef>
            </a:pPr>
            <a:r>
              <a:rPr lang="en-US" sz="4900" spc="-100" baseline="3034" dirty="0" smtClean="0">
                <a:solidFill>
                  <a:srgbClr val="676954"/>
                </a:solidFill>
                <a:cs typeface="Calibri"/>
              </a:rPr>
              <a:t>Effect  of p62 Plasmid on Serotonin and MAO in Brain</a:t>
            </a:r>
            <a:endParaRPr sz="49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37</a:t>
            </a:r>
            <a:endParaRPr sz="1400" dirty="0">
              <a:latin typeface="Calibri"/>
              <a:cs typeface="Calibri"/>
            </a:endParaRPr>
          </a:p>
        </p:txBody>
      </p:sp>
      <p:graphicFrame>
        <p:nvGraphicFramePr>
          <p:cNvPr id="11" name="Content Placeholder 5"/>
          <p:cNvGraphicFramePr>
            <a:graphicFrameLocks/>
          </p:cNvGraphicFramePr>
          <p:nvPr/>
        </p:nvGraphicFramePr>
        <p:xfrm>
          <a:off x="909780" y="2027237"/>
          <a:ext cx="4343400" cy="4525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6"/>
          <p:cNvGraphicFramePr/>
          <p:nvPr/>
        </p:nvGraphicFramePr>
        <p:xfrm>
          <a:off x="5329380" y="2103437"/>
          <a:ext cx="3738420" cy="42138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pic>
        <p:nvPicPr>
          <p:cNvPr id="8" name="Content Placeholder 3"/>
          <p:cNvPicPr>
            <a:picLocks/>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tretch>
            <a:fillRect/>
          </a:stretch>
        </p:blipFill>
        <p:spPr>
          <a:xfrm>
            <a:off x="381000" y="1371600"/>
            <a:ext cx="8534400" cy="4800600"/>
          </a:xfrm>
          <a:prstGeom prst="rect">
            <a:avLst/>
          </a:prstGeom>
        </p:spPr>
      </p:pic>
      <p:sp>
        <p:nvSpPr>
          <p:cNvPr id="56" name="object 56"/>
          <p:cNvSpPr txBox="1"/>
          <p:nvPr/>
        </p:nvSpPr>
        <p:spPr>
          <a:xfrm>
            <a:off x="915670" y="1198383"/>
            <a:ext cx="8685530" cy="482600"/>
          </a:xfrm>
          <a:prstGeom prst="rect">
            <a:avLst/>
          </a:prstGeom>
        </p:spPr>
        <p:txBody>
          <a:bodyPr wrap="square" lIns="0" tIns="0" rIns="0" bIns="0" rtlCol="0">
            <a:noAutofit/>
          </a:bodyPr>
          <a:lstStyle/>
          <a:p>
            <a:pPr marL="12700">
              <a:spcBef>
                <a:spcPts val="188"/>
              </a:spcBef>
            </a:pPr>
            <a:r>
              <a:rPr lang="en-US" sz="5400" spc="-100" baseline="3034" dirty="0" smtClean="0">
                <a:solidFill>
                  <a:srgbClr val="676954"/>
                </a:solidFill>
                <a:cs typeface="Calibri"/>
              </a:rPr>
              <a:t>“Vicious Circle” of HCD-induced Obesity </a:t>
            </a:r>
            <a:endParaRPr sz="54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38</a:t>
            </a:r>
            <a:endParaRPr sz="1400" dirty="0">
              <a:latin typeface="Calibri"/>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3276600"/>
            <a:ext cx="8609330" cy="1524000"/>
          </a:xfrm>
          <a:prstGeom prst="rect">
            <a:avLst/>
          </a:prstGeom>
        </p:spPr>
        <p:txBody>
          <a:bodyPr wrap="square" lIns="0" tIns="0" rIns="0" bIns="0" rtlCol="0">
            <a:noAutofit/>
          </a:bodyPr>
          <a:lstStyle/>
          <a:p>
            <a:pPr marL="12700">
              <a:spcBef>
                <a:spcPts val="188"/>
              </a:spcBef>
            </a:pPr>
            <a:r>
              <a:rPr lang="en-US" sz="7200" spc="-100" baseline="3034" dirty="0" err="1" smtClean="0">
                <a:solidFill>
                  <a:srgbClr val="676954"/>
                </a:solidFill>
                <a:cs typeface="Calibri"/>
              </a:rPr>
              <a:t>Elenagen</a:t>
            </a:r>
            <a:r>
              <a:rPr lang="en-US" sz="7200" spc="-100" baseline="3034" dirty="0" smtClean="0">
                <a:solidFill>
                  <a:srgbClr val="676954"/>
                </a:solidFill>
                <a:cs typeface="Calibri"/>
              </a:rPr>
              <a:t> alleviates</a:t>
            </a:r>
            <a:br>
              <a:rPr lang="en-US" sz="7200" spc="-100" baseline="3034" dirty="0" smtClean="0">
                <a:solidFill>
                  <a:srgbClr val="676954"/>
                </a:solidFill>
                <a:cs typeface="Calibri"/>
              </a:rPr>
            </a:br>
            <a:r>
              <a:rPr lang="en-US" sz="7200" spc="-100" baseline="3034" dirty="0" smtClean="0">
                <a:solidFill>
                  <a:srgbClr val="676954"/>
                </a:solidFill>
                <a:cs typeface="Calibri"/>
              </a:rPr>
              <a:t>Amyotrophic lateral sclerosis (ALS)</a:t>
            </a:r>
            <a:endParaRPr sz="72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39</a:t>
            </a:r>
            <a:endParaRPr sz="1400" dirty="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8609330" cy="482600"/>
          </a:xfrm>
          <a:prstGeom prst="rect">
            <a:avLst/>
          </a:prstGeom>
        </p:spPr>
        <p:txBody>
          <a:bodyPr wrap="square" lIns="0" tIns="0" rIns="0" bIns="0" rtlCol="0">
            <a:noAutofit/>
          </a:bodyPr>
          <a:lstStyle/>
          <a:p>
            <a:pPr marL="12700">
              <a:lnSpc>
                <a:spcPts val="3765"/>
              </a:lnSpc>
              <a:spcBef>
                <a:spcPts val="188"/>
              </a:spcBef>
            </a:pPr>
            <a:r>
              <a:rPr lang="en-US" sz="4500" spc="-100" baseline="3034" dirty="0" smtClean="0">
                <a:solidFill>
                  <a:srgbClr val="676954"/>
                </a:solidFill>
                <a:cs typeface="Calibri"/>
              </a:rPr>
              <a:t>Can a DNA Vaccine Be a Gene Therapy at the Same Time?</a:t>
            </a:r>
            <a:endParaRPr sz="4500" spc="-179" baseline="3034" dirty="0">
              <a:solidFill>
                <a:srgbClr val="676954"/>
              </a:solidFill>
              <a:latin typeface="Calibri"/>
              <a:cs typeface="Calibri"/>
            </a:endParaRP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4</a:t>
            </a:r>
            <a:endParaRPr sz="1400" dirty="0">
              <a:latin typeface="Calibri"/>
              <a:cs typeface="Calibri"/>
            </a:endParaRPr>
          </a:p>
        </p:txBody>
      </p:sp>
      <p:pic>
        <p:nvPicPr>
          <p:cNvPr id="11" name="Picture 2" descr="https://attachment.outlook.office.net/owa/alexshneider@hotmail.com/service.svc/s/GetAttachmentThumbnail?id=AQMkADAwATExAGRjNy00YzM1LTdjNjMtMDACLTAwCgBGAAADFzh1we2BZUq7PFtTJ6bnagcAmXjp4y6ZykGJpBxMirbB4AAAAgEMAAAAmXjp4y6ZykGJpBxMirbB4AAAAFMZWrAAAAABEgAQAGTGpHqvF0JBuqzM%2BsTRFd0%3D&amp;thumbnailType=2&amp;X-OWA-CANARY=8KQfW-dT1UGAOi5cbswfW-AKNaClDdQYyRxQhWVWv8lrtUkuaSpH6lx1lGZSsVfliSDz2TLjbdM.&amp;token=43f6ee03-dded-4e95-a7ab-e7e1677b2d6d&amp;owa=outlook.live.com&amp;isc=1"/>
          <p:cNvPicPr>
            <a:picLocks noChangeAspect="1" noChangeArrowheads="1"/>
          </p:cNvPicPr>
          <p:nvPr/>
        </p:nvPicPr>
        <p:blipFill>
          <a:blip r:embed="rId3" cstate="print"/>
          <a:stretch>
            <a:fillRect/>
          </a:stretch>
        </p:blipFill>
        <p:spPr bwMode="auto">
          <a:xfrm>
            <a:off x="2133600" y="1981200"/>
            <a:ext cx="5682903" cy="4466762"/>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3"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8685530" cy="630418"/>
          </a:xfrm>
          <a:prstGeom prst="rect">
            <a:avLst/>
          </a:prstGeom>
        </p:spPr>
        <p:txBody>
          <a:bodyPr wrap="square" lIns="0" tIns="0" rIns="0" bIns="0" rtlCol="0">
            <a:noAutofit/>
          </a:bodyPr>
          <a:lstStyle/>
          <a:p>
            <a:pPr marL="12700">
              <a:spcBef>
                <a:spcPts val="188"/>
              </a:spcBef>
            </a:pPr>
            <a:r>
              <a:rPr lang="en-US" sz="5400" spc="-100" baseline="3034" dirty="0" smtClean="0">
                <a:solidFill>
                  <a:srgbClr val="676954"/>
                </a:solidFill>
                <a:cs typeface="Calibri"/>
              </a:rPr>
              <a:t>Mobility Test</a:t>
            </a:r>
            <a:endParaRPr sz="54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40</a:t>
            </a:r>
            <a:endParaRPr sz="1400" dirty="0">
              <a:latin typeface="Calibri"/>
              <a:cs typeface="Calibri"/>
            </a:endParaRPr>
          </a:p>
        </p:txBody>
      </p:sp>
      <p:pic>
        <p:nvPicPr>
          <p:cNvPr id="9" name="1-Mobility test.mp4">
            <a:hlinkClick r:id="" action="ppaction://media"/>
          </p:cNvPr>
          <p:cNvPicPr>
            <a:picLocks noRot="1" noChangeAspect="1"/>
          </p:cNvPicPr>
          <p:nvPr>
            <a:videoFile r:link="rId1"/>
          </p:nvPr>
        </p:nvPicPr>
        <p:blipFill>
          <a:blip r:embed="rId4" cstate="print"/>
          <a:stretch>
            <a:fillRect/>
          </a:stretch>
        </p:blipFill>
        <p:spPr>
          <a:xfrm>
            <a:off x="643468" y="1752600"/>
            <a:ext cx="8805332" cy="495299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3"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8685530" cy="630418"/>
          </a:xfrm>
          <a:prstGeom prst="rect">
            <a:avLst/>
          </a:prstGeom>
        </p:spPr>
        <p:txBody>
          <a:bodyPr wrap="square" lIns="0" tIns="0" rIns="0" bIns="0" rtlCol="0">
            <a:noAutofit/>
          </a:bodyPr>
          <a:lstStyle/>
          <a:p>
            <a:pPr marL="12700">
              <a:spcBef>
                <a:spcPts val="188"/>
              </a:spcBef>
            </a:pPr>
            <a:r>
              <a:rPr lang="en-US" sz="5400" spc="-100" baseline="3034" dirty="0" smtClean="0">
                <a:solidFill>
                  <a:srgbClr val="676954"/>
                </a:solidFill>
                <a:cs typeface="Calibri"/>
              </a:rPr>
              <a:t>Mesh Test</a:t>
            </a:r>
            <a:endParaRPr sz="54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4</a:t>
            </a:r>
            <a:r>
              <a:rPr lang="ru-RU" sz="1400" b="1" spc="0" dirty="0" smtClean="0">
                <a:solidFill>
                  <a:srgbClr val="FFFFFF"/>
                </a:solidFill>
                <a:latin typeface="Calibri"/>
                <a:cs typeface="Calibri"/>
              </a:rPr>
              <a:t>1</a:t>
            </a:r>
            <a:endParaRPr sz="1400" dirty="0">
              <a:latin typeface="Calibri"/>
              <a:cs typeface="Calibri"/>
            </a:endParaRPr>
          </a:p>
        </p:txBody>
      </p:sp>
      <p:pic>
        <p:nvPicPr>
          <p:cNvPr id="7" name="2-Mesh test.mp4">
            <a:hlinkClick r:id="" action="ppaction://media"/>
          </p:cNvPr>
          <p:cNvPicPr>
            <a:picLocks noRot="1" noChangeAspect="1"/>
          </p:cNvPicPr>
          <p:nvPr>
            <a:videoFile r:link="rId1"/>
          </p:nvPr>
        </p:nvPicPr>
        <p:blipFill>
          <a:blip r:embed="rId4" cstate="print"/>
          <a:stretch>
            <a:fillRect/>
          </a:stretch>
        </p:blipFill>
        <p:spPr>
          <a:xfrm>
            <a:off x="643468" y="1752600"/>
            <a:ext cx="8805332" cy="4953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3"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8685530" cy="630418"/>
          </a:xfrm>
          <a:prstGeom prst="rect">
            <a:avLst/>
          </a:prstGeom>
        </p:spPr>
        <p:txBody>
          <a:bodyPr wrap="square" lIns="0" tIns="0" rIns="0" bIns="0" rtlCol="0">
            <a:noAutofit/>
          </a:bodyPr>
          <a:lstStyle/>
          <a:p>
            <a:pPr marL="12700">
              <a:spcBef>
                <a:spcPts val="188"/>
              </a:spcBef>
            </a:pPr>
            <a:r>
              <a:rPr lang="en-US" sz="5400" spc="-100" baseline="3034" dirty="0" smtClean="0">
                <a:solidFill>
                  <a:srgbClr val="676954"/>
                </a:solidFill>
                <a:cs typeface="Calibri"/>
              </a:rPr>
              <a:t>Tail Test</a:t>
            </a:r>
            <a:endParaRPr sz="54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4</a:t>
            </a:r>
            <a:r>
              <a:rPr lang="ru-RU" sz="1400" b="1" spc="0" dirty="0" smtClean="0">
                <a:solidFill>
                  <a:srgbClr val="FFFFFF"/>
                </a:solidFill>
                <a:latin typeface="Calibri"/>
                <a:cs typeface="Calibri"/>
              </a:rPr>
              <a:t>2</a:t>
            </a:r>
            <a:endParaRPr sz="1400" dirty="0">
              <a:latin typeface="Calibri"/>
              <a:cs typeface="Calibri"/>
            </a:endParaRPr>
          </a:p>
        </p:txBody>
      </p:sp>
      <p:pic>
        <p:nvPicPr>
          <p:cNvPr id="8" name="3-Tail test.mp4">
            <a:hlinkClick r:id="" action="ppaction://media"/>
          </p:cNvPr>
          <p:cNvPicPr>
            <a:picLocks noRot="1" noChangeAspect="1"/>
          </p:cNvPicPr>
          <p:nvPr>
            <a:videoFile r:link="rId1"/>
          </p:nvPr>
        </p:nvPicPr>
        <p:blipFill>
          <a:blip r:embed="rId4" cstate="print"/>
          <a:stretch>
            <a:fillRect/>
          </a:stretch>
        </p:blipFill>
        <p:spPr>
          <a:xfrm>
            <a:off x="643467" y="1752600"/>
            <a:ext cx="8805333" cy="4953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2"/>
            <a:ext cx="8685530" cy="1621017"/>
          </a:xfrm>
          <a:prstGeom prst="rect">
            <a:avLst/>
          </a:prstGeom>
        </p:spPr>
        <p:txBody>
          <a:bodyPr wrap="square" lIns="0" tIns="0" rIns="0" bIns="0" rtlCol="0">
            <a:noAutofit/>
          </a:bodyPr>
          <a:lstStyle/>
          <a:p>
            <a:pPr marL="12700">
              <a:spcBef>
                <a:spcPts val="188"/>
              </a:spcBef>
            </a:pPr>
            <a:r>
              <a:rPr lang="en-US" sz="5400" spc="-100" baseline="3034" dirty="0" smtClean="0">
                <a:solidFill>
                  <a:srgbClr val="676954"/>
                </a:solidFill>
                <a:cs typeface="Calibri"/>
              </a:rPr>
              <a:t>Prediction: more DNA vaccine will be discovered to have more than one mechanism and more than one application</a:t>
            </a:r>
            <a:endParaRPr sz="54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4</a:t>
            </a:r>
            <a:r>
              <a:rPr lang="ru-RU" sz="1400" b="1" spc="0" dirty="0" smtClean="0">
                <a:solidFill>
                  <a:srgbClr val="FFFFFF"/>
                </a:solidFill>
                <a:latin typeface="Calibri"/>
                <a:cs typeface="Calibri"/>
              </a:rPr>
              <a:t>3</a:t>
            </a:r>
            <a:endParaRPr sz="1400" dirty="0">
              <a:latin typeface="Calibri"/>
              <a:cs typeface="Calibri"/>
            </a:endParaRPr>
          </a:p>
        </p:txBody>
      </p:sp>
      <p:pic>
        <p:nvPicPr>
          <p:cNvPr id="7" name="Picture 4" descr="Image:Mobius strip.jpg"/>
          <p:cNvPicPr>
            <a:picLocks noChangeAspect="1" noChangeArrowheads="1"/>
          </p:cNvPicPr>
          <p:nvPr/>
        </p:nvPicPr>
        <p:blipFill>
          <a:blip r:embed="rId3" cstate="print"/>
          <a:srcRect/>
          <a:stretch>
            <a:fillRect/>
          </a:stretch>
        </p:blipFill>
        <p:spPr bwMode="auto">
          <a:xfrm>
            <a:off x="838199" y="3124200"/>
            <a:ext cx="8429172" cy="35052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457200" y="1198383"/>
            <a:ext cx="9144000" cy="554218"/>
          </a:xfrm>
          <a:prstGeom prst="rect">
            <a:avLst/>
          </a:prstGeom>
        </p:spPr>
        <p:txBody>
          <a:bodyPr wrap="square" lIns="0" tIns="0" rIns="0" bIns="0" rtlCol="0">
            <a:noAutofit/>
          </a:bodyPr>
          <a:lstStyle/>
          <a:p>
            <a:pPr marL="12700" algn="ctr">
              <a:spcBef>
                <a:spcPts val="188"/>
              </a:spcBef>
            </a:pPr>
            <a:r>
              <a:rPr lang="en-US" sz="5400" spc="-100" baseline="3034" dirty="0" smtClean="0">
                <a:solidFill>
                  <a:srgbClr val="676954"/>
                </a:solidFill>
                <a:cs typeface="Calibri"/>
              </a:rPr>
              <a:t>Acknowledgement</a:t>
            </a:r>
            <a:endParaRPr sz="54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41</a:t>
            </a:r>
            <a:endParaRPr sz="1400" dirty="0">
              <a:latin typeface="Calibri"/>
              <a:cs typeface="Calibri"/>
            </a:endParaRPr>
          </a:p>
        </p:txBody>
      </p:sp>
      <p:sp>
        <p:nvSpPr>
          <p:cNvPr id="8" name="object 55"/>
          <p:cNvSpPr txBox="1"/>
          <p:nvPr/>
        </p:nvSpPr>
        <p:spPr>
          <a:xfrm>
            <a:off x="533400" y="1828800"/>
            <a:ext cx="4648200" cy="4948746"/>
          </a:xfrm>
          <a:prstGeom prst="rect">
            <a:avLst/>
          </a:prstGeom>
        </p:spPr>
        <p:txBody>
          <a:bodyPr wrap="square" lIns="0" tIns="0" rIns="0" bIns="0" rtlCol="0">
            <a:noAutofit/>
          </a:bodyPr>
          <a:lstStyle/>
          <a:p>
            <a:pPr marL="742950" lvl="2" indent="-342900">
              <a:buClr>
                <a:srgbClr val="008000"/>
              </a:buClr>
              <a:defRPr/>
            </a:pPr>
            <a:r>
              <a:rPr lang="en-US" sz="1400" b="1" dirty="0" smtClean="0"/>
              <a:t>	Preclinical studies</a:t>
            </a:r>
          </a:p>
          <a:p>
            <a:pPr marL="742950" lvl="2" indent="-342900">
              <a:buClr>
                <a:srgbClr val="008000"/>
              </a:buClr>
              <a:buFont typeface="Arial"/>
              <a:buChar char="•"/>
              <a:defRPr/>
            </a:pPr>
            <a:r>
              <a:rPr lang="en-US" sz="1400" b="1" i="1" dirty="0" smtClean="0"/>
              <a:t>Laboratory of Translational Biology, Department of Biology MCA, University of </a:t>
            </a:r>
            <a:r>
              <a:rPr lang="en-US" sz="1400" b="1" i="1" dirty="0" err="1" smtClean="0"/>
              <a:t>Camerino</a:t>
            </a:r>
            <a:r>
              <a:rPr lang="en-US" sz="1400" b="1" i="1" dirty="0" smtClean="0"/>
              <a:t>,  Italy: </a:t>
            </a:r>
            <a:r>
              <a:rPr lang="en-US" sz="1400" dirty="0" err="1" smtClean="0"/>
              <a:t>F.Venanzi</a:t>
            </a:r>
            <a:r>
              <a:rPr lang="en-US" sz="1400" dirty="0" smtClean="0"/>
              <a:t>, </a:t>
            </a:r>
            <a:r>
              <a:rPr lang="en-US" sz="1400" dirty="0" err="1" smtClean="0"/>
              <a:t>A.Concetti</a:t>
            </a:r>
            <a:r>
              <a:rPr lang="en-US" sz="1400" dirty="0" smtClean="0"/>
              <a:t>, Francesca </a:t>
            </a:r>
            <a:r>
              <a:rPr lang="en-US" sz="1400" dirty="0" err="1" smtClean="0"/>
              <a:t>Mariotti</a:t>
            </a:r>
            <a:r>
              <a:rPr lang="en-US" sz="1400" dirty="0" smtClean="0"/>
              <a:t>, Cecilia </a:t>
            </a:r>
            <a:r>
              <a:rPr lang="en-US" sz="1400" dirty="0" err="1" smtClean="0"/>
              <a:t>Vullo</a:t>
            </a:r>
            <a:r>
              <a:rPr lang="en-US" sz="1400" dirty="0" smtClean="0"/>
              <a:t>, Giuseppe </a:t>
            </a:r>
            <a:r>
              <a:rPr lang="en-US" sz="1400" dirty="0" err="1" smtClean="0"/>
              <a:t>Catone</a:t>
            </a:r>
            <a:r>
              <a:rPr lang="en-US" sz="1400" dirty="0" smtClean="0"/>
              <a:t>, Nathan </a:t>
            </a:r>
            <a:r>
              <a:rPr lang="en-US" sz="1400" dirty="0" err="1" smtClean="0"/>
              <a:t>Friedlyand</a:t>
            </a:r>
            <a:endParaRPr lang="en-US" sz="1400" dirty="0" smtClean="0"/>
          </a:p>
          <a:p>
            <a:pPr marL="742950" lvl="2" indent="-342900">
              <a:buClr>
                <a:srgbClr val="008000"/>
              </a:buClr>
              <a:buFont typeface="Arial"/>
              <a:buChar char="•"/>
              <a:defRPr/>
            </a:pPr>
            <a:r>
              <a:rPr lang="en-US" sz="1400" b="1" i="1" dirty="0" smtClean="0"/>
              <a:t>Research Institute of Influenza, St-Petersburg, Russia: </a:t>
            </a:r>
            <a:r>
              <a:rPr lang="en-US" sz="1400" dirty="0" smtClean="0"/>
              <a:t>O. </a:t>
            </a:r>
            <a:r>
              <a:rPr lang="en-US" sz="1400" dirty="0" err="1" smtClean="0"/>
              <a:t>Kiselev</a:t>
            </a:r>
            <a:r>
              <a:rPr lang="en-US" sz="1400" dirty="0" smtClean="0"/>
              <a:t>,  A. </a:t>
            </a:r>
            <a:r>
              <a:rPr lang="en-US" sz="1400" dirty="0" err="1" smtClean="0"/>
              <a:t>Komissarov</a:t>
            </a:r>
            <a:r>
              <a:rPr lang="en-US" sz="1400" dirty="0" smtClean="0"/>
              <a:t>, M. Grudinin4, M. </a:t>
            </a:r>
            <a:r>
              <a:rPr lang="en-US" sz="1400" dirty="0" err="1" smtClean="0"/>
              <a:t>Shartukova</a:t>
            </a:r>
            <a:r>
              <a:rPr lang="en-US" sz="1400" dirty="0" smtClean="0"/>
              <a:t>, E. A. </a:t>
            </a:r>
            <a:r>
              <a:rPr lang="en-US" sz="1400" dirty="0" err="1" smtClean="0"/>
              <a:t>Romanovskaya-Romanko</a:t>
            </a:r>
            <a:r>
              <a:rPr lang="en-US" sz="1400" dirty="0" smtClean="0"/>
              <a:t>,</a:t>
            </a:r>
          </a:p>
          <a:p>
            <a:pPr marL="742950" lvl="2" indent="-342900">
              <a:buClr>
                <a:srgbClr val="008000"/>
              </a:buClr>
              <a:buFont typeface="Arial"/>
              <a:buChar char="•"/>
              <a:defRPr/>
            </a:pPr>
            <a:r>
              <a:rPr lang="en-US" sz="1400" b="1" i="1" dirty="0" err="1" smtClean="0"/>
              <a:t>R.E.Kavetsky</a:t>
            </a:r>
            <a:r>
              <a:rPr lang="en-US" sz="1400" b="1" i="1" dirty="0" smtClean="0"/>
              <a:t> Institute of Experimental Pathology, Oncology and Radiobiology of NAS of Ukraine, Kiev, Ukraine:</a:t>
            </a:r>
            <a:r>
              <a:rPr lang="en-US" sz="1400" dirty="0" smtClean="0"/>
              <a:t> Y. </a:t>
            </a:r>
            <a:r>
              <a:rPr lang="en-US" sz="1400" dirty="0" err="1" smtClean="0"/>
              <a:t>Kudryavets</a:t>
            </a:r>
            <a:r>
              <a:rPr lang="en-US" sz="1400" dirty="0" smtClean="0"/>
              <a:t>, N. </a:t>
            </a:r>
            <a:r>
              <a:rPr lang="en-US" sz="1400" dirty="0" err="1" smtClean="0"/>
              <a:t>Bezdenezhnykh</a:t>
            </a:r>
            <a:r>
              <a:rPr lang="en-US" sz="1400" dirty="0" smtClean="0"/>
              <a:t>, O. </a:t>
            </a:r>
            <a:r>
              <a:rPr lang="en-US" sz="1400" dirty="0" err="1" smtClean="0"/>
              <a:t>Lykhova</a:t>
            </a:r>
            <a:r>
              <a:rPr lang="en-US" sz="1400" dirty="0" smtClean="0"/>
              <a:t>, </a:t>
            </a:r>
            <a:r>
              <a:rPr lang="en-US" sz="1400" dirty="0" err="1" smtClean="0"/>
              <a:t>N.Semesyuk</a:t>
            </a:r>
            <a:endParaRPr lang="en-US" sz="1400" dirty="0" smtClean="0"/>
          </a:p>
          <a:p>
            <a:pPr marL="742950" lvl="2" indent="-342900">
              <a:buClr>
                <a:srgbClr val="008000"/>
              </a:buClr>
              <a:buFont typeface="Arial"/>
              <a:buChar char="•"/>
              <a:defRPr/>
            </a:pPr>
            <a:r>
              <a:rPr lang="en-US" sz="1400" b="1" i="1" dirty="0" smtClean="0"/>
              <a:t>Medical Radiology </a:t>
            </a:r>
            <a:r>
              <a:rPr lang="en-US" sz="1400" b="1" i="1" dirty="0" err="1" smtClean="0"/>
              <a:t>Reseach</a:t>
            </a:r>
            <a:r>
              <a:rPr lang="en-US" sz="1400" b="1" i="1" dirty="0" smtClean="0"/>
              <a:t> Center, </a:t>
            </a:r>
            <a:r>
              <a:rPr lang="en-US" sz="1400" b="1" i="1" dirty="0" err="1" smtClean="0"/>
              <a:t>Obninsk</a:t>
            </a:r>
            <a:r>
              <a:rPr lang="en-US" sz="1400" b="1" i="1" dirty="0" smtClean="0"/>
              <a:t>, Russia:</a:t>
            </a:r>
            <a:r>
              <a:rPr lang="en-US" sz="1400" dirty="0" smtClean="0"/>
              <a:t> A. </a:t>
            </a:r>
            <a:r>
              <a:rPr lang="en-US" sz="1400" dirty="0" err="1" smtClean="0"/>
              <a:t>Tsyb</a:t>
            </a:r>
            <a:r>
              <a:rPr lang="en-US" sz="1400" dirty="0" smtClean="0"/>
              <a:t>, M. </a:t>
            </a:r>
            <a:r>
              <a:rPr lang="en-US" sz="1400" dirty="0" err="1" smtClean="0"/>
              <a:t>Filimonova</a:t>
            </a:r>
            <a:r>
              <a:rPr lang="en-US" sz="1400" dirty="0" smtClean="0"/>
              <a:t>, V. </a:t>
            </a:r>
            <a:r>
              <a:rPr lang="en-US" sz="1400" dirty="0" err="1" smtClean="0"/>
              <a:t>Makarchuk</a:t>
            </a:r>
            <a:endParaRPr lang="en-US" sz="1400" dirty="0" smtClean="0"/>
          </a:p>
          <a:p>
            <a:pPr marL="742950" lvl="2" indent="-342900">
              <a:buClr>
                <a:srgbClr val="008000"/>
              </a:buClr>
              <a:buFont typeface="Arial"/>
              <a:buChar char="•"/>
              <a:defRPr/>
            </a:pPr>
            <a:r>
              <a:rPr lang="en-US" sz="1400" b="1" i="1" dirty="0" err="1" smtClean="0"/>
              <a:t>Gertzen</a:t>
            </a:r>
            <a:r>
              <a:rPr lang="en-US" sz="1400" b="1" i="1" dirty="0" smtClean="0"/>
              <a:t> Research Oncology Institute, Moscow, Russia:</a:t>
            </a:r>
            <a:r>
              <a:rPr lang="en-US" sz="1400" dirty="0" smtClean="0"/>
              <a:t> R. </a:t>
            </a:r>
            <a:r>
              <a:rPr lang="en-US" sz="1400" dirty="0" err="1" smtClean="0"/>
              <a:t>Yakubovsky</a:t>
            </a:r>
            <a:endParaRPr lang="en-US" sz="1400" dirty="0" smtClean="0"/>
          </a:p>
          <a:p>
            <a:pPr marL="742950" lvl="2" indent="-342900">
              <a:buClr>
                <a:srgbClr val="008000"/>
              </a:buClr>
              <a:buFont typeface="Arial"/>
              <a:buChar char="•"/>
              <a:defRPr/>
            </a:pPr>
            <a:r>
              <a:rPr lang="en-US" sz="1400" b="1" i="1" dirty="0" smtClean="0"/>
              <a:t>Dept </a:t>
            </a:r>
            <a:r>
              <a:rPr lang="en-US" sz="1400" b="1" i="1" dirty="0" err="1" smtClean="0"/>
              <a:t>Biochem</a:t>
            </a:r>
            <a:r>
              <a:rPr lang="en-US" sz="1400" b="1" i="1" dirty="0" smtClean="0"/>
              <a:t>, Boston University  School of  Medicine,  Boston USA:</a:t>
            </a:r>
            <a:r>
              <a:rPr lang="en-US" sz="1400" dirty="0" smtClean="0"/>
              <a:t> </a:t>
            </a:r>
            <a:r>
              <a:rPr lang="en-US" sz="1400" dirty="0" err="1" smtClean="0"/>
              <a:t>M.Sherman</a:t>
            </a:r>
            <a:endParaRPr lang="en-US" sz="1400" dirty="0" smtClean="0"/>
          </a:p>
          <a:p>
            <a:pPr marL="742950" lvl="2" indent="-342900">
              <a:buClr>
                <a:srgbClr val="008000"/>
              </a:buClr>
              <a:buFont typeface="Arial"/>
              <a:buChar char="•"/>
              <a:defRPr/>
            </a:pPr>
            <a:r>
              <a:rPr lang="en-US" sz="1400" b="1" i="1" dirty="0" smtClean="0"/>
              <a:t>Center of Modern Veterinary Medicine, Kiev, Ukraine:</a:t>
            </a:r>
            <a:r>
              <a:rPr lang="en-US" sz="1400" dirty="0" smtClean="0"/>
              <a:t> E. </a:t>
            </a:r>
            <a:r>
              <a:rPr lang="en-US" sz="1400" dirty="0" err="1" smtClean="0"/>
              <a:t>Bagashova</a:t>
            </a:r>
            <a:r>
              <a:rPr lang="en-US" sz="1400" dirty="0" smtClean="0"/>
              <a:t>, </a:t>
            </a:r>
            <a:r>
              <a:rPr lang="en-US" sz="1400" dirty="0" err="1" smtClean="0"/>
              <a:t>N.Rud</a:t>
            </a:r>
            <a:r>
              <a:rPr lang="en-US" sz="1400" dirty="0" smtClean="0"/>
              <a:t>’</a:t>
            </a:r>
          </a:p>
          <a:p>
            <a:pPr marL="742950" lvl="2" indent="-342900">
              <a:buClr>
                <a:srgbClr val="008000"/>
              </a:buClr>
              <a:buFont typeface="Arial"/>
              <a:buChar char="•"/>
              <a:defRPr/>
            </a:pPr>
            <a:r>
              <a:rPr lang="en-US" sz="1400" b="1" i="1" dirty="0" err="1" smtClean="0"/>
              <a:t>T.Shevchenko</a:t>
            </a:r>
            <a:r>
              <a:rPr lang="en-US" sz="1400" b="1" i="1" dirty="0" smtClean="0"/>
              <a:t> Kiev National University: </a:t>
            </a:r>
            <a:r>
              <a:rPr lang="en-US" sz="1400" dirty="0" err="1" smtClean="0"/>
              <a:t>A.Savchuk</a:t>
            </a:r>
            <a:r>
              <a:rPr lang="en-US" sz="1400" dirty="0" smtClean="0"/>
              <a:t> </a:t>
            </a:r>
          </a:p>
          <a:p>
            <a:pPr marL="742950" lvl="2" indent="-342900">
              <a:buClr>
                <a:srgbClr val="008000"/>
              </a:buClr>
              <a:buFont typeface="Arial"/>
              <a:buChar char="•"/>
              <a:defRPr/>
            </a:pPr>
            <a:r>
              <a:rPr lang="en-US" sz="1400" b="1" i="1" dirty="0" err="1" smtClean="0"/>
              <a:t>CureLab</a:t>
            </a:r>
            <a:r>
              <a:rPr lang="en-US" sz="1400" b="1" i="1" dirty="0" smtClean="0"/>
              <a:t> Oncology: </a:t>
            </a:r>
            <a:r>
              <a:rPr lang="en-US" sz="1400" dirty="0" err="1" smtClean="0"/>
              <a:t>V.Sherbinina</a:t>
            </a:r>
            <a:r>
              <a:rPr lang="en-US" sz="1400" dirty="0" smtClean="0"/>
              <a:t>, </a:t>
            </a:r>
            <a:r>
              <a:rPr lang="en-US" sz="1400" dirty="0" err="1" smtClean="0"/>
              <a:t>A.Chursov</a:t>
            </a:r>
            <a:r>
              <a:rPr lang="en-US" sz="1400" dirty="0" smtClean="0"/>
              <a:t>, </a:t>
            </a:r>
            <a:r>
              <a:rPr lang="en-US" sz="1400" dirty="0" err="1" smtClean="0"/>
              <a:t>V.Gabai</a:t>
            </a:r>
            <a:r>
              <a:rPr lang="en-US" sz="1400" dirty="0" smtClean="0"/>
              <a:t>, </a:t>
            </a:r>
          </a:p>
          <a:p>
            <a:pPr marL="742950" lvl="2" indent="-342900">
              <a:buClr>
                <a:srgbClr val="008000"/>
              </a:buClr>
              <a:buFont typeface="Arial"/>
              <a:buChar char="•"/>
              <a:defRPr/>
            </a:pPr>
            <a:r>
              <a:rPr lang="en-US" sz="1400" b="1" i="1" dirty="0" smtClean="0"/>
              <a:t>University of Ariel, Ariel, Israel: </a:t>
            </a:r>
            <a:r>
              <a:rPr lang="en-US" sz="1400" dirty="0" smtClean="0"/>
              <a:t>A. </a:t>
            </a:r>
            <a:r>
              <a:rPr lang="en-US" sz="1400" dirty="0" err="1" smtClean="0"/>
              <a:t>Pinhasov</a:t>
            </a:r>
            <a:endParaRPr lang="en-US" sz="1400" b="1" dirty="0" smtClean="0">
              <a:solidFill>
                <a:srgbClr val="C00000"/>
              </a:solidFill>
              <a:ea typeface="ＭＳ Ｐゴシック" charset="0"/>
              <a:cs typeface="Arial" panose="020B0604020202020204" pitchFamily="34" charset="0"/>
            </a:endParaRPr>
          </a:p>
        </p:txBody>
      </p:sp>
      <p:sp>
        <p:nvSpPr>
          <p:cNvPr id="9" name="object 55"/>
          <p:cNvSpPr txBox="1"/>
          <p:nvPr/>
        </p:nvSpPr>
        <p:spPr>
          <a:xfrm>
            <a:off x="4953000" y="1833054"/>
            <a:ext cx="4648200" cy="4948746"/>
          </a:xfrm>
          <a:prstGeom prst="rect">
            <a:avLst/>
          </a:prstGeom>
        </p:spPr>
        <p:txBody>
          <a:bodyPr wrap="square" lIns="0" tIns="0" rIns="0" bIns="0" rtlCol="0">
            <a:noAutofit/>
          </a:bodyPr>
          <a:lstStyle/>
          <a:p>
            <a:pPr marL="742950" lvl="2" indent="-342900">
              <a:buClr>
                <a:srgbClr val="008000"/>
              </a:buClr>
              <a:defRPr/>
            </a:pPr>
            <a:r>
              <a:rPr lang="en-US" sz="1400" b="1" dirty="0" smtClean="0"/>
              <a:t>	Clinical trial:</a:t>
            </a:r>
          </a:p>
          <a:p>
            <a:pPr marL="742950" lvl="2" indent="-342900">
              <a:buClr>
                <a:srgbClr val="008000"/>
              </a:buClr>
              <a:buFont typeface="Arial"/>
              <a:buChar char="•"/>
              <a:defRPr/>
            </a:pPr>
            <a:r>
              <a:rPr lang="en-US" sz="1400" b="1" i="1" dirty="0" smtClean="0"/>
              <a:t>Irkutsk </a:t>
            </a:r>
            <a:r>
              <a:rPr lang="en-US" sz="1400" b="1" i="1" dirty="0" err="1" smtClean="0"/>
              <a:t>Oncological</a:t>
            </a:r>
            <a:r>
              <a:rPr lang="en-US" sz="1400" b="1" i="1" dirty="0" smtClean="0"/>
              <a:t> Dispensary</a:t>
            </a:r>
          </a:p>
          <a:p>
            <a:pPr marL="1200150" lvl="3" indent="-342900">
              <a:buClr>
                <a:srgbClr val="008000"/>
              </a:buClr>
              <a:buFont typeface="Arial"/>
              <a:buChar char="•"/>
              <a:defRPr/>
            </a:pPr>
            <a:r>
              <a:rPr lang="en-US" sz="1400" dirty="0" smtClean="0"/>
              <a:t>Prof. V.  </a:t>
            </a:r>
            <a:r>
              <a:rPr lang="en-US" sz="1400" dirty="0" err="1" smtClean="0"/>
              <a:t>Dvornichenko</a:t>
            </a:r>
            <a:r>
              <a:rPr lang="en-US" sz="1400" dirty="0" smtClean="0"/>
              <a:t> </a:t>
            </a:r>
          </a:p>
          <a:p>
            <a:pPr marL="1200150" lvl="3" indent="-342900">
              <a:buClr>
                <a:srgbClr val="008000"/>
              </a:buClr>
              <a:buFont typeface="Arial"/>
              <a:buChar char="•"/>
              <a:defRPr/>
            </a:pPr>
            <a:r>
              <a:rPr lang="en-US" sz="1400" dirty="0" smtClean="0"/>
              <a:t>Dr. D. </a:t>
            </a:r>
            <a:r>
              <a:rPr lang="en-US" sz="1400" dirty="0" err="1" smtClean="0"/>
              <a:t>Ponomarenko</a:t>
            </a:r>
            <a:endParaRPr lang="en-US" sz="1400" dirty="0" smtClean="0"/>
          </a:p>
          <a:p>
            <a:pPr marL="742950" lvl="2" indent="-342900">
              <a:buClr>
                <a:srgbClr val="008000"/>
              </a:buClr>
              <a:buFont typeface="Arial"/>
              <a:buChar char="•"/>
              <a:defRPr/>
            </a:pPr>
            <a:r>
              <a:rPr lang="en-US" sz="1400" b="1" i="1" dirty="0" smtClean="0"/>
              <a:t>St-</a:t>
            </a:r>
            <a:r>
              <a:rPr lang="en-US" sz="1400" b="1" i="1" dirty="0" err="1" smtClean="0"/>
              <a:t>Peterburg</a:t>
            </a:r>
            <a:r>
              <a:rPr lang="en-US" sz="1400" b="1" i="1" dirty="0" smtClean="0"/>
              <a:t> </a:t>
            </a:r>
            <a:r>
              <a:rPr lang="en-US" sz="1400" b="1" i="1" dirty="0" err="1" smtClean="0"/>
              <a:t>Oncological</a:t>
            </a:r>
            <a:r>
              <a:rPr lang="en-US" sz="1400" b="1" i="1" dirty="0" smtClean="0"/>
              <a:t> Dispensary</a:t>
            </a:r>
          </a:p>
          <a:p>
            <a:pPr marL="1200150" lvl="3" indent="-342900">
              <a:buClr>
                <a:srgbClr val="008000"/>
              </a:buClr>
              <a:buFont typeface="Arial"/>
              <a:buChar char="•"/>
              <a:defRPr/>
            </a:pPr>
            <a:r>
              <a:rPr lang="en-US" sz="1400" dirty="0" smtClean="0"/>
              <a:t>Prof. </a:t>
            </a:r>
            <a:r>
              <a:rPr lang="en-US" sz="1400" dirty="0" err="1" smtClean="0"/>
              <a:t>G.Manikhas</a:t>
            </a:r>
            <a:endParaRPr lang="en-US" sz="1400" dirty="0" smtClean="0"/>
          </a:p>
          <a:p>
            <a:pPr marL="1200150" lvl="3" indent="-342900">
              <a:buClr>
                <a:srgbClr val="008000"/>
              </a:buClr>
              <a:buFont typeface="Arial"/>
              <a:buChar char="•"/>
              <a:defRPr/>
            </a:pPr>
            <a:r>
              <a:rPr lang="en-US" sz="1400" dirty="0" smtClean="0"/>
              <a:t>Prof. </a:t>
            </a:r>
            <a:r>
              <a:rPr lang="en-US" sz="1400" dirty="0" err="1" smtClean="0"/>
              <a:t>R.Orlova</a:t>
            </a:r>
            <a:endParaRPr lang="en-US" sz="1400" dirty="0" smtClean="0"/>
          </a:p>
          <a:p>
            <a:pPr marL="1200150" lvl="3" indent="-342900">
              <a:buClr>
                <a:srgbClr val="008000"/>
              </a:buClr>
              <a:buFont typeface="Arial"/>
              <a:buChar char="•"/>
              <a:defRPr/>
            </a:pPr>
            <a:r>
              <a:rPr lang="en-US" sz="1400" dirty="0" smtClean="0"/>
              <a:t>Dr. </a:t>
            </a:r>
            <a:r>
              <a:rPr lang="en-US" sz="1400" dirty="0" err="1" smtClean="0"/>
              <a:t>N.Zhukova</a:t>
            </a:r>
            <a:endParaRPr lang="en-US" sz="1400" dirty="0" smtClean="0"/>
          </a:p>
          <a:p>
            <a:pPr marL="742950" lvl="2" indent="-342900">
              <a:buClr>
                <a:srgbClr val="008000"/>
              </a:buClr>
              <a:buFont typeface="Arial"/>
              <a:buChar char="•"/>
              <a:defRPr/>
            </a:pPr>
            <a:r>
              <a:rPr lang="en-US" sz="1400" b="1" i="1" dirty="0" smtClean="0"/>
              <a:t>Medical Centre “Medical City”</a:t>
            </a:r>
          </a:p>
          <a:p>
            <a:pPr marL="1200150" lvl="3" indent="-342900">
              <a:buClr>
                <a:srgbClr val="008000"/>
              </a:buClr>
              <a:buFont typeface="Arial"/>
              <a:buChar char="•"/>
              <a:defRPr/>
            </a:pPr>
            <a:r>
              <a:rPr lang="en-US" sz="1400" dirty="0" smtClean="0"/>
              <a:t>Dr. V. </a:t>
            </a:r>
            <a:r>
              <a:rPr lang="en-US" sz="1400" dirty="0" err="1" smtClean="0"/>
              <a:t>Oshepkov</a:t>
            </a:r>
            <a:endParaRPr lang="en-US" sz="1400" dirty="0" smtClean="0"/>
          </a:p>
          <a:p>
            <a:pPr marL="1200150" lvl="3" indent="-342900">
              <a:buClr>
                <a:srgbClr val="008000"/>
              </a:buClr>
              <a:buFont typeface="Arial"/>
              <a:buChar char="•"/>
              <a:defRPr/>
            </a:pPr>
            <a:r>
              <a:rPr lang="en-US" sz="1400" dirty="0" smtClean="0"/>
              <a:t>Dr. </a:t>
            </a:r>
            <a:r>
              <a:rPr lang="en-US" sz="1400" dirty="0" err="1" smtClean="0"/>
              <a:t>L.Burkhanova</a:t>
            </a:r>
            <a:endParaRPr lang="en-US" sz="1400" dirty="0" smtClean="0"/>
          </a:p>
          <a:p>
            <a:pPr marL="1200150" lvl="3" indent="-342900">
              <a:buClr>
                <a:srgbClr val="008000"/>
              </a:buClr>
              <a:buFont typeface="Arial"/>
              <a:buChar char="•"/>
              <a:defRPr/>
            </a:pPr>
            <a:r>
              <a:rPr lang="en-US" sz="1400" dirty="0" smtClean="0"/>
              <a:t>Dr. </a:t>
            </a:r>
            <a:r>
              <a:rPr lang="en-US" sz="1400" dirty="0" err="1" smtClean="0"/>
              <a:t>I.Bartdinova</a:t>
            </a:r>
            <a:endParaRPr lang="en-US" sz="1400" dirty="0" smtClean="0"/>
          </a:p>
          <a:p>
            <a:pPr marL="742950" lvl="2" indent="-342900">
              <a:buClr>
                <a:srgbClr val="008000"/>
              </a:buClr>
              <a:buFont typeface="Arial"/>
              <a:buChar char="•"/>
              <a:defRPr/>
            </a:pPr>
            <a:r>
              <a:rPr lang="en-US" sz="1400" b="1" i="1" dirty="0" smtClean="0"/>
              <a:t>St-Petersburg First Medical University</a:t>
            </a:r>
          </a:p>
          <a:p>
            <a:pPr marL="1200150" lvl="3" indent="-342900">
              <a:buClr>
                <a:srgbClr val="008000"/>
              </a:buClr>
              <a:buFont typeface="Arial"/>
              <a:buChar char="•"/>
              <a:defRPr/>
            </a:pPr>
            <a:r>
              <a:rPr lang="en-US" sz="1400" dirty="0" smtClean="0"/>
              <a:t>Dr. </a:t>
            </a:r>
            <a:r>
              <a:rPr lang="en-US" sz="1400" dirty="0" err="1" smtClean="0"/>
              <a:t>S.Orlov</a:t>
            </a:r>
            <a:endParaRPr lang="en-US" sz="1400" dirty="0" smtClean="0">
              <a:solidFill>
                <a:srgbClr val="C00000"/>
              </a:solidFill>
              <a:ea typeface="ＭＳ Ｐゴシック"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457200" y="3276600"/>
            <a:ext cx="9067800" cy="762000"/>
          </a:xfrm>
          <a:prstGeom prst="rect">
            <a:avLst/>
          </a:prstGeom>
        </p:spPr>
        <p:txBody>
          <a:bodyPr wrap="square" lIns="0" tIns="0" rIns="0" bIns="0" rtlCol="0">
            <a:noAutofit/>
          </a:bodyPr>
          <a:lstStyle/>
          <a:p>
            <a:pPr marL="12700" algn="ctr">
              <a:spcBef>
                <a:spcPts val="188"/>
              </a:spcBef>
            </a:pPr>
            <a:r>
              <a:rPr lang="en-US" sz="7200" spc="-100" baseline="3034" dirty="0" smtClean="0">
                <a:solidFill>
                  <a:srgbClr val="676954"/>
                </a:solidFill>
                <a:cs typeface="Calibri"/>
              </a:rPr>
              <a:t>Thank you!</a:t>
            </a:r>
            <a:endParaRPr sz="7200" spc="-179" baseline="3034" dirty="0">
              <a:solidFill>
                <a:srgbClr val="676954"/>
              </a:solidFill>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4</a:t>
            </a:r>
            <a:r>
              <a:rPr lang="ru-RU" sz="1400" b="1" spc="0" dirty="0" smtClean="0">
                <a:solidFill>
                  <a:srgbClr val="FFFFFF"/>
                </a:solidFill>
                <a:latin typeface="Calibri"/>
                <a:cs typeface="Calibri"/>
              </a:rPr>
              <a:t>5</a:t>
            </a:r>
            <a:endParaRPr sz="1400" dirty="0">
              <a:latin typeface="Calibri"/>
              <a:cs typeface="Calibri"/>
            </a:endParaRPr>
          </a:p>
        </p:txBody>
      </p:sp>
      <p:sp>
        <p:nvSpPr>
          <p:cNvPr id="6" name="TextBox 4"/>
          <p:cNvSpPr txBox="1">
            <a:spLocks noChangeArrowheads="1"/>
          </p:cNvSpPr>
          <p:nvPr/>
        </p:nvSpPr>
        <p:spPr bwMode="auto">
          <a:xfrm>
            <a:off x="7566025" y="6934200"/>
            <a:ext cx="2035175" cy="276225"/>
          </a:xfrm>
          <a:prstGeom prst="rect">
            <a:avLst/>
          </a:prstGeom>
          <a:noFill/>
          <a:ln w="9525">
            <a:noFill/>
            <a:miter lim="800000"/>
            <a:headEnd/>
            <a:tailEnd/>
          </a:ln>
        </p:spPr>
        <p:txBody>
          <a:bodyPr wrap="none">
            <a:spAutoFit/>
          </a:bodyPr>
          <a:lstStyle/>
          <a:p>
            <a:r>
              <a:rPr lang="en-US" sz="1200" i="1" dirty="0"/>
              <a:t>Confidential and Proprietary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8609330" cy="482600"/>
          </a:xfrm>
          <a:prstGeom prst="rect">
            <a:avLst/>
          </a:prstGeom>
        </p:spPr>
        <p:txBody>
          <a:bodyPr wrap="square" lIns="0" tIns="0" rIns="0" bIns="0" rtlCol="0">
            <a:noAutofit/>
          </a:bodyPr>
          <a:lstStyle/>
          <a:p>
            <a:pPr marL="12700">
              <a:lnSpc>
                <a:spcPts val="3765"/>
              </a:lnSpc>
              <a:spcBef>
                <a:spcPts val="188"/>
              </a:spcBef>
            </a:pPr>
            <a:r>
              <a:rPr lang="en-US" sz="5400" spc="-100" baseline="3034" dirty="0" smtClean="0">
                <a:solidFill>
                  <a:srgbClr val="676954"/>
                </a:solidFill>
                <a:cs typeface="Calibri"/>
              </a:rPr>
              <a:t>Structure of p62</a:t>
            </a:r>
            <a:endParaRPr sz="5400" spc="-179" baseline="3034" dirty="0">
              <a:solidFill>
                <a:srgbClr val="676954"/>
              </a:solidFill>
              <a:latin typeface="Calibri"/>
              <a:cs typeface="Calibri"/>
            </a:endParaRP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5</a:t>
            </a:r>
            <a:endParaRPr sz="1400" dirty="0">
              <a:latin typeface="Calibri"/>
              <a:cs typeface="Calibri"/>
            </a:endParaRPr>
          </a:p>
        </p:txBody>
      </p:sp>
      <p:pic>
        <p:nvPicPr>
          <p:cNvPr id="8"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a:xfrm>
            <a:off x="628649" y="2438400"/>
            <a:ext cx="8716433" cy="326866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7" name="object 57"/>
          <p:cNvSpPr/>
          <p:nvPr/>
        </p:nvSpPr>
        <p:spPr>
          <a:xfrm>
            <a:off x="4191000" y="3215639"/>
            <a:ext cx="4953000" cy="518160"/>
          </a:xfrm>
          <a:custGeom>
            <a:avLst/>
            <a:gdLst/>
            <a:ahLst/>
            <a:cxnLst/>
            <a:rect l="l" t="t" r="r" b="b"/>
            <a:pathLst>
              <a:path w="4953000" h="518160">
                <a:moveTo>
                  <a:pt x="0" y="0"/>
                </a:moveTo>
                <a:lnTo>
                  <a:pt x="0" y="518160"/>
                </a:lnTo>
                <a:lnTo>
                  <a:pt x="4953000" y="518160"/>
                </a:lnTo>
                <a:lnTo>
                  <a:pt x="4953000" y="0"/>
                </a:lnTo>
                <a:lnTo>
                  <a:pt x="0" y="0"/>
                </a:lnTo>
                <a:close/>
              </a:path>
            </a:pathLst>
          </a:custGeom>
          <a:solidFill>
            <a:srgbClr val="71A275"/>
          </a:solidFill>
        </p:spPr>
        <p:txBody>
          <a:bodyPr wrap="square" lIns="0" tIns="0" rIns="0" bIns="0" rtlCol="0">
            <a:noAutofit/>
          </a:bodyPr>
          <a:lstStyle/>
          <a:p>
            <a:endParaRPr/>
          </a:p>
        </p:txBody>
      </p:sp>
      <p:sp>
        <p:nvSpPr>
          <p:cNvPr id="58" name="object 58"/>
          <p:cNvSpPr/>
          <p:nvPr/>
        </p:nvSpPr>
        <p:spPr>
          <a:xfrm>
            <a:off x="4191000" y="3733800"/>
            <a:ext cx="1143000" cy="243839"/>
          </a:xfrm>
          <a:custGeom>
            <a:avLst/>
            <a:gdLst/>
            <a:ahLst/>
            <a:cxnLst/>
            <a:rect l="l" t="t" r="r" b="b"/>
            <a:pathLst>
              <a:path w="1143000" h="243839">
                <a:moveTo>
                  <a:pt x="0" y="0"/>
                </a:moveTo>
                <a:lnTo>
                  <a:pt x="0" y="243839"/>
                </a:lnTo>
                <a:lnTo>
                  <a:pt x="1143000" y="243839"/>
                </a:lnTo>
                <a:lnTo>
                  <a:pt x="1143000" y="0"/>
                </a:lnTo>
                <a:lnTo>
                  <a:pt x="0" y="0"/>
                </a:lnTo>
                <a:close/>
              </a:path>
            </a:pathLst>
          </a:custGeom>
          <a:solidFill>
            <a:srgbClr val="71A275"/>
          </a:solidFill>
        </p:spPr>
        <p:txBody>
          <a:bodyPr wrap="square" lIns="0" tIns="0" rIns="0" bIns="0" rtlCol="0">
            <a:noAutofit/>
          </a:bodyPr>
          <a:lstStyle/>
          <a:p>
            <a:endParaRPr/>
          </a:p>
        </p:txBody>
      </p:sp>
      <p:sp>
        <p:nvSpPr>
          <p:cNvPr id="59" name="object 59"/>
          <p:cNvSpPr/>
          <p:nvPr/>
        </p:nvSpPr>
        <p:spPr>
          <a:xfrm>
            <a:off x="5334000" y="3733799"/>
            <a:ext cx="3810000" cy="243840"/>
          </a:xfrm>
          <a:custGeom>
            <a:avLst/>
            <a:gdLst/>
            <a:ahLst/>
            <a:cxnLst/>
            <a:rect l="l" t="t" r="r" b="b"/>
            <a:pathLst>
              <a:path w="3810000" h="243840">
                <a:moveTo>
                  <a:pt x="0" y="0"/>
                </a:moveTo>
                <a:lnTo>
                  <a:pt x="0" y="243840"/>
                </a:lnTo>
                <a:lnTo>
                  <a:pt x="3810000" y="243839"/>
                </a:lnTo>
                <a:lnTo>
                  <a:pt x="3810000" y="0"/>
                </a:lnTo>
                <a:lnTo>
                  <a:pt x="0" y="0"/>
                </a:lnTo>
                <a:close/>
              </a:path>
            </a:pathLst>
          </a:custGeom>
          <a:solidFill>
            <a:srgbClr val="D5DFD5"/>
          </a:solidFill>
        </p:spPr>
        <p:txBody>
          <a:bodyPr wrap="square" lIns="0" tIns="0" rIns="0" bIns="0" rtlCol="0">
            <a:noAutofit/>
          </a:bodyPr>
          <a:lstStyle/>
          <a:p>
            <a:endParaRPr/>
          </a:p>
        </p:txBody>
      </p:sp>
      <p:sp>
        <p:nvSpPr>
          <p:cNvPr id="60" name="object 60"/>
          <p:cNvSpPr/>
          <p:nvPr/>
        </p:nvSpPr>
        <p:spPr>
          <a:xfrm>
            <a:off x="4191000" y="3977640"/>
            <a:ext cx="1143000" cy="243839"/>
          </a:xfrm>
          <a:custGeom>
            <a:avLst/>
            <a:gdLst/>
            <a:ahLst/>
            <a:cxnLst/>
            <a:rect l="l" t="t" r="r" b="b"/>
            <a:pathLst>
              <a:path w="1143000" h="243839">
                <a:moveTo>
                  <a:pt x="0" y="0"/>
                </a:moveTo>
                <a:lnTo>
                  <a:pt x="0" y="243839"/>
                </a:lnTo>
                <a:lnTo>
                  <a:pt x="1143000" y="243839"/>
                </a:lnTo>
                <a:lnTo>
                  <a:pt x="1143000" y="0"/>
                </a:lnTo>
                <a:lnTo>
                  <a:pt x="0" y="0"/>
                </a:lnTo>
                <a:close/>
              </a:path>
            </a:pathLst>
          </a:custGeom>
          <a:solidFill>
            <a:srgbClr val="71A275"/>
          </a:solidFill>
        </p:spPr>
        <p:txBody>
          <a:bodyPr wrap="square" lIns="0" tIns="0" rIns="0" bIns="0" rtlCol="0">
            <a:noAutofit/>
          </a:bodyPr>
          <a:lstStyle/>
          <a:p>
            <a:endParaRPr/>
          </a:p>
        </p:txBody>
      </p:sp>
      <p:sp>
        <p:nvSpPr>
          <p:cNvPr id="61" name="object 61"/>
          <p:cNvSpPr/>
          <p:nvPr/>
        </p:nvSpPr>
        <p:spPr>
          <a:xfrm>
            <a:off x="5334000" y="3977639"/>
            <a:ext cx="3810000" cy="243840"/>
          </a:xfrm>
          <a:custGeom>
            <a:avLst/>
            <a:gdLst/>
            <a:ahLst/>
            <a:cxnLst/>
            <a:rect l="l" t="t" r="r" b="b"/>
            <a:pathLst>
              <a:path w="3810000" h="243840">
                <a:moveTo>
                  <a:pt x="0" y="0"/>
                </a:moveTo>
                <a:lnTo>
                  <a:pt x="0" y="243840"/>
                </a:lnTo>
                <a:lnTo>
                  <a:pt x="3810000" y="243839"/>
                </a:lnTo>
                <a:lnTo>
                  <a:pt x="3810000" y="0"/>
                </a:lnTo>
                <a:lnTo>
                  <a:pt x="0" y="0"/>
                </a:lnTo>
                <a:close/>
              </a:path>
            </a:pathLst>
          </a:custGeom>
          <a:solidFill>
            <a:srgbClr val="EAEFEB"/>
          </a:solidFill>
        </p:spPr>
        <p:txBody>
          <a:bodyPr wrap="square" lIns="0" tIns="0" rIns="0" bIns="0" rtlCol="0">
            <a:noAutofit/>
          </a:bodyPr>
          <a:lstStyle/>
          <a:p>
            <a:endParaRPr/>
          </a:p>
        </p:txBody>
      </p:sp>
      <p:sp>
        <p:nvSpPr>
          <p:cNvPr id="62" name="object 62"/>
          <p:cNvSpPr/>
          <p:nvPr/>
        </p:nvSpPr>
        <p:spPr>
          <a:xfrm>
            <a:off x="4191000" y="4221480"/>
            <a:ext cx="1143000" cy="243839"/>
          </a:xfrm>
          <a:custGeom>
            <a:avLst/>
            <a:gdLst/>
            <a:ahLst/>
            <a:cxnLst/>
            <a:rect l="l" t="t" r="r" b="b"/>
            <a:pathLst>
              <a:path w="1143000" h="243839">
                <a:moveTo>
                  <a:pt x="0" y="0"/>
                </a:moveTo>
                <a:lnTo>
                  <a:pt x="0" y="243839"/>
                </a:lnTo>
                <a:lnTo>
                  <a:pt x="1143000" y="243839"/>
                </a:lnTo>
                <a:lnTo>
                  <a:pt x="1143000" y="0"/>
                </a:lnTo>
                <a:lnTo>
                  <a:pt x="0" y="0"/>
                </a:lnTo>
                <a:close/>
              </a:path>
            </a:pathLst>
          </a:custGeom>
          <a:solidFill>
            <a:srgbClr val="71A275"/>
          </a:solidFill>
        </p:spPr>
        <p:txBody>
          <a:bodyPr wrap="square" lIns="0" tIns="0" rIns="0" bIns="0" rtlCol="0">
            <a:noAutofit/>
          </a:bodyPr>
          <a:lstStyle/>
          <a:p>
            <a:endParaRPr/>
          </a:p>
        </p:txBody>
      </p:sp>
      <p:sp>
        <p:nvSpPr>
          <p:cNvPr id="63" name="object 63"/>
          <p:cNvSpPr/>
          <p:nvPr/>
        </p:nvSpPr>
        <p:spPr>
          <a:xfrm>
            <a:off x="5334000" y="4221479"/>
            <a:ext cx="3810000" cy="243840"/>
          </a:xfrm>
          <a:custGeom>
            <a:avLst/>
            <a:gdLst/>
            <a:ahLst/>
            <a:cxnLst/>
            <a:rect l="l" t="t" r="r" b="b"/>
            <a:pathLst>
              <a:path w="3810000" h="243840">
                <a:moveTo>
                  <a:pt x="0" y="0"/>
                </a:moveTo>
                <a:lnTo>
                  <a:pt x="0" y="243840"/>
                </a:lnTo>
                <a:lnTo>
                  <a:pt x="3810000" y="243839"/>
                </a:lnTo>
                <a:lnTo>
                  <a:pt x="3810000" y="0"/>
                </a:lnTo>
                <a:lnTo>
                  <a:pt x="0" y="0"/>
                </a:lnTo>
                <a:close/>
              </a:path>
            </a:pathLst>
          </a:custGeom>
          <a:solidFill>
            <a:srgbClr val="D5DFD5"/>
          </a:solidFill>
        </p:spPr>
        <p:txBody>
          <a:bodyPr wrap="square" lIns="0" tIns="0" rIns="0" bIns="0" rtlCol="0">
            <a:noAutofit/>
          </a:bodyPr>
          <a:lstStyle/>
          <a:p>
            <a:endParaRPr/>
          </a:p>
        </p:txBody>
      </p:sp>
      <p:sp>
        <p:nvSpPr>
          <p:cNvPr id="64" name="object 64"/>
          <p:cNvSpPr/>
          <p:nvPr/>
        </p:nvSpPr>
        <p:spPr>
          <a:xfrm>
            <a:off x="4191000" y="4465320"/>
            <a:ext cx="1143000" cy="243839"/>
          </a:xfrm>
          <a:custGeom>
            <a:avLst/>
            <a:gdLst/>
            <a:ahLst/>
            <a:cxnLst/>
            <a:rect l="l" t="t" r="r" b="b"/>
            <a:pathLst>
              <a:path w="1143000" h="243839">
                <a:moveTo>
                  <a:pt x="0" y="0"/>
                </a:moveTo>
                <a:lnTo>
                  <a:pt x="0" y="243839"/>
                </a:lnTo>
                <a:lnTo>
                  <a:pt x="1143000" y="243839"/>
                </a:lnTo>
                <a:lnTo>
                  <a:pt x="1143000" y="0"/>
                </a:lnTo>
                <a:lnTo>
                  <a:pt x="0" y="0"/>
                </a:lnTo>
                <a:close/>
              </a:path>
            </a:pathLst>
          </a:custGeom>
          <a:solidFill>
            <a:srgbClr val="71A275"/>
          </a:solidFill>
        </p:spPr>
        <p:txBody>
          <a:bodyPr wrap="square" lIns="0" tIns="0" rIns="0" bIns="0" rtlCol="0">
            <a:noAutofit/>
          </a:bodyPr>
          <a:lstStyle/>
          <a:p>
            <a:endParaRPr/>
          </a:p>
        </p:txBody>
      </p:sp>
      <p:sp>
        <p:nvSpPr>
          <p:cNvPr id="65" name="object 65"/>
          <p:cNvSpPr/>
          <p:nvPr/>
        </p:nvSpPr>
        <p:spPr>
          <a:xfrm>
            <a:off x="5334000" y="4465320"/>
            <a:ext cx="3810000" cy="243840"/>
          </a:xfrm>
          <a:custGeom>
            <a:avLst/>
            <a:gdLst/>
            <a:ahLst/>
            <a:cxnLst/>
            <a:rect l="l" t="t" r="r" b="b"/>
            <a:pathLst>
              <a:path w="3810000" h="243840">
                <a:moveTo>
                  <a:pt x="0" y="0"/>
                </a:moveTo>
                <a:lnTo>
                  <a:pt x="0" y="243840"/>
                </a:lnTo>
                <a:lnTo>
                  <a:pt x="3810000" y="243839"/>
                </a:lnTo>
                <a:lnTo>
                  <a:pt x="3810000" y="0"/>
                </a:lnTo>
                <a:lnTo>
                  <a:pt x="0" y="0"/>
                </a:lnTo>
                <a:close/>
              </a:path>
            </a:pathLst>
          </a:custGeom>
          <a:solidFill>
            <a:srgbClr val="EAEFEB"/>
          </a:solidFill>
        </p:spPr>
        <p:txBody>
          <a:bodyPr wrap="square" lIns="0" tIns="0" rIns="0" bIns="0" rtlCol="0">
            <a:noAutofit/>
          </a:bodyPr>
          <a:lstStyle/>
          <a:p>
            <a:endParaRPr/>
          </a:p>
        </p:txBody>
      </p:sp>
      <p:sp>
        <p:nvSpPr>
          <p:cNvPr id="66" name="object 66"/>
          <p:cNvSpPr/>
          <p:nvPr/>
        </p:nvSpPr>
        <p:spPr>
          <a:xfrm>
            <a:off x="4191000" y="4709160"/>
            <a:ext cx="1143000" cy="243839"/>
          </a:xfrm>
          <a:custGeom>
            <a:avLst/>
            <a:gdLst/>
            <a:ahLst/>
            <a:cxnLst/>
            <a:rect l="l" t="t" r="r" b="b"/>
            <a:pathLst>
              <a:path w="1143000" h="243839">
                <a:moveTo>
                  <a:pt x="0" y="0"/>
                </a:moveTo>
                <a:lnTo>
                  <a:pt x="0" y="243839"/>
                </a:lnTo>
                <a:lnTo>
                  <a:pt x="1143000" y="243839"/>
                </a:lnTo>
                <a:lnTo>
                  <a:pt x="1143000" y="0"/>
                </a:lnTo>
                <a:lnTo>
                  <a:pt x="0" y="0"/>
                </a:lnTo>
                <a:close/>
              </a:path>
            </a:pathLst>
          </a:custGeom>
          <a:solidFill>
            <a:srgbClr val="71A275"/>
          </a:solidFill>
        </p:spPr>
        <p:txBody>
          <a:bodyPr wrap="square" lIns="0" tIns="0" rIns="0" bIns="0" rtlCol="0">
            <a:noAutofit/>
          </a:bodyPr>
          <a:lstStyle/>
          <a:p>
            <a:endParaRPr/>
          </a:p>
        </p:txBody>
      </p:sp>
      <p:sp>
        <p:nvSpPr>
          <p:cNvPr id="67" name="object 67"/>
          <p:cNvSpPr/>
          <p:nvPr/>
        </p:nvSpPr>
        <p:spPr>
          <a:xfrm>
            <a:off x="5334000" y="4709159"/>
            <a:ext cx="3810000" cy="243840"/>
          </a:xfrm>
          <a:custGeom>
            <a:avLst/>
            <a:gdLst/>
            <a:ahLst/>
            <a:cxnLst/>
            <a:rect l="l" t="t" r="r" b="b"/>
            <a:pathLst>
              <a:path w="3810000" h="243840">
                <a:moveTo>
                  <a:pt x="0" y="0"/>
                </a:moveTo>
                <a:lnTo>
                  <a:pt x="0" y="243840"/>
                </a:lnTo>
                <a:lnTo>
                  <a:pt x="3810000" y="243839"/>
                </a:lnTo>
                <a:lnTo>
                  <a:pt x="3810000" y="0"/>
                </a:lnTo>
                <a:lnTo>
                  <a:pt x="0" y="0"/>
                </a:lnTo>
                <a:close/>
              </a:path>
            </a:pathLst>
          </a:custGeom>
          <a:solidFill>
            <a:srgbClr val="D5DFD5"/>
          </a:solidFill>
        </p:spPr>
        <p:txBody>
          <a:bodyPr wrap="square" lIns="0" tIns="0" rIns="0" bIns="0" rtlCol="0">
            <a:noAutofit/>
          </a:bodyPr>
          <a:lstStyle/>
          <a:p>
            <a:endParaRPr/>
          </a:p>
        </p:txBody>
      </p:sp>
      <p:sp>
        <p:nvSpPr>
          <p:cNvPr id="68" name="object 68"/>
          <p:cNvSpPr/>
          <p:nvPr/>
        </p:nvSpPr>
        <p:spPr>
          <a:xfrm>
            <a:off x="4191000" y="4953000"/>
            <a:ext cx="1143000" cy="243839"/>
          </a:xfrm>
          <a:custGeom>
            <a:avLst/>
            <a:gdLst/>
            <a:ahLst/>
            <a:cxnLst/>
            <a:rect l="l" t="t" r="r" b="b"/>
            <a:pathLst>
              <a:path w="1143000" h="243839">
                <a:moveTo>
                  <a:pt x="0" y="0"/>
                </a:moveTo>
                <a:lnTo>
                  <a:pt x="0" y="243839"/>
                </a:lnTo>
                <a:lnTo>
                  <a:pt x="1143000" y="243839"/>
                </a:lnTo>
                <a:lnTo>
                  <a:pt x="1143000" y="0"/>
                </a:lnTo>
                <a:lnTo>
                  <a:pt x="0" y="0"/>
                </a:lnTo>
                <a:close/>
              </a:path>
            </a:pathLst>
          </a:custGeom>
          <a:solidFill>
            <a:srgbClr val="71A275"/>
          </a:solidFill>
        </p:spPr>
        <p:txBody>
          <a:bodyPr wrap="square" lIns="0" tIns="0" rIns="0" bIns="0" rtlCol="0">
            <a:noAutofit/>
          </a:bodyPr>
          <a:lstStyle/>
          <a:p>
            <a:endParaRPr/>
          </a:p>
        </p:txBody>
      </p:sp>
      <p:sp>
        <p:nvSpPr>
          <p:cNvPr id="69" name="object 69"/>
          <p:cNvSpPr/>
          <p:nvPr/>
        </p:nvSpPr>
        <p:spPr>
          <a:xfrm>
            <a:off x="5334000" y="4952999"/>
            <a:ext cx="3810000" cy="243840"/>
          </a:xfrm>
          <a:custGeom>
            <a:avLst/>
            <a:gdLst/>
            <a:ahLst/>
            <a:cxnLst/>
            <a:rect l="l" t="t" r="r" b="b"/>
            <a:pathLst>
              <a:path w="3810000" h="243840">
                <a:moveTo>
                  <a:pt x="0" y="0"/>
                </a:moveTo>
                <a:lnTo>
                  <a:pt x="0" y="243840"/>
                </a:lnTo>
                <a:lnTo>
                  <a:pt x="3810000" y="243839"/>
                </a:lnTo>
                <a:lnTo>
                  <a:pt x="3810000" y="0"/>
                </a:lnTo>
                <a:lnTo>
                  <a:pt x="0" y="0"/>
                </a:lnTo>
                <a:close/>
              </a:path>
            </a:pathLst>
          </a:custGeom>
          <a:solidFill>
            <a:srgbClr val="EAEFEB"/>
          </a:solidFill>
        </p:spPr>
        <p:txBody>
          <a:bodyPr wrap="square" lIns="0" tIns="0" rIns="0" bIns="0" rtlCol="0">
            <a:noAutofit/>
          </a:bodyPr>
          <a:lstStyle/>
          <a:p>
            <a:endParaRPr/>
          </a:p>
        </p:txBody>
      </p:sp>
      <p:sp>
        <p:nvSpPr>
          <p:cNvPr id="70" name="object 70"/>
          <p:cNvSpPr/>
          <p:nvPr/>
        </p:nvSpPr>
        <p:spPr>
          <a:xfrm>
            <a:off x="4191000" y="5196840"/>
            <a:ext cx="1143000" cy="243839"/>
          </a:xfrm>
          <a:custGeom>
            <a:avLst/>
            <a:gdLst/>
            <a:ahLst/>
            <a:cxnLst/>
            <a:rect l="l" t="t" r="r" b="b"/>
            <a:pathLst>
              <a:path w="1143000" h="243839">
                <a:moveTo>
                  <a:pt x="0" y="0"/>
                </a:moveTo>
                <a:lnTo>
                  <a:pt x="0" y="243839"/>
                </a:lnTo>
                <a:lnTo>
                  <a:pt x="1143000" y="243839"/>
                </a:lnTo>
                <a:lnTo>
                  <a:pt x="1143000" y="0"/>
                </a:lnTo>
                <a:lnTo>
                  <a:pt x="0" y="0"/>
                </a:lnTo>
                <a:close/>
              </a:path>
            </a:pathLst>
          </a:custGeom>
          <a:solidFill>
            <a:srgbClr val="71A275"/>
          </a:solidFill>
        </p:spPr>
        <p:txBody>
          <a:bodyPr wrap="square" lIns="0" tIns="0" rIns="0" bIns="0" rtlCol="0">
            <a:noAutofit/>
          </a:bodyPr>
          <a:lstStyle/>
          <a:p>
            <a:endParaRPr/>
          </a:p>
        </p:txBody>
      </p:sp>
      <p:sp>
        <p:nvSpPr>
          <p:cNvPr id="71" name="object 71"/>
          <p:cNvSpPr/>
          <p:nvPr/>
        </p:nvSpPr>
        <p:spPr>
          <a:xfrm>
            <a:off x="5334000" y="5196839"/>
            <a:ext cx="3810000" cy="243840"/>
          </a:xfrm>
          <a:custGeom>
            <a:avLst/>
            <a:gdLst/>
            <a:ahLst/>
            <a:cxnLst/>
            <a:rect l="l" t="t" r="r" b="b"/>
            <a:pathLst>
              <a:path w="3810000" h="243840">
                <a:moveTo>
                  <a:pt x="0" y="0"/>
                </a:moveTo>
                <a:lnTo>
                  <a:pt x="0" y="243840"/>
                </a:lnTo>
                <a:lnTo>
                  <a:pt x="3810000" y="243839"/>
                </a:lnTo>
                <a:lnTo>
                  <a:pt x="3810000" y="0"/>
                </a:lnTo>
                <a:lnTo>
                  <a:pt x="0" y="0"/>
                </a:lnTo>
                <a:close/>
              </a:path>
            </a:pathLst>
          </a:custGeom>
          <a:solidFill>
            <a:srgbClr val="D5DFD5"/>
          </a:solidFill>
        </p:spPr>
        <p:txBody>
          <a:bodyPr wrap="square" lIns="0" tIns="0" rIns="0" bIns="0" rtlCol="0">
            <a:noAutofit/>
          </a:bodyPr>
          <a:lstStyle/>
          <a:p>
            <a:endParaRPr/>
          </a:p>
        </p:txBody>
      </p:sp>
      <p:sp>
        <p:nvSpPr>
          <p:cNvPr id="72" name="object 72"/>
          <p:cNvSpPr/>
          <p:nvPr/>
        </p:nvSpPr>
        <p:spPr>
          <a:xfrm>
            <a:off x="4191000" y="5440680"/>
            <a:ext cx="1143000" cy="243839"/>
          </a:xfrm>
          <a:custGeom>
            <a:avLst/>
            <a:gdLst/>
            <a:ahLst/>
            <a:cxnLst/>
            <a:rect l="l" t="t" r="r" b="b"/>
            <a:pathLst>
              <a:path w="1143000" h="243839">
                <a:moveTo>
                  <a:pt x="0" y="0"/>
                </a:moveTo>
                <a:lnTo>
                  <a:pt x="0" y="243839"/>
                </a:lnTo>
                <a:lnTo>
                  <a:pt x="1143000" y="243839"/>
                </a:lnTo>
                <a:lnTo>
                  <a:pt x="1143000" y="0"/>
                </a:lnTo>
                <a:lnTo>
                  <a:pt x="0" y="0"/>
                </a:lnTo>
                <a:close/>
              </a:path>
            </a:pathLst>
          </a:custGeom>
          <a:solidFill>
            <a:srgbClr val="71A275"/>
          </a:solidFill>
        </p:spPr>
        <p:txBody>
          <a:bodyPr wrap="square" lIns="0" tIns="0" rIns="0" bIns="0" rtlCol="0">
            <a:noAutofit/>
          </a:bodyPr>
          <a:lstStyle/>
          <a:p>
            <a:endParaRPr/>
          </a:p>
        </p:txBody>
      </p:sp>
      <p:sp>
        <p:nvSpPr>
          <p:cNvPr id="73" name="object 73"/>
          <p:cNvSpPr/>
          <p:nvPr/>
        </p:nvSpPr>
        <p:spPr>
          <a:xfrm>
            <a:off x="5334000" y="5440679"/>
            <a:ext cx="3810000" cy="243840"/>
          </a:xfrm>
          <a:custGeom>
            <a:avLst/>
            <a:gdLst/>
            <a:ahLst/>
            <a:cxnLst/>
            <a:rect l="l" t="t" r="r" b="b"/>
            <a:pathLst>
              <a:path w="3810000" h="243840">
                <a:moveTo>
                  <a:pt x="0" y="0"/>
                </a:moveTo>
                <a:lnTo>
                  <a:pt x="0" y="243840"/>
                </a:lnTo>
                <a:lnTo>
                  <a:pt x="3810000" y="243839"/>
                </a:lnTo>
                <a:lnTo>
                  <a:pt x="3810000" y="0"/>
                </a:lnTo>
                <a:lnTo>
                  <a:pt x="0" y="0"/>
                </a:lnTo>
                <a:close/>
              </a:path>
            </a:pathLst>
          </a:custGeom>
          <a:solidFill>
            <a:srgbClr val="EAEFEB"/>
          </a:solidFill>
        </p:spPr>
        <p:txBody>
          <a:bodyPr wrap="square" lIns="0" tIns="0" rIns="0" bIns="0" rtlCol="0">
            <a:noAutofit/>
          </a:bodyPr>
          <a:lstStyle/>
          <a:p>
            <a:endParaRPr/>
          </a:p>
        </p:txBody>
      </p:sp>
      <p:sp>
        <p:nvSpPr>
          <p:cNvPr id="74" name="object 74"/>
          <p:cNvSpPr/>
          <p:nvPr/>
        </p:nvSpPr>
        <p:spPr>
          <a:xfrm>
            <a:off x="4191000" y="5684520"/>
            <a:ext cx="1143000" cy="243839"/>
          </a:xfrm>
          <a:custGeom>
            <a:avLst/>
            <a:gdLst/>
            <a:ahLst/>
            <a:cxnLst/>
            <a:rect l="l" t="t" r="r" b="b"/>
            <a:pathLst>
              <a:path w="1143000" h="243839">
                <a:moveTo>
                  <a:pt x="0" y="0"/>
                </a:moveTo>
                <a:lnTo>
                  <a:pt x="0" y="243839"/>
                </a:lnTo>
                <a:lnTo>
                  <a:pt x="1143000" y="243839"/>
                </a:lnTo>
                <a:lnTo>
                  <a:pt x="1143000" y="0"/>
                </a:lnTo>
                <a:lnTo>
                  <a:pt x="0" y="0"/>
                </a:lnTo>
                <a:close/>
              </a:path>
            </a:pathLst>
          </a:custGeom>
          <a:solidFill>
            <a:srgbClr val="71A275"/>
          </a:solidFill>
        </p:spPr>
        <p:txBody>
          <a:bodyPr wrap="square" lIns="0" tIns="0" rIns="0" bIns="0" rtlCol="0">
            <a:noAutofit/>
          </a:bodyPr>
          <a:lstStyle/>
          <a:p>
            <a:endParaRPr/>
          </a:p>
        </p:txBody>
      </p:sp>
      <p:sp>
        <p:nvSpPr>
          <p:cNvPr id="75" name="object 75"/>
          <p:cNvSpPr/>
          <p:nvPr/>
        </p:nvSpPr>
        <p:spPr>
          <a:xfrm>
            <a:off x="5334000" y="5684520"/>
            <a:ext cx="3810000" cy="243840"/>
          </a:xfrm>
          <a:custGeom>
            <a:avLst/>
            <a:gdLst/>
            <a:ahLst/>
            <a:cxnLst/>
            <a:rect l="l" t="t" r="r" b="b"/>
            <a:pathLst>
              <a:path w="3810000" h="243840">
                <a:moveTo>
                  <a:pt x="0" y="0"/>
                </a:moveTo>
                <a:lnTo>
                  <a:pt x="0" y="243840"/>
                </a:lnTo>
                <a:lnTo>
                  <a:pt x="3810000" y="243839"/>
                </a:lnTo>
                <a:lnTo>
                  <a:pt x="3810000" y="0"/>
                </a:lnTo>
                <a:lnTo>
                  <a:pt x="0" y="0"/>
                </a:lnTo>
                <a:close/>
              </a:path>
            </a:pathLst>
          </a:custGeom>
          <a:solidFill>
            <a:srgbClr val="D5DFD5"/>
          </a:solidFill>
        </p:spPr>
        <p:txBody>
          <a:bodyPr wrap="square" lIns="0" tIns="0" rIns="0" bIns="0" rtlCol="0">
            <a:noAutofit/>
          </a:bodyPr>
          <a:lstStyle/>
          <a:p>
            <a:endParaRPr/>
          </a:p>
        </p:txBody>
      </p:sp>
      <p:sp>
        <p:nvSpPr>
          <p:cNvPr id="76" name="object 76"/>
          <p:cNvSpPr/>
          <p:nvPr/>
        </p:nvSpPr>
        <p:spPr>
          <a:xfrm>
            <a:off x="4191000" y="5928360"/>
            <a:ext cx="1143000" cy="243839"/>
          </a:xfrm>
          <a:custGeom>
            <a:avLst/>
            <a:gdLst/>
            <a:ahLst/>
            <a:cxnLst/>
            <a:rect l="l" t="t" r="r" b="b"/>
            <a:pathLst>
              <a:path w="1143000" h="243839">
                <a:moveTo>
                  <a:pt x="0" y="0"/>
                </a:moveTo>
                <a:lnTo>
                  <a:pt x="0" y="243839"/>
                </a:lnTo>
                <a:lnTo>
                  <a:pt x="1143000" y="243839"/>
                </a:lnTo>
                <a:lnTo>
                  <a:pt x="1143000" y="0"/>
                </a:lnTo>
                <a:lnTo>
                  <a:pt x="0" y="0"/>
                </a:lnTo>
                <a:close/>
              </a:path>
            </a:pathLst>
          </a:custGeom>
          <a:solidFill>
            <a:srgbClr val="71A275"/>
          </a:solidFill>
        </p:spPr>
        <p:txBody>
          <a:bodyPr wrap="square" lIns="0" tIns="0" rIns="0" bIns="0" rtlCol="0">
            <a:noAutofit/>
          </a:bodyPr>
          <a:lstStyle/>
          <a:p>
            <a:endParaRPr/>
          </a:p>
        </p:txBody>
      </p:sp>
      <p:sp>
        <p:nvSpPr>
          <p:cNvPr id="77" name="object 77"/>
          <p:cNvSpPr/>
          <p:nvPr/>
        </p:nvSpPr>
        <p:spPr>
          <a:xfrm>
            <a:off x="5334000" y="5928359"/>
            <a:ext cx="3809999" cy="243840"/>
          </a:xfrm>
          <a:custGeom>
            <a:avLst/>
            <a:gdLst/>
            <a:ahLst/>
            <a:cxnLst/>
            <a:rect l="l" t="t" r="r" b="b"/>
            <a:pathLst>
              <a:path w="3809999" h="243840">
                <a:moveTo>
                  <a:pt x="0" y="0"/>
                </a:moveTo>
                <a:lnTo>
                  <a:pt x="0" y="243840"/>
                </a:lnTo>
                <a:lnTo>
                  <a:pt x="3809999" y="243839"/>
                </a:lnTo>
                <a:lnTo>
                  <a:pt x="3809999" y="0"/>
                </a:lnTo>
                <a:lnTo>
                  <a:pt x="0" y="0"/>
                </a:lnTo>
                <a:close/>
              </a:path>
            </a:pathLst>
          </a:custGeom>
          <a:solidFill>
            <a:srgbClr val="EAEFEB"/>
          </a:solidFill>
        </p:spPr>
        <p:txBody>
          <a:bodyPr wrap="square" lIns="0" tIns="0" rIns="0" bIns="0" rtlCol="0">
            <a:noAutofit/>
          </a:bodyPr>
          <a:lstStyle/>
          <a:p>
            <a:endParaRPr/>
          </a:p>
        </p:txBody>
      </p:sp>
      <p:sp>
        <p:nvSpPr>
          <p:cNvPr id="78" name="object 78"/>
          <p:cNvSpPr/>
          <p:nvPr/>
        </p:nvSpPr>
        <p:spPr>
          <a:xfrm>
            <a:off x="53340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79" name="object 79"/>
          <p:cNvSpPr/>
          <p:nvPr/>
        </p:nvSpPr>
        <p:spPr>
          <a:xfrm>
            <a:off x="66675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80" name="object 80"/>
          <p:cNvSpPr/>
          <p:nvPr/>
        </p:nvSpPr>
        <p:spPr>
          <a:xfrm>
            <a:off x="790575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81" name="object 81"/>
          <p:cNvSpPr/>
          <p:nvPr/>
        </p:nvSpPr>
        <p:spPr>
          <a:xfrm>
            <a:off x="4184904" y="3733800"/>
            <a:ext cx="4965954" cy="0"/>
          </a:xfrm>
          <a:custGeom>
            <a:avLst/>
            <a:gdLst/>
            <a:ahLst/>
            <a:cxnLst/>
            <a:rect l="l" t="t" r="r" b="b"/>
            <a:pathLst>
              <a:path w="4965954">
                <a:moveTo>
                  <a:pt x="0" y="0"/>
                </a:moveTo>
                <a:lnTo>
                  <a:pt x="4965954" y="0"/>
                </a:lnTo>
              </a:path>
            </a:pathLst>
          </a:custGeom>
          <a:ln w="38100">
            <a:solidFill>
              <a:srgbClr val="FEFFFE"/>
            </a:solidFill>
          </a:ln>
        </p:spPr>
        <p:txBody>
          <a:bodyPr wrap="square" lIns="0" tIns="0" rIns="0" bIns="0" rtlCol="0">
            <a:noAutofit/>
          </a:bodyPr>
          <a:lstStyle/>
          <a:p>
            <a:endParaRPr/>
          </a:p>
        </p:txBody>
      </p:sp>
      <p:sp>
        <p:nvSpPr>
          <p:cNvPr id="82" name="object 82"/>
          <p:cNvSpPr/>
          <p:nvPr/>
        </p:nvSpPr>
        <p:spPr>
          <a:xfrm>
            <a:off x="4184904" y="3977640"/>
            <a:ext cx="4965954" cy="0"/>
          </a:xfrm>
          <a:custGeom>
            <a:avLst/>
            <a:gdLst/>
            <a:ahLst/>
            <a:cxnLst/>
            <a:rect l="l" t="t" r="r" b="b"/>
            <a:pathLst>
              <a:path w="4965954">
                <a:moveTo>
                  <a:pt x="0" y="0"/>
                </a:moveTo>
                <a:lnTo>
                  <a:pt x="4965954" y="0"/>
                </a:lnTo>
              </a:path>
            </a:pathLst>
          </a:custGeom>
          <a:ln w="12700">
            <a:solidFill>
              <a:srgbClr val="FEFFFE"/>
            </a:solidFill>
          </a:ln>
        </p:spPr>
        <p:txBody>
          <a:bodyPr wrap="square" lIns="0" tIns="0" rIns="0" bIns="0" rtlCol="0">
            <a:noAutofit/>
          </a:bodyPr>
          <a:lstStyle/>
          <a:p>
            <a:endParaRPr/>
          </a:p>
        </p:txBody>
      </p:sp>
      <p:sp>
        <p:nvSpPr>
          <p:cNvPr id="83" name="object 83"/>
          <p:cNvSpPr/>
          <p:nvPr/>
        </p:nvSpPr>
        <p:spPr>
          <a:xfrm>
            <a:off x="4184904" y="4221480"/>
            <a:ext cx="4965954" cy="0"/>
          </a:xfrm>
          <a:custGeom>
            <a:avLst/>
            <a:gdLst/>
            <a:ahLst/>
            <a:cxnLst/>
            <a:rect l="l" t="t" r="r" b="b"/>
            <a:pathLst>
              <a:path w="4965954">
                <a:moveTo>
                  <a:pt x="0" y="0"/>
                </a:moveTo>
                <a:lnTo>
                  <a:pt x="4965954" y="0"/>
                </a:lnTo>
              </a:path>
            </a:pathLst>
          </a:custGeom>
          <a:ln w="12700">
            <a:solidFill>
              <a:srgbClr val="FEFFFE"/>
            </a:solidFill>
          </a:ln>
        </p:spPr>
        <p:txBody>
          <a:bodyPr wrap="square" lIns="0" tIns="0" rIns="0" bIns="0" rtlCol="0">
            <a:noAutofit/>
          </a:bodyPr>
          <a:lstStyle/>
          <a:p>
            <a:endParaRPr/>
          </a:p>
        </p:txBody>
      </p:sp>
      <p:sp>
        <p:nvSpPr>
          <p:cNvPr id="84" name="object 84"/>
          <p:cNvSpPr/>
          <p:nvPr/>
        </p:nvSpPr>
        <p:spPr>
          <a:xfrm>
            <a:off x="4184904" y="4465320"/>
            <a:ext cx="4965954" cy="0"/>
          </a:xfrm>
          <a:custGeom>
            <a:avLst/>
            <a:gdLst/>
            <a:ahLst/>
            <a:cxnLst/>
            <a:rect l="l" t="t" r="r" b="b"/>
            <a:pathLst>
              <a:path w="4965954">
                <a:moveTo>
                  <a:pt x="0" y="0"/>
                </a:moveTo>
                <a:lnTo>
                  <a:pt x="4965954" y="0"/>
                </a:lnTo>
              </a:path>
            </a:pathLst>
          </a:custGeom>
          <a:ln w="12700">
            <a:solidFill>
              <a:srgbClr val="FEFFFE"/>
            </a:solidFill>
          </a:ln>
        </p:spPr>
        <p:txBody>
          <a:bodyPr wrap="square" lIns="0" tIns="0" rIns="0" bIns="0" rtlCol="0">
            <a:noAutofit/>
          </a:bodyPr>
          <a:lstStyle/>
          <a:p>
            <a:endParaRPr/>
          </a:p>
        </p:txBody>
      </p:sp>
      <p:sp>
        <p:nvSpPr>
          <p:cNvPr id="85" name="object 85"/>
          <p:cNvSpPr/>
          <p:nvPr/>
        </p:nvSpPr>
        <p:spPr>
          <a:xfrm>
            <a:off x="4184904" y="4709159"/>
            <a:ext cx="4965954" cy="0"/>
          </a:xfrm>
          <a:custGeom>
            <a:avLst/>
            <a:gdLst/>
            <a:ahLst/>
            <a:cxnLst/>
            <a:rect l="l" t="t" r="r" b="b"/>
            <a:pathLst>
              <a:path w="4965954">
                <a:moveTo>
                  <a:pt x="0" y="0"/>
                </a:moveTo>
                <a:lnTo>
                  <a:pt x="4965954" y="0"/>
                </a:lnTo>
              </a:path>
            </a:pathLst>
          </a:custGeom>
          <a:ln w="12700">
            <a:solidFill>
              <a:srgbClr val="FEFFFE"/>
            </a:solidFill>
          </a:ln>
        </p:spPr>
        <p:txBody>
          <a:bodyPr wrap="square" lIns="0" tIns="0" rIns="0" bIns="0" rtlCol="0">
            <a:noAutofit/>
          </a:bodyPr>
          <a:lstStyle/>
          <a:p>
            <a:endParaRPr/>
          </a:p>
        </p:txBody>
      </p:sp>
      <p:sp>
        <p:nvSpPr>
          <p:cNvPr id="86" name="object 86"/>
          <p:cNvSpPr/>
          <p:nvPr/>
        </p:nvSpPr>
        <p:spPr>
          <a:xfrm>
            <a:off x="4184904" y="4952999"/>
            <a:ext cx="4965954" cy="0"/>
          </a:xfrm>
          <a:custGeom>
            <a:avLst/>
            <a:gdLst/>
            <a:ahLst/>
            <a:cxnLst/>
            <a:rect l="l" t="t" r="r" b="b"/>
            <a:pathLst>
              <a:path w="4965954">
                <a:moveTo>
                  <a:pt x="0" y="0"/>
                </a:moveTo>
                <a:lnTo>
                  <a:pt x="4965954" y="0"/>
                </a:lnTo>
              </a:path>
            </a:pathLst>
          </a:custGeom>
          <a:ln w="12700">
            <a:solidFill>
              <a:srgbClr val="FEFFFE"/>
            </a:solidFill>
          </a:ln>
        </p:spPr>
        <p:txBody>
          <a:bodyPr wrap="square" lIns="0" tIns="0" rIns="0" bIns="0" rtlCol="0">
            <a:noAutofit/>
          </a:bodyPr>
          <a:lstStyle/>
          <a:p>
            <a:endParaRPr/>
          </a:p>
        </p:txBody>
      </p:sp>
      <p:sp>
        <p:nvSpPr>
          <p:cNvPr id="87" name="object 87"/>
          <p:cNvSpPr/>
          <p:nvPr/>
        </p:nvSpPr>
        <p:spPr>
          <a:xfrm>
            <a:off x="4184904" y="5196839"/>
            <a:ext cx="4965954" cy="0"/>
          </a:xfrm>
          <a:custGeom>
            <a:avLst/>
            <a:gdLst/>
            <a:ahLst/>
            <a:cxnLst/>
            <a:rect l="l" t="t" r="r" b="b"/>
            <a:pathLst>
              <a:path w="4965954">
                <a:moveTo>
                  <a:pt x="0" y="0"/>
                </a:moveTo>
                <a:lnTo>
                  <a:pt x="4965954" y="0"/>
                </a:lnTo>
              </a:path>
            </a:pathLst>
          </a:custGeom>
          <a:ln w="12700">
            <a:solidFill>
              <a:srgbClr val="FEFFFE"/>
            </a:solidFill>
          </a:ln>
        </p:spPr>
        <p:txBody>
          <a:bodyPr wrap="square" lIns="0" tIns="0" rIns="0" bIns="0" rtlCol="0">
            <a:noAutofit/>
          </a:bodyPr>
          <a:lstStyle/>
          <a:p>
            <a:endParaRPr/>
          </a:p>
        </p:txBody>
      </p:sp>
      <p:sp>
        <p:nvSpPr>
          <p:cNvPr id="88" name="object 88"/>
          <p:cNvSpPr/>
          <p:nvPr/>
        </p:nvSpPr>
        <p:spPr>
          <a:xfrm>
            <a:off x="4184904" y="5440679"/>
            <a:ext cx="4965954" cy="0"/>
          </a:xfrm>
          <a:custGeom>
            <a:avLst/>
            <a:gdLst/>
            <a:ahLst/>
            <a:cxnLst/>
            <a:rect l="l" t="t" r="r" b="b"/>
            <a:pathLst>
              <a:path w="4965954">
                <a:moveTo>
                  <a:pt x="0" y="0"/>
                </a:moveTo>
                <a:lnTo>
                  <a:pt x="4965954" y="0"/>
                </a:lnTo>
              </a:path>
            </a:pathLst>
          </a:custGeom>
          <a:ln w="12700">
            <a:solidFill>
              <a:srgbClr val="FEFFFE"/>
            </a:solidFill>
          </a:ln>
        </p:spPr>
        <p:txBody>
          <a:bodyPr wrap="square" lIns="0" tIns="0" rIns="0" bIns="0" rtlCol="0">
            <a:noAutofit/>
          </a:bodyPr>
          <a:lstStyle/>
          <a:p>
            <a:endParaRPr/>
          </a:p>
        </p:txBody>
      </p:sp>
      <p:sp>
        <p:nvSpPr>
          <p:cNvPr id="89" name="object 89"/>
          <p:cNvSpPr/>
          <p:nvPr/>
        </p:nvSpPr>
        <p:spPr>
          <a:xfrm>
            <a:off x="4184904" y="5684519"/>
            <a:ext cx="4965954" cy="0"/>
          </a:xfrm>
          <a:custGeom>
            <a:avLst/>
            <a:gdLst/>
            <a:ahLst/>
            <a:cxnLst/>
            <a:rect l="l" t="t" r="r" b="b"/>
            <a:pathLst>
              <a:path w="4965954">
                <a:moveTo>
                  <a:pt x="0" y="0"/>
                </a:moveTo>
                <a:lnTo>
                  <a:pt x="4965954" y="0"/>
                </a:lnTo>
              </a:path>
            </a:pathLst>
          </a:custGeom>
          <a:ln w="12700">
            <a:solidFill>
              <a:srgbClr val="FEFFFE"/>
            </a:solidFill>
          </a:ln>
        </p:spPr>
        <p:txBody>
          <a:bodyPr wrap="square" lIns="0" tIns="0" rIns="0" bIns="0" rtlCol="0">
            <a:noAutofit/>
          </a:bodyPr>
          <a:lstStyle/>
          <a:p>
            <a:endParaRPr/>
          </a:p>
        </p:txBody>
      </p:sp>
      <p:sp>
        <p:nvSpPr>
          <p:cNvPr id="90" name="object 90"/>
          <p:cNvSpPr/>
          <p:nvPr/>
        </p:nvSpPr>
        <p:spPr>
          <a:xfrm>
            <a:off x="4184904" y="5928359"/>
            <a:ext cx="4965954" cy="0"/>
          </a:xfrm>
          <a:custGeom>
            <a:avLst/>
            <a:gdLst/>
            <a:ahLst/>
            <a:cxnLst/>
            <a:rect l="l" t="t" r="r" b="b"/>
            <a:pathLst>
              <a:path w="4965954">
                <a:moveTo>
                  <a:pt x="0" y="0"/>
                </a:moveTo>
                <a:lnTo>
                  <a:pt x="4965954" y="0"/>
                </a:lnTo>
              </a:path>
            </a:pathLst>
          </a:custGeom>
          <a:ln w="12700">
            <a:solidFill>
              <a:srgbClr val="FEFFFE"/>
            </a:solidFill>
          </a:ln>
        </p:spPr>
        <p:txBody>
          <a:bodyPr wrap="square" lIns="0" tIns="0" rIns="0" bIns="0" rtlCol="0">
            <a:noAutofit/>
          </a:bodyPr>
          <a:lstStyle/>
          <a:p>
            <a:endParaRPr/>
          </a:p>
        </p:txBody>
      </p:sp>
      <p:sp>
        <p:nvSpPr>
          <p:cNvPr id="56" name="object 56"/>
          <p:cNvSpPr txBox="1"/>
          <p:nvPr/>
        </p:nvSpPr>
        <p:spPr>
          <a:xfrm>
            <a:off x="915670" y="1198383"/>
            <a:ext cx="7693660" cy="482600"/>
          </a:xfrm>
          <a:prstGeom prst="rect">
            <a:avLst/>
          </a:prstGeom>
        </p:spPr>
        <p:txBody>
          <a:bodyPr wrap="square" lIns="0" tIns="0" rIns="0" bIns="0" rtlCol="0">
            <a:noAutofit/>
          </a:bodyPr>
          <a:lstStyle/>
          <a:p>
            <a:pPr marL="12700">
              <a:lnSpc>
                <a:spcPts val="3765"/>
              </a:lnSpc>
              <a:spcBef>
                <a:spcPts val="188"/>
              </a:spcBef>
            </a:pPr>
            <a:r>
              <a:rPr sz="5400" spc="-100" baseline="3034" dirty="0">
                <a:solidFill>
                  <a:srgbClr val="676954"/>
                </a:solidFill>
                <a:latin typeface="Calibri"/>
                <a:cs typeface="Calibri"/>
              </a:rPr>
              <a:t>Elena</a:t>
            </a:r>
            <a:r>
              <a:rPr sz="5400" spc="-134" baseline="3034" dirty="0">
                <a:solidFill>
                  <a:srgbClr val="676954"/>
                </a:solidFill>
                <a:latin typeface="Calibri"/>
                <a:cs typeface="Calibri"/>
              </a:rPr>
              <a:t>g</a:t>
            </a:r>
            <a:r>
              <a:rPr sz="5400" spc="-100" baseline="3034" dirty="0">
                <a:solidFill>
                  <a:srgbClr val="676954"/>
                </a:solidFill>
                <a:latin typeface="Calibri"/>
                <a:cs typeface="Calibri"/>
              </a:rPr>
              <a:t>en</a:t>
            </a:r>
            <a:r>
              <a:rPr sz="5400" spc="0" baseline="3034" dirty="0">
                <a:solidFill>
                  <a:srgbClr val="676954"/>
                </a:solidFill>
                <a:latin typeface="Calibri"/>
                <a:cs typeface="Calibri"/>
              </a:rPr>
              <a:t>®</a:t>
            </a:r>
            <a:r>
              <a:rPr sz="5400" spc="-184" baseline="3034" dirty="0">
                <a:solidFill>
                  <a:srgbClr val="676954"/>
                </a:solidFill>
                <a:latin typeface="Calibri"/>
                <a:cs typeface="Calibri"/>
              </a:rPr>
              <a:t> </a:t>
            </a:r>
            <a:r>
              <a:rPr sz="5400" spc="-104" baseline="3034" dirty="0">
                <a:solidFill>
                  <a:srgbClr val="676954"/>
                </a:solidFill>
                <a:latin typeface="Calibri"/>
                <a:cs typeface="Calibri"/>
              </a:rPr>
              <a:t>I</a:t>
            </a:r>
            <a:r>
              <a:rPr sz="5400" spc="0" baseline="3034" dirty="0">
                <a:solidFill>
                  <a:srgbClr val="676954"/>
                </a:solidFill>
                <a:latin typeface="Calibri"/>
                <a:cs typeface="Calibri"/>
              </a:rPr>
              <a:t>s</a:t>
            </a:r>
            <a:r>
              <a:rPr sz="5400" spc="-184" baseline="3034" dirty="0">
                <a:solidFill>
                  <a:srgbClr val="676954"/>
                </a:solidFill>
                <a:latin typeface="Calibri"/>
                <a:cs typeface="Calibri"/>
              </a:rPr>
              <a:t> </a:t>
            </a:r>
            <a:r>
              <a:rPr sz="5400" spc="0" baseline="3034" dirty="0">
                <a:solidFill>
                  <a:srgbClr val="676954"/>
                </a:solidFill>
                <a:latin typeface="Calibri"/>
                <a:cs typeface="Calibri"/>
              </a:rPr>
              <a:t>a</a:t>
            </a:r>
            <a:r>
              <a:rPr sz="5400" spc="-200" baseline="3034" dirty="0">
                <a:solidFill>
                  <a:srgbClr val="676954"/>
                </a:solidFill>
                <a:latin typeface="Calibri"/>
                <a:cs typeface="Calibri"/>
              </a:rPr>
              <a:t> </a:t>
            </a:r>
            <a:r>
              <a:rPr sz="5400" spc="-104" baseline="3034" dirty="0">
                <a:solidFill>
                  <a:srgbClr val="676954"/>
                </a:solidFill>
                <a:latin typeface="Calibri"/>
                <a:cs typeface="Calibri"/>
              </a:rPr>
              <a:t>DN</a:t>
            </a:r>
            <a:r>
              <a:rPr sz="5400" spc="0" baseline="3034" dirty="0">
                <a:solidFill>
                  <a:srgbClr val="676954"/>
                </a:solidFill>
                <a:latin typeface="Calibri"/>
                <a:cs typeface="Calibri"/>
              </a:rPr>
              <a:t>A</a:t>
            </a:r>
            <a:r>
              <a:rPr sz="5400" spc="-194" baseline="3034" dirty="0">
                <a:solidFill>
                  <a:srgbClr val="676954"/>
                </a:solidFill>
                <a:latin typeface="Calibri"/>
                <a:cs typeface="Calibri"/>
              </a:rPr>
              <a:t> </a:t>
            </a:r>
            <a:r>
              <a:rPr sz="5400" spc="-304" baseline="3034" dirty="0">
                <a:solidFill>
                  <a:srgbClr val="676954"/>
                </a:solidFill>
                <a:latin typeface="Calibri"/>
                <a:cs typeface="Calibri"/>
              </a:rPr>
              <a:t>V</a:t>
            </a:r>
            <a:r>
              <a:rPr sz="5400" spc="-104" baseline="3034" dirty="0">
                <a:solidFill>
                  <a:srgbClr val="676954"/>
                </a:solidFill>
                <a:latin typeface="Calibri"/>
                <a:cs typeface="Calibri"/>
              </a:rPr>
              <a:t>a</a:t>
            </a:r>
            <a:r>
              <a:rPr sz="5400" spc="-100" baseline="3034" dirty="0">
                <a:solidFill>
                  <a:srgbClr val="676954"/>
                </a:solidFill>
                <a:latin typeface="Calibri"/>
                <a:cs typeface="Calibri"/>
              </a:rPr>
              <a:t>ccin</a:t>
            </a:r>
            <a:r>
              <a:rPr sz="5400" spc="0" baseline="3034" dirty="0">
                <a:solidFill>
                  <a:srgbClr val="676954"/>
                </a:solidFill>
                <a:latin typeface="Calibri"/>
                <a:cs typeface="Calibri"/>
              </a:rPr>
              <a:t>e</a:t>
            </a:r>
            <a:r>
              <a:rPr sz="5400" spc="-189" baseline="3034" dirty="0">
                <a:solidFill>
                  <a:srgbClr val="676954"/>
                </a:solidFill>
                <a:latin typeface="Calibri"/>
                <a:cs typeface="Calibri"/>
              </a:rPr>
              <a:t> </a:t>
            </a:r>
            <a:r>
              <a:rPr lang="en-US" sz="5400" spc="-179" baseline="3034" dirty="0">
                <a:solidFill>
                  <a:srgbClr val="676954"/>
                </a:solidFill>
                <a:latin typeface="Calibri"/>
                <a:cs typeface="Calibri"/>
              </a:rPr>
              <a:t>Encoding p62</a:t>
            </a:r>
            <a:endParaRPr sz="5400" spc="-179" baseline="3034" dirty="0">
              <a:solidFill>
                <a:srgbClr val="676954"/>
              </a:solidFill>
              <a:latin typeface="Calibri"/>
              <a:cs typeface="Calibri"/>
            </a:endParaRPr>
          </a:p>
        </p:txBody>
      </p:sp>
      <p:sp>
        <p:nvSpPr>
          <p:cNvPr id="55" name="object 55"/>
          <p:cNvSpPr txBox="1"/>
          <p:nvPr/>
        </p:nvSpPr>
        <p:spPr>
          <a:xfrm>
            <a:off x="1175969" y="2137854"/>
            <a:ext cx="7747441" cy="949706"/>
          </a:xfrm>
          <a:prstGeom prst="rect">
            <a:avLst/>
          </a:prstGeom>
        </p:spPr>
        <p:txBody>
          <a:bodyPr wrap="square" lIns="0" tIns="0" rIns="0" bIns="0" rtlCol="0">
            <a:noAutofit/>
          </a:bodyPr>
          <a:lstStyle/>
          <a:p>
            <a:pPr marL="12750">
              <a:lnSpc>
                <a:spcPts val="2135"/>
              </a:lnSpc>
              <a:spcBef>
                <a:spcPts val="106"/>
              </a:spcBef>
            </a:pPr>
            <a:r>
              <a:rPr sz="3000" b="1" spc="0" baseline="2730" dirty="0">
                <a:solidFill>
                  <a:srgbClr val="009900"/>
                </a:solidFill>
                <a:latin typeface="Calibri"/>
                <a:cs typeface="Calibri"/>
              </a:rPr>
              <a:t>Elena</a:t>
            </a:r>
            <a:r>
              <a:rPr sz="3000" b="1" spc="-19" baseline="2730" dirty="0">
                <a:solidFill>
                  <a:srgbClr val="009900"/>
                </a:solidFill>
                <a:latin typeface="Calibri"/>
                <a:cs typeface="Calibri"/>
              </a:rPr>
              <a:t>g</a:t>
            </a:r>
            <a:r>
              <a:rPr sz="3000" b="1" spc="0" baseline="2730" dirty="0">
                <a:solidFill>
                  <a:srgbClr val="009900"/>
                </a:solidFill>
                <a:latin typeface="Calibri"/>
                <a:cs typeface="Calibri"/>
              </a:rPr>
              <a:t>en®</a:t>
            </a:r>
            <a:r>
              <a:rPr sz="3000" b="1" spc="19" baseline="2730" dirty="0">
                <a:solidFill>
                  <a:srgbClr val="009900"/>
                </a:solidFill>
                <a:latin typeface="Calibri"/>
                <a:cs typeface="Calibri"/>
              </a:rPr>
              <a:t> </a:t>
            </a:r>
            <a:r>
              <a:rPr sz="3000" b="1" spc="0" baseline="2730" dirty="0">
                <a:solidFill>
                  <a:srgbClr val="009900"/>
                </a:solidFill>
                <a:latin typeface="Calibri"/>
                <a:cs typeface="Calibri"/>
              </a:rPr>
              <a:t>is</a:t>
            </a:r>
            <a:r>
              <a:rPr sz="3000" b="1" spc="-4" baseline="2730" dirty="0">
                <a:solidFill>
                  <a:srgbClr val="009900"/>
                </a:solidFill>
                <a:latin typeface="Calibri"/>
                <a:cs typeface="Calibri"/>
              </a:rPr>
              <a:t> </a:t>
            </a:r>
            <a:r>
              <a:rPr sz="3000" b="1" spc="0" baseline="2730" dirty="0">
                <a:solidFill>
                  <a:srgbClr val="009900"/>
                </a:solidFill>
                <a:latin typeface="Calibri"/>
                <a:cs typeface="Calibri"/>
              </a:rPr>
              <a:t>a DNA </a:t>
            </a:r>
            <a:r>
              <a:rPr sz="3000" b="1" spc="-29" baseline="2730" dirty="0">
                <a:solidFill>
                  <a:srgbClr val="009900"/>
                </a:solidFill>
                <a:latin typeface="Calibri"/>
                <a:cs typeface="Calibri"/>
              </a:rPr>
              <a:t>v</a:t>
            </a:r>
            <a:r>
              <a:rPr sz="3000" b="1" spc="0" baseline="2730" dirty="0">
                <a:solidFill>
                  <a:srgbClr val="009900"/>
                </a:solidFill>
                <a:latin typeface="Calibri"/>
                <a:cs typeface="Calibri"/>
              </a:rPr>
              <a:t>accine of</a:t>
            </a:r>
            <a:r>
              <a:rPr sz="3000" b="1" spc="9" baseline="2730" dirty="0">
                <a:solidFill>
                  <a:srgbClr val="009900"/>
                </a:solidFill>
                <a:latin typeface="Calibri"/>
                <a:cs typeface="Calibri"/>
              </a:rPr>
              <a:t> </a:t>
            </a:r>
            <a:r>
              <a:rPr sz="3000" b="1" spc="0" baseline="2730" dirty="0">
                <a:solidFill>
                  <a:srgbClr val="009900"/>
                </a:solidFill>
                <a:latin typeface="Calibri"/>
                <a:cs typeface="Calibri"/>
              </a:rPr>
              <a:t>p62</a:t>
            </a:r>
            <a:r>
              <a:rPr sz="3000" spc="0" baseline="2730" dirty="0">
                <a:latin typeface="Calibri"/>
                <a:cs typeface="Calibri"/>
              </a:rPr>
              <a:t>, a</a:t>
            </a:r>
            <a:r>
              <a:rPr sz="3000" spc="-9" baseline="2730" dirty="0">
                <a:latin typeface="Calibri"/>
                <a:cs typeface="Calibri"/>
              </a:rPr>
              <a:t> </a:t>
            </a:r>
            <a:r>
              <a:rPr sz="3000" spc="0" baseline="2730" dirty="0">
                <a:latin typeface="Calibri"/>
                <a:cs typeface="Calibri"/>
              </a:rPr>
              <a:t>p</a:t>
            </a:r>
            <a:r>
              <a:rPr sz="3000" spc="-29" baseline="2730" dirty="0">
                <a:latin typeface="Calibri"/>
                <a:cs typeface="Calibri"/>
              </a:rPr>
              <a:t>r</a:t>
            </a:r>
            <a:r>
              <a:rPr sz="3000" spc="0" baseline="2730" dirty="0">
                <a:latin typeface="Calibri"/>
                <a:cs typeface="Calibri"/>
              </a:rPr>
              <a:t>o</a:t>
            </a:r>
            <a:r>
              <a:rPr sz="3000" spc="-19" baseline="2730" dirty="0">
                <a:latin typeface="Calibri"/>
                <a:cs typeface="Calibri"/>
              </a:rPr>
              <a:t>t</a:t>
            </a:r>
            <a:r>
              <a:rPr sz="3000" spc="0" baseline="2730" dirty="0">
                <a:latin typeface="Calibri"/>
                <a:cs typeface="Calibri"/>
              </a:rPr>
              <a:t>ein</a:t>
            </a:r>
            <a:r>
              <a:rPr sz="3000" spc="9" baseline="2730" dirty="0">
                <a:latin typeface="Calibri"/>
                <a:cs typeface="Calibri"/>
              </a:rPr>
              <a:t> </a:t>
            </a:r>
            <a:r>
              <a:rPr sz="3000" spc="-14" baseline="2730" dirty="0">
                <a:latin typeface="Calibri"/>
                <a:cs typeface="Calibri"/>
              </a:rPr>
              <a:t>c</a:t>
            </a:r>
            <a:r>
              <a:rPr sz="3000" spc="0" baseline="2730" dirty="0">
                <a:latin typeface="Calibri"/>
                <a:cs typeface="Calibri"/>
              </a:rPr>
              <a:t>ompl</a:t>
            </a:r>
            <a:r>
              <a:rPr sz="3000" spc="-29" baseline="2730" dirty="0">
                <a:latin typeface="Calibri"/>
                <a:cs typeface="Calibri"/>
              </a:rPr>
              <a:t>e</a:t>
            </a:r>
            <a:r>
              <a:rPr sz="3000" spc="0" baseline="2730" dirty="0">
                <a:latin typeface="Calibri"/>
                <a:cs typeface="Calibri"/>
              </a:rPr>
              <a:t>x</a:t>
            </a:r>
            <a:r>
              <a:rPr sz="3000" spc="-9" baseline="2730" dirty="0">
                <a:latin typeface="Calibri"/>
                <a:cs typeface="Calibri"/>
              </a:rPr>
              <a:t> </a:t>
            </a:r>
            <a:r>
              <a:rPr sz="3000" spc="0" baseline="2730" dirty="0">
                <a:latin typeface="Calibri"/>
                <a:cs typeface="Calibri"/>
              </a:rPr>
              <a:t>th</a:t>
            </a:r>
            <a:r>
              <a:rPr sz="3000" spc="-14" baseline="2730" dirty="0">
                <a:latin typeface="Calibri"/>
                <a:cs typeface="Calibri"/>
              </a:rPr>
              <a:t>a</a:t>
            </a:r>
            <a:r>
              <a:rPr sz="3000" spc="0" baseline="2730" dirty="0">
                <a:latin typeface="Calibri"/>
                <a:cs typeface="Calibri"/>
              </a:rPr>
              <a:t>t</a:t>
            </a:r>
            <a:r>
              <a:rPr sz="3000" spc="14" baseline="2730" dirty="0">
                <a:latin typeface="Calibri"/>
                <a:cs typeface="Calibri"/>
              </a:rPr>
              <a:t> </a:t>
            </a:r>
            <a:r>
              <a:rPr sz="3000" spc="0" baseline="2730" dirty="0">
                <a:latin typeface="Calibri"/>
                <a:cs typeface="Calibri"/>
              </a:rPr>
              <a:t>se</a:t>
            </a:r>
            <a:r>
              <a:rPr sz="3000" spc="19" baseline="2730" dirty="0">
                <a:latin typeface="Calibri"/>
                <a:cs typeface="Calibri"/>
              </a:rPr>
              <a:t>r</a:t>
            </a:r>
            <a:r>
              <a:rPr sz="3000" spc="-19" baseline="2730" dirty="0">
                <a:latin typeface="Calibri"/>
                <a:cs typeface="Calibri"/>
              </a:rPr>
              <a:t>v</a:t>
            </a:r>
            <a:r>
              <a:rPr sz="3000" spc="0" baseline="2730" dirty="0">
                <a:latin typeface="Calibri"/>
                <a:cs typeface="Calibri"/>
              </a:rPr>
              <a:t>es</a:t>
            </a:r>
            <a:r>
              <a:rPr sz="3000" spc="2" baseline="2730" dirty="0">
                <a:latin typeface="Calibri"/>
                <a:cs typeface="Calibri"/>
              </a:rPr>
              <a:t> </a:t>
            </a:r>
            <a:r>
              <a:rPr sz="3000" spc="4" baseline="2730" dirty="0">
                <a:latin typeface="Calibri"/>
                <a:cs typeface="Calibri"/>
              </a:rPr>
              <a:t>a</a:t>
            </a:r>
            <a:r>
              <a:rPr sz="3000" spc="0" baseline="2730" dirty="0">
                <a:latin typeface="Calibri"/>
                <a:cs typeface="Calibri"/>
              </a:rPr>
              <a:t>s</a:t>
            </a:r>
            <a:r>
              <a:rPr sz="3000" spc="-7" baseline="2730" dirty="0">
                <a:latin typeface="Calibri"/>
                <a:cs typeface="Calibri"/>
              </a:rPr>
              <a:t> </a:t>
            </a:r>
            <a:r>
              <a:rPr sz="3000" spc="0" baseline="2730" dirty="0">
                <a:latin typeface="Calibri"/>
                <a:cs typeface="Calibri"/>
              </a:rPr>
              <a:t>a</a:t>
            </a:r>
            <a:r>
              <a:rPr sz="3000" spc="-9" baseline="2730" dirty="0">
                <a:latin typeface="Calibri"/>
                <a:cs typeface="Calibri"/>
              </a:rPr>
              <a:t> </a:t>
            </a:r>
            <a:r>
              <a:rPr sz="3000" spc="0" baseline="2730" dirty="0">
                <a:latin typeface="Calibri"/>
                <a:cs typeface="Calibri"/>
              </a:rPr>
              <a:t>hub</a:t>
            </a:r>
            <a:endParaRPr sz="2000" dirty="0">
              <a:latin typeface="Calibri"/>
              <a:cs typeface="Calibri"/>
            </a:endParaRPr>
          </a:p>
          <a:p>
            <a:pPr marL="12700" marR="38061">
              <a:lnSpc>
                <a:spcPts val="2400"/>
              </a:lnSpc>
              <a:spcBef>
                <a:spcPts val="13"/>
              </a:spcBef>
            </a:pPr>
            <a:r>
              <a:rPr sz="3000" spc="-39" baseline="1365" dirty="0">
                <a:latin typeface="Calibri"/>
                <a:cs typeface="Calibri"/>
              </a:rPr>
              <a:t>f</a:t>
            </a:r>
            <a:r>
              <a:rPr sz="3000" spc="0" baseline="1365" dirty="0">
                <a:latin typeface="Calibri"/>
                <a:cs typeface="Calibri"/>
              </a:rPr>
              <a:t>or</a:t>
            </a:r>
            <a:r>
              <a:rPr sz="3000" spc="-16" baseline="1365" dirty="0">
                <a:latin typeface="Calibri"/>
                <a:cs typeface="Calibri"/>
              </a:rPr>
              <a:t> </a:t>
            </a:r>
            <a:r>
              <a:rPr sz="3000" spc="0" baseline="1365" dirty="0">
                <a:latin typeface="Calibri"/>
                <a:cs typeface="Calibri"/>
              </a:rPr>
              <a:t>signal</a:t>
            </a:r>
            <a:r>
              <a:rPr sz="3000" spc="-36" baseline="1365" dirty="0">
                <a:latin typeface="Calibri"/>
                <a:cs typeface="Calibri"/>
              </a:rPr>
              <a:t> </a:t>
            </a:r>
            <a:r>
              <a:rPr sz="3000" spc="0" baseline="1365" dirty="0">
                <a:latin typeface="Calibri"/>
                <a:cs typeface="Calibri"/>
              </a:rPr>
              <a:t>t</a:t>
            </a:r>
            <a:r>
              <a:rPr sz="3000" spc="-39" baseline="1365" dirty="0">
                <a:latin typeface="Calibri"/>
                <a:cs typeface="Calibri"/>
              </a:rPr>
              <a:t>r</a:t>
            </a:r>
            <a:r>
              <a:rPr sz="3000" spc="0" baseline="1365" dirty="0">
                <a:latin typeface="Calibri"/>
                <a:cs typeface="Calibri"/>
              </a:rPr>
              <a:t>ansduction</a:t>
            </a:r>
            <a:r>
              <a:rPr sz="3000" spc="-69" baseline="1365" dirty="0">
                <a:latin typeface="Calibri"/>
                <a:cs typeface="Calibri"/>
              </a:rPr>
              <a:t> </a:t>
            </a:r>
            <a:r>
              <a:rPr sz="3000" spc="0" baseline="1365" dirty="0">
                <a:latin typeface="Calibri"/>
                <a:cs typeface="Calibri"/>
              </a:rPr>
              <a:t>th</a:t>
            </a:r>
            <a:r>
              <a:rPr sz="3000" spc="-29" baseline="1365" dirty="0">
                <a:latin typeface="Calibri"/>
                <a:cs typeface="Calibri"/>
              </a:rPr>
              <a:t>r</a:t>
            </a:r>
            <a:r>
              <a:rPr sz="3000" spc="0" baseline="1365" dirty="0">
                <a:latin typeface="Calibri"/>
                <a:cs typeface="Calibri"/>
              </a:rPr>
              <a:t>ough</a:t>
            </a:r>
            <a:r>
              <a:rPr sz="3000" spc="-45" baseline="1365" dirty="0">
                <a:latin typeface="Calibri"/>
                <a:cs typeface="Calibri"/>
              </a:rPr>
              <a:t> </a:t>
            </a:r>
            <a:r>
              <a:rPr sz="3000" spc="0" baseline="1365" dirty="0">
                <a:latin typeface="Calibri"/>
                <a:cs typeface="Calibri"/>
              </a:rPr>
              <a:t>NF‐k</a:t>
            </a:r>
            <a:r>
              <a:rPr sz="3000" spc="-29" baseline="1365" dirty="0">
                <a:latin typeface="Calibri"/>
                <a:cs typeface="Calibri"/>
              </a:rPr>
              <a:t>B</a:t>
            </a:r>
            <a:r>
              <a:rPr sz="3000" spc="0" baseline="1365" dirty="0">
                <a:latin typeface="Calibri"/>
                <a:cs typeface="Calibri"/>
              </a:rPr>
              <a:t>,</a:t>
            </a:r>
            <a:r>
              <a:rPr sz="3000" spc="-13" baseline="1365" dirty="0">
                <a:latin typeface="Calibri"/>
                <a:cs typeface="Calibri"/>
              </a:rPr>
              <a:t> </a:t>
            </a:r>
            <a:r>
              <a:rPr sz="3000" spc="0" baseline="1365" dirty="0">
                <a:latin typeface="Calibri"/>
                <a:cs typeface="Calibri"/>
              </a:rPr>
              <a:t>TRAF6,</a:t>
            </a:r>
            <a:r>
              <a:rPr sz="3000" spc="14" baseline="1365" dirty="0">
                <a:latin typeface="Calibri"/>
                <a:cs typeface="Calibri"/>
              </a:rPr>
              <a:t> </a:t>
            </a:r>
            <a:r>
              <a:rPr sz="3000" spc="-84" baseline="1365" dirty="0">
                <a:latin typeface="Calibri"/>
                <a:cs typeface="Calibri"/>
              </a:rPr>
              <a:t>T</a:t>
            </a:r>
            <a:r>
              <a:rPr sz="3000" spc="0" baseline="1365" dirty="0">
                <a:latin typeface="Calibri"/>
                <a:cs typeface="Calibri"/>
              </a:rPr>
              <a:t>w</a:t>
            </a:r>
            <a:r>
              <a:rPr sz="3000" spc="-4" baseline="1365" dirty="0">
                <a:latin typeface="Calibri"/>
                <a:cs typeface="Calibri"/>
              </a:rPr>
              <a:t>i</a:t>
            </a:r>
            <a:r>
              <a:rPr sz="3000" spc="-25" baseline="1365" dirty="0">
                <a:latin typeface="Calibri"/>
                <a:cs typeface="Calibri"/>
              </a:rPr>
              <a:t>s</a:t>
            </a:r>
            <a:r>
              <a:rPr sz="3000" spc="4" baseline="1365" dirty="0">
                <a:latin typeface="Calibri"/>
                <a:cs typeface="Calibri"/>
              </a:rPr>
              <a:t>t</a:t>
            </a:r>
            <a:r>
              <a:rPr sz="3000" spc="0" baseline="1365" dirty="0">
                <a:latin typeface="Calibri"/>
                <a:cs typeface="Calibri"/>
              </a:rPr>
              <a:t>1,</a:t>
            </a:r>
            <a:r>
              <a:rPr sz="3000" spc="-16" baseline="1365" dirty="0">
                <a:latin typeface="Calibri"/>
                <a:cs typeface="Calibri"/>
              </a:rPr>
              <a:t> </a:t>
            </a:r>
            <a:r>
              <a:rPr sz="3000" spc="0" baseline="1365" dirty="0">
                <a:latin typeface="Calibri"/>
                <a:cs typeface="Calibri"/>
              </a:rPr>
              <a:t>and</a:t>
            </a:r>
            <a:r>
              <a:rPr sz="3000" spc="-30" baseline="1365" dirty="0">
                <a:latin typeface="Calibri"/>
                <a:cs typeface="Calibri"/>
              </a:rPr>
              <a:t> </a:t>
            </a:r>
            <a:r>
              <a:rPr sz="3000" spc="0" baseline="1365" dirty="0">
                <a:latin typeface="Calibri"/>
                <a:cs typeface="Calibri"/>
              </a:rPr>
              <a:t>MAP</a:t>
            </a:r>
            <a:r>
              <a:rPr sz="3000" spc="14" baseline="1365" dirty="0">
                <a:latin typeface="Calibri"/>
                <a:cs typeface="Calibri"/>
              </a:rPr>
              <a:t> </a:t>
            </a:r>
            <a:r>
              <a:rPr sz="3000" spc="0" baseline="1365" dirty="0">
                <a:latin typeface="Calibri"/>
                <a:cs typeface="Calibri"/>
              </a:rPr>
              <a:t>kinases</a:t>
            </a:r>
            <a:endParaRPr sz="2000" dirty="0">
              <a:latin typeface="Calibri"/>
              <a:cs typeface="Calibri"/>
            </a:endParaRPr>
          </a:p>
          <a:p>
            <a:pPr marL="12750" marR="38061">
              <a:lnSpc>
                <a:spcPct val="101725"/>
              </a:lnSpc>
              <a:spcBef>
                <a:spcPts val="314"/>
              </a:spcBef>
            </a:pPr>
            <a:r>
              <a:rPr sz="2000" spc="0" dirty="0">
                <a:latin typeface="Calibri"/>
                <a:cs typeface="Calibri"/>
              </a:rPr>
              <a:t>p62 </a:t>
            </a:r>
            <a:r>
              <a:rPr sz="2000" spc="-4" dirty="0">
                <a:latin typeface="Calibri"/>
                <a:cs typeface="Calibri"/>
              </a:rPr>
              <a:t>i</a:t>
            </a:r>
            <a:r>
              <a:rPr sz="2000" spc="0" dirty="0">
                <a:latin typeface="Calibri"/>
                <a:cs typeface="Calibri"/>
              </a:rPr>
              <a:t>s</a:t>
            </a:r>
            <a:r>
              <a:rPr sz="2000" spc="-2" dirty="0">
                <a:latin typeface="Calibri"/>
                <a:cs typeface="Calibri"/>
              </a:rPr>
              <a:t> </a:t>
            </a:r>
            <a:r>
              <a:rPr sz="2000" spc="-9" dirty="0">
                <a:latin typeface="Calibri"/>
                <a:cs typeface="Calibri"/>
              </a:rPr>
              <a:t>o</a:t>
            </a:r>
            <a:r>
              <a:rPr sz="2000" spc="-19" dirty="0">
                <a:latin typeface="Calibri"/>
                <a:cs typeface="Calibri"/>
              </a:rPr>
              <a:t>v</a:t>
            </a:r>
            <a:r>
              <a:rPr sz="2000" spc="0" dirty="0">
                <a:latin typeface="Calibri"/>
                <a:cs typeface="Calibri"/>
              </a:rPr>
              <a:t>e</a:t>
            </a:r>
            <a:r>
              <a:rPr sz="2000" spc="-25" dirty="0">
                <a:latin typeface="Calibri"/>
                <a:cs typeface="Calibri"/>
              </a:rPr>
              <a:t>re</a:t>
            </a:r>
            <a:r>
              <a:rPr sz="2000" spc="0" dirty="0">
                <a:latin typeface="Calibri"/>
                <a:cs typeface="Calibri"/>
              </a:rPr>
              <a:t>xp</a:t>
            </a:r>
            <a:r>
              <a:rPr sz="2000" spc="-25" dirty="0">
                <a:latin typeface="Calibri"/>
                <a:cs typeface="Calibri"/>
              </a:rPr>
              <a:t>r</a:t>
            </a:r>
            <a:r>
              <a:rPr sz="2000" spc="0" dirty="0">
                <a:latin typeface="Calibri"/>
                <a:cs typeface="Calibri"/>
              </a:rPr>
              <a:t>essed</a:t>
            </a:r>
            <a:r>
              <a:rPr sz="2000" spc="-45" dirty="0">
                <a:latin typeface="Calibri"/>
                <a:cs typeface="Calibri"/>
              </a:rPr>
              <a:t> </a:t>
            </a:r>
            <a:r>
              <a:rPr sz="2000" spc="-4" dirty="0">
                <a:latin typeface="Calibri"/>
                <a:cs typeface="Calibri"/>
              </a:rPr>
              <a:t>i</a:t>
            </a:r>
            <a:r>
              <a:rPr sz="2000" spc="0" dirty="0">
                <a:latin typeface="Calibri"/>
                <a:cs typeface="Calibri"/>
              </a:rPr>
              <a:t>n</a:t>
            </a:r>
            <a:r>
              <a:rPr sz="2000" spc="9" dirty="0">
                <a:latin typeface="Calibri"/>
                <a:cs typeface="Calibri"/>
              </a:rPr>
              <a:t> </a:t>
            </a:r>
            <a:r>
              <a:rPr sz="2000" spc="0" dirty="0">
                <a:latin typeface="Calibri"/>
                <a:cs typeface="Calibri"/>
              </a:rPr>
              <a:t>a</a:t>
            </a:r>
            <a:endParaRPr sz="2000" dirty="0">
              <a:latin typeface="Calibri"/>
              <a:cs typeface="Calibri"/>
            </a:endParaRPr>
          </a:p>
        </p:txBody>
      </p:sp>
      <p:sp>
        <p:nvSpPr>
          <p:cNvPr id="54" name="object 54"/>
          <p:cNvSpPr txBox="1"/>
          <p:nvPr/>
        </p:nvSpPr>
        <p:spPr>
          <a:xfrm>
            <a:off x="993140" y="2153422"/>
            <a:ext cx="133222" cy="241045"/>
          </a:xfrm>
          <a:prstGeom prst="rect">
            <a:avLst/>
          </a:prstGeom>
        </p:spPr>
        <p:txBody>
          <a:bodyPr wrap="square" lIns="0" tIns="0" rIns="0" bIns="0" rtlCol="0">
            <a:noAutofit/>
          </a:bodyPr>
          <a:lstStyle/>
          <a:p>
            <a:pPr marL="12700">
              <a:lnSpc>
                <a:spcPts val="1835"/>
              </a:lnSpc>
              <a:spcBef>
                <a:spcPts val="91"/>
              </a:spcBef>
            </a:pPr>
            <a:r>
              <a:rPr sz="1700" spc="0" dirty="0">
                <a:solidFill>
                  <a:srgbClr val="70A275"/>
                </a:solidFill>
                <a:latin typeface="Arial"/>
                <a:cs typeface="Arial"/>
              </a:rPr>
              <a:t>•</a:t>
            </a:r>
            <a:endParaRPr sz="1700" dirty="0">
              <a:latin typeface="Arial"/>
              <a:cs typeface="Arial"/>
            </a:endParaRPr>
          </a:p>
        </p:txBody>
      </p:sp>
      <p:sp>
        <p:nvSpPr>
          <p:cNvPr id="53" name="object 53"/>
          <p:cNvSpPr txBox="1"/>
          <p:nvPr/>
        </p:nvSpPr>
        <p:spPr>
          <a:xfrm>
            <a:off x="993140" y="2823982"/>
            <a:ext cx="133222" cy="241045"/>
          </a:xfrm>
          <a:prstGeom prst="rect">
            <a:avLst/>
          </a:prstGeom>
        </p:spPr>
        <p:txBody>
          <a:bodyPr wrap="square" lIns="0" tIns="0" rIns="0" bIns="0" rtlCol="0">
            <a:noAutofit/>
          </a:bodyPr>
          <a:lstStyle/>
          <a:p>
            <a:pPr marL="12700">
              <a:lnSpc>
                <a:spcPts val="1835"/>
              </a:lnSpc>
              <a:spcBef>
                <a:spcPts val="91"/>
              </a:spcBef>
            </a:pPr>
            <a:r>
              <a:rPr sz="1700" spc="0" dirty="0">
                <a:solidFill>
                  <a:srgbClr val="70A275"/>
                </a:solidFill>
                <a:latin typeface="Arial"/>
                <a:cs typeface="Arial"/>
              </a:rPr>
              <a:t>•</a:t>
            </a:r>
            <a:endParaRPr sz="1700">
              <a:latin typeface="Arial"/>
              <a:cs typeface="Arial"/>
            </a:endParaRPr>
          </a:p>
        </p:txBody>
      </p:sp>
      <p:sp>
        <p:nvSpPr>
          <p:cNvPr id="52" name="object 52"/>
          <p:cNvSpPr txBox="1"/>
          <p:nvPr/>
        </p:nvSpPr>
        <p:spPr>
          <a:xfrm>
            <a:off x="4358132" y="2962719"/>
            <a:ext cx="4558796" cy="228853"/>
          </a:xfrm>
          <a:prstGeom prst="rect">
            <a:avLst/>
          </a:prstGeom>
        </p:spPr>
        <p:txBody>
          <a:bodyPr wrap="square" lIns="0" tIns="0" rIns="0" bIns="0" rtlCol="0">
            <a:noAutofit/>
          </a:bodyPr>
          <a:lstStyle/>
          <a:p>
            <a:pPr marL="12700">
              <a:lnSpc>
                <a:spcPts val="1730"/>
              </a:lnSpc>
              <a:spcBef>
                <a:spcPts val="86"/>
              </a:spcBef>
            </a:pPr>
            <a:r>
              <a:rPr sz="2400" b="1" i="1" spc="0" baseline="3413" dirty="0">
                <a:solidFill>
                  <a:srgbClr val="009900"/>
                </a:solidFill>
                <a:latin typeface="Calibri"/>
                <a:cs typeface="Calibri"/>
              </a:rPr>
              <a:t>p62</a:t>
            </a:r>
            <a:r>
              <a:rPr sz="2400" b="1" i="1" spc="9" baseline="3413" dirty="0">
                <a:solidFill>
                  <a:srgbClr val="009900"/>
                </a:solidFill>
                <a:latin typeface="Calibri"/>
                <a:cs typeface="Calibri"/>
              </a:rPr>
              <a:t> </a:t>
            </a:r>
            <a:r>
              <a:rPr sz="2400" b="1" i="1" spc="4" baseline="3413" dirty="0">
                <a:solidFill>
                  <a:srgbClr val="009900"/>
                </a:solidFill>
                <a:latin typeface="Calibri"/>
                <a:cs typeface="Calibri"/>
              </a:rPr>
              <a:t>i</a:t>
            </a:r>
            <a:r>
              <a:rPr sz="2400" b="1" i="1" spc="0" baseline="3413" dirty="0">
                <a:solidFill>
                  <a:srgbClr val="009900"/>
                </a:solidFill>
                <a:latin typeface="Calibri"/>
                <a:cs typeface="Calibri"/>
              </a:rPr>
              <a:t>s</a:t>
            </a:r>
            <a:r>
              <a:rPr sz="2400" b="1" i="1" spc="-14" baseline="3413" dirty="0">
                <a:solidFill>
                  <a:srgbClr val="009900"/>
                </a:solidFill>
                <a:latin typeface="Calibri"/>
                <a:cs typeface="Calibri"/>
              </a:rPr>
              <a:t> </a:t>
            </a:r>
            <a:r>
              <a:rPr sz="2400" b="1" i="1" spc="0" baseline="3413" dirty="0">
                <a:solidFill>
                  <a:srgbClr val="009900"/>
                </a:solidFill>
                <a:latin typeface="Calibri"/>
                <a:cs typeface="Calibri"/>
              </a:rPr>
              <a:t>a</a:t>
            </a:r>
            <a:r>
              <a:rPr sz="2400" b="1" i="1" spc="4" baseline="3413" dirty="0">
                <a:solidFill>
                  <a:srgbClr val="009900"/>
                </a:solidFill>
                <a:latin typeface="Calibri"/>
                <a:cs typeface="Calibri"/>
              </a:rPr>
              <a:t> </a:t>
            </a:r>
            <a:r>
              <a:rPr sz="2400" b="1" i="1" spc="0" baseline="3413" dirty="0">
                <a:solidFill>
                  <a:srgbClr val="009900"/>
                </a:solidFill>
                <a:latin typeface="Calibri"/>
                <a:cs typeface="Calibri"/>
              </a:rPr>
              <a:t>promising</a:t>
            </a:r>
            <a:r>
              <a:rPr sz="2400" b="1" i="1" spc="-4" baseline="3413" dirty="0">
                <a:solidFill>
                  <a:srgbClr val="009900"/>
                </a:solidFill>
                <a:latin typeface="Calibri"/>
                <a:cs typeface="Calibri"/>
              </a:rPr>
              <a:t> </a:t>
            </a:r>
            <a:r>
              <a:rPr sz="2400" b="1" i="1" spc="-14" baseline="3413" dirty="0">
                <a:solidFill>
                  <a:srgbClr val="009900"/>
                </a:solidFill>
                <a:latin typeface="Calibri"/>
                <a:cs typeface="Calibri"/>
              </a:rPr>
              <a:t>t</a:t>
            </a:r>
            <a:r>
              <a:rPr sz="2400" b="1" i="1" spc="0" baseline="3413" dirty="0">
                <a:solidFill>
                  <a:srgbClr val="009900"/>
                </a:solidFill>
                <a:latin typeface="Calibri"/>
                <a:cs typeface="Calibri"/>
              </a:rPr>
              <a:t>arg</a:t>
            </a:r>
            <a:r>
              <a:rPr sz="2400" b="1" i="1" spc="-14" baseline="3413" dirty="0">
                <a:solidFill>
                  <a:srgbClr val="009900"/>
                </a:solidFill>
                <a:latin typeface="Calibri"/>
                <a:cs typeface="Calibri"/>
              </a:rPr>
              <a:t>e</a:t>
            </a:r>
            <a:r>
              <a:rPr sz="2400" b="1" i="1" spc="0" baseline="3413" dirty="0">
                <a:solidFill>
                  <a:srgbClr val="009900"/>
                </a:solidFill>
                <a:latin typeface="Calibri"/>
                <a:cs typeface="Calibri"/>
              </a:rPr>
              <a:t>t</a:t>
            </a:r>
            <a:r>
              <a:rPr sz="2400" b="1" i="1" spc="-4" baseline="3413" dirty="0">
                <a:solidFill>
                  <a:srgbClr val="009900"/>
                </a:solidFill>
                <a:latin typeface="Calibri"/>
                <a:cs typeface="Calibri"/>
              </a:rPr>
              <a:t> </a:t>
            </a:r>
            <a:r>
              <a:rPr sz="2400" b="1" i="1" spc="-14" baseline="3413" dirty="0">
                <a:solidFill>
                  <a:srgbClr val="009900"/>
                </a:solidFill>
                <a:latin typeface="Calibri"/>
                <a:cs typeface="Calibri"/>
              </a:rPr>
              <a:t>f</a:t>
            </a:r>
            <a:r>
              <a:rPr sz="2400" b="1" i="1" spc="0" baseline="3413" dirty="0">
                <a:solidFill>
                  <a:srgbClr val="009900"/>
                </a:solidFill>
                <a:latin typeface="Calibri"/>
                <a:cs typeface="Calibri"/>
              </a:rPr>
              <a:t>or</a:t>
            </a:r>
            <a:r>
              <a:rPr sz="2400" b="1" i="1" spc="9" baseline="3413" dirty="0">
                <a:solidFill>
                  <a:srgbClr val="009900"/>
                </a:solidFill>
                <a:latin typeface="Calibri"/>
                <a:cs typeface="Calibri"/>
              </a:rPr>
              <a:t> </a:t>
            </a:r>
            <a:r>
              <a:rPr sz="2400" b="1" i="1" spc="0" baseline="3413" dirty="0">
                <a:solidFill>
                  <a:srgbClr val="009900"/>
                </a:solidFill>
                <a:latin typeface="Calibri"/>
                <a:cs typeface="Calibri"/>
              </a:rPr>
              <a:t>a</a:t>
            </a:r>
            <a:r>
              <a:rPr sz="2400" b="1" i="1" spc="4" baseline="3413" dirty="0">
                <a:solidFill>
                  <a:srgbClr val="009900"/>
                </a:solidFill>
                <a:latin typeface="Calibri"/>
                <a:cs typeface="Calibri"/>
              </a:rPr>
              <a:t> </a:t>
            </a:r>
            <a:r>
              <a:rPr sz="2400" b="1" i="1" spc="0" baseline="3413" dirty="0">
                <a:solidFill>
                  <a:srgbClr val="009900"/>
                </a:solidFill>
                <a:latin typeface="Calibri"/>
                <a:cs typeface="Calibri"/>
              </a:rPr>
              <a:t>broad</a:t>
            </a:r>
            <a:r>
              <a:rPr sz="2400" b="1" i="1" spc="14" baseline="3413" dirty="0">
                <a:solidFill>
                  <a:srgbClr val="009900"/>
                </a:solidFill>
                <a:latin typeface="Calibri"/>
                <a:cs typeface="Calibri"/>
              </a:rPr>
              <a:t> </a:t>
            </a:r>
            <a:r>
              <a:rPr sz="2400" b="1" i="1" spc="0" baseline="3413" dirty="0">
                <a:solidFill>
                  <a:srgbClr val="009900"/>
                </a:solidFill>
                <a:latin typeface="Calibri"/>
                <a:cs typeface="Calibri"/>
              </a:rPr>
              <a:t>range</a:t>
            </a:r>
            <a:r>
              <a:rPr sz="2400" b="1" i="1" spc="14" baseline="3413" dirty="0">
                <a:solidFill>
                  <a:srgbClr val="009900"/>
                </a:solidFill>
                <a:latin typeface="Calibri"/>
                <a:cs typeface="Calibri"/>
              </a:rPr>
              <a:t> </a:t>
            </a:r>
            <a:r>
              <a:rPr sz="2400" b="1" i="1" spc="0" baseline="3413" dirty="0">
                <a:solidFill>
                  <a:srgbClr val="009900"/>
                </a:solidFill>
                <a:latin typeface="Calibri"/>
                <a:cs typeface="Calibri"/>
              </a:rPr>
              <a:t>of</a:t>
            </a:r>
            <a:r>
              <a:rPr sz="2400" b="1" i="1" spc="9" baseline="3413" dirty="0">
                <a:solidFill>
                  <a:srgbClr val="009900"/>
                </a:solidFill>
                <a:latin typeface="Calibri"/>
                <a:cs typeface="Calibri"/>
              </a:rPr>
              <a:t> </a:t>
            </a:r>
            <a:r>
              <a:rPr sz="2400" b="1" i="1" spc="0" baseline="3413" dirty="0">
                <a:solidFill>
                  <a:srgbClr val="009900"/>
                </a:solidFill>
                <a:latin typeface="Calibri"/>
                <a:cs typeface="Calibri"/>
              </a:rPr>
              <a:t>tumors</a:t>
            </a:r>
            <a:endParaRPr sz="1600" dirty="0">
              <a:latin typeface="Calibri"/>
              <a:cs typeface="Calibri"/>
            </a:endParaRPr>
          </a:p>
        </p:txBody>
      </p:sp>
      <p:sp>
        <p:nvSpPr>
          <p:cNvPr id="51" name="object 51"/>
          <p:cNvSpPr txBox="1"/>
          <p:nvPr/>
        </p:nvSpPr>
        <p:spPr>
          <a:xfrm>
            <a:off x="1175969" y="3113214"/>
            <a:ext cx="2680038" cy="3510025"/>
          </a:xfrm>
          <a:prstGeom prst="rect">
            <a:avLst/>
          </a:prstGeom>
        </p:spPr>
        <p:txBody>
          <a:bodyPr wrap="square" lIns="0" tIns="0" rIns="0" bIns="0" rtlCol="0">
            <a:noAutofit/>
          </a:bodyPr>
          <a:lstStyle/>
          <a:p>
            <a:pPr marL="12725" marR="33808">
              <a:lnSpc>
                <a:spcPts val="2135"/>
              </a:lnSpc>
              <a:spcBef>
                <a:spcPts val="106"/>
              </a:spcBef>
            </a:pPr>
            <a:r>
              <a:rPr sz="3000" b="1" spc="0" baseline="2730" dirty="0">
                <a:solidFill>
                  <a:srgbClr val="009900"/>
                </a:solidFill>
                <a:latin typeface="Calibri"/>
                <a:cs typeface="Calibri"/>
              </a:rPr>
              <a:t>b</a:t>
            </a:r>
            <a:r>
              <a:rPr sz="3000" b="1" spc="-25" baseline="2730" dirty="0">
                <a:solidFill>
                  <a:srgbClr val="009900"/>
                </a:solidFill>
                <a:latin typeface="Calibri"/>
                <a:cs typeface="Calibri"/>
              </a:rPr>
              <a:t>r</a:t>
            </a:r>
            <a:r>
              <a:rPr sz="3000" b="1" spc="0" baseline="2730" dirty="0">
                <a:solidFill>
                  <a:srgbClr val="009900"/>
                </a:solidFill>
                <a:latin typeface="Calibri"/>
                <a:cs typeface="Calibri"/>
              </a:rPr>
              <a:t>oad</a:t>
            </a:r>
            <a:r>
              <a:rPr sz="3000" b="1" spc="14" baseline="2730" dirty="0">
                <a:solidFill>
                  <a:srgbClr val="009900"/>
                </a:solidFill>
                <a:latin typeface="Calibri"/>
                <a:cs typeface="Calibri"/>
              </a:rPr>
              <a:t> </a:t>
            </a:r>
            <a:r>
              <a:rPr sz="3000" b="1" spc="-44" baseline="2730" dirty="0">
                <a:solidFill>
                  <a:srgbClr val="009900"/>
                </a:solidFill>
                <a:latin typeface="Calibri"/>
                <a:cs typeface="Calibri"/>
              </a:rPr>
              <a:t>r</a:t>
            </a:r>
            <a:r>
              <a:rPr sz="3000" b="1" spc="0" baseline="2730" dirty="0">
                <a:solidFill>
                  <a:srgbClr val="009900"/>
                </a:solidFill>
                <a:latin typeface="Calibri"/>
                <a:cs typeface="Calibri"/>
              </a:rPr>
              <a:t>an</a:t>
            </a:r>
            <a:r>
              <a:rPr sz="3000" b="1" spc="-19" baseline="2730" dirty="0">
                <a:solidFill>
                  <a:srgbClr val="009900"/>
                </a:solidFill>
                <a:latin typeface="Calibri"/>
                <a:cs typeface="Calibri"/>
              </a:rPr>
              <a:t>g</a:t>
            </a:r>
            <a:r>
              <a:rPr sz="3000" b="1" spc="0" baseline="2730" dirty="0">
                <a:solidFill>
                  <a:srgbClr val="009900"/>
                </a:solidFill>
                <a:latin typeface="Calibri"/>
                <a:cs typeface="Calibri"/>
              </a:rPr>
              <a:t>e</a:t>
            </a:r>
            <a:r>
              <a:rPr sz="3000" b="1" spc="-30" baseline="2730" dirty="0">
                <a:solidFill>
                  <a:srgbClr val="009900"/>
                </a:solidFill>
                <a:latin typeface="Calibri"/>
                <a:cs typeface="Calibri"/>
              </a:rPr>
              <a:t> </a:t>
            </a:r>
            <a:r>
              <a:rPr sz="3000" b="1" spc="0" baseline="2730" dirty="0">
                <a:solidFill>
                  <a:srgbClr val="009900"/>
                </a:solidFill>
                <a:latin typeface="Calibri"/>
                <a:cs typeface="Calibri"/>
              </a:rPr>
              <a:t>of</a:t>
            </a:r>
            <a:r>
              <a:rPr sz="3000" b="1" spc="9" baseline="2730" dirty="0">
                <a:solidFill>
                  <a:srgbClr val="009900"/>
                </a:solidFill>
                <a:latin typeface="Calibri"/>
                <a:cs typeface="Calibri"/>
              </a:rPr>
              <a:t> </a:t>
            </a:r>
            <a:r>
              <a:rPr sz="3000" b="1" spc="0" baseline="2730" dirty="0">
                <a:solidFill>
                  <a:srgbClr val="009900"/>
                </a:solidFill>
                <a:latin typeface="Calibri"/>
                <a:cs typeface="Calibri"/>
              </a:rPr>
              <a:t>tumo</a:t>
            </a:r>
            <a:r>
              <a:rPr sz="3000" b="1" spc="-25" baseline="2730" dirty="0">
                <a:solidFill>
                  <a:srgbClr val="009900"/>
                </a:solidFill>
                <a:latin typeface="Calibri"/>
                <a:cs typeface="Calibri"/>
              </a:rPr>
              <a:t>r</a:t>
            </a:r>
            <a:r>
              <a:rPr sz="3000" b="1" spc="0" baseline="2730" dirty="0">
                <a:solidFill>
                  <a:srgbClr val="009900"/>
                </a:solidFill>
                <a:latin typeface="Calibri"/>
                <a:cs typeface="Calibri"/>
              </a:rPr>
              <a:t>s</a:t>
            </a:r>
            <a:endParaRPr sz="2000" dirty="0">
              <a:latin typeface="Calibri"/>
              <a:cs typeface="Calibri"/>
            </a:endParaRPr>
          </a:p>
          <a:p>
            <a:pPr marL="12725" indent="25">
              <a:lnSpc>
                <a:spcPts val="2400"/>
              </a:lnSpc>
              <a:spcBef>
                <a:spcPts val="433"/>
              </a:spcBef>
            </a:pPr>
            <a:r>
              <a:rPr sz="2000" spc="0" dirty="0">
                <a:latin typeface="Calibri"/>
                <a:cs typeface="Calibri"/>
              </a:rPr>
              <a:t>p62 </a:t>
            </a:r>
            <a:r>
              <a:rPr sz="2000" spc="-4" dirty="0">
                <a:latin typeface="Calibri"/>
                <a:cs typeface="Calibri"/>
              </a:rPr>
              <a:t>i</a:t>
            </a:r>
            <a:r>
              <a:rPr sz="2000" spc="0" dirty="0">
                <a:latin typeface="Calibri"/>
                <a:cs typeface="Calibri"/>
              </a:rPr>
              <a:t>s</a:t>
            </a:r>
            <a:r>
              <a:rPr sz="2000" spc="-2" dirty="0">
                <a:latin typeface="Calibri"/>
                <a:cs typeface="Calibri"/>
              </a:rPr>
              <a:t> </a:t>
            </a:r>
            <a:r>
              <a:rPr sz="2000" b="1" spc="-25" dirty="0">
                <a:solidFill>
                  <a:srgbClr val="009900"/>
                </a:solidFill>
                <a:latin typeface="Calibri"/>
                <a:cs typeface="Calibri"/>
              </a:rPr>
              <a:t>r</a:t>
            </a:r>
            <a:r>
              <a:rPr sz="2000" b="1" spc="0" dirty="0">
                <a:solidFill>
                  <a:srgbClr val="009900"/>
                </a:solidFill>
                <a:latin typeface="Calibri"/>
                <a:cs typeface="Calibri"/>
              </a:rPr>
              <a:t>e</a:t>
            </a:r>
            <a:r>
              <a:rPr sz="2000" b="1" spc="4" dirty="0">
                <a:solidFill>
                  <a:srgbClr val="009900"/>
                </a:solidFill>
                <a:latin typeface="Calibri"/>
                <a:cs typeface="Calibri"/>
              </a:rPr>
              <a:t>qu</a:t>
            </a:r>
            <a:r>
              <a:rPr sz="2000" b="1" spc="0" dirty="0">
                <a:solidFill>
                  <a:srgbClr val="009900"/>
                </a:solidFill>
                <a:latin typeface="Calibri"/>
                <a:cs typeface="Calibri"/>
              </a:rPr>
              <a:t>i</a:t>
            </a:r>
            <a:r>
              <a:rPr sz="2000" b="1" spc="-25" dirty="0">
                <a:solidFill>
                  <a:srgbClr val="009900"/>
                </a:solidFill>
                <a:latin typeface="Calibri"/>
                <a:cs typeface="Calibri"/>
              </a:rPr>
              <a:t>r</a:t>
            </a:r>
            <a:r>
              <a:rPr sz="2000" b="1" spc="0" dirty="0">
                <a:solidFill>
                  <a:srgbClr val="009900"/>
                </a:solidFill>
                <a:latin typeface="Calibri"/>
                <a:cs typeface="Calibri"/>
              </a:rPr>
              <a:t>ed</a:t>
            </a:r>
            <a:r>
              <a:rPr sz="2000" b="1" spc="19" dirty="0">
                <a:solidFill>
                  <a:srgbClr val="009900"/>
                </a:solidFill>
                <a:latin typeface="Calibri"/>
                <a:cs typeface="Calibri"/>
              </a:rPr>
              <a:t> </a:t>
            </a:r>
            <a:r>
              <a:rPr sz="2000" spc="-39" dirty="0">
                <a:latin typeface="Calibri"/>
                <a:cs typeface="Calibri"/>
              </a:rPr>
              <a:t>f</a:t>
            </a:r>
            <a:r>
              <a:rPr sz="2000" spc="0" dirty="0">
                <a:latin typeface="Calibri"/>
                <a:cs typeface="Calibri"/>
              </a:rPr>
              <a:t>or</a:t>
            </a:r>
            <a:r>
              <a:rPr sz="2000" spc="-16" dirty="0">
                <a:latin typeface="Calibri"/>
                <a:cs typeface="Calibri"/>
              </a:rPr>
              <a:t> </a:t>
            </a:r>
            <a:r>
              <a:rPr sz="2000" spc="0" dirty="0">
                <a:latin typeface="Calibri"/>
                <a:cs typeface="Calibri"/>
              </a:rPr>
              <a:t>tumor d</a:t>
            </a:r>
            <a:r>
              <a:rPr sz="2000" spc="-9" dirty="0">
                <a:latin typeface="Calibri"/>
                <a:cs typeface="Calibri"/>
              </a:rPr>
              <a:t>e</a:t>
            </a:r>
            <a:r>
              <a:rPr sz="2000" spc="-19" dirty="0">
                <a:latin typeface="Calibri"/>
                <a:cs typeface="Calibri"/>
              </a:rPr>
              <a:t>v</a:t>
            </a:r>
            <a:r>
              <a:rPr sz="2000" spc="4" dirty="0">
                <a:latin typeface="Calibri"/>
                <a:cs typeface="Calibri"/>
              </a:rPr>
              <a:t>e</a:t>
            </a:r>
            <a:r>
              <a:rPr sz="2000" spc="0" dirty="0">
                <a:latin typeface="Calibri"/>
                <a:cs typeface="Calibri"/>
              </a:rPr>
              <a:t>lopme</a:t>
            </a:r>
            <a:r>
              <a:rPr sz="2000" spc="-19" dirty="0">
                <a:latin typeface="Calibri"/>
                <a:cs typeface="Calibri"/>
              </a:rPr>
              <a:t>n</a:t>
            </a:r>
            <a:r>
              <a:rPr sz="2000" spc="0" dirty="0">
                <a:latin typeface="Calibri"/>
                <a:cs typeface="Calibri"/>
              </a:rPr>
              <a:t>t</a:t>
            </a:r>
            <a:r>
              <a:rPr sz="2000" spc="-62" dirty="0">
                <a:latin typeface="Calibri"/>
                <a:cs typeface="Calibri"/>
              </a:rPr>
              <a:t> </a:t>
            </a:r>
            <a:r>
              <a:rPr sz="2000" spc="4" dirty="0">
                <a:latin typeface="Calibri"/>
                <a:cs typeface="Calibri"/>
              </a:rPr>
              <a:t>a</a:t>
            </a:r>
            <a:r>
              <a:rPr sz="2000" spc="0" dirty="0">
                <a:latin typeface="Calibri"/>
                <a:cs typeface="Calibri"/>
              </a:rPr>
              <a:t>nd</a:t>
            </a:r>
            <a:endParaRPr sz="2000" dirty="0">
              <a:latin typeface="Calibri"/>
              <a:cs typeface="Calibri"/>
            </a:endParaRPr>
          </a:p>
          <a:p>
            <a:pPr marL="12725" marR="33808">
              <a:lnSpc>
                <a:spcPct val="101725"/>
              </a:lnSpc>
            </a:pPr>
            <a:r>
              <a:rPr sz="2000" spc="0" dirty="0">
                <a:latin typeface="Calibri"/>
                <a:cs typeface="Calibri"/>
              </a:rPr>
              <a:t>su</a:t>
            </a:r>
            <a:r>
              <a:rPr sz="2000" spc="14" dirty="0">
                <a:latin typeface="Calibri"/>
                <a:cs typeface="Calibri"/>
              </a:rPr>
              <a:t>r</a:t>
            </a:r>
            <a:r>
              <a:rPr sz="2000" spc="0" dirty="0">
                <a:latin typeface="Calibri"/>
                <a:cs typeface="Calibri"/>
              </a:rPr>
              <a:t>vi</a:t>
            </a:r>
            <a:r>
              <a:rPr sz="2000" spc="-34" dirty="0">
                <a:latin typeface="Calibri"/>
                <a:cs typeface="Calibri"/>
              </a:rPr>
              <a:t>v</a:t>
            </a:r>
            <a:r>
              <a:rPr sz="2000" spc="0" dirty="0">
                <a:latin typeface="Calibri"/>
                <a:cs typeface="Calibri"/>
              </a:rPr>
              <a:t>al</a:t>
            </a:r>
            <a:endParaRPr sz="2000" dirty="0">
              <a:latin typeface="Calibri"/>
              <a:cs typeface="Calibri"/>
            </a:endParaRPr>
          </a:p>
          <a:p>
            <a:pPr marL="12700" marR="7792" indent="50">
              <a:lnSpc>
                <a:spcPts val="2400"/>
              </a:lnSpc>
              <a:spcBef>
                <a:spcPts val="540"/>
              </a:spcBef>
            </a:pPr>
            <a:r>
              <a:rPr sz="2000" spc="0" dirty="0">
                <a:latin typeface="Calibri"/>
                <a:cs typeface="Calibri"/>
              </a:rPr>
              <a:t>p62 </a:t>
            </a:r>
            <a:r>
              <a:rPr sz="2000" spc="-4" dirty="0">
                <a:latin typeface="Calibri"/>
                <a:cs typeface="Calibri"/>
              </a:rPr>
              <a:t>i</a:t>
            </a:r>
            <a:r>
              <a:rPr sz="2000" spc="0" dirty="0">
                <a:latin typeface="Calibri"/>
                <a:cs typeface="Calibri"/>
              </a:rPr>
              <a:t>s</a:t>
            </a:r>
            <a:r>
              <a:rPr sz="2000" spc="-2" dirty="0">
                <a:latin typeface="Calibri"/>
                <a:cs typeface="Calibri"/>
              </a:rPr>
              <a:t> </a:t>
            </a:r>
            <a:r>
              <a:rPr sz="2000" spc="0" dirty="0">
                <a:latin typeface="Calibri"/>
                <a:cs typeface="Calibri"/>
              </a:rPr>
              <a:t>unnecessa</a:t>
            </a:r>
            <a:r>
              <a:rPr sz="2000" spc="9" dirty="0">
                <a:latin typeface="Calibri"/>
                <a:cs typeface="Calibri"/>
              </a:rPr>
              <a:t>r</a:t>
            </a:r>
            <a:r>
              <a:rPr sz="2000" spc="0" dirty="0">
                <a:latin typeface="Calibri"/>
                <a:cs typeface="Calibri"/>
              </a:rPr>
              <a:t>y</a:t>
            </a:r>
            <a:r>
              <a:rPr sz="2000" spc="-66" dirty="0">
                <a:latin typeface="Calibri"/>
                <a:cs typeface="Calibri"/>
              </a:rPr>
              <a:t> </a:t>
            </a:r>
            <a:r>
              <a:rPr sz="2000" spc="-39" dirty="0">
                <a:latin typeface="Calibri"/>
                <a:cs typeface="Calibri"/>
              </a:rPr>
              <a:t>f</a:t>
            </a:r>
            <a:r>
              <a:rPr sz="2000" spc="0" dirty="0">
                <a:latin typeface="Calibri"/>
                <a:cs typeface="Calibri"/>
              </a:rPr>
              <a:t>or normal</a:t>
            </a:r>
            <a:r>
              <a:rPr sz="2000" spc="-53" dirty="0">
                <a:latin typeface="Calibri"/>
                <a:cs typeface="Calibri"/>
              </a:rPr>
              <a:t> </a:t>
            </a:r>
            <a:r>
              <a:rPr sz="2000" spc="0" dirty="0">
                <a:latin typeface="Calibri"/>
                <a:cs typeface="Calibri"/>
              </a:rPr>
              <a:t>tissue,</a:t>
            </a:r>
            <a:r>
              <a:rPr sz="2000" spc="24" dirty="0">
                <a:latin typeface="Calibri"/>
                <a:cs typeface="Calibri"/>
              </a:rPr>
              <a:t> </a:t>
            </a:r>
            <a:r>
              <a:rPr sz="2000" spc="0" dirty="0">
                <a:latin typeface="Calibri"/>
                <a:cs typeface="Calibri"/>
              </a:rPr>
              <a:t>su</a:t>
            </a:r>
            <a:r>
              <a:rPr sz="2000" spc="19" dirty="0">
                <a:latin typeface="Calibri"/>
                <a:cs typeface="Calibri"/>
              </a:rPr>
              <a:t>g</a:t>
            </a:r>
            <a:r>
              <a:rPr sz="2000" spc="-14" dirty="0">
                <a:latin typeface="Calibri"/>
                <a:cs typeface="Calibri"/>
              </a:rPr>
              <a:t>g</a:t>
            </a:r>
            <a:r>
              <a:rPr sz="2000" spc="0" dirty="0">
                <a:latin typeface="Calibri"/>
                <a:cs typeface="Calibri"/>
              </a:rPr>
              <a:t>e</a:t>
            </a:r>
            <a:r>
              <a:rPr sz="2000" spc="-25" dirty="0">
                <a:latin typeface="Calibri"/>
                <a:cs typeface="Calibri"/>
              </a:rPr>
              <a:t>s</a:t>
            </a:r>
            <a:r>
              <a:rPr sz="2000" spc="0" dirty="0">
                <a:latin typeface="Calibri"/>
                <a:cs typeface="Calibri"/>
              </a:rPr>
              <a:t>ting </a:t>
            </a:r>
            <a:r>
              <a:rPr sz="2000" b="1" spc="0" dirty="0">
                <a:solidFill>
                  <a:srgbClr val="009900"/>
                </a:solidFill>
                <a:latin typeface="Calibri"/>
                <a:cs typeface="Calibri"/>
              </a:rPr>
              <a:t>low</a:t>
            </a:r>
            <a:r>
              <a:rPr sz="2000" b="1" spc="-30" dirty="0">
                <a:solidFill>
                  <a:srgbClr val="009900"/>
                </a:solidFill>
                <a:latin typeface="Calibri"/>
                <a:cs typeface="Calibri"/>
              </a:rPr>
              <a:t> </a:t>
            </a:r>
            <a:r>
              <a:rPr sz="2000" b="1" spc="4" dirty="0">
                <a:solidFill>
                  <a:srgbClr val="009900"/>
                </a:solidFill>
                <a:latin typeface="Calibri"/>
                <a:cs typeface="Calibri"/>
              </a:rPr>
              <a:t>p</a:t>
            </a:r>
            <a:r>
              <a:rPr sz="2000" b="1" spc="0" dirty="0">
                <a:solidFill>
                  <a:srgbClr val="009900"/>
                </a:solidFill>
                <a:latin typeface="Calibri"/>
                <a:cs typeface="Calibri"/>
              </a:rPr>
              <a:t>o</a:t>
            </a:r>
            <a:r>
              <a:rPr sz="2000" b="1" spc="-25" dirty="0">
                <a:solidFill>
                  <a:srgbClr val="009900"/>
                </a:solidFill>
                <a:latin typeface="Calibri"/>
                <a:cs typeface="Calibri"/>
              </a:rPr>
              <a:t>t</a:t>
            </a:r>
            <a:r>
              <a:rPr sz="2000" b="1" spc="0" dirty="0">
                <a:solidFill>
                  <a:srgbClr val="009900"/>
                </a:solidFill>
                <a:latin typeface="Calibri"/>
                <a:cs typeface="Calibri"/>
              </a:rPr>
              <a:t>e</a:t>
            </a:r>
            <a:r>
              <a:rPr sz="2000" b="1" spc="-14" dirty="0">
                <a:solidFill>
                  <a:srgbClr val="009900"/>
                </a:solidFill>
                <a:latin typeface="Calibri"/>
                <a:cs typeface="Calibri"/>
              </a:rPr>
              <a:t>n</a:t>
            </a:r>
            <a:r>
              <a:rPr sz="2000" b="1" spc="0" dirty="0">
                <a:solidFill>
                  <a:srgbClr val="009900"/>
                </a:solidFill>
                <a:latin typeface="Calibri"/>
                <a:cs typeface="Calibri"/>
              </a:rPr>
              <a:t>tial</a:t>
            </a:r>
            <a:r>
              <a:rPr sz="2000" b="1" spc="-20" dirty="0">
                <a:solidFill>
                  <a:srgbClr val="009900"/>
                </a:solidFill>
                <a:latin typeface="Calibri"/>
                <a:cs typeface="Calibri"/>
              </a:rPr>
              <a:t> </a:t>
            </a:r>
            <a:r>
              <a:rPr sz="2000" b="1" spc="-34" dirty="0">
                <a:solidFill>
                  <a:srgbClr val="009900"/>
                </a:solidFill>
                <a:latin typeface="Calibri"/>
                <a:cs typeface="Calibri"/>
              </a:rPr>
              <a:t>f</a:t>
            </a:r>
            <a:r>
              <a:rPr sz="2000" b="1" spc="0" dirty="0">
                <a:solidFill>
                  <a:srgbClr val="009900"/>
                </a:solidFill>
                <a:latin typeface="Calibri"/>
                <a:cs typeface="Calibri"/>
              </a:rPr>
              <a:t>or</a:t>
            </a:r>
            <a:r>
              <a:rPr sz="2000" b="1" spc="4" dirty="0">
                <a:solidFill>
                  <a:srgbClr val="009900"/>
                </a:solidFill>
                <a:latin typeface="Calibri"/>
                <a:cs typeface="Calibri"/>
              </a:rPr>
              <a:t> </a:t>
            </a:r>
            <a:r>
              <a:rPr sz="2000" b="1" spc="-19" dirty="0">
                <a:solidFill>
                  <a:srgbClr val="009900"/>
                </a:solidFill>
                <a:latin typeface="Calibri"/>
                <a:cs typeface="Calibri"/>
              </a:rPr>
              <a:t>t</a:t>
            </a:r>
            <a:r>
              <a:rPr sz="2000" b="1" spc="-39" dirty="0">
                <a:solidFill>
                  <a:srgbClr val="009900"/>
                </a:solidFill>
                <a:latin typeface="Calibri"/>
                <a:cs typeface="Calibri"/>
              </a:rPr>
              <a:t>o</a:t>
            </a:r>
            <a:r>
              <a:rPr sz="2000" b="1" spc="0" dirty="0">
                <a:solidFill>
                  <a:srgbClr val="009900"/>
                </a:solidFill>
                <a:latin typeface="Calibri"/>
                <a:cs typeface="Calibri"/>
              </a:rPr>
              <a:t>xicity </a:t>
            </a:r>
            <a:r>
              <a:rPr sz="2000" spc="0" dirty="0">
                <a:latin typeface="Calibri"/>
                <a:cs typeface="Calibri"/>
              </a:rPr>
              <a:t>when</a:t>
            </a:r>
            <a:r>
              <a:rPr sz="2000" spc="-45" dirty="0">
                <a:latin typeface="Calibri"/>
                <a:cs typeface="Calibri"/>
              </a:rPr>
              <a:t> </a:t>
            </a:r>
            <a:r>
              <a:rPr sz="2000" spc="-19" dirty="0">
                <a:latin typeface="Calibri"/>
                <a:cs typeface="Calibri"/>
              </a:rPr>
              <a:t>t</a:t>
            </a:r>
            <a:r>
              <a:rPr sz="2000" spc="4" dirty="0">
                <a:latin typeface="Calibri"/>
                <a:cs typeface="Calibri"/>
              </a:rPr>
              <a:t>a</a:t>
            </a:r>
            <a:r>
              <a:rPr sz="2000" spc="-19" dirty="0">
                <a:latin typeface="Calibri"/>
                <a:cs typeface="Calibri"/>
              </a:rPr>
              <a:t>rg</a:t>
            </a:r>
            <a:r>
              <a:rPr sz="2000" spc="-9" dirty="0">
                <a:latin typeface="Calibri"/>
                <a:cs typeface="Calibri"/>
              </a:rPr>
              <a:t>e</a:t>
            </a:r>
            <a:r>
              <a:rPr sz="2000" spc="-19" dirty="0">
                <a:latin typeface="Calibri"/>
                <a:cs typeface="Calibri"/>
              </a:rPr>
              <a:t>t</a:t>
            </a:r>
            <a:r>
              <a:rPr sz="2000" spc="4" dirty="0">
                <a:latin typeface="Calibri"/>
                <a:cs typeface="Calibri"/>
              </a:rPr>
              <a:t>e</a:t>
            </a:r>
            <a:r>
              <a:rPr sz="2000" spc="0" dirty="0">
                <a:latin typeface="Calibri"/>
                <a:cs typeface="Calibri"/>
              </a:rPr>
              <a:t>d.</a:t>
            </a:r>
            <a:endParaRPr sz="2000" dirty="0">
              <a:latin typeface="Calibri"/>
              <a:cs typeface="Calibri"/>
            </a:endParaRPr>
          </a:p>
          <a:p>
            <a:pPr marL="12725" marR="51754" indent="25">
              <a:lnSpc>
                <a:spcPts val="2400"/>
              </a:lnSpc>
              <a:spcBef>
                <a:spcPts val="480"/>
              </a:spcBef>
            </a:pPr>
            <a:r>
              <a:rPr sz="2000" spc="0" dirty="0">
                <a:latin typeface="Calibri"/>
                <a:cs typeface="Calibri"/>
              </a:rPr>
              <a:t>Elena</a:t>
            </a:r>
            <a:r>
              <a:rPr sz="2000" spc="-14" dirty="0">
                <a:latin typeface="Calibri"/>
                <a:cs typeface="Calibri"/>
              </a:rPr>
              <a:t>g</a:t>
            </a:r>
            <a:r>
              <a:rPr sz="2000" spc="0" dirty="0">
                <a:latin typeface="Calibri"/>
                <a:cs typeface="Calibri"/>
              </a:rPr>
              <a:t>en®</a:t>
            </a:r>
            <a:r>
              <a:rPr sz="2000" spc="-43" dirty="0">
                <a:latin typeface="Calibri"/>
                <a:cs typeface="Calibri"/>
              </a:rPr>
              <a:t> </a:t>
            </a:r>
            <a:r>
              <a:rPr sz="2000" spc="0" dirty="0">
                <a:latin typeface="Calibri"/>
                <a:cs typeface="Calibri"/>
              </a:rPr>
              <a:t>admini</a:t>
            </a:r>
            <a:r>
              <a:rPr sz="2000" spc="-29" dirty="0">
                <a:latin typeface="Calibri"/>
                <a:cs typeface="Calibri"/>
              </a:rPr>
              <a:t>s</a:t>
            </a:r>
            <a:r>
              <a:rPr sz="2000" spc="-14" dirty="0">
                <a:latin typeface="Calibri"/>
                <a:cs typeface="Calibri"/>
              </a:rPr>
              <a:t>t</a:t>
            </a:r>
            <a:r>
              <a:rPr sz="2000" spc="0" dirty="0">
                <a:latin typeface="Calibri"/>
                <a:cs typeface="Calibri"/>
              </a:rPr>
              <a:t>e</a:t>
            </a:r>
            <a:r>
              <a:rPr sz="2000" spc="-14" dirty="0">
                <a:latin typeface="Calibri"/>
                <a:cs typeface="Calibri"/>
              </a:rPr>
              <a:t>r</a:t>
            </a:r>
            <a:r>
              <a:rPr sz="2000" spc="0" dirty="0">
                <a:latin typeface="Calibri"/>
                <a:cs typeface="Calibri"/>
              </a:rPr>
              <a:t>ed i</a:t>
            </a:r>
            <a:r>
              <a:rPr sz="2000" spc="-19" dirty="0">
                <a:latin typeface="Calibri"/>
                <a:cs typeface="Calibri"/>
              </a:rPr>
              <a:t>n</a:t>
            </a:r>
            <a:r>
              <a:rPr sz="2000" spc="0" dirty="0">
                <a:latin typeface="Calibri"/>
                <a:cs typeface="Calibri"/>
              </a:rPr>
              <a:t>t</a:t>
            </a:r>
            <a:r>
              <a:rPr sz="2000" spc="-39" dirty="0">
                <a:latin typeface="Calibri"/>
                <a:cs typeface="Calibri"/>
              </a:rPr>
              <a:t>r</a:t>
            </a:r>
            <a:r>
              <a:rPr sz="2000" spc="0" dirty="0">
                <a:latin typeface="Calibri"/>
                <a:cs typeface="Calibri"/>
              </a:rPr>
              <a:t>amuscul</a:t>
            </a:r>
            <a:r>
              <a:rPr sz="2000" spc="4" dirty="0">
                <a:latin typeface="Calibri"/>
                <a:cs typeface="Calibri"/>
              </a:rPr>
              <a:t>a</a:t>
            </a:r>
            <a:r>
              <a:rPr sz="2000" spc="0" dirty="0">
                <a:latin typeface="Calibri"/>
                <a:cs typeface="Calibri"/>
              </a:rPr>
              <a:t>rly</a:t>
            </a:r>
            <a:r>
              <a:rPr sz="2000" spc="-51" dirty="0">
                <a:latin typeface="Calibri"/>
                <a:cs typeface="Calibri"/>
              </a:rPr>
              <a:t> </a:t>
            </a:r>
            <a:r>
              <a:rPr sz="2000" spc="0" dirty="0">
                <a:latin typeface="Calibri"/>
                <a:cs typeface="Calibri"/>
              </a:rPr>
              <a:t>elici</a:t>
            </a:r>
            <a:r>
              <a:rPr sz="2000" spc="4" dirty="0">
                <a:latin typeface="Calibri"/>
                <a:cs typeface="Calibri"/>
              </a:rPr>
              <a:t>t</a:t>
            </a:r>
            <a:r>
              <a:rPr sz="2000" spc="0" dirty="0">
                <a:latin typeface="Calibri"/>
                <a:cs typeface="Calibri"/>
              </a:rPr>
              <a:t>s</a:t>
            </a:r>
            <a:r>
              <a:rPr sz="2000" spc="22" dirty="0">
                <a:latin typeface="Calibri"/>
                <a:cs typeface="Calibri"/>
              </a:rPr>
              <a:t> </a:t>
            </a:r>
            <a:r>
              <a:rPr sz="2000" spc="4" dirty="0">
                <a:latin typeface="Calibri"/>
                <a:cs typeface="Calibri"/>
              </a:rPr>
              <a:t>an </a:t>
            </a:r>
            <a:r>
              <a:rPr sz="2000" b="1" spc="-4" dirty="0">
                <a:solidFill>
                  <a:srgbClr val="009900"/>
                </a:solidFill>
                <a:latin typeface="Calibri"/>
                <a:cs typeface="Calibri"/>
              </a:rPr>
              <a:t>a</a:t>
            </a:r>
            <a:r>
              <a:rPr sz="2000" b="1" spc="-14" dirty="0">
                <a:solidFill>
                  <a:srgbClr val="009900"/>
                </a:solidFill>
                <a:latin typeface="Calibri"/>
                <a:cs typeface="Calibri"/>
              </a:rPr>
              <a:t>n</a:t>
            </a:r>
            <a:r>
              <a:rPr sz="2000" b="1" spc="-4" dirty="0">
                <a:solidFill>
                  <a:srgbClr val="009900"/>
                </a:solidFill>
                <a:latin typeface="Calibri"/>
                <a:cs typeface="Calibri"/>
              </a:rPr>
              <a:t>t</a:t>
            </a:r>
            <a:r>
              <a:rPr sz="2000" b="1" spc="0" dirty="0">
                <a:solidFill>
                  <a:srgbClr val="009900"/>
                </a:solidFill>
                <a:latin typeface="Calibri"/>
                <a:cs typeface="Calibri"/>
              </a:rPr>
              <a:t>i‐tumor</a:t>
            </a:r>
            <a:r>
              <a:rPr sz="2000" b="1" spc="-6" dirty="0">
                <a:solidFill>
                  <a:srgbClr val="009900"/>
                </a:solidFill>
                <a:latin typeface="Calibri"/>
                <a:cs typeface="Calibri"/>
              </a:rPr>
              <a:t> </a:t>
            </a:r>
            <a:r>
              <a:rPr sz="2000" b="1" spc="-25" dirty="0">
                <a:solidFill>
                  <a:srgbClr val="009900"/>
                </a:solidFill>
                <a:latin typeface="Calibri"/>
                <a:cs typeface="Calibri"/>
              </a:rPr>
              <a:t>r</a:t>
            </a:r>
            <a:r>
              <a:rPr sz="2000" b="1" spc="0" dirty="0">
                <a:solidFill>
                  <a:srgbClr val="009900"/>
                </a:solidFill>
                <a:latin typeface="Calibri"/>
                <a:cs typeface="Calibri"/>
              </a:rPr>
              <a:t>esponse</a:t>
            </a:r>
            <a:endParaRPr sz="2000" dirty="0">
              <a:latin typeface="Calibri"/>
              <a:cs typeface="Calibri"/>
            </a:endParaRPr>
          </a:p>
        </p:txBody>
      </p:sp>
      <p:sp>
        <p:nvSpPr>
          <p:cNvPr id="50" name="object 50"/>
          <p:cNvSpPr txBox="1"/>
          <p:nvPr/>
        </p:nvSpPr>
        <p:spPr>
          <a:xfrm>
            <a:off x="993140" y="3494542"/>
            <a:ext cx="133222" cy="241045"/>
          </a:xfrm>
          <a:prstGeom prst="rect">
            <a:avLst/>
          </a:prstGeom>
        </p:spPr>
        <p:txBody>
          <a:bodyPr wrap="square" lIns="0" tIns="0" rIns="0" bIns="0" rtlCol="0">
            <a:noAutofit/>
          </a:bodyPr>
          <a:lstStyle/>
          <a:p>
            <a:pPr marL="12700">
              <a:lnSpc>
                <a:spcPts val="1835"/>
              </a:lnSpc>
              <a:spcBef>
                <a:spcPts val="91"/>
              </a:spcBef>
            </a:pPr>
            <a:r>
              <a:rPr sz="1700" spc="0" dirty="0">
                <a:solidFill>
                  <a:srgbClr val="70A275"/>
                </a:solidFill>
                <a:latin typeface="Arial"/>
                <a:cs typeface="Arial"/>
              </a:rPr>
              <a:t>•</a:t>
            </a:r>
            <a:endParaRPr sz="1700">
              <a:latin typeface="Arial"/>
              <a:cs typeface="Arial"/>
            </a:endParaRPr>
          </a:p>
        </p:txBody>
      </p:sp>
      <p:sp>
        <p:nvSpPr>
          <p:cNvPr id="49" name="object 49"/>
          <p:cNvSpPr txBox="1"/>
          <p:nvPr/>
        </p:nvSpPr>
        <p:spPr>
          <a:xfrm>
            <a:off x="993140" y="4469902"/>
            <a:ext cx="133222" cy="241045"/>
          </a:xfrm>
          <a:prstGeom prst="rect">
            <a:avLst/>
          </a:prstGeom>
        </p:spPr>
        <p:txBody>
          <a:bodyPr wrap="square" lIns="0" tIns="0" rIns="0" bIns="0" rtlCol="0">
            <a:noAutofit/>
          </a:bodyPr>
          <a:lstStyle/>
          <a:p>
            <a:pPr marL="12700">
              <a:lnSpc>
                <a:spcPts val="1835"/>
              </a:lnSpc>
              <a:spcBef>
                <a:spcPts val="91"/>
              </a:spcBef>
            </a:pPr>
            <a:r>
              <a:rPr sz="1700" spc="0" dirty="0">
                <a:solidFill>
                  <a:srgbClr val="70A275"/>
                </a:solidFill>
                <a:latin typeface="Arial"/>
                <a:cs typeface="Arial"/>
              </a:rPr>
              <a:t>•</a:t>
            </a:r>
            <a:endParaRPr sz="1700" dirty="0">
              <a:latin typeface="Arial"/>
              <a:cs typeface="Arial"/>
            </a:endParaRPr>
          </a:p>
        </p:txBody>
      </p:sp>
      <p:sp>
        <p:nvSpPr>
          <p:cNvPr id="48" name="object 48"/>
          <p:cNvSpPr txBox="1"/>
          <p:nvPr/>
        </p:nvSpPr>
        <p:spPr>
          <a:xfrm>
            <a:off x="993140" y="5750062"/>
            <a:ext cx="133222" cy="241046"/>
          </a:xfrm>
          <a:prstGeom prst="rect">
            <a:avLst/>
          </a:prstGeom>
        </p:spPr>
        <p:txBody>
          <a:bodyPr wrap="square" lIns="0" tIns="0" rIns="0" bIns="0" rtlCol="0">
            <a:noAutofit/>
          </a:bodyPr>
          <a:lstStyle/>
          <a:p>
            <a:pPr marL="12700">
              <a:lnSpc>
                <a:spcPts val="1835"/>
              </a:lnSpc>
              <a:spcBef>
                <a:spcPts val="91"/>
              </a:spcBef>
            </a:pPr>
            <a:r>
              <a:rPr sz="1700" spc="0" dirty="0">
                <a:solidFill>
                  <a:srgbClr val="70A275"/>
                </a:solidFill>
                <a:latin typeface="Arial"/>
                <a:cs typeface="Arial"/>
              </a:rPr>
              <a:t>•</a:t>
            </a:r>
            <a:endParaRPr sz="1700" dirty="0">
              <a:latin typeface="Arial"/>
              <a:cs typeface="Arial"/>
            </a:endParaRPr>
          </a:p>
        </p:txBody>
      </p:sp>
      <p:sp>
        <p:nvSpPr>
          <p:cNvPr id="47" name="object 47"/>
          <p:cNvSpPr txBox="1"/>
          <p:nvPr/>
        </p:nvSpPr>
        <p:spPr>
          <a:xfrm>
            <a:off x="1126362" y="6658080"/>
            <a:ext cx="7921335" cy="457454"/>
          </a:xfrm>
          <a:prstGeom prst="rect">
            <a:avLst/>
          </a:prstGeom>
        </p:spPr>
        <p:txBody>
          <a:bodyPr wrap="square" lIns="0" tIns="0" rIns="0" bIns="0" rtlCol="0">
            <a:noAutofit/>
          </a:bodyPr>
          <a:lstStyle/>
          <a:p>
            <a:pPr marL="12700">
              <a:lnSpc>
                <a:spcPts val="1120"/>
              </a:lnSpc>
              <a:spcBef>
                <a:spcPts val="55"/>
              </a:spcBef>
            </a:pPr>
            <a:r>
              <a:rPr sz="1500" spc="0" baseline="2730" dirty="0">
                <a:latin typeface="Calibri"/>
                <a:cs typeface="Calibri"/>
              </a:rPr>
              <a:t>Sources:</a:t>
            </a:r>
            <a:r>
              <a:rPr sz="1500" spc="-9" baseline="2730" dirty="0">
                <a:latin typeface="Calibri"/>
                <a:cs typeface="Calibri"/>
              </a:rPr>
              <a:t> </a:t>
            </a:r>
            <a:r>
              <a:rPr sz="1500" spc="0" baseline="2730" dirty="0">
                <a:latin typeface="Calibri"/>
                <a:cs typeface="Calibri"/>
              </a:rPr>
              <a:t>Gabai</a:t>
            </a:r>
            <a:r>
              <a:rPr sz="1500" spc="-25" baseline="2730" dirty="0">
                <a:latin typeface="Calibri"/>
                <a:cs typeface="Calibri"/>
              </a:rPr>
              <a:t> </a:t>
            </a:r>
            <a:r>
              <a:rPr sz="1500" spc="0" baseline="2730" dirty="0">
                <a:latin typeface="Calibri"/>
                <a:cs typeface="Calibri"/>
              </a:rPr>
              <a:t>VL and</a:t>
            </a:r>
            <a:r>
              <a:rPr sz="1500" spc="-14" baseline="2730" dirty="0">
                <a:latin typeface="Calibri"/>
                <a:cs typeface="Calibri"/>
              </a:rPr>
              <a:t> </a:t>
            </a:r>
            <a:r>
              <a:rPr sz="1500" spc="0" baseline="2730" dirty="0">
                <a:latin typeface="Calibri"/>
                <a:cs typeface="Calibri"/>
              </a:rPr>
              <a:t>VI</a:t>
            </a:r>
            <a:r>
              <a:rPr sz="1500" spc="-9" baseline="2730" dirty="0">
                <a:latin typeface="Calibri"/>
                <a:cs typeface="Calibri"/>
              </a:rPr>
              <a:t> </a:t>
            </a:r>
            <a:r>
              <a:rPr sz="1500" spc="0" baseline="2730" dirty="0">
                <a:latin typeface="Calibri"/>
                <a:cs typeface="Calibri"/>
              </a:rPr>
              <a:t>Shifrin.</a:t>
            </a:r>
            <a:r>
              <a:rPr sz="1500" spc="-14" baseline="2730" dirty="0">
                <a:latin typeface="Calibri"/>
                <a:cs typeface="Calibri"/>
              </a:rPr>
              <a:t> </a:t>
            </a:r>
            <a:r>
              <a:rPr sz="1500" spc="0" baseline="2730" dirty="0">
                <a:latin typeface="Calibri"/>
                <a:cs typeface="Calibri"/>
              </a:rPr>
              <a:t>Feasibil</a:t>
            </a:r>
            <a:r>
              <a:rPr sz="1500" spc="-9" baseline="2730" dirty="0">
                <a:latin typeface="Calibri"/>
                <a:cs typeface="Calibri"/>
              </a:rPr>
              <a:t>i</a:t>
            </a:r>
            <a:r>
              <a:rPr sz="1500" spc="0" baseline="2730" dirty="0">
                <a:latin typeface="Calibri"/>
                <a:cs typeface="Calibri"/>
              </a:rPr>
              <a:t>ty</a:t>
            </a:r>
            <a:r>
              <a:rPr sz="1500" spc="-14" baseline="2730" dirty="0">
                <a:latin typeface="Calibri"/>
                <a:cs typeface="Calibri"/>
              </a:rPr>
              <a:t> </a:t>
            </a:r>
            <a:r>
              <a:rPr sz="1500" spc="0" baseline="2730" dirty="0">
                <a:latin typeface="Calibri"/>
                <a:cs typeface="Calibri"/>
              </a:rPr>
              <a:t>Anal</a:t>
            </a:r>
            <a:r>
              <a:rPr sz="1500" spc="-4" baseline="2730" dirty="0">
                <a:latin typeface="Calibri"/>
                <a:cs typeface="Calibri"/>
              </a:rPr>
              <a:t>y</a:t>
            </a:r>
            <a:r>
              <a:rPr sz="1500" spc="0" baseline="2730" dirty="0">
                <a:latin typeface="Calibri"/>
                <a:cs typeface="Calibri"/>
              </a:rPr>
              <a:t>s</a:t>
            </a:r>
            <a:r>
              <a:rPr sz="1500" spc="-9" baseline="2730" dirty="0">
                <a:latin typeface="Calibri"/>
                <a:cs typeface="Calibri"/>
              </a:rPr>
              <a:t>i</a:t>
            </a:r>
            <a:r>
              <a:rPr sz="1500" spc="0" baseline="2730" dirty="0">
                <a:latin typeface="Calibri"/>
                <a:cs typeface="Calibri"/>
              </a:rPr>
              <a:t>s</a:t>
            </a:r>
            <a:r>
              <a:rPr sz="1500" spc="-25" baseline="2730" dirty="0">
                <a:latin typeface="Calibri"/>
                <a:cs typeface="Calibri"/>
              </a:rPr>
              <a:t> </a:t>
            </a:r>
            <a:r>
              <a:rPr sz="1500" spc="0" baseline="2730" dirty="0">
                <a:latin typeface="Calibri"/>
                <a:cs typeface="Calibri"/>
              </a:rPr>
              <a:t>of</a:t>
            </a:r>
            <a:r>
              <a:rPr sz="1500" spc="-9" baseline="2730" dirty="0">
                <a:latin typeface="Calibri"/>
                <a:cs typeface="Calibri"/>
              </a:rPr>
              <a:t> </a:t>
            </a:r>
            <a:r>
              <a:rPr sz="1500" spc="0" baseline="2730" dirty="0">
                <a:latin typeface="Calibri"/>
                <a:cs typeface="Calibri"/>
              </a:rPr>
              <a:t>p62</a:t>
            </a:r>
            <a:r>
              <a:rPr sz="1500" spc="4" baseline="2730" dirty="0">
                <a:latin typeface="Calibri"/>
                <a:cs typeface="Calibri"/>
              </a:rPr>
              <a:t> </a:t>
            </a:r>
            <a:r>
              <a:rPr sz="1500" spc="0" baseline="2730" dirty="0">
                <a:latin typeface="Calibri"/>
                <a:cs typeface="Calibri"/>
              </a:rPr>
              <a:t>(SQSTM1)—</a:t>
            </a:r>
            <a:r>
              <a:rPr sz="1500" spc="-4" baseline="2730" dirty="0">
                <a:latin typeface="Calibri"/>
                <a:cs typeface="Calibri"/>
              </a:rPr>
              <a:t>E</a:t>
            </a:r>
            <a:r>
              <a:rPr sz="1500" spc="0" baseline="2730" dirty="0">
                <a:latin typeface="Calibri"/>
                <a:cs typeface="Calibri"/>
              </a:rPr>
              <a:t>nc</a:t>
            </a:r>
            <a:r>
              <a:rPr sz="1500" spc="-4" baseline="2730" dirty="0">
                <a:latin typeface="Calibri"/>
                <a:cs typeface="Calibri"/>
              </a:rPr>
              <a:t>o</a:t>
            </a:r>
            <a:r>
              <a:rPr sz="1500" spc="0" baseline="2730" dirty="0">
                <a:latin typeface="Calibri"/>
                <a:cs typeface="Calibri"/>
              </a:rPr>
              <a:t>d</a:t>
            </a:r>
            <a:r>
              <a:rPr sz="1500" spc="-9" baseline="2730" dirty="0">
                <a:latin typeface="Calibri"/>
                <a:cs typeface="Calibri"/>
              </a:rPr>
              <a:t>i</a:t>
            </a:r>
            <a:r>
              <a:rPr sz="1500" spc="0" baseline="2730" dirty="0">
                <a:latin typeface="Calibri"/>
                <a:cs typeface="Calibri"/>
              </a:rPr>
              <a:t>ng</a:t>
            </a:r>
            <a:r>
              <a:rPr sz="1500" spc="-14" baseline="2730" dirty="0">
                <a:latin typeface="Calibri"/>
                <a:cs typeface="Calibri"/>
              </a:rPr>
              <a:t> </a:t>
            </a:r>
            <a:r>
              <a:rPr sz="1500" spc="0" baseline="2730" dirty="0">
                <a:latin typeface="Calibri"/>
                <a:cs typeface="Calibri"/>
              </a:rPr>
              <a:t>DNA</a:t>
            </a:r>
            <a:r>
              <a:rPr sz="1500" spc="-9" baseline="2730" dirty="0">
                <a:latin typeface="Calibri"/>
                <a:cs typeface="Calibri"/>
              </a:rPr>
              <a:t> </a:t>
            </a:r>
            <a:r>
              <a:rPr sz="1500" spc="0" baseline="2730" dirty="0">
                <a:latin typeface="Calibri"/>
                <a:cs typeface="Calibri"/>
              </a:rPr>
              <a:t>Vaccine</a:t>
            </a:r>
            <a:r>
              <a:rPr sz="1500" spc="-14" baseline="2730" dirty="0">
                <a:latin typeface="Calibri"/>
                <a:cs typeface="Calibri"/>
              </a:rPr>
              <a:t> </a:t>
            </a:r>
            <a:r>
              <a:rPr sz="1500" spc="0" baseline="2730" dirty="0">
                <a:latin typeface="Calibri"/>
                <a:cs typeface="Calibri"/>
              </a:rPr>
              <a:t>as</a:t>
            </a:r>
            <a:r>
              <a:rPr sz="1500" spc="-9" baseline="2730" dirty="0">
                <a:latin typeface="Calibri"/>
                <a:cs typeface="Calibri"/>
              </a:rPr>
              <a:t> </a:t>
            </a:r>
            <a:r>
              <a:rPr sz="1500" spc="0" baseline="2730" dirty="0">
                <a:latin typeface="Calibri"/>
                <a:cs typeface="Calibri"/>
              </a:rPr>
              <a:t>a</a:t>
            </a:r>
            <a:r>
              <a:rPr sz="1500" spc="-9" baseline="2730" dirty="0">
                <a:latin typeface="Calibri"/>
                <a:cs typeface="Calibri"/>
              </a:rPr>
              <a:t> </a:t>
            </a:r>
            <a:r>
              <a:rPr sz="1500" spc="0" baseline="2730" dirty="0">
                <a:latin typeface="Calibri"/>
                <a:cs typeface="Calibri"/>
              </a:rPr>
              <a:t>Novel Cancer</a:t>
            </a:r>
            <a:r>
              <a:rPr sz="1500" spc="-4" baseline="2730" dirty="0">
                <a:latin typeface="Calibri"/>
                <a:cs typeface="Calibri"/>
              </a:rPr>
              <a:t> </a:t>
            </a:r>
            <a:r>
              <a:rPr sz="1500" spc="0" baseline="2730" dirty="0">
                <a:latin typeface="Calibri"/>
                <a:cs typeface="Calibri"/>
              </a:rPr>
              <a:t>Immunotherapy.</a:t>
            </a:r>
            <a:r>
              <a:rPr sz="1500" spc="-25" baseline="2730" dirty="0">
                <a:latin typeface="Calibri"/>
                <a:cs typeface="Calibri"/>
              </a:rPr>
              <a:t> </a:t>
            </a:r>
            <a:r>
              <a:rPr sz="1500" i="1" spc="0" baseline="2730" dirty="0">
                <a:latin typeface="Calibri"/>
                <a:cs typeface="Calibri"/>
              </a:rPr>
              <a:t>Int</a:t>
            </a:r>
            <a:r>
              <a:rPr sz="1500" i="1" spc="-4" baseline="2730" dirty="0">
                <a:latin typeface="Calibri"/>
                <a:cs typeface="Calibri"/>
              </a:rPr>
              <a:t> </a:t>
            </a:r>
            <a:r>
              <a:rPr sz="1500" i="1" spc="0" baseline="2730" dirty="0">
                <a:latin typeface="Calibri"/>
                <a:cs typeface="Calibri"/>
              </a:rPr>
              <a:t>Rev</a:t>
            </a:r>
            <a:r>
              <a:rPr sz="1500" i="1" spc="-14" baseline="2730" dirty="0">
                <a:latin typeface="Calibri"/>
                <a:cs typeface="Calibri"/>
              </a:rPr>
              <a:t> </a:t>
            </a:r>
            <a:r>
              <a:rPr sz="1500" i="1" spc="0" baseline="2730" dirty="0">
                <a:latin typeface="Calibri"/>
                <a:cs typeface="Calibri"/>
              </a:rPr>
              <a:t>Immunol</a:t>
            </a:r>
            <a:r>
              <a:rPr sz="1500" spc="0" baseline="2730" dirty="0">
                <a:latin typeface="Calibri"/>
                <a:cs typeface="Calibri"/>
              </a:rPr>
              <a:t>.</a:t>
            </a:r>
            <a:r>
              <a:rPr sz="1500" spc="-25" baseline="2730" dirty="0">
                <a:latin typeface="Calibri"/>
                <a:cs typeface="Calibri"/>
              </a:rPr>
              <a:t> </a:t>
            </a:r>
            <a:r>
              <a:rPr sz="1500" spc="0" baseline="2730" dirty="0">
                <a:latin typeface="Calibri"/>
                <a:cs typeface="Calibri"/>
              </a:rPr>
              <a:t>2014;</a:t>
            </a:r>
            <a:endParaRPr sz="1000" dirty="0">
              <a:latin typeface="Calibri"/>
              <a:cs typeface="Calibri"/>
            </a:endParaRPr>
          </a:p>
          <a:p>
            <a:pPr marL="12750" marR="19088">
              <a:lnSpc>
                <a:spcPts val="1200"/>
              </a:lnSpc>
              <a:spcBef>
                <a:spcPts val="4"/>
              </a:spcBef>
            </a:pPr>
            <a:r>
              <a:rPr sz="1500" spc="0" baseline="2730" dirty="0">
                <a:latin typeface="Calibri"/>
                <a:cs typeface="Calibri"/>
              </a:rPr>
              <a:t>33:375–382.</a:t>
            </a:r>
            <a:r>
              <a:rPr sz="1500" spc="14" baseline="2730" dirty="0">
                <a:latin typeface="Calibri"/>
                <a:cs typeface="Calibri"/>
              </a:rPr>
              <a:t> </a:t>
            </a:r>
            <a:r>
              <a:rPr sz="1500" spc="0" baseline="2730" dirty="0">
                <a:latin typeface="Calibri"/>
                <a:cs typeface="Calibri"/>
              </a:rPr>
              <a:t>Mosc</a:t>
            </a:r>
            <a:r>
              <a:rPr sz="1500" spc="-4" baseline="2730" dirty="0">
                <a:latin typeface="Calibri"/>
                <a:cs typeface="Calibri"/>
              </a:rPr>
              <a:t>a</a:t>
            </a:r>
            <a:r>
              <a:rPr sz="1500" spc="0" baseline="2730" dirty="0">
                <a:latin typeface="Calibri"/>
                <a:cs typeface="Calibri"/>
              </a:rPr>
              <a:t>t</a:t>
            </a:r>
            <a:r>
              <a:rPr sz="1500" spc="-14" baseline="2730" dirty="0">
                <a:latin typeface="Calibri"/>
                <a:cs typeface="Calibri"/>
              </a:rPr>
              <a:t> </a:t>
            </a:r>
            <a:r>
              <a:rPr sz="1500" spc="0" baseline="2730" dirty="0">
                <a:latin typeface="Calibri"/>
                <a:cs typeface="Calibri"/>
              </a:rPr>
              <a:t>J</a:t>
            </a:r>
            <a:r>
              <a:rPr sz="1500" spc="4" baseline="2730" dirty="0">
                <a:latin typeface="Calibri"/>
                <a:cs typeface="Calibri"/>
              </a:rPr>
              <a:t> </a:t>
            </a:r>
            <a:r>
              <a:rPr sz="1500" spc="0" baseline="2730" dirty="0">
                <a:latin typeface="Calibri"/>
                <a:cs typeface="Calibri"/>
              </a:rPr>
              <a:t>and</a:t>
            </a:r>
            <a:r>
              <a:rPr sz="1500" spc="-14" baseline="2730" dirty="0">
                <a:latin typeface="Calibri"/>
                <a:cs typeface="Calibri"/>
              </a:rPr>
              <a:t> </a:t>
            </a:r>
            <a:r>
              <a:rPr sz="1500" spc="0" baseline="2730" dirty="0">
                <a:latin typeface="Calibri"/>
                <a:cs typeface="Calibri"/>
              </a:rPr>
              <a:t>MT</a:t>
            </a:r>
            <a:r>
              <a:rPr sz="1500" spc="-4" baseline="2730" dirty="0">
                <a:latin typeface="Calibri"/>
                <a:cs typeface="Calibri"/>
              </a:rPr>
              <a:t> </a:t>
            </a:r>
            <a:r>
              <a:rPr sz="1500" spc="0" baseline="2730" dirty="0">
                <a:latin typeface="Calibri"/>
                <a:cs typeface="Calibri"/>
              </a:rPr>
              <a:t>Diaz‐</a:t>
            </a:r>
            <a:r>
              <a:rPr sz="1500" spc="-4" baseline="2730" dirty="0">
                <a:latin typeface="Calibri"/>
                <a:cs typeface="Calibri"/>
              </a:rPr>
              <a:t>Me</a:t>
            </a:r>
            <a:r>
              <a:rPr sz="1500" spc="4" baseline="2730" dirty="0">
                <a:latin typeface="Calibri"/>
                <a:cs typeface="Calibri"/>
              </a:rPr>
              <a:t>c</a:t>
            </a:r>
            <a:r>
              <a:rPr sz="1500" spc="0" baseline="2730" dirty="0">
                <a:latin typeface="Calibri"/>
                <a:cs typeface="Calibri"/>
              </a:rPr>
              <a:t>o.</a:t>
            </a:r>
            <a:r>
              <a:rPr sz="1500" spc="-25" baseline="2730" dirty="0">
                <a:latin typeface="Calibri"/>
                <a:cs typeface="Calibri"/>
              </a:rPr>
              <a:t> </a:t>
            </a:r>
            <a:r>
              <a:rPr sz="1500" spc="0" baseline="2730" dirty="0">
                <a:latin typeface="Calibri"/>
                <a:cs typeface="Calibri"/>
              </a:rPr>
              <a:t>p62</a:t>
            </a:r>
            <a:r>
              <a:rPr sz="1500" spc="4" baseline="2730" dirty="0">
                <a:latin typeface="Calibri"/>
                <a:cs typeface="Calibri"/>
              </a:rPr>
              <a:t> </a:t>
            </a:r>
            <a:r>
              <a:rPr sz="1500" spc="0" baseline="2730" dirty="0">
                <a:latin typeface="Calibri"/>
                <a:cs typeface="Calibri"/>
              </a:rPr>
              <a:t>at</a:t>
            </a:r>
            <a:r>
              <a:rPr sz="1500" spc="-4" baseline="2730" dirty="0">
                <a:latin typeface="Calibri"/>
                <a:cs typeface="Calibri"/>
              </a:rPr>
              <a:t> </a:t>
            </a:r>
            <a:r>
              <a:rPr sz="1500" spc="0" baseline="2730" dirty="0">
                <a:latin typeface="Calibri"/>
                <a:cs typeface="Calibri"/>
              </a:rPr>
              <a:t>the</a:t>
            </a:r>
            <a:r>
              <a:rPr sz="1500" spc="-4" baseline="2730" dirty="0">
                <a:latin typeface="Calibri"/>
                <a:cs typeface="Calibri"/>
              </a:rPr>
              <a:t> </a:t>
            </a:r>
            <a:r>
              <a:rPr sz="1500" spc="0" baseline="2730" dirty="0">
                <a:latin typeface="Calibri"/>
                <a:cs typeface="Calibri"/>
              </a:rPr>
              <a:t>crossroads</a:t>
            </a:r>
            <a:r>
              <a:rPr sz="1500" spc="-19" baseline="2730" dirty="0">
                <a:latin typeface="Calibri"/>
                <a:cs typeface="Calibri"/>
              </a:rPr>
              <a:t> </a:t>
            </a:r>
            <a:r>
              <a:rPr sz="1500" spc="0" baseline="2730" dirty="0">
                <a:latin typeface="Calibri"/>
                <a:cs typeface="Calibri"/>
              </a:rPr>
              <a:t>of</a:t>
            </a:r>
            <a:r>
              <a:rPr sz="1500" spc="-9" baseline="2730" dirty="0">
                <a:latin typeface="Calibri"/>
                <a:cs typeface="Calibri"/>
              </a:rPr>
              <a:t> </a:t>
            </a:r>
            <a:r>
              <a:rPr sz="1500" spc="0" baseline="2730" dirty="0">
                <a:latin typeface="Calibri"/>
                <a:cs typeface="Calibri"/>
              </a:rPr>
              <a:t>autoph</a:t>
            </a:r>
            <a:r>
              <a:rPr sz="1500" spc="-4" baseline="2730" dirty="0">
                <a:latin typeface="Calibri"/>
                <a:cs typeface="Calibri"/>
              </a:rPr>
              <a:t>a</a:t>
            </a:r>
            <a:r>
              <a:rPr sz="1500" spc="0" baseline="2730" dirty="0">
                <a:latin typeface="Calibri"/>
                <a:cs typeface="Calibri"/>
              </a:rPr>
              <a:t>g</a:t>
            </a:r>
            <a:r>
              <a:rPr sz="1500" spc="-4" baseline="2730" dirty="0">
                <a:latin typeface="Calibri"/>
                <a:cs typeface="Calibri"/>
              </a:rPr>
              <a:t>y</a:t>
            </a:r>
            <a:r>
              <a:rPr sz="1500" spc="0" baseline="2730" dirty="0">
                <a:latin typeface="Calibri"/>
                <a:cs typeface="Calibri"/>
              </a:rPr>
              <a:t>,</a:t>
            </a:r>
            <a:r>
              <a:rPr sz="1500" spc="-19" baseline="2730" dirty="0">
                <a:latin typeface="Calibri"/>
                <a:cs typeface="Calibri"/>
              </a:rPr>
              <a:t> </a:t>
            </a:r>
            <a:r>
              <a:rPr sz="1500" spc="0" baseline="2730" dirty="0">
                <a:latin typeface="Calibri"/>
                <a:cs typeface="Calibri"/>
              </a:rPr>
              <a:t>apoptosis,</a:t>
            </a:r>
            <a:r>
              <a:rPr sz="1500" spc="-19" baseline="2730" dirty="0">
                <a:latin typeface="Calibri"/>
                <a:cs typeface="Calibri"/>
              </a:rPr>
              <a:t> </a:t>
            </a:r>
            <a:r>
              <a:rPr sz="1500" spc="0" baseline="2730" dirty="0">
                <a:latin typeface="Calibri"/>
                <a:cs typeface="Calibri"/>
              </a:rPr>
              <a:t>and</a:t>
            </a:r>
            <a:r>
              <a:rPr sz="1500" spc="-14" baseline="2730" dirty="0">
                <a:latin typeface="Calibri"/>
                <a:cs typeface="Calibri"/>
              </a:rPr>
              <a:t> </a:t>
            </a:r>
            <a:r>
              <a:rPr sz="1500" spc="0" baseline="2730" dirty="0">
                <a:latin typeface="Calibri"/>
                <a:cs typeface="Calibri"/>
              </a:rPr>
              <a:t>cancer.</a:t>
            </a:r>
            <a:r>
              <a:rPr sz="1500" spc="-4" baseline="2730" dirty="0">
                <a:latin typeface="Calibri"/>
                <a:cs typeface="Calibri"/>
              </a:rPr>
              <a:t> </a:t>
            </a:r>
            <a:r>
              <a:rPr sz="1500" i="1" spc="0" baseline="2730" dirty="0">
                <a:latin typeface="Calibri"/>
                <a:cs typeface="Calibri"/>
              </a:rPr>
              <a:t>Cell</a:t>
            </a:r>
            <a:r>
              <a:rPr sz="1500" spc="0" baseline="2730" dirty="0">
                <a:latin typeface="Calibri"/>
                <a:cs typeface="Calibri"/>
              </a:rPr>
              <a:t>.</a:t>
            </a:r>
            <a:r>
              <a:rPr sz="1500" spc="-14" baseline="2730" dirty="0">
                <a:latin typeface="Calibri"/>
                <a:cs typeface="Calibri"/>
              </a:rPr>
              <a:t> </a:t>
            </a:r>
            <a:r>
              <a:rPr sz="1500" spc="0" baseline="2730" dirty="0">
                <a:latin typeface="Calibri"/>
                <a:cs typeface="Calibri"/>
              </a:rPr>
              <a:t>2009;</a:t>
            </a:r>
            <a:r>
              <a:rPr sz="1500" spc="4" baseline="2730" dirty="0">
                <a:latin typeface="Calibri"/>
                <a:cs typeface="Calibri"/>
              </a:rPr>
              <a:t> </a:t>
            </a:r>
            <a:r>
              <a:rPr sz="1500" spc="0" baseline="2730" dirty="0">
                <a:latin typeface="Calibri"/>
                <a:cs typeface="Calibri"/>
              </a:rPr>
              <a:t>137(6):1001‐1004.</a:t>
            </a:r>
            <a:endParaRPr sz="1000" dirty="0">
              <a:latin typeface="Calibri"/>
              <a:cs typeface="Calibri"/>
            </a:endParaRPr>
          </a:p>
          <a:p>
            <a:pPr marL="927185" marR="19088">
              <a:lnSpc>
                <a:spcPts val="1200"/>
              </a:lnSpc>
            </a:pPr>
            <a:r>
              <a:rPr sz="1500" spc="0" baseline="2730" dirty="0">
                <a:latin typeface="Calibri"/>
                <a:cs typeface="Calibri"/>
              </a:rPr>
              <a:t>Gewirtz DA.</a:t>
            </a:r>
            <a:r>
              <a:rPr sz="1500" spc="-14" baseline="2730" dirty="0">
                <a:latin typeface="Calibri"/>
                <a:cs typeface="Calibri"/>
              </a:rPr>
              <a:t> </a:t>
            </a:r>
            <a:r>
              <a:rPr sz="1500" spc="0" baseline="2730" dirty="0">
                <a:latin typeface="Calibri"/>
                <a:cs typeface="Calibri"/>
              </a:rPr>
              <a:t>Cytoprotective</a:t>
            </a:r>
            <a:r>
              <a:rPr sz="1500" spc="-9" baseline="2730" dirty="0">
                <a:latin typeface="Calibri"/>
                <a:cs typeface="Calibri"/>
              </a:rPr>
              <a:t> </a:t>
            </a:r>
            <a:r>
              <a:rPr sz="1500" spc="0" baseline="2730" dirty="0">
                <a:latin typeface="Calibri"/>
                <a:cs typeface="Calibri"/>
              </a:rPr>
              <a:t>and</a:t>
            </a:r>
            <a:r>
              <a:rPr sz="1500" spc="-9" baseline="2730" dirty="0">
                <a:latin typeface="Calibri"/>
                <a:cs typeface="Calibri"/>
              </a:rPr>
              <a:t> </a:t>
            </a:r>
            <a:r>
              <a:rPr sz="1500" spc="0" baseline="2730" dirty="0">
                <a:latin typeface="Calibri"/>
                <a:cs typeface="Calibri"/>
              </a:rPr>
              <a:t>nonprotective</a:t>
            </a:r>
            <a:r>
              <a:rPr sz="1500" spc="-9" baseline="2730" dirty="0">
                <a:latin typeface="Calibri"/>
                <a:cs typeface="Calibri"/>
              </a:rPr>
              <a:t> </a:t>
            </a:r>
            <a:r>
              <a:rPr sz="1500" spc="0" baseline="2730" dirty="0">
                <a:latin typeface="Calibri"/>
                <a:cs typeface="Calibri"/>
              </a:rPr>
              <a:t>autoph</a:t>
            </a:r>
            <a:r>
              <a:rPr sz="1500" spc="-4" baseline="2730" dirty="0">
                <a:latin typeface="Calibri"/>
                <a:cs typeface="Calibri"/>
              </a:rPr>
              <a:t>a</a:t>
            </a:r>
            <a:r>
              <a:rPr sz="1500" spc="0" baseline="2730" dirty="0">
                <a:latin typeface="Calibri"/>
                <a:cs typeface="Calibri"/>
              </a:rPr>
              <a:t>gy</a:t>
            </a:r>
            <a:r>
              <a:rPr sz="1500" spc="-19" baseline="2730" dirty="0">
                <a:latin typeface="Calibri"/>
                <a:cs typeface="Calibri"/>
              </a:rPr>
              <a:t> </a:t>
            </a:r>
            <a:r>
              <a:rPr sz="1500" spc="0" baseline="2730" dirty="0">
                <a:latin typeface="Calibri"/>
                <a:cs typeface="Calibri"/>
              </a:rPr>
              <a:t>in cancer</a:t>
            </a:r>
            <a:r>
              <a:rPr sz="1500" spc="-9" baseline="2730" dirty="0">
                <a:latin typeface="Calibri"/>
                <a:cs typeface="Calibri"/>
              </a:rPr>
              <a:t> </a:t>
            </a:r>
            <a:r>
              <a:rPr sz="1500" spc="0" baseline="2730" dirty="0">
                <a:latin typeface="Calibri"/>
                <a:cs typeface="Calibri"/>
              </a:rPr>
              <a:t>therapy.</a:t>
            </a:r>
            <a:r>
              <a:rPr sz="1500" spc="-19" baseline="2730" dirty="0">
                <a:latin typeface="Calibri"/>
                <a:cs typeface="Calibri"/>
              </a:rPr>
              <a:t> </a:t>
            </a:r>
            <a:r>
              <a:rPr sz="1500" i="1" spc="0" baseline="2730" dirty="0">
                <a:latin typeface="Calibri"/>
                <a:cs typeface="Calibri"/>
              </a:rPr>
              <a:t>Autoph</a:t>
            </a:r>
            <a:r>
              <a:rPr sz="1500" i="1" spc="-4" baseline="2730" dirty="0">
                <a:latin typeface="Calibri"/>
                <a:cs typeface="Calibri"/>
              </a:rPr>
              <a:t>a</a:t>
            </a:r>
            <a:r>
              <a:rPr sz="1500" i="1" spc="0" baseline="2730" dirty="0">
                <a:latin typeface="Calibri"/>
                <a:cs typeface="Calibri"/>
              </a:rPr>
              <a:t>g</a:t>
            </a:r>
            <a:r>
              <a:rPr sz="1500" i="1" spc="4" baseline="2730" dirty="0">
                <a:latin typeface="Calibri"/>
                <a:cs typeface="Calibri"/>
              </a:rPr>
              <a:t>y</a:t>
            </a:r>
            <a:r>
              <a:rPr sz="1500" spc="0" baseline="2730" dirty="0">
                <a:latin typeface="Calibri"/>
                <a:cs typeface="Calibri"/>
              </a:rPr>
              <a:t>.</a:t>
            </a:r>
            <a:r>
              <a:rPr sz="1500" spc="-25" baseline="2730" dirty="0">
                <a:latin typeface="Calibri"/>
                <a:cs typeface="Calibri"/>
              </a:rPr>
              <a:t> </a:t>
            </a:r>
            <a:r>
              <a:rPr sz="1500" spc="0" baseline="2730" dirty="0">
                <a:latin typeface="Calibri"/>
                <a:cs typeface="Calibri"/>
              </a:rPr>
              <a:t>2013;</a:t>
            </a:r>
            <a:r>
              <a:rPr sz="1500" spc="4" baseline="2730" dirty="0">
                <a:latin typeface="Calibri"/>
                <a:cs typeface="Calibri"/>
              </a:rPr>
              <a:t> </a:t>
            </a:r>
            <a:r>
              <a:rPr sz="1500" spc="0" baseline="2730" dirty="0">
                <a:latin typeface="Calibri"/>
                <a:cs typeface="Calibri"/>
              </a:rPr>
              <a:t>9:1263‐5</a:t>
            </a:r>
            <a:endParaRPr sz="1000" dirty="0">
              <a:latin typeface="Calibri"/>
              <a:cs typeface="Calibri"/>
            </a:endParaRPr>
          </a:p>
        </p:txBody>
      </p:sp>
      <p:sp>
        <p:nvSpPr>
          <p:cNvPr id="46" name="object 46"/>
          <p:cNvSpPr txBox="1"/>
          <p:nvPr/>
        </p:nvSpPr>
        <p:spPr>
          <a:xfrm>
            <a:off x="4191000" y="3215639"/>
            <a:ext cx="1143000" cy="518160"/>
          </a:xfrm>
          <a:prstGeom prst="rect">
            <a:avLst/>
          </a:prstGeom>
        </p:spPr>
        <p:txBody>
          <a:bodyPr wrap="square" lIns="0" tIns="0" rIns="0" bIns="0" rtlCol="0">
            <a:noAutofit/>
          </a:bodyPr>
          <a:lstStyle/>
          <a:p>
            <a:pPr marL="91439">
              <a:lnSpc>
                <a:spcPts val="1685"/>
              </a:lnSpc>
              <a:spcBef>
                <a:spcPts val="84"/>
              </a:spcBef>
            </a:pPr>
            <a:r>
              <a:rPr sz="2100" b="1" spc="-75" baseline="1950" dirty="0">
                <a:solidFill>
                  <a:srgbClr val="FFFFFF"/>
                </a:solidFill>
                <a:latin typeface="Calibri"/>
                <a:cs typeface="Calibri"/>
              </a:rPr>
              <a:t>T</a:t>
            </a:r>
            <a:r>
              <a:rPr sz="2100" b="1" spc="0" baseline="1950" dirty="0">
                <a:solidFill>
                  <a:srgbClr val="FFFFFF"/>
                </a:solidFill>
                <a:latin typeface="Calibri"/>
                <a:cs typeface="Calibri"/>
              </a:rPr>
              <a:t>umor</a:t>
            </a:r>
            <a:r>
              <a:rPr sz="2100" b="1" spc="-43" baseline="1950" dirty="0">
                <a:solidFill>
                  <a:srgbClr val="FFFFFF"/>
                </a:solidFill>
                <a:latin typeface="Calibri"/>
                <a:cs typeface="Calibri"/>
              </a:rPr>
              <a:t> </a:t>
            </a:r>
            <a:r>
              <a:rPr sz="2100" b="1" spc="0" baseline="1950" dirty="0">
                <a:solidFill>
                  <a:srgbClr val="FFFFFF"/>
                </a:solidFill>
                <a:latin typeface="Calibri"/>
                <a:cs typeface="Calibri"/>
              </a:rPr>
              <a:t>type</a:t>
            </a:r>
            <a:endParaRPr sz="1400">
              <a:latin typeface="Calibri"/>
              <a:cs typeface="Calibri"/>
            </a:endParaRPr>
          </a:p>
        </p:txBody>
      </p:sp>
      <p:sp>
        <p:nvSpPr>
          <p:cNvPr id="45" name="object 45"/>
          <p:cNvSpPr txBox="1"/>
          <p:nvPr/>
        </p:nvSpPr>
        <p:spPr>
          <a:xfrm>
            <a:off x="5334000" y="3215639"/>
            <a:ext cx="1333500" cy="518160"/>
          </a:xfrm>
          <a:prstGeom prst="rect">
            <a:avLst/>
          </a:prstGeom>
        </p:spPr>
        <p:txBody>
          <a:bodyPr wrap="square" lIns="0" tIns="0" rIns="0" bIns="0" rtlCol="0">
            <a:noAutofit/>
          </a:bodyPr>
          <a:lstStyle/>
          <a:p>
            <a:pPr marL="528830" marR="88790" indent="-408426">
              <a:lnSpc>
                <a:spcPts val="1680"/>
              </a:lnSpc>
              <a:spcBef>
                <a:spcPts val="404"/>
              </a:spcBef>
            </a:pPr>
            <a:r>
              <a:rPr sz="1400" b="1" spc="0" dirty="0">
                <a:solidFill>
                  <a:srgbClr val="FFFFFF"/>
                </a:solidFill>
                <a:latin typeface="Calibri"/>
                <a:cs typeface="Calibri"/>
              </a:rPr>
              <a:t>O</a:t>
            </a:r>
            <a:r>
              <a:rPr sz="1400" b="1" spc="-14" dirty="0">
                <a:solidFill>
                  <a:srgbClr val="FFFFFF"/>
                </a:solidFill>
                <a:latin typeface="Calibri"/>
                <a:cs typeface="Calibri"/>
              </a:rPr>
              <a:t>v</a:t>
            </a:r>
            <a:r>
              <a:rPr sz="1400" b="1" spc="0" dirty="0">
                <a:solidFill>
                  <a:srgbClr val="FFFFFF"/>
                </a:solidFill>
                <a:latin typeface="Calibri"/>
                <a:cs typeface="Calibri"/>
              </a:rPr>
              <a:t>e</a:t>
            </a:r>
            <a:r>
              <a:rPr sz="1400" b="1" spc="-19" dirty="0">
                <a:solidFill>
                  <a:srgbClr val="FFFFFF"/>
                </a:solidFill>
                <a:latin typeface="Calibri"/>
                <a:cs typeface="Calibri"/>
              </a:rPr>
              <a:t>r</a:t>
            </a:r>
            <a:r>
              <a:rPr sz="1400" b="1" spc="-25" dirty="0">
                <a:solidFill>
                  <a:srgbClr val="FFFFFF"/>
                </a:solidFill>
                <a:latin typeface="Calibri"/>
                <a:cs typeface="Calibri"/>
              </a:rPr>
              <a:t>e</a:t>
            </a:r>
            <a:r>
              <a:rPr sz="1400" b="1" spc="0" dirty="0">
                <a:solidFill>
                  <a:srgbClr val="FFFFFF"/>
                </a:solidFill>
                <a:latin typeface="Calibri"/>
                <a:cs typeface="Calibri"/>
              </a:rPr>
              <a:t>xp</a:t>
            </a:r>
            <a:r>
              <a:rPr sz="1400" b="1" spc="-14" dirty="0">
                <a:solidFill>
                  <a:srgbClr val="FFFFFF"/>
                </a:solidFill>
                <a:latin typeface="Calibri"/>
                <a:cs typeface="Calibri"/>
              </a:rPr>
              <a:t>r</a:t>
            </a:r>
            <a:r>
              <a:rPr sz="1400" b="1" spc="0" dirty="0">
                <a:solidFill>
                  <a:srgbClr val="FFFFFF"/>
                </a:solidFill>
                <a:latin typeface="Calibri"/>
                <a:cs typeface="Calibri"/>
              </a:rPr>
              <a:t>essed p62</a:t>
            </a:r>
            <a:endParaRPr sz="1400" dirty="0">
              <a:latin typeface="Calibri"/>
              <a:cs typeface="Calibri"/>
            </a:endParaRPr>
          </a:p>
        </p:txBody>
      </p:sp>
      <p:sp>
        <p:nvSpPr>
          <p:cNvPr id="44" name="object 44"/>
          <p:cNvSpPr txBox="1"/>
          <p:nvPr/>
        </p:nvSpPr>
        <p:spPr>
          <a:xfrm>
            <a:off x="6667500" y="3215639"/>
            <a:ext cx="1238250" cy="518160"/>
          </a:xfrm>
          <a:prstGeom prst="rect">
            <a:avLst/>
          </a:prstGeom>
        </p:spPr>
        <p:txBody>
          <a:bodyPr wrap="square" lIns="0" tIns="0" rIns="0" bIns="0" rtlCol="0">
            <a:noAutofit/>
          </a:bodyPr>
          <a:lstStyle/>
          <a:p>
            <a:pPr marL="76932" marR="77304" algn="ctr">
              <a:lnSpc>
                <a:spcPct val="101725"/>
              </a:lnSpc>
              <a:spcBef>
                <a:spcPts val="334"/>
              </a:spcBef>
            </a:pPr>
            <a:r>
              <a:rPr sz="1400" b="1" spc="0" dirty="0">
                <a:solidFill>
                  <a:srgbClr val="FFFFFF"/>
                </a:solidFill>
                <a:latin typeface="Calibri"/>
                <a:cs typeface="Calibri"/>
              </a:rPr>
              <a:t>Cor</a:t>
            </a:r>
            <a:r>
              <a:rPr sz="1400" b="1" spc="-19" dirty="0">
                <a:solidFill>
                  <a:srgbClr val="FFFFFF"/>
                </a:solidFill>
                <a:latin typeface="Calibri"/>
                <a:cs typeface="Calibri"/>
              </a:rPr>
              <a:t>r</a:t>
            </a:r>
            <a:r>
              <a:rPr sz="1400" b="1" spc="0" dirty="0">
                <a:solidFill>
                  <a:srgbClr val="FFFFFF"/>
                </a:solidFill>
                <a:latin typeface="Calibri"/>
                <a:cs typeface="Calibri"/>
              </a:rPr>
              <a:t>el</a:t>
            </a:r>
            <a:r>
              <a:rPr sz="1400" b="1" spc="-9" dirty="0">
                <a:solidFill>
                  <a:srgbClr val="FFFFFF"/>
                </a:solidFill>
                <a:latin typeface="Calibri"/>
                <a:cs typeface="Calibri"/>
              </a:rPr>
              <a:t>a</a:t>
            </a:r>
            <a:r>
              <a:rPr sz="1400" b="1" spc="-14" dirty="0">
                <a:solidFill>
                  <a:srgbClr val="FFFFFF"/>
                </a:solidFill>
                <a:latin typeface="Calibri"/>
                <a:cs typeface="Calibri"/>
              </a:rPr>
              <a:t>t</a:t>
            </a:r>
            <a:r>
              <a:rPr sz="1400" b="1" spc="0" dirty="0">
                <a:solidFill>
                  <a:srgbClr val="FFFFFF"/>
                </a:solidFill>
                <a:latin typeface="Calibri"/>
                <a:cs typeface="Calibri"/>
              </a:rPr>
              <a:t>ed</a:t>
            </a:r>
            <a:r>
              <a:rPr sz="1400" b="1" spc="-51" dirty="0">
                <a:solidFill>
                  <a:srgbClr val="FFFFFF"/>
                </a:solidFill>
                <a:latin typeface="Calibri"/>
                <a:cs typeface="Calibri"/>
              </a:rPr>
              <a:t> </a:t>
            </a:r>
            <a:r>
              <a:rPr sz="1400" b="1" spc="0" dirty="0">
                <a:solidFill>
                  <a:srgbClr val="FFFFFF"/>
                </a:solidFill>
                <a:latin typeface="Calibri"/>
                <a:cs typeface="Calibri"/>
              </a:rPr>
              <a:t>w/</a:t>
            </a:r>
            <a:endParaRPr sz="1400">
              <a:latin typeface="Calibri"/>
              <a:cs typeface="Calibri"/>
            </a:endParaRPr>
          </a:p>
          <a:p>
            <a:pPr marL="162187" marR="163185" algn="ctr">
              <a:lnSpc>
                <a:spcPts val="1680"/>
              </a:lnSpc>
              <a:spcBef>
                <a:spcPts val="84"/>
              </a:spcBef>
            </a:pPr>
            <a:r>
              <a:rPr sz="2100" b="1" baseline="1950" dirty="0">
                <a:solidFill>
                  <a:srgbClr val="FFFFFF"/>
                </a:solidFill>
                <a:latin typeface="Calibri"/>
                <a:cs typeface="Calibri"/>
              </a:rPr>
              <a:t>p</a:t>
            </a:r>
            <a:r>
              <a:rPr sz="2100" b="1" spc="-14" baseline="1950" dirty="0">
                <a:solidFill>
                  <a:srgbClr val="FFFFFF"/>
                </a:solidFill>
                <a:latin typeface="Calibri"/>
                <a:cs typeface="Calibri"/>
              </a:rPr>
              <a:t>r</a:t>
            </a:r>
            <a:r>
              <a:rPr sz="2100" b="1" spc="0" baseline="1950" dirty="0">
                <a:solidFill>
                  <a:srgbClr val="FFFFFF"/>
                </a:solidFill>
                <a:latin typeface="Calibri"/>
                <a:cs typeface="Calibri"/>
              </a:rPr>
              <a:t>og</a:t>
            </a:r>
            <a:r>
              <a:rPr sz="2100" b="1" spc="-14" baseline="1950" dirty="0">
                <a:solidFill>
                  <a:srgbClr val="FFFFFF"/>
                </a:solidFill>
                <a:latin typeface="Calibri"/>
                <a:cs typeface="Calibri"/>
              </a:rPr>
              <a:t>r</a:t>
            </a:r>
            <a:r>
              <a:rPr sz="2100" b="1" spc="0" baseline="1950" dirty="0">
                <a:solidFill>
                  <a:srgbClr val="FFFFFF"/>
                </a:solidFill>
                <a:latin typeface="Calibri"/>
                <a:cs typeface="Calibri"/>
              </a:rPr>
              <a:t>ession</a:t>
            </a:r>
            <a:endParaRPr sz="1400">
              <a:latin typeface="Calibri"/>
              <a:cs typeface="Calibri"/>
            </a:endParaRPr>
          </a:p>
        </p:txBody>
      </p:sp>
      <p:sp>
        <p:nvSpPr>
          <p:cNvPr id="43" name="object 43"/>
          <p:cNvSpPr txBox="1"/>
          <p:nvPr/>
        </p:nvSpPr>
        <p:spPr>
          <a:xfrm>
            <a:off x="7905750" y="3215639"/>
            <a:ext cx="1238250" cy="518160"/>
          </a:xfrm>
          <a:prstGeom prst="rect">
            <a:avLst/>
          </a:prstGeom>
        </p:spPr>
        <p:txBody>
          <a:bodyPr wrap="square" lIns="0" tIns="0" rIns="0" bIns="0" rtlCol="0">
            <a:noAutofit/>
          </a:bodyPr>
          <a:lstStyle/>
          <a:p>
            <a:pPr marL="481589" marR="61340" indent="-387866">
              <a:lnSpc>
                <a:spcPts val="1680"/>
              </a:lnSpc>
              <a:spcBef>
                <a:spcPts val="404"/>
              </a:spcBef>
            </a:pPr>
            <a:r>
              <a:rPr sz="1400" b="1" spc="0" dirty="0">
                <a:solidFill>
                  <a:srgbClr val="FFFFFF"/>
                </a:solidFill>
                <a:latin typeface="Calibri"/>
                <a:cs typeface="Calibri"/>
              </a:rPr>
              <a:t>Depende</a:t>
            </a:r>
            <a:r>
              <a:rPr sz="1400" b="1" spc="-9" dirty="0">
                <a:solidFill>
                  <a:srgbClr val="FFFFFF"/>
                </a:solidFill>
                <a:latin typeface="Calibri"/>
                <a:cs typeface="Calibri"/>
              </a:rPr>
              <a:t>n</a:t>
            </a:r>
            <a:r>
              <a:rPr sz="1400" b="1" spc="0" dirty="0">
                <a:solidFill>
                  <a:srgbClr val="FFFFFF"/>
                </a:solidFill>
                <a:latin typeface="Calibri"/>
                <a:cs typeface="Calibri"/>
              </a:rPr>
              <a:t>t</a:t>
            </a:r>
            <a:r>
              <a:rPr sz="1400" b="1" spc="-64" dirty="0">
                <a:solidFill>
                  <a:srgbClr val="FFFFFF"/>
                </a:solidFill>
                <a:latin typeface="Calibri"/>
                <a:cs typeface="Calibri"/>
              </a:rPr>
              <a:t> </a:t>
            </a:r>
            <a:r>
              <a:rPr sz="1400" b="1" spc="0" dirty="0">
                <a:solidFill>
                  <a:srgbClr val="FFFFFF"/>
                </a:solidFill>
                <a:latin typeface="Calibri"/>
                <a:cs typeface="Calibri"/>
              </a:rPr>
              <a:t>on p62</a:t>
            </a:r>
            <a:endParaRPr sz="1400">
              <a:latin typeface="Calibri"/>
              <a:cs typeface="Calibri"/>
            </a:endParaRPr>
          </a:p>
        </p:txBody>
      </p:sp>
      <p:sp>
        <p:nvSpPr>
          <p:cNvPr id="42" name="object 42"/>
          <p:cNvSpPr txBox="1"/>
          <p:nvPr/>
        </p:nvSpPr>
        <p:spPr>
          <a:xfrm>
            <a:off x="4191000" y="3733800"/>
            <a:ext cx="1143000" cy="243839"/>
          </a:xfrm>
          <a:prstGeom prst="rect">
            <a:avLst/>
          </a:prstGeom>
        </p:spPr>
        <p:txBody>
          <a:bodyPr wrap="square" lIns="0" tIns="0" rIns="0" bIns="0" rtlCol="0">
            <a:noAutofit/>
          </a:bodyPr>
          <a:lstStyle/>
          <a:p>
            <a:pPr marL="91439">
              <a:lnSpc>
                <a:spcPct val="101725"/>
              </a:lnSpc>
              <a:spcBef>
                <a:spcPts val="219"/>
              </a:spcBef>
            </a:pPr>
            <a:r>
              <a:rPr lang="en-US" sz="1200" dirty="0">
                <a:latin typeface="Calibri"/>
                <a:cs typeface="Calibri"/>
              </a:rPr>
              <a:t>Breast</a:t>
            </a:r>
            <a:endParaRPr sz="1200" dirty="0">
              <a:latin typeface="Calibri"/>
              <a:cs typeface="Calibri"/>
            </a:endParaRPr>
          </a:p>
        </p:txBody>
      </p:sp>
      <p:sp>
        <p:nvSpPr>
          <p:cNvPr id="41" name="object 41"/>
          <p:cNvSpPr txBox="1"/>
          <p:nvPr/>
        </p:nvSpPr>
        <p:spPr>
          <a:xfrm>
            <a:off x="5334000" y="3733800"/>
            <a:ext cx="1333500" cy="243839"/>
          </a:xfrm>
          <a:prstGeom prst="rect">
            <a:avLst/>
          </a:prstGeom>
        </p:spPr>
        <p:txBody>
          <a:bodyPr wrap="square" lIns="0" tIns="0" rIns="0" bIns="0" rtlCol="0">
            <a:noAutofit/>
          </a:bodyPr>
          <a:lstStyle/>
          <a:p>
            <a:pPr marL="558780" marR="558886"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40" name="object 40"/>
          <p:cNvSpPr txBox="1"/>
          <p:nvPr/>
        </p:nvSpPr>
        <p:spPr>
          <a:xfrm>
            <a:off x="6667500" y="3733800"/>
            <a:ext cx="1238250" cy="243839"/>
          </a:xfrm>
          <a:prstGeom prst="rect">
            <a:avLst/>
          </a:prstGeom>
        </p:spPr>
        <p:txBody>
          <a:bodyPr wrap="square" lIns="0" tIns="0" rIns="0" bIns="0" rtlCol="0">
            <a:noAutofit/>
          </a:bodyPr>
          <a:lstStyle/>
          <a:p>
            <a:pPr marL="510845" marR="511571" algn="ctr">
              <a:lnSpc>
                <a:spcPct val="92488"/>
              </a:lnSpc>
              <a:spcBef>
                <a:spcPts val="70"/>
              </a:spcBef>
            </a:pPr>
            <a:r>
              <a:rPr sz="1600" spc="0" dirty="0">
                <a:solidFill>
                  <a:srgbClr val="009900"/>
                </a:solidFill>
                <a:latin typeface="Wingdings"/>
                <a:cs typeface="Wingdings"/>
              </a:rPr>
              <a:t></a:t>
            </a:r>
            <a:endParaRPr sz="1600" dirty="0">
              <a:latin typeface="Wingdings"/>
              <a:cs typeface="Wingdings"/>
            </a:endParaRPr>
          </a:p>
        </p:txBody>
      </p:sp>
      <p:sp>
        <p:nvSpPr>
          <p:cNvPr id="39" name="object 39"/>
          <p:cNvSpPr txBox="1"/>
          <p:nvPr/>
        </p:nvSpPr>
        <p:spPr>
          <a:xfrm>
            <a:off x="7905750" y="3733800"/>
            <a:ext cx="1238250" cy="243839"/>
          </a:xfrm>
          <a:prstGeom prst="rect">
            <a:avLst/>
          </a:prstGeom>
        </p:spPr>
        <p:txBody>
          <a:bodyPr wrap="square" lIns="0" tIns="0" rIns="0" bIns="0" rtlCol="0">
            <a:noAutofit/>
          </a:bodyPr>
          <a:lstStyle/>
          <a:p>
            <a:pPr marL="498601" marR="499403" algn="ctr">
              <a:lnSpc>
                <a:spcPct val="101725"/>
              </a:lnSpc>
              <a:spcBef>
                <a:spcPts val="219"/>
              </a:spcBef>
            </a:pPr>
            <a:r>
              <a:rPr lang="en-US" sz="1200" dirty="0">
                <a:solidFill>
                  <a:srgbClr val="009900"/>
                </a:solidFill>
                <a:latin typeface="Wingdings"/>
                <a:cs typeface="Wingdings"/>
              </a:rPr>
              <a:t></a:t>
            </a:r>
            <a:endParaRPr lang="en-US" sz="1200" dirty="0">
              <a:latin typeface="Wingdings"/>
              <a:cs typeface="Wingdings"/>
            </a:endParaRPr>
          </a:p>
          <a:p>
            <a:pPr marL="498601" marR="499403" algn="ctr">
              <a:lnSpc>
                <a:spcPct val="101725"/>
              </a:lnSpc>
              <a:spcBef>
                <a:spcPts val="219"/>
              </a:spcBef>
            </a:pPr>
            <a:endParaRPr sz="1200" dirty="0">
              <a:latin typeface="Calibri"/>
              <a:cs typeface="Calibri"/>
            </a:endParaRPr>
          </a:p>
        </p:txBody>
      </p:sp>
      <p:sp>
        <p:nvSpPr>
          <p:cNvPr id="38" name="object 38"/>
          <p:cNvSpPr txBox="1"/>
          <p:nvPr/>
        </p:nvSpPr>
        <p:spPr>
          <a:xfrm>
            <a:off x="4191000" y="3977640"/>
            <a:ext cx="1143000" cy="243839"/>
          </a:xfrm>
          <a:prstGeom prst="rect">
            <a:avLst/>
          </a:prstGeom>
        </p:spPr>
        <p:txBody>
          <a:bodyPr wrap="square" lIns="0" tIns="0" rIns="0" bIns="0" rtlCol="0">
            <a:noAutofit/>
          </a:bodyPr>
          <a:lstStyle/>
          <a:p>
            <a:pPr marL="91439">
              <a:lnSpc>
                <a:spcPct val="101725"/>
              </a:lnSpc>
              <a:spcBef>
                <a:spcPts val="219"/>
              </a:spcBef>
            </a:pPr>
            <a:r>
              <a:rPr sz="1200" b="1" spc="0" dirty="0">
                <a:solidFill>
                  <a:srgbClr val="FFFFFF"/>
                </a:solidFill>
                <a:latin typeface="Calibri"/>
                <a:cs typeface="Calibri"/>
              </a:rPr>
              <a:t>Colo</a:t>
            </a:r>
            <a:r>
              <a:rPr sz="1200" b="1" spc="-9" dirty="0">
                <a:solidFill>
                  <a:srgbClr val="FFFFFF"/>
                </a:solidFill>
                <a:latin typeface="Calibri"/>
                <a:cs typeface="Calibri"/>
              </a:rPr>
              <a:t>r</a:t>
            </a:r>
            <a:r>
              <a:rPr sz="1200" b="1" spc="0" dirty="0">
                <a:solidFill>
                  <a:srgbClr val="FFFFFF"/>
                </a:solidFill>
                <a:latin typeface="Calibri"/>
                <a:cs typeface="Calibri"/>
              </a:rPr>
              <a:t>ec</a:t>
            </a:r>
            <a:r>
              <a:rPr sz="1200" b="1" spc="-14" dirty="0">
                <a:solidFill>
                  <a:srgbClr val="FFFFFF"/>
                </a:solidFill>
                <a:latin typeface="Calibri"/>
                <a:cs typeface="Calibri"/>
              </a:rPr>
              <a:t>t</a:t>
            </a:r>
            <a:r>
              <a:rPr sz="1200" b="1" spc="0" dirty="0">
                <a:solidFill>
                  <a:srgbClr val="FFFFFF"/>
                </a:solidFill>
                <a:latin typeface="Calibri"/>
                <a:cs typeface="Calibri"/>
              </a:rPr>
              <a:t>al</a:t>
            </a:r>
            <a:endParaRPr sz="1200">
              <a:latin typeface="Calibri"/>
              <a:cs typeface="Calibri"/>
            </a:endParaRPr>
          </a:p>
        </p:txBody>
      </p:sp>
      <p:sp>
        <p:nvSpPr>
          <p:cNvPr id="37" name="object 37"/>
          <p:cNvSpPr txBox="1"/>
          <p:nvPr/>
        </p:nvSpPr>
        <p:spPr>
          <a:xfrm>
            <a:off x="5334000" y="3977640"/>
            <a:ext cx="1333500" cy="243839"/>
          </a:xfrm>
          <a:prstGeom prst="rect">
            <a:avLst/>
          </a:prstGeom>
        </p:spPr>
        <p:txBody>
          <a:bodyPr wrap="square" lIns="0" tIns="0" rIns="0" bIns="0" rtlCol="0">
            <a:noAutofit/>
          </a:bodyPr>
          <a:lstStyle/>
          <a:p>
            <a:pPr marL="558780" marR="558886"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36" name="object 36"/>
          <p:cNvSpPr txBox="1"/>
          <p:nvPr/>
        </p:nvSpPr>
        <p:spPr>
          <a:xfrm>
            <a:off x="6667500" y="3977640"/>
            <a:ext cx="1238250" cy="243839"/>
          </a:xfrm>
          <a:prstGeom prst="rect">
            <a:avLst/>
          </a:prstGeom>
        </p:spPr>
        <p:txBody>
          <a:bodyPr wrap="square" lIns="0" tIns="0" rIns="0" bIns="0" rtlCol="0">
            <a:noAutofit/>
          </a:bodyPr>
          <a:lstStyle/>
          <a:p>
            <a:pPr marL="510845" marR="511571"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35" name="object 35"/>
          <p:cNvSpPr txBox="1"/>
          <p:nvPr/>
        </p:nvSpPr>
        <p:spPr>
          <a:xfrm>
            <a:off x="7905750" y="3977640"/>
            <a:ext cx="1238250" cy="243839"/>
          </a:xfrm>
          <a:prstGeom prst="rect">
            <a:avLst/>
          </a:prstGeom>
        </p:spPr>
        <p:txBody>
          <a:bodyPr wrap="square" lIns="0" tIns="0" rIns="0" bIns="0" rtlCol="0">
            <a:noAutofit/>
          </a:bodyPr>
          <a:lstStyle/>
          <a:p>
            <a:pPr marL="498601" marR="499403" algn="ctr">
              <a:lnSpc>
                <a:spcPct val="101725"/>
              </a:lnSpc>
              <a:spcBef>
                <a:spcPts val="219"/>
              </a:spcBef>
            </a:pPr>
            <a:r>
              <a:rPr sz="1200" spc="0" dirty="0">
                <a:latin typeface="Calibri"/>
                <a:cs typeface="Calibri"/>
              </a:rPr>
              <a:t>ND</a:t>
            </a:r>
            <a:endParaRPr sz="1200">
              <a:latin typeface="Calibri"/>
              <a:cs typeface="Calibri"/>
            </a:endParaRPr>
          </a:p>
        </p:txBody>
      </p:sp>
      <p:sp>
        <p:nvSpPr>
          <p:cNvPr id="34" name="object 34"/>
          <p:cNvSpPr txBox="1"/>
          <p:nvPr/>
        </p:nvSpPr>
        <p:spPr>
          <a:xfrm>
            <a:off x="4191000" y="4221480"/>
            <a:ext cx="1143000" cy="243839"/>
          </a:xfrm>
          <a:prstGeom prst="rect">
            <a:avLst/>
          </a:prstGeom>
        </p:spPr>
        <p:txBody>
          <a:bodyPr wrap="square" lIns="0" tIns="0" rIns="0" bIns="0" rtlCol="0">
            <a:noAutofit/>
          </a:bodyPr>
          <a:lstStyle/>
          <a:p>
            <a:pPr marL="91439">
              <a:lnSpc>
                <a:spcPct val="101725"/>
              </a:lnSpc>
              <a:spcBef>
                <a:spcPts val="219"/>
              </a:spcBef>
            </a:pPr>
            <a:r>
              <a:rPr sz="1200" b="1" spc="0" dirty="0">
                <a:solidFill>
                  <a:srgbClr val="FFFFFF"/>
                </a:solidFill>
                <a:latin typeface="Calibri"/>
                <a:cs typeface="Calibri"/>
              </a:rPr>
              <a:t>Gliobla</a:t>
            </a:r>
            <a:r>
              <a:rPr sz="1200" b="1" spc="-9" dirty="0">
                <a:solidFill>
                  <a:srgbClr val="FFFFFF"/>
                </a:solidFill>
                <a:latin typeface="Calibri"/>
                <a:cs typeface="Calibri"/>
              </a:rPr>
              <a:t>s</a:t>
            </a:r>
            <a:r>
              <a:rPr sz="1200" b="1" spc="-14" dirty="0">
                <a:solidFill>
                  <a:srgbClr val="FFFFFF"/>
                </a:solidFill>
                <a:latin typeface="Calibri"/>
                <a:cs typeface="Calibri"/>
              </a:rPr>
              <a:t>t</a:t>
            </a:r>
            <a:r>
              <a:rPr sz="1200" b="1" spc="4" dirty="0">
                <a:solidFill>
                  <a:srgbClr val="FFFFFF"/>
                </a:solidFill>
                <a:latin typeface="Calibri"/>
                <a:cs typeface="Calibri"/>
              </a:rPr>
              <a:t>o</a:t>
            </a:r>
            <a:r>
              <a:rPr sz="1200" b="1" spc="0" dirty="0">
                <a:solidFill>
                  <a:srgbClr val="FFFFFF"/>
                </a:solidFill>
                <a:latin typeface="Calibri"/>
                <a:cs typeface="Calibri"/>
              </a:rPr>
              <a:t>ma</a:t>
            </a:r>
            <a:endParaRPr sz="1200">
              <a:latin typeface="Calibri"/>
              <a:cs typeface="Calibri"/>
            </a:endParaRPr>
          </a:p>
        </p:txBody>
      </p:sp>
      <p:sp>
        <p:nvSpPr>
          <p:cNvPr id="33" name="object 33"/>
          <p:cNvSpPr txBox="1"/>
          <p:nvPr/>
        </p:nvSpPr>
        <p:spPr>
          <a:xfrm>
            <a:off x="5334000" y="4221480"/>
            <a:ext cx="1333500" cy="243839"/>
          </a:xfrm>
          <a:prstGeom prst="rect">
            <a:avLst/>
          </a:prstGeom>
        </p:spPr>
        <p:txBody>
          <a:bodyPr wrap="square" lIns="0" tIns="0" rIns="0" bIns="0" rtlCol="0">
            <a:noAutofit/>
          </a:bodyPr>
          <a:lstStyle/>
          <a:p>
            <a:pPr marL="558780" marR="558886"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32" name="object 32"/>
          <p:cNvSpPr txBox="1"/>
          <p:nvPr/>
        </p:nvSpPr>
        <p:spPr>
          <a:xfrm>
            <a:off x="6667500" y="4221480"/>
            <a:ext cx="1238250" cy="243839"/>
          </a:xfrm>
          <a:prstGeom prst="rect">
            <a:avLst/>
          </a:prstGeom>
        </p:spPr>
        <p:txBody>
          <a:bodyPr wrap="square" lIns="0" tIns="0" rIns="0" bIns="0" rtlCol="0">
            <a:noAutofit/>
          </a:bodyPr>
          <a:lstStyle/>
          <a:p>
            <a:pPr marL="510845" marR="511571"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31" name="object 31"/>
          <p:cNvSpPr txBox="1"/>
          <p:nvPr/>
        </p:nvSpPr>
        <p:spPr>
          <a:xfrm>
            <a:off x="7905750" y="4221480"/>
            <a:ext cx="1238250" cy="243839"/>
          </a:xfrm>
          <a:prstGeom prst="rect">
            <a:avLst/>
          </a:prstGeom>
        </p:spPr>
        <p:txBody>
          <a:bodyPr wrap="square" lIns="0" tIns="0" rIns="0" bIns="0" rtlCol="0">
            <a:noAutofit/>
          </a:bodyPr>
          <a:lstStyle/>
          <a:p>
            <a:pPr marL="510918" marR="511498"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30" name="object 30"/>
          <p:cNvSpPr txBox="1"/>
          <p:nvPr/>
        </p:nvSpPr>
        <p:spPr>
          <a:xfrm>
            <a:off x="4191000" y="4465320"/>
            <a:ext cx="1143000" cy="243839"/>
          </a:xfrm>
          <a:prstGeom prst="rect">
            <a:avLst/>
          </a:prstGeom>
        </p:spPr>
        <p:txBody>
          <a:bodyPr wrap="square" lIns="0" tIns="0" rIns="0" bIns="0" rtlCol="0">
            <a:noAutofit/>
          </a:bodyPr>
          <a:lstStyle/>
          <a:p>
            <a:pPr marL="91439">
              <a:lnSpc>
                <a:spcPct val="101725"/>
              </a:lnSpc>
              <a:spcBef>
                <a:spcPts val="219"/>
              </a:spcBef>
            </a:pPr>
            <a:r>
              <a:rPr sz="1200" b="1" spc="0" dirty="0">
                <a:solidFill>
                  <a:srgbClr val="FFFFFF"/>
                </a:solidFill>
                <a:latin typeface="Calibri"/>
                <a:cs typeface="Calibri"/>
              </a:rPr>
              <a:t>Kidn</a:t>
            </a:r>
            <a:r>
              <a:rPr sz="1200" b="1" spc="-9" dirty="0">
                <a:solidFill>
                  <a:srgbClr val="FFFFFF"/>
                </a:solidFill>
                <a:latin typeface="Calibri"/>
                <a:cs typeface="Calibri"/>
              </a:rPr>
              <a:t>e</a:t>
            </a:r>
            <a:r>
              <a:rPr sz="1200" b="1" spc="0" dirty="0">
                <a:solidFill>
                  <a:srgbClr val="FFFFFF"/>
                </a:solidFill>
                <a:latin typeface="Calibri"/>
                <a:cs typeface="Calibri"/>
              </a:rPr>
              <a:t>y</a:t>
            </a:r>
            <a:endParaRPr sz="1200">
              <a:latin typeface="Calibri"/>
              <a:cs typeface="Calibri"/>
            </a:endParaRPr>
          </a:p>
        </p:txBody>
      </p:sp>
      <p:sp>
        <p:nvSpPr>
          <p:cNvPr id="29" name="object 29"/>
          <p:cNvSpPr txBox="1"/>
          <p:nvPr/>
        </p:nvSpPr>
        <p:spPr>
          <a:xfrm>
            <a:off x="5334000" y="4465320"/>
            <a:ext cx="1333500" cy="243839"/>
          </a:xfrm>
          <a:prstGeom prst="rect">
            <a:avLst/>
          </a:prstGeom>
        </p:spPr>
        <p:txBody>
          <a:bodyPr wrap="square" lIns="0" tIns="0" rIns="0" bIns="0" rtlCol="0">
            <a:noAutofit/>
          </a:bodyPr>
          <a:lstStyle/>
          <a:p>
            <a:pPr marL="558780" marR="558886"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28" name="object 28"/>
          <p:cNvSpPr txBox="1"/>
          <p:nvPr/>
        </p:nvSpPr>
        <p:spPr>
          <a:xfrm>
            <a:off x="6667500" y="4465320"/>
            <a:ext cx="1238250" cy="243839"/>
          </a:xfrm>
          <a:prstGeom prst="rect">
            <a:avLst/>
          </a:prstGeom>
        </p:spPr>
        <p:txBody>
          <a:bodyPr wrap="square" lIns="0" tIns="0" rIns="0" bIns="0" rtlCol="0">
            <a:noAutofit/>
          </a:bodyPr>
          <a:lstStyle/>
          <a:p>
            <a:pPr marL="498601" marR="499403" algn="ctr">
              <a:lnSpc>
                <a:spcPct val="101725"/>
              </a:lnSpc>
              <a:spcBef>
                <a:spcPts val="219"/>
              </a:spcBef>
            </a:pPr>
            <a:r>
              <a:rPr sz="1200" spc="0" dirty="0">
                <a:latin typeface="Calibri"/>
                <a:cs typeface="Calibri"/>
              </a:rPr>
              <a:t>ND</a:t>
            </a:r>
            <a:endParaRPr sz="1200">
              <a:latin typeface="Calibri"/>
              <a:cs typeface="Calibri"/>
            </a:endParaRPr>
          </a:p>
        </p:txBody>
      </p:sp>
      <p:sp>
        <p:nvSpPr>
          <p:cNvPr id="27" name="object 27"/>
          <p:cNvSpPr txBox="1"/>
          <p:nvPr/>
        </p:nvSpPr>
        <p:spPr>
          <a:xfrm>
            <a:off x="7905750" y="4465320"/>
            <a:ext cx="1238250" cy="243839"/>
          </a:xfrm>
          <a:prstGeom prst="rect">
            <a:avLst/>
          </a:prstGeom>
        </p:spPr>
        <p:txBody>
          <a:bodyPr wrap="square" lIns="0" tIns="0" rIns="0" bIns="0" rtlCol="0">
            <a:noAutofit/>
          </a:bodyPr>
          <a:lstStyle/>
          <a:p>
            <a:pPr marL="510774" marR="511642"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26" name="object 26"/>
          <p:cNvSpPr txBox="1"/>
          <p:nvPr/>
        </p:nvSpPr>
        <p:spPr>
          <a:xfrm>
            <a:off x="4191000" y="4709159"/>
            <a:ext cx="1143000" cy="243839"/>
          </a:xfrm>
          <a:prstGeom prst="rect">
            <a:avLst/>
          </a:prstGeom>
        </p:spPr>
        <p:txBody>
          <a:bodyPr wrap="square" lIns="0" tIns="0" rIns="0" bIns="0" rtlCol="0">
            <a:noAutofit/>
          </a:bodyPr>
          <a:lstStyle/>
          <a:p>
            <a:pPr marL="91439">
              <a:lnSpc>
                <a:spcPct val="101725"/>
              </a:lnSpc>
              <a:spcBef>
                <a:spcPts val="219"/>
              </a:spcBef>
            </a:pPr>
            <a:r>
              <a:rPr sz="1200" b="1" spc="0" dirty="0">
                <a:solidFill>
                  <a:srgbClr val="FFFFFF"/>
                </a:solidFill>
                <a:latin typeface="Calibri"/>
                <a:cs typeface="Calibri"/>
              </a:rPr>
              <a:t>Li</a:t>
            </a:r>
            <a:r>
              <a:rPr sz="1200" b="1" spc="-9" dirty="0">
                <a:solidFill>
                  <a:srgbClr val="FFFFFF"/>
                </a:solidFill>
                <a:latin typeface="Calibri"/>
                <a:cs typeface="Calibri"/>
              </a:rPr>
              <a:t>v</a:t>
            </a:r>
            <a:r>
              <a:rPr sz="1200" b="1" spc="0" dirty="0">
                <a:solidFill>
                  <a:srgbClr val="FFFFFF"/>
                </a:solidFill>
                <a:latin typeface="Calibri"/>
                <a:cs typeface="Calibri"/>
              </a:rPr>
              <a:t>er</a:t>
            </a:r>
            <a:endParaRPr sz="1200">
              <a:latin typeface="Calibri"/>
              <a:cs typeface="Calibri"/>
            </a:endParaRPr>
          </a:p>
        </p:txBody>
      </p:sp>
      <p:sp>
        <p:nvSpPr>
          <p:cNvPr id="25" name="object 25"/>
          <p:cNvSpPr txBox="1"/>
          <p:nvPr/>
        </p:nvSpPr>
        <p:spPr>
          <a:xfrm>
            <a:off x="5334000" y="4709159"/>
            <a:ext cx="1333500" cy="243839"/>
          </a:xfrm>
          <a:prstGeom prst="rect">
            <a:avLst/>
          </a:prstGeom>
        </p:spPr>
        <p:txBody>
          <a:bodyPr wrap="square" lIns="0" tIns="0" rIns="0" bIns="0" rtlCol="0">
            <a:noAutofit/>
          </a:bodyPr>
          <a:lstStyle/>
          <a:p>
            <a:pPr marL="558780" marR="558886"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24" name="object 24"/>
          <p:cNvSpPr txBox="1"/>
          <p:nvPr/>
        </p:nvSpPr>
        <p:spPr>
          <a:xfrm>
            <a:off x="6667500" y="4709159"/>
            <a:ext cx="1238250" cy="243839"/>
          </a:xfrm>
          <a:prstGeom prst="rect">
            <a:avLst/>
          </a:prstGeom>
        </p:spPr>
        <p:txBody>
          <a:bodyPr wrap="square" lIns="0" tIns="0" rIns="0" bIns="0" rtlCol="0">
            <a:noAutofit/>
          </a:bodyPr>
          <a:lstStyle/>
          <a:p>
            <a:pPr marL="498601" marR="499403" algn="ctr">
              <a:lnSpc>
                <a:spcPct val="101725"/>
              </a:lnSpc>
              <a:spcBef>
                <a:spcPts val="219"/>
              </a:spcBef>
            </a:pPr>
            <a:r>
              <a:rPr sz="1200" spc="0" dirty="0">
                <a:latin typeface="Calibri"/>
                <a:cs typeface="Calibri"/>
              </a:rPr>
              <a:t>ND</a:t>
            </a:r>
            <a:endParaRPr sz="1200">
              <a:latin typeface="Calibri"/>
              <a:cs typeface="Calibri"/>
            </a:endParaRPr>
          </a:p>
        </p:txBody>
      </p:sp>
      <p:sp>
        <p:nvSpPr>
          <p:cNvPr id="23" name="object 23"/>
          <p:cNvSpPr txBox="1"/>
          <p:nvPr/>
        </p:nvSpPr>
        <p:spPr>
          <a:xfrm>
            <a:off x="7905750" y="4709159"/>
            <a:ext cx="1238250" cy="243839"/>
          </a:xfrm>
          <a:prstGeom prst="rect">
            <a:avLst/>
          </a:prstGeom>
        </p:spPr>
        <p:txBody>
          <a:bodyPr wrap="square" lIns="0" tIns="0" rIns="0" bIns="0" rtlCol="0">
            <a:noAutofit/>
          </a:bodyPr>
          <a:lstStyle/>
          <a:p>
            <a:pPr marL="510774" marR="511642"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22" name="object 22"/>
          <p:cNvSpPr txBox="1"/>
          <p:nvPr/>
        </p:nvSpPr>
        <p:spPr>
          <a:xfrm>
            <a:off x="4191000" y="4952999"/>
            <a:ext cx="1143000" cy="243839"/>
          </a:xfrm>
          <a:prstGeom prst="rect">
            <a:avLst/>
          </a:prstGeom>
        </p:spPr>
        <p:txBody>
          <a:bodyPr wrap="square" lIns="0" tIns="0" rIns="0" bIns="0" rtlCol="0">
            <a:noAutofit/>
          </a:bodyPr>
          <a:lstStyle/>
          <a:p>
            <a:pPr marL="91439">
              <a:lnSpc>
                <a:spcPct val="101725"/>
              </a:lnSpc>
              <a:spcBef>
                <a:spcPts val="219"/>
              </a:spcBef>
            </a:pPr>
            <a:r>
              <a:rPr sz="1200" b="1" spc="0" dirty="0">
                <a:solidFill>
                  <a:srgbClr val="FFFFFF"/>
                </a:solidFill>
                <a:latin typeface="Calibri"/>
                <a:cs typeface="Calibri"/>
              </a:rPr>
              <a:t>Lung</a:t>
            </a:r>
            <a:endParaRPr sz="1200">
              <a:latin typeface="Calibri"/>
              <a:cs typeface="Calibri"/>
            </a:endParaRPr>
          </a:p>
        </p:txBody>
      </p:sp>
      <p:sp>
        <p:nvSpPr>
          <p:cNvPr id="21" name="object 21"/>
          <p:cNvSpPr txBox="1"/>
          <p:nvPr/>
        </p:nvSpPr>
        <p:spPr>
          <a:xfrm>
            <a:off x="5334000" y="4952999"/>
            <a:ext cx="1333500" cy="243839"/>
          </a:xfrm>
          <a:prstGeom prst="rect">
            <a:avLst/>
          </a:prstGeom>
        </p:spPr>
        <p:txBody>
          <a:bodyPr wrap="square" lIns="0" tIns="0" rIns="0" bIns="0" rtlCol="0">
            <a:noAutofit/>
          </a:bodyPr>
          <a:lstStyle/>
          <a:p>
            <a:pPr marL="558780" marR="558886"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20" name="object 20"/>
          <p:cNvSpPr txBox="1"/>
          <p:nvPr/>
        </p:nvSpPr>
        <p:spPr>
          <a:xfrm>
            <a:off x="6667500" y="4952999"/>
            <a:ext cx="1238250" cy="243839"/>
          </a:xfrm>
          <a:prstGeom prst="rect">
            <a:avLst/>
          </a:prstGeom>
        </p:spPr>
        <p:txBody>
          <a:bodyPr wrap="square" lIns="0" tIns="0" rIns="0" bIns="0" rtlCol="0">
            <a:noAutofit/>
          </a:bodyPr>
          <a:lstStyle/>
          <a:p>
            <a:pPr marL="510845" marR="511571"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19" name="object 19"/>
          <p:cNvSpPr txBox="1"/>
          <p:nvPr/>
        </p:nvSpPr>
        <p:spPr>
          <a:xfrm>
            <a:off x="7905750" y="4952999"/>
            <a:ext cx="1238250" cy="243839"/>
          </a:xfrm>
          <a:prstGeom prst="rect">
            <a:avLst/>
          </a:prstGeom>
        </p:spPr>
        <p:txBody>
          <a:bodyPr wrap="square" lIns="0" tIns="0" rIns="0" bIns="0" rtlCol="0">
            <a:noAutofit/>
          </a:bodyPr>
          <a:lstStyle/>
          <a:p>
            <a:pPr marL="510918" marR="511498"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18" name="object 18"/>
          <p:cNvSpPr txBox="1"/>
          <p:nvPr/>
        </p:nvSpPr>
        <p:spPr>
          <a:xfrm>
            <a:off x="4191000" y="5196839"/>
            <a:ext cx="1143000" cy="243839"/>
          </a:xfrm>
          <a:prstGeom prst="rect">
            <a:avLst/>
          </a:prstGeom>
        </p:spPr>
        <p:txBody>
          <a:bodyPr wrap="square" lIns="0" tIns="0" rIns="0" bIns="0" rtlCol="0">
            <a:noAutofit/>
          </a:bodyPr>
          <a:lstStyle/>
          <a:p>
            <a:pPr marL="91439">
              <a:lnSpc>
                <a:spcPct val="101725"/>
              </a:lnSpc>
              <a:spcBef>
                <a:spcPts val="219"/>
              </a:spcBef>
            </a:pPr>
            <a:r>
              <a:rPr sz="1200" b="1" spc="0" dirty="0">
                <a:solidFill>
                  <a:srgbClr val="FFFFFF"/>
                </a:solidFill>
                <a:latin typeface="Calibri"/>
                <a:cs typeface="Calibri"/>
              </a:rPr>
              <a:t>Melanoma</a:t>
            </a:r>
            <a:endParaRPr sz="1200">
              <a:latin typeface="Calibri"/>
              <a:cs typeface="Calibri"/>
            </a:endParaRPr>
          </a:p>
        </p:txBody>
      </p:sp>
      <p:sp>
        <p:nvSpPr>
          <p:cNvPr id="17" name="object 17"/>
          <p:cNvSpPr txBox="1"/>
          <p:nvPr/>
        </p:nvSpPr>
        <p:spPr>
          <a:xfrm>
            <a:off x="5334000" y="5196839"/>
            <a:ext cx="1333500" cy="243839"/>
          </a:xfrm>
          <a:prstGeom prst="rect">
            <a:avLst/>
          </a:prstGeom>
        </p:spPr>
        <p:txBody>
          <a:bodyPr wrap="square" lIns="0" tIns="0" rIns="0" bIns="0" rtlCol="0">
            <a:noAutofit/>
          </a:bodyPr>
          <a:lstStyle/>
          <a:p>
            <a:pPr marL="558780" marR="558886"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16" name="object 16"/>
          <p:cNvSpPr txBox="1"/>
          <p:nvPr/>
        </p:nvSpPr>
        <p:spPr>
          <a:xfrm>
            <a:off x="6667500" y="5196839"/>
            <a:ext cx="1238250" cy="243839"/>
          </a:xfrm>
          <a:prstGeom prst="rect">
            <a:avLst/>
          </a:prstGeom>
        </p:spPr>
        <p:txBody>
          <a:bodyPr wrap="square" lIns="0" tIns="0" rIns="0" bIns="0" rtlCol="0">
            <a:noAutofit/>
          </a:bodyPr>
          <a:lstStyle/>
          <a:p>
            <a:pPr marL="510845" marR="511571"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15" name="object 15"/>
          <p:cNvSpPr txBox="1"/>
          <p:nvPr/>
        </p:nvSpPr>
        <p:spPr>
          <a:xfrm>
            <a:off x="7905750" y="5196839"/>
            <a:ext cx="1238250" cy="243839"/>
          </a:xfrm>
          <a:prstGeom prst="rect">
            <a:avLst/>
          </a:prstGeom>
        </p:spPr>
        <p:txBody>
          <a:bodyPr wrap="square" lIns="0" tIns="0" rIns="0" bIns="0" rtlCol="0">
            <a:noAutofit/>
          </a:bodyPr>
          <a:lstStyle/>
          <a:p>
            <a:pPr marL="494772" marR="495574" algn="ctr">
              <a:lnSpc>
                <a:spcPct val="101725"/>
              </a:lnSpc>
              <a:spcBef>
                <a:spcPts val="219"/>
              </a:spcBef>
            </a:pPr>
            <a:r>
              <a:rPr sz="1200" spc="0" dirty="0">
                <a:latin typeface="Calibri"/>
                <a:cs typeface="Calibri"/>
              </a:rPr>
              <a:t>ND</a:t>
            </a:r>
            <a:endParaRPr sz="1200">
              <a:latin typeface="Calibri"/>
              <a:cs typeface="Calibri"/>
            </a:endParaRPr>
          </a:p>
        </p:txBody>
      </p:sp>
      <p:sp>
        <p:nvSpPr>
          <p:cNvPr id="14" name="object 14"/>
          <p:cNvSpPr txBox="1"/>
          <p:nvPr/>
        </p:nvSpPr>
        <p:spPr>
          <a:xfrm>
            <a:off x="4191000" y="5440679"/>
            <a:ext cx="1143000" cy="243839"/>
          </a:xfrm>
          <a:prstGeom prst="rect">
            <a:avLst/>
          </a:prstGeom>
        </p:spPr>
        <p:txBody>
          <a:bodyPr wrap="square" lIns="0" tIns="0" rIns="0" bIns="0" rtlCol="0">
            <a:noAutofit/>
          </a:bodyPr>
          <a:lstStyle/>
          <a:p>
            <a:pPr marL="91439">
              <a:lnSpc>
                <a:spcPct val="101725"/>
              </a:lnSpc>
              <a:spcBef>
                <a:spcPts val="219"/>
              </a:spcBef>
            </a:pPr>
            <a:r>
              <a:rPr sz="1200" b="1" spc="0" dirty="0">
                <a:solidFill>
                  <a:srgbClr val="FFFFFF"/>
                </a:solidFill>
                <a:latin typeface="Calibri"/>
                <a:cs typeface="Calibri"/>
              </a:rPr>
              <a:t>M</a:t>
            </a:r>
            <a:r>
              <a:rPr sz="1200" b="1" spc="-9" dirty="0">
                <a:solidFill>
                  <a:srgbClr val="FFFFFF"/>
                </a:solidFill>
                <a:latin typeface="Calibri"/>
                <a:cs typeface="Calibri"/>
              </a:rPr>
              <a:t>y</a:t>
            </a:r>
            <a:r>
              <a:rPr sz="1200" b="1" spc="0" dirty="0">
                <a:solidFill>
                  <a:srgbClr val="FFFFFF"/>
                </a:solidFill>
                <a:latin typeface="Calibri"/>
                <a:cs typeface="Calibri"/>
              </a:rPr>
              <a:t>eloma</a:t>
            </a:r>
            <a:endParaRPr sz="1200">
              <a:latin typeface="Calibri"/>
              <a:cs typeface="Calibri"/>
            </a:endParaRPr>
          </a:p>
        </p:txBody>
      </p:sp>
      <p:sp>
        <p:nvSpPr>
          <p:cNvPr id="13" name="object 13"/>
          <p:cNvSpPr txBox="1"/>
          <p:nvPr/>
        </p:nvSpPr>
        <p:spPr>
          <a:xfrm>
            <a:off x="5334000" y="5440679"/>
            <a:ext cx="1333500" cy="243839"/>
          </a:xfrm>
          <a:prstGeom prst="rect">
            <a:avLst/>
          </a:prstGeom>
        </p:spPr>
        <p:txBody>
          <a:bodyPr wrap="square" lIns="0" tIns="0" rIns="0" bIns="0" rtlCol="0">
            <a:noAutofit/>
          </a:bodyPr>
          <a:lstStyle/>
          <a:p>
            <a:pPr marL="558780" marR="558886"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12" name="object 12"/>
          <p:cNvSpPr txBox="1"/>
          <p:nvPr/>
        </p:nvSpPr>
        <p:spPr>
          <a:xfrm>
            <a:off x="6667500" y="5440679"/>
            <a:ext cx="1238250" cy="243839"/>
          </a:xfrm>
          <a:prstGeom prst="rect">
            <a:avLst/>
          </a:prstGeom>
        </p:spPr>
        <p:txBody>
          <a:bodyPr wrap="square" lIns="0" tIns="0" rIns="0" bIns="0" rtlCol="0">
            <a:noAutofit/>
          </a:bodyPr>
          <a:lstStyle/>
          <a:p>
            <a:pPr marL="498601" marR="499403" algn="ctr">
              <a:lnSpc>
                <a:spcPct val="101725"/>
              </a:lnSpc>
              <a:spcBef>
                <a:spcPts val="219"/>
              </a:spcBef>
            </a:pPr>
            <a:r>
              <a:rPr sz="1200" spc="0" dirty="0">
                <a:latin typeface="Calibri"/>
                <a:cs typeface="Calibri"/>
              </a:rPr>
              <a:t>ND</a:t>
            </a:r>
            <a:endParaRPr sz="1200">
              <a:latin typeface="Calibri"/>
              <a:cs typeface="Calibri"/>
            </a:endParaRPr>
          </a:p>
        </p:txBody>
      </p:sp>
      <p:sp>
        <p:nvSpPr>
          <p:cNvPr id="11" name="object 11"/>
          <p:cNvSpPr txBox="1"/>
          <p:nvPr/>
        </p:nvSpPr>
        <p:spPr>
          <a:xfrm>
            <a:off x="7905750" y="5440679"/>
            <a:ext cx="1238250" cy="243839"/>
          </a:xfrm>
          <a:prstGeom prst="rect">
            <a:avLst/>
          </a:prstGeom>
        </p:spPr>
        <p:txBody>
          <a:bodyPr wrap="square" lIns="0" tIns="0" rIns="0" bIns="0" rtlCol="0">
            <a:noAutofit/>
          </a:bodyPr>
          <a:lstStyle/>
          <a:p>
            <a:pPr marL="510774" marR="511642"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10" name="object 10"/>
          <p:cNvSpPr txBox="1"/>
          <p:nvPr/>
        </p:nvSpPr>
        <p:spPr>
          <a:xfrm>
            <a:off x="4191000" y="5684519"/>
            <a:ext cx="1143000" cy="243839"/>
          </a:xfrm>
          <a:prstGeom prst="rect">
            <a:avLst/>
          </a:prstGeom>
        </p:spPr>
        <p:txBody>
          <a:bodyPr wrap="square" lIns="0" tIns="0" rIns="0" bIns="0" rtlCol="0">
            <a:noAutofit/>
          </a:bodyPr>
          <a:lstStyle/>
          <a:p>
            <a:pPr marL="91439">
              <a:lnSpc>
                <a:spcPct val="101725"/>
              </a:lnSpc>
              <a:spcBef>
                <a:spcPts val="219"/>
              </a:spcBef>
            </a:pPr>
            <a:r>
              <a:rPr lang="en-US" sz="1200" dirty="0">
                <a:latin typeface="Calibri"/>
                <a:cs typeface="Calibri"/>
              </a:rPr>
              <a:t>Ovary</a:t>
            </a:r>
            <a:endParaRPr sz="1200" dirty="0">
              <a:latin typeface="Calibri"/>
              <a:cs typeface="Calibri"/>
            </a:endParaRPr>
          </a:p>
        </p:txBody>
      </p:sp>
      <p:sp>
        <p:nvSpPr>
          <p:cNvPr id="9" name="object 9"/>
          <p:cNvSpPr txBox="1"/>
          <p:nvPr/>
        </p:nvSpPr>
        <p:spPr>
          <a:xfrm>
            <a:off x="5334000" y="5684519"/>
            <a:ext cx="1333500" cy="243839"/>
          </a:xfrm>
          <a:prstGeom prst="rect">
            <a:avLst/>
          </a:prstGeom>
        </p:spPr>
        <p:txBody>
          <a:bodyPr wrap="square" lIns="0" tIns="0" rIns="0" bIns="0" rtlCol="0">
            <a:noAutofit/>
          </a:bodyPr>
          <a:lstStyle/>
          <a:p>
            <a:pPr marL="558780" marR="558886"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8" name="object 8"/>
          <p:cNvSpPr txBox="1"/>
          <p:nvPr/>
        </p:nvSpPr>
        <p:spPr>
          <a:xfrm>
            <a:off x="6667500" y="5684519"/>
            <a:ext cx="1238250" cy="243839"/>
          </a:xfrm>
          <a:prstGeom prst="rect">
            <a:avLst/>
          </a:prstGeom>
        </p:spPr>
        <p:txBody>
          <a:bodyPr wrap="square" lIns="0" tIns="0" rIns="0" bIns="0" rtlCol="0">
            <a:noAutofit/>
          </a:bodyPr>
          <a:lstStyle/>
          <a:p>
            <a:pPr marL="498601" marR="499403" algn="ctr">
              <a:lnSpc>
                <a:spcPct val="101725"/>
              </a:lnSpc>
              <a:spcBef>
                <a:spcPts val="219"/>
              </a:spcBef>
            </a:pPr>
            <a:r>
              <a:rPr lang="en-US" sz="1200" dirty="0">
                <a:solidFill>
                  <a:srgbClr val="009900"/>
                </a:solidFill>
                <a:latin typeface="Wingdings"/>
                <a:cs typeface="Wingdings"/>
              </a:rPr>
              <a:t></a:t>
            </a:r>
            <a:endParaRPr lang="en-US" sz="1200" dirty="0">
              <a:latin typeface="Wingdings"/>
              <a:cs typeface="Wingdings"/>
            </a:endParaRPr>
          </a:p>
          <a:p>
            <a:pPr marL="498601" marR="499403" algn="ctr">
              <a:lnSpc>
                <a:spcPct val="101725"/>
              </a:lnSpc>
              <a:spcBef>
                <a:spcPts val="219"/>
              </a:spcBef>
            </a:pPr>
            <a:endParaRPr sz="1200" dirty="0">
              <a:latin typeface="Calibri"/>
              <a:cs typeface="Calibri"/>
            </a:endParaRPr>
          </a:p>
        </p:txBody>
      </p:sp>
      <p:sp>
        <p:nvSpPr>
          <p:cNvPr id="7" name="object 7"/>
          <p:cNvSpPr txBox="1"/>
          <p:nvPr/>
        </p:nvSpPr>
        <p:spPr>
          <a:xfrm>
            <a:off x="7905750" y="5684519"/>
            <a:ext cx="1238250" cy="243839"/>
          </a:xfrm>
          <a:prstGeom prst="rect">
            <a:avLst/>
          </a:prstGeom>
        </p:spPr>
        <p:txBody>
          <a:bodyPr wrap="square" lIns="0" tIns="0" rIns="0" bIns="0" rtlCol="0">
            <a:noAutofit/>
          </a:bodyPr>
          <a:lstStyle/>
          <a:p>
            <a:pPr marL="498647" marR="499357" algn="ctr">
              <a:lnSpc>
                <a:spcPct val="101725"/>
              </a:lnSpc>
              <a:spcBef>
                <a:spcPts val="219"/>
              </a:spcBef>
            </a:pPr>
            <a:r>
              <a:rPr sz="1200" spc="0" dirty="0">
                <a:latin typeface="Calibri"/>
                <a:cs typeface="Calibri"/>
              </a:rPr>
              <a:t>ND</a:t>
            </a:r>
            <a:endParaRPr sz="1200">
              <a:latin typeface="Calibri"/>
              <a:cs typeface="Calibri"/>
            </a:endParaRP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5" name="object 5"/>
          <p:cNvSpPr txBox="1"/>
          <p:nvPr/>
        </p:nvSpPr>
        <p:spPr>
          <a:xfrm>
            <a:off x="5334000" y="5928359"/>
            <a:ext cx="1333500" cy="243840"/>
          </a:xfrm>
          <a:prstGeom prst="rect">
            <a:avLst/>
          </a:prstGeom>
        </p:spPr>
        <p:txBody>
          <a:bodyPr wrap="square" lIns="0" tIns="0" rIns="0" bIns="0" rtlCol="0">
            <a:noAutofit/>
          </a:bodyPr>
          <a:lstStyle/>
          <a:p>
            <a:pPr marL="558780" marR="558886" algn="ctr">
              <a:lnSpc>
                <a:spcPct val="92488"/>
              </a:lnSpc>
              <a:spcBef>
                <a:spcPts val="70"/>
              </a:spcBef>
            </a:pPr>
            <a:r>
              <a:rPr sz="1600" spc="0" dirty="0">
                <a:solidFill>
                  <a:srgbClr val="009900"/>
                </a:solidFill>
                <a:latin typeface="Wingdings"/>
                <a:cs typeface="Wingdings"/>
              </a:rPr>
              <a:t></a:t>
            </a:r>
            <a:endParaRPr sz="1600" dirty="0">
              <a:latin typeface="Wingdings"/>
              <a:cs typeface="Wingdings"/>
            </a:endParaRPr>
          </a:p>
        </p:txBody>
      </p:sp>
      <p:sp>
        <p:nvSpPr>
          <p:cNvPr id="4" name="object 4"/>
          <p:cNvSpPr txBox="1"/>
          <p:nvPr/>
        </p:nvSpPr>
        <p:spPr>
          <a:xfrm>
            <a:off x="6667500" y="5928359"/>
            <a:ext cx="1238250" cy="243840"/>
          </a:xfrm>
          <a:prstGeom prst="rect">
            <a:avLst/>
          </a:prstGeom>
        </p:spPr>
        <p:txBody>
          <a:bodyPr wrap="square" lIns="0" tIns="0" rIns="0" bIns="0" rtlCol="0">
            <a:noAutofit/>
          </a:bodyPr>
          <a:lstStyle/>
          <a:p>
            <a:pPr marL="498601" marR="499403" algn="ctr">
              <a:lnSpc>
                <a:spcPct val="101725"/>
              </a:lnSpc>
              <a:spcBef>
                <a:spcPts val="219"/>
              </a:spcBef>
            </a:pPr>
            <a:r>
              <a:rPr sz="1200" spc="0" dirty="0">
                <a:latin typeface="Calibri"/>
                <a:cs typeface="Calibri"/>
              </a:rPr>
              <a:t>ND</a:t>
            </a:r>
            <a:endParaRPr sz="1200">
              <a:latin typeface="Calibri"/>
              <a:cs typeface="Calibri"/>
            </a:endParaRPr>
          </a:p>
        </p:txBody>
      </p:sp>
      <p:sp>
        <p:nvSpPr>
          <p:cNvPr id="3" name="object 3"/>
          <p:cNvSpPr txBox="1"/>
          <p:nvPr/>
        </p:nvSpPr>
        <p:spPr>
          <a:xfrm>
            <a:off x="7905750" y="5928359"/>
            <a:ext cx="1238250" cy="243840"/>
          </a:xfrm>
          <a:prstGeom prst="rect">
            <a:avLst/>
          </a:prstGeom>
        </p:spPr>
        <p:txBody>
          <a:bodyPr wrap="square" lIns="0" tIns="0" rIns="0" bIns="0" rtlCol="0">
            <a:noAutofit/>
          </a:bodyPr>
          <a:lstStyle/>
          <a:p>
            <a:pPr marL="510774" marR="511642" algn="ctr">
              <a:lnSpc>
                <a:spcPct val="92488"/>
              </a:lnSpc>
              <a:spcBef>
                <a:spcPts val="70"/>
              </a:spcBef>
            </a:pPr>
            <a:r>
              <a:rPr sz="1600" spc="0" dirty="0">
                <a:solidFill>
                  <a:srgbClr val="009900"/>
                </a:solidFill>
                <a:latin typeface="Wingdings"/>
                <a:cs typeface="Wingdings"/>
              </a:rPr>
              <a:t></a:t>
            </a:r>
            <a:endParaRPr sz="1600">
              <a:latin typeface="Wingdings"/>
              <a:cs typeface="Wingdings"/>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6</a:t>
            </a:r>
            <a:endParaRPr sz="1400" dirty="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7693660" cy="482600"/>
          </a:xfrm>
          <a:prstGeom prst="rect">
            <a:avLst/>
          </a:prstGeom>
        </p:spPr>
        <p:txBody>
          <a:bodyPr wrap="square" lIns="0" tIns="0" rIns="0" bIns="0" rtlCol="0">
            <a:noAutofit/>
          </a:bodyPr>
          <a:lstStyle/>
          <a:p>
            <a:pPr marL="12700">
              <a:lnSpc>
                <a:spcPts val="3765"/>
              </a:lnSpc>
              <a:spcBef>
                <a:spcPts val="188"/>
              </a:spcBef>
            </a:pPr>
            <a:r>
              <a:rPr lang="en-GB" sz="5400" spc="-100" baseline="3034" dirty="0" smtClean="0">
                <a:solidFill>
                  <a:srgbClr val="676954"/>
                </a:solidFill>
                <a:cs typeface="Calibri"/>
              </a:rPr>
              <a:t>P62 is </a:t>
            </a:r>
            <a:r>
              <a:rPr lang="en-GB" sz="5400" spc="-100" baseline="3034" dirty="0" err="1" smtClean="0">
                <a:solidFill>
                  <a:srgbClr val="676954"/>
                </a:solidFill>
                <a:cs typeface="Calibri"/>
              </a:rPr>
              <a:t>Overexpressed</a:t>
            </a:r>
            <a:r>
              <a:rPr lang="en-GB" sz="5400" spc="-100" baseline="3034" dirty="0" smtClean="0">
                <a:solidFill>
                  <a:srgbClr val="676954"/>
                </a:solidFill>
                <a:cs typeface="Calibri"/>
              </a:rPr>
              <a:t> in </a:t>
            </a:r>
            <a:r>
              <a:rPr lang="en-GB" sz="5400" spc="-100" baseline="3034" dirty="0" err="1" smtClean="0">
                <a:solidFill>
                  <a:srgbClr val="676954"/>
                </a:solidFill>
                <a:cs typeface="Calibri"/>
              </a:rPr>
              <a:t>Tumors</a:t>
            </a:r>
            <a:endParaRPr sz="5400" spc="-179" baseline="3034" dirty="0">
              <a:solidFill>
                <a:srgbClr val="676954"/>
              </a:solidFill>
              <a:latin typeface="Calibri"/>
              <a:cs typeface="Calibri"/>
            </a:endParaRPr>
          </a:p>
        </p:txBody>
      </p:sp>
      <p:sp>
        <p:nvSpPr>
          <p:cNvPr id="55" name="object 55"/>
          <p:cNvSpPr txBox="1"/>
          <p:nvPr/>
        </p:nvSpPr>
        <p:spPr>
          <a:xfrm>
            <a:off x="1175969" y="2137854"/>
            <a:ext cx="7747441" cy="605346"/>
          </a:xfrm>
          <a:prstGeom prst="rect">
            <a:avLst/>
          </a:prstGeom>
        </p:spPr>
        <p:txBody>
          <a:bodyPr wrap="square" lIns="0" tIns="0" rIns="0" bIns="0" rtlCol="0">
            <a:noAutofit/>
          </a:bodyPr>
          <a:lstStyle/>
          <a:p>
            <a:pPr marL="12750">
              <a:lnSpc>
                <a:spcPts val="2135"/>
              </a:lnSpc>
              <a:spcBef>
                <a:spcPts val="106"/>
              </a:spcBef>
            </a:pPr>
            <a:r>
              <a:rPr sz="3000" b="1" spc="0" baseline="2730" dirty="0">
                <a:solidFill>
                  <a:srgbClr val="009900"/>
                </a:solidFill>
                <a:latin typeface="Calibri"/>
                <a:cs typeface="Calibri"/>
              </a:rPr>
              <a:t>Elena</a:t>
            </a:r>
            <a:r>
              <a:rPr sz="3000" b="1" spc="-19" baseline="2730" dirty="0">
                <a:solidFill>
                  <a:srgbClr val="009900"/>
                </a:solidFill>
                <a:latin typeface="Calibri"/>
                <a:cs typeface="Calibri"/>
              </a:rPr>
              <a:t>g</a:t>
            </a:r>
            <a:r>
              <a:rPr sz="3000" b="1" spc="0" baseline="2730" dirty="0">
                <a:solidFill>
                  <a:srgbClr val="009900"/>
                </a:solidFill>
                <a:latin typeface="Calibri"/>
                <a:cs typeface="Calibri"/>
              </a:rPr>
              <a:t>en®</a:t>
            </a:r>
            <a:r>
              <a:rPr sz="3000" b="1" spc="19" baseline="2730" dirty="0">
                <a:solidFill>
                  <a:srgbClr val="009900"/>
                </a:solidFill>
                <a:latin typeface="Calibri"/>
                <a:cs typeface="Calibri"/>
              </a:rPr>
              <a:t> </a:t>
            </a:r>
            <a:r>
              <a:rPr lang="en-US" sz="3000" baseline="2730" dirty="0" smtClean="0">
                <a:cs typeface="Calibri"/>
              </a:rPr>
              <a:t>is a plasmid encoding  p62 (SQSTM1), a major constituent of the intracellular </a:t>
            </a:r>
            <a:r>
              <a:rPr lang="en-US" sz="3000" baseline="2730" dirty="0" err="1" smtClean="0">
                <a:cs typeface="Calibri"/>
              </a:rPr>
              <a:t>autophagy</a:t>
            </a:r>
            <a:r>
              <a:rPr lang="en-US" sz="3000" baseline="2730" dirty="0" smtClean="0">
                <a:cs typeface="Calibri"/>
              </a:rPr>
              <a:t> machinery (“target protein”)</a:t>
            </a:r>
            <a:endParaRPr sz="2000" dirty="0">
              <a:latin typeface="Calibri"/>
              <a:cs typeface="Calibri"/>
            </a:endParaRPr>
          </a:p>
        </p:txBody>
      </p:sp>
      <p:sp>
        <p:nvSpPr>
          <p:cNvPr id="54" name="object 54"/>
          <p:cNvSpPr txBox="1"/>
          <p:nvPr/>
        </p:nvSpPr>
        <p:spPr>
          <a:xfrm>
            <a:off x="993140" y="2153422"/>
            <a:ext cx="133222" cy="241045"/>
          </a:xfrm>
          <a:prstGeom prst="rect">
            <a:avLst/>
          </a:prstGeom>
        </p:spPr>
        <p:txBody>
          <a:bodyPr wrap="square" lIns="0" tIns="0" rIns="0" bIns="0" rtlCol="0">
            <a:noAutofit/>
          </a:bodyPr>
          <a:lstStyle/>
          <a:p>
            <a:pPr marL="12700">
              <a:lnSpc>
                <a:spcPts val="1835"/>
              </a:lnSpc>
              <a:spcBef>
                <a:spcPts val="91"/>
              </a:spcBef>
            </a:pPr>
            <a:r>
              <a:rPr sz="1700" spc="0" dirty="0">
                <a:solidFill>
                  <a:srgbClr val="70A275"/>
                </a:solidFill>
                <a:latin typeface="Arial"/>
                <a:cs typeface="Arial"/>
              </a:rPr>
              <a:t>•</a:t>
            </a:r>
            <a:endParaRPr sz="1700" dirty="0">
              <a:latin typeface="Arial"/>
              <a:cs typeface="Arial"/>
            </a:endParaRPr>
          </a:p>
        </p:txBody>
      </p:sp>
      <p:sp>
        <p:nvSpPr>
          <p:cNvPr id="53" name="object 53"/>
          <p:cNvSpPr txBox="1"/>
          <p:nvPr/>
        </p:nvSpPr>
        <p:spPr>
          <a:xfrm>
            <a:off x="993140" y="2806955"/>
            <a:ext cx="133222" cy="241045"/>
          </a:xfrm>
          <a:prstGeom prst="rect">
            <a:avLst/>
          </a:prstGeom>
        </p:spPr>
        <p:txBody>
          <a:bodyPr wrap="square" lIns="0" tIns="0" rIns="0" bIns="0" rtlCol="0">
            <a:noAutofit/>
          </a:bodyPr>
          <a:lstStyle/>
          <a:p>
            <a:pPr marL="12700">
              <a:lnSpc>
                <a:spcPts val="1835"/>
              </a:lnSpc>
              <a:spcBef>
                <a:spcPts val="91"/>
              </a:spcBef>
            </a:pPr>
            <a:r>
              <a:rPr sz="1700" spc="0" dirty="0">
                <a:solidFill>
                  <a:srgbClr val="70A275"/>
                </a:solidFill>
                <a:latin typeface="Arial"/>
                <a:cs typeface="Arial"/>
              </a:rPr>
              <a:t>•</a:t>
            </a:r>
            <a:endParaRPr sz="1700" dirty="0">
              <a:latin typeface="Arial"/>
              <a:cs typeface="Arial"/>
            </a:endParaRPr>
          </a:p>
        </p:txBody>
      </p:sp>
      <p:sp>
        <p:nvSpPr>
          <p:cNvPr id="51" name="object 51"/>
          <p:cNvSpPr txBox="1"/>
          <p:nvPr/>
        </p:nvSpPr>
        <p:spPr>
          <a:xfrm>
            <a:off x="1175969" y="2743200"/>
            <a:ext cx="2680038" cy="990600"/>
          </a:xfrm>
          <a:prstGeom prst="rect">
            <a:avLst/>
          </a:prstGeom>
        </p:spPr>
        <p:txBody>
          <a:bodyPr wrap="square" lIns="0" tIns="0" rIns="0" bIns="0" rtlCol="0">
            <a:noAutofit/>
          </a:bodyPr>
          <a:lstStyle/>
          <a:p>
            <a:pPr marL="12725" indent="25">
              <a:lnSpc>
                <a:spcPts val="2400"/>
              </a:lnSpc>
              <a:spcBef>
                <a:spcPts val="433"/>
              </a:spcBef>
            </a:pPr>
            <a:r>
              <a:rPr lang="en-US" sz="2000" dirty="0" smtClean="0">
                <a:cs typeface="Calibri"/>
              </a:rPr>
              <a:t>P62 protein is </a:t>
            </a:r>
            <a:r>
              <a:rPr lang="en-US" sz="2000" dirty="0" err="1" smtClean="0">
                <a:cs typeface="Calibri"/>
              </a:rPr>
              <a:t>overexpressed</a:t>
            </a:r>
            <a:r>
              <a:rPr lang="en-US" sz="2000" dirty="0" smtClean="0">
                <a:cs typeface="Calibri"/>
              </a:rPr>
              <a:t> in diverse human cancers</a:t>
            </a:r>
            <a:endParaRPr sz="2000" dirty="0">
              <a:latin typeface="Calibri"/>
              <a:cs typeface="Calibri"/>
            </a:endParaRPr>
          </a:p>
        </p:txBody>
      </p:sp>
      <p:sp>
        <p:nvSpPr>
          <p:cNvPr id="47" name="object 47"/>
          <p:cNvSpPr txBox="1"/>
          <p:nvPr/>
        </p:nvSpPr>
        <p:spPr>
          <a:xfrm>
            <a:off x="1222665" y="6248400"/>
            <a:ext cx="3349335" cy="457454"/>
          </a:xfrm>
          <a:prstGeom prst="rect">
            <a:avLst/>
          </a:prstGeom>
        </p:spPr>
        <p:txBody>
          <a:bodyPr wrap="square" lIns="0" tIns="0" rIns="0" bIns="0" rtlCol="0">
            <a:noAutofit/>
          </a:bodyPr>
          <a:lstStyle/>
          <a:p>
            <a:pPr marL="12700">
              <a:lnSpc>
                <a:spcPts val="1120"/>
              </a:lnSpc>
              <a:spcBef>
                <a:spcPts val="55"/>
              </a:spcBef>
            </a:pPr>
            <a:r>
              <a:rPr lang="en-US" sz="1700" baseline="2730" dirty="0" smtClean="0">
                <a:cs typeface="Calibri"/>
              </a:rPr>
              <a:t>Target mRNA expression in human cancers comparing to corresponding normal tissues. Graph was derived from microarray data of </a:t>
            </a:r>
            <a:r>
              <a:rPr lang="en-US" sz="1700" baseline="2730" dirty="0" err="1" smtClean="0">
                <a:cs typeface="Calibri"/>
              </a:rPr>
              <a:t>Oncomine</a:t>
            </a:r>
            <a:endParaRPr sz="1700" dirty="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7</a:t>
            </a:r>
            <a:endParaRPr sz="1400" dirty="0">
              <a:latin typeface="Calibri"/>
              <a:cs typeface="Calibri"/>
            </a:endParaRPr>
          </a:p>
        </p:txBody>
      </p:sp>
      <p:pic>
        <p:nvPicPr>
          <p:cNvPr id="9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3790950"/>
            <a:ext cx="3352800" cy="23812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94" name="object 51"/>
          <p:cNvSpPr txBox="1"/>
          <p:nvPr/>
        </p:nvSpPr>
        <p:spPr>
          <a:xfrm>
            <a:off x="5549562" y="2743200"/>
            <a:ext cx="2680038" cy="990600"/>
          </a:xfrm>
          <a:prstGeom prst="rect">
            <a:avLst/>
          </a:prstGeom>
        </p:spPr>
        <p:txBody>
          <a:bodyPr wrap="square" lIns="0" tIns="0" rIns="0" bIns="0" rtlCol="0">
            <a:noAutofit/>
          </a:bodyPr>
          <a:lstStyle/>
          <a:p>
            <a:pPr marL="12725" indent="25">
              <a:lnSpc>
                <a:spcPts val="2400"/>
              </a:lnSpc>
              <a:spcBef>
                <a:spcPts val="433"/>
              </a:spcBef>
            </a:pPr>
            <a:r>
              <a:rPr lang="en-US" sz="2000" dirty="0" smtClean="0">
                <a:cs typeface="Calibri"/>
              </a:rPr>
              <a:t>Expression of </a:t>
            </a:r>
            <a:r>
              <a:rPr lang="en-US" sz="2000" dirty="0" err="1" smtClean="0">
                <a:cs typeface="Calibri"/>
              </a:rPr>
              <a:t>oncogenes</a:t>
            </a:r>
            <a:r>
              <a:rPr lang="en-US" sz="2000" dirty="0" smtClean="0">
                <a:cs typeface="Calibri"/>
              </a:rPr>
              <a:t> leads to the p62 accumulation</a:t>
            </a:r>
            <a:endParaRPr sz="2000" dirty="0">
              <a:latin typeface="Calibri"/>
              <a:cs typeface="Calibri"/>
            </a:endParaRPr>
          </a:p>
        </p:txBody>
      </p:sp>
      <p:sp>
        <p:nvSpPr>
          <p:cNvPr id="95" name="object 53"/>
          <p:cNvSpPr txBox="1"/>
          <p:nvPr/>
        </p:nvSpPr>
        <p:spPr>
          <a:xfrm>
            <a:off x="5410200" y="2819400"/>
            <a:ext cx="133222" cy="241045"/>
          </a:xfrm>
          <a:prstGeom prst="rect">
            <a:avLst/>
          </a:prstGeom>
        </p:spPr>
        <p:txBody>
          <a:bodyPr wrap="square" lIns="0" tIns="0" rIns="0" bIns="0" rtlCol="0">
            <a:noAutofit/>
          </a:bodyPr>
          <a:lstStyle/>
          <a:p>
            <a:pPr marL="12700">
              <a:lnSpc>
                <a:spcPts val="1835"/>
              </a:lnSpc>
              <a:spcBef>
                <a:spcPts val="91"/>
              </a:spcBef>
            </a:pPr>
            <a:r>
              <a:rPr sz="1700" spc="0" dirty="0">
                <a:solidFill>
                  <a:srgbClr val="70A275"/>
                </a:solidFill>
                <a:latin typeface="Arial"/>
                <a:cs typeface="Arial"/>
              </a:rPr>
              <a:t>•</a:t>
            </a:r>
            <a:endParaRPr sz="1700" dirty="0">
              <a:latin typeface="Arial"/>
              <a:cs typeface="Arial"/>
            </a:endParaRPr>
          </a:p>
        </p:txBody>
      </p:sp>
      <p:pic>
        <p:nvPicPr>
          <p:cNvPr id="9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62600" y="3781425"/>
            <a:ext cx="3257550" cy="23907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97" name="object 47"/>
          <p:cNvSpPr txBox="1"/>
          <p:nvPr/>
        </p:nvSpPr>
        <p:spPr>
          <a:xfrm>
            <a:off x="5566065" y="6248400"/>
            <a:ext cx="3273135" cy="838200"/>
          </a:xfrm>
          <a:prstGeom prst="rect">
            <a:avLst/>
          </a:prstGeom>
        </p:spPr>
        <p:txBody>
          <a:bodyPr wrap="square" lIns="0" tIns="0" rIns="0" bIns="0" rtlCol="0">
            <a:noAutofit/>
          </a:bodyPr>
          <a:lstStyle/>
          <a:p>
            <a:pPr marL="12700">
              <a:lnSpc>
                <a:spcPts val="1120"/>
              </a:lnSpc>
              <a:spcBef>
                <a:spcPts val="55"/>
              </a:spcBef>
            </a:pPr>
            <a:r>
              <a:rPr lang="en-US" sz="1700" baseline="2730" dirty="0" smtClean="0">
                <a:cs typeface="Calibri"/>
              </a:rPr>
              <a:t>MCF10A human mammary epithelial cells were </a:t>
            </a:r>
            <a:r>
              <a:rPr lang="en-US" sz="1700" baseline="2730" dirty="0" err="1" smtClean="0">
                <a:cs typeface="Calibri"/>
              </a:rPr>
              <a:t>transduced</a:t>
            </a:r>
            <a:r>
              <a:rPr lang="en-US" sz="1700" baseline="2730" dirty="0" smtClean="0">
                <a:cs typeface="Calibri"/>
              </a:rPr>
              <a:t> with retroviruses (A,B) or </a:t>
            </a:r>
            <a:r>
              <a:rPr lang="en-US" sz="1700" baseline="2730" dirty="0" err="1" smtClean="0">
                <a:cs typeface="Calibri"/>
              </a:rPr>
              <a:t>lentiviruses</a:t>
            </a:r>
            <a:r>
              <a:rPr lang="en-US" sz="1700" baseline="2730" dirty="0" smtClean="0">
                <a:cs typeface="Calibri"/>
              </a:rPr>
              <a:t> C expressing corresponding </a:t>
            </a:r>
            <a:r>
              <a:rPr lang="en-US" sz="1700" baseline="2730" dirty="0" err="1" smtClean="0">
                <a:cs typeface="Calibri"/>
              </a:rPr>
              <a:t>oncogenes</a:t>
            </a:r>
            <a:r>
              <a:rPr lang="en-US" sz="1700" baseline="2730" dirty="0" smtClean="0">
                <a:cs typeface="Calibri"/>
              </a:rPr>
              <a:t>, and after brief selection levels of target protein  were assessed by </a:t>
            </a:r>
            <a:r>
              <a:rPr lang="en-US" sz="1700" baseline="2730" dirty="0" err="1" smtClean="0">
                <a:cs typeface="Calibri"/>
              </a:rPr>
              <a:t>immunoblotting</a:t>
            </a:r>
            <a:r>
              <a:rPr lang="en-US" sz="1700" baseline="2730" dirty="0" smtClean="0">
                <a:cs typeface="Calibri"/>
              </a:rPr>
              <a:t> with anti-target protein  antibody.  Anti-</a:t>
            </a:r>
            <a:r>
              <a:rPr lang="en-US" sz="1700" baseline="2730" dirty="0" err="1" smtClean="0">
                <a:cs typeface="Calibri"/>
              </a:rPr>
              <a:t>actin</a:t>
            </a:r>
            <a:r>
              <a:rPr lang="en-US" sz="1700" baseline="2730" dirty="0" smtClean="0">
                <a:cs typeface="Calibri"/>
              </a:rPr>
              <a:t> antibody was used as loading controls</a:t>
            </a:r>
            <a:endParaRPr sz="1700" dirty="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56" name="object 56"/>
          <p:cNvSpPr txBox="1"/>
          <p:nvPr/>
        </p:nvSpPr>
        <p:spPr>
          <a:xfrm>
            <a:off x="915670" y="1198383"/>
            <a:ext cx="7693660" cy="482600"/>
          </a:xfrm>
          <a:prstGeom prst="rect">
            <a:avLst/>
          </a:prstGeom>
        </p:spPr>
        <p:txBody>
          <a:bodyPr wrap="square" lIns="0" tIns="0" rIns="0" bIns="0" rtlCol="0">
            <a:noAutofit/>
          </a:bodyPr>
          <a:lstStyle/>
          <a:p>
            <a:pPr marL="12700">
              <a:lnSpc>
                <a:spcPts val="3765"/>
              </a:lnSpc>
              <a:spcBef>
                <a:spcPts val="188"/>
              </a:spcBef>
            </a:pPr>
            <a:r>
              <a:rPr lang="en-US" sz="5400" spc="-100" baseline="3034" dirty="0" smtClean="0">
                <a:solidFill>
                  <a:srgbClr val="676954"/>
                </a:solidFill>
                <a:cs typeface="Calibri"/>
              </a:rPr>
              <a:t>Can Tumor Cells Escape p62 Vaccine®?</a:t>
            </a:r>
            <a:endParaRPr sz="5400" spc="-179" baseline="3034" dirty="0">
              <a:solidFill>
                <a:srgbClr val="676954"/>
              </a:solidFill>
              <a:latin typeface="Calibri"/>
              <a:cs typeface="Calibri"/>
            </a:endParaRPr>
          </a:p>
        </p:txBody>
      </p:sp>
      <p:sp>
        <p:nvSpPr>
          <p:cNvPr id="47" name="object 47"/>
          <p:cNvSpPr txBox="1"/>
          <p:nvPr/>
        </p:nvSpPr>
        <p:spPr>
          <a:xfrm>
            <a:off x="457200" y="5791200"/>
            <a:ext cx="9144000" cy="990600"/>
          </a:xfrm>
          <a:prstGeom prst="rect">
            <a:avLst/>
          </a:prstGeom>
        </p:spPr>
        <p:txBody>
          <a:bodyPr wrap="square" lIns="0" tIns="0" rIns="0" bIns="0" rtlCol="0">
            <a:noAutofit/>
          </a:bodyPr>
          <a:lstStyle/>
          <a:p>
            <a:r>
              <a:rPr lang="en-US" sz="1200" i="1" dirty="0" smtClean="0">
                <a:latin typeface="Calibri" pitchFamily="34" charset="0"/>
              </a:rPr>
              <a:t>* - Dunn GP, Bruce AT, et al. Cancer </a:t>
            </a:r>
            <a:r>
              <a:rPr lang="en-US" sz="1200" i="1" dirty="0" err="1" smtClean="0">
                <a:latin typeface="Calibri" pitchFamily="34" charset="0"/>
              </a:rPr>
              <a:t>immunoediting</a:t>
            </a:r>
            <a:r>
              <a:rPr lang="en-US" sz="1200" i="1" dirty="0" smtClean="0">
                <a:latin typeface="Calibri" pitchFamily="34" charset="0"/>
              </a:rPr>
              <a:t>: from </a:t>
            </a:r>
            <a:r>
              <a:rPr lang="en-US" sz="1200" i="1" dirty="0" err="1" smtClean="0">
                <a:latin typeface="Calibri" pitchFamily="34" charset="0"/>
              </a:rPr>
              <a:t>immunosurveillance</a:t>
            </a:r>
            <a:r>
              <a:rPr lang="en-US" sz="1200" i="1" dirty="0" smtClean="0">
                <a:latin typeface="Calibri" pitchFamily="34" charset="0"/>
              </a:rPr>
              <a:t> to tumor escape. Nat </a:t>
            </a:r>
            <a:r>
              <a:rPr lang="en-US" sz="1200" i="1" dirty="0" err="1" smtClean="0">
                <a:latin typeface="Calibri" pitchFamily="34" charset="0"/>
              </a:rPr>
              <a:t>Immunol</a:t>
            </a:r>
            <a:r>
              <a:rPr lang="en-US" sz="1200" i="1" dirty="0" smtClean="0">
                <a:latin typeface="Calibri" pitchFamily="34" charset="0"/>
              </a:rPr>
              <a:t>. 2002; 3(11):991-998; </a:t>
            </a:r>
            <a:r>
              <a:rPr lang="en-US" sz="1200" i="1" dirty="0" err="1" smtClean="0">
                <a:latin typeface="Calibri" pitchFamily="34" charset="0"/>
              </a:rPr>
              <a:t>Sergina</a:t>
            </a:r>
            <a:r>
              <a:rPr lang="en-US" sz="1200" i="1" dirty="0" smtClean="0">
                <a:latin typeface="Calibri" pitchFamily="34" charset="0"/>
              </a:rPr>
              <a:t> NV, Rausch M, et al. Escape from HER-family tyrosine </a:t>
            </a:r>
            <a:r>
              <a:rPr lang="en-US" sz="1200" i="1" dirty="0" err="1" smtClean="0">
                <a:latin typeface="Calibri" pitchFamily="34" charset="0"/>
              </a:rPr>
              <a:t>kinase</a:t>
            </a:r>
            <a:r>
              <a:rPr lang="en-US" sz="1200" i="1" dirty="0" smtClean="0">
                <a:latin typeface="Calibri" pitchFamily="34" charset="0"/>
              </a:rPr>
              <a:t> inhibitor therapy by the </a:t>
            </a:r>
            <a:r>
              <a:rPr lang="en-US" sz="1200" i="1" dirty="0" err="1" smtClean="0">
                <a:latin typeface="Calibri" pitchFamily="34" charset="0"/>
              </a:rPr>
              <a:t>kinase</a:t>
            </a:r>
            <a:r>
              <a:rPr lang="en-US" sz="1200" i="1" dirty="0" smtClean="0">
                <a:latin typeface="Calibri" pitchFamily="34" charset="0"/>
              </a:rPr>
              <a:t>-inactive HER3. Nature. 2007; 445(7126):437-41</a:t>
            </a:r>
          </a:p>
          <a:p>
            <a:r>
              <a:rPr lang="en-US" sz="1200" i="1" dirty="0" smtClean="0">
                <a:latin typeface="Calibri" pitchFamily="34" charset="0"/>
              </a:rPr>
              <a:t>** - Duran A, Linares JF,  et al. The signaling adaptor p62 is an important NF-</a:t>
            </a:r>
            <a:r>
              <a:rPr lang="en-US" sz="1200" i="1" dirty="0" err="1" smtClean="0">
                <a:latin typeface="Calibri" pitchFamily="34" charset="0"/>
              </a:rPr>
              <a:t>kappaB</a:t>
            </a:r>
            <a:r>
              <a:rPr lang="en-US" sz="1200" i="1" dirty="0" smtClean="0">
                <a:latin typeface="Calibri" pitchFamily="34" charset="0"/>
              </a:rPr>
              <a:t> mediator in </a:t>
            </a:r>
            <a:r>
              <a:rPr lang="en-US" sz="1200" i="1" dirty="0" err="1" smtClean="0">
                <a:latin typeface="Calibri" pitchFamily="34" charset="0"/>
              </a:rPr>
              <a:t>tumorigenesis</a:t>
            </a:r>
            <a:r>
              <a:rPr lang="en-US" sz="1200" i="1" dirty="0" smtClean="0">
                <a:latin typeface="Calibri" pitchFamily="34" charset="0"/>
              </a:rPr>
              <a:t>. Cancer Cell. 2008; 13(4):343-354 </a:t>
            </a:r>
          </a:p>
          <a:p>
            <a:r>
              <a:rPr lang="en-US" sz="1200" i="1" dirty="0" smtClean="0">
                <a:latin typeface="Calibri" pitchFamily="34" charset="0"/>
              </a:rPr>
              <a:t>*** - </a:t>
            </a:r>
            <a:r>
              <a:rPr lang="en-US" sz="1200" i="1" dirty="0" err="1" smtClean="0">
                <a:latin typeface="Calibri" pitchFamily="34" charset="0"/>
              </a:rPr>
              <a:t>Moscat</a:t>
            </a:r>
            <a:r>
              <a:rPr lang="en-US" sz="1200" i="1" dirty="0" smtClean="0">
                <a:latin typeface="Calibri" pitchFamily="34" charset="0"/>
              </a:rPr>
              <a:t> J and Diaz-</a:t>
            </a:r>
            <a:r>
              <a:rPr lang="en-US" sz="1200" i="1" dirty="0" err="1" smtClean="0">
                <a:latin typeface="Calibri" pitchFamily="34" charset="0"/>
              </a:rPr>
              <a:t>Meco</a:t>
            </a:r>
            <a:r>
              <a:rPr lang="en-US" sz="1200" i="1" dirty="0" smtClean="0">
                <a:latin typeface="Calibri" pitchFamily="34" charset="0"/>
              </a:rPr>
              <a:t> MT. p62 at the crossroads of </a:t>
            </a:r>
            <a:r>
              <a:rPr lang="en-US" sz="1200" i="1" dirty="0" err="1" smtClean="0">
                <a:latin typeface="Calibri" pitchFamily="34" charset="0"/>
              </a:rPr>
              <a:t>autophagy</a:t>
            </a:r>
            <a:r>
              <a:rPr lang="en-US" sz="1200" i="1" dirty="0" smtClean="0">
                <a:latin typeface="Calibri" pitchFamily="34" charset="0"/>
              </a:rPr>
              <a:t>, apoptosis, and cancer. Cell. 2009; 137(6):1001-1004; </a:t>
            </a:r>
            <a:r>
              <a:rPr lang="en-US" sz="1200" i="1" dirty="0" err="1" smtClean="0">
                <a:latin typeface="Calibri" pitchFamily="34" charset="0"/>
              </a:rPr>
              <a:t>Gewirtz</a:t>
            </a:r>
            <a:r>
              <a:rPr lang="en-US" sz="1200" i="1" dirty="0" smtClean="0">
                <a:latin typeface="Calibri" pitchFamily="34" charset="0"/>
              </a:rPr>
              <a:t>, D. A. </a:t>
            </a:r>
            <a:r>
              <a:rPr lang="en-US" sz="1200" i="1" dirty="0" err="1" smtClean="0">
                <a:latin typeface="Calibri" pitchFamily="34" charset="0"/>
              </a:rPr>
              <a:t>Cytoprotective</a:t>
            </a:r>
            <a:r>
              <a:rPr lang="en-US" sz="1200" i="1" dirty="0" smtClean="0">
                <a:latin typeface="Calibri" pitchFamily="34" charset="0"/>
              </a:rPr>
              <a:t> and </a:t>
            </a:r>
            <a:r>
              <a:rPr lang="en-US" sz="1200" i="1" dirty="0" err="1" smtClean="0">
                <a:latin typeface="Calibri" pitchFamily="34" charset="0"/>
              </a:rPr>
              <a:t>nonprotective</a:t>
            </a:r>
            <a:r>
              <a:rPr lang="en-US" sz="1200" i="1" dirty="0" smtClean="0">
                <a:latin typeface="Calibri" pitchFamily="34" charset="0"/>
              </a:rPr>
              <a:t> </a:t>
            </a:r>
            <a:r>
              <a:rPr lang="en-US" sz="1200" i="1" dirty="0" err="1" smtClean="0">
                <a:latin typeface="Calibri" pitchFamily="34" charset="0"/>
              </a:rPr>
              <a:t>autophagy</a:t>
            </a:r>
            <a:r>
              <a:rPr lang="en-US" sz="1200" i="1" dirty="0" smtClean="0">
                <a:latin typeface="Calibri" pitchFamily="34" charset="0"/>
              </a:rPr>
              <a:t> in cancer therapy. </a:t>
            </a:r>
            <a:r>
              <a:rPr lang="en-US" sz="1200" i="1" dirty="0" err="1" smtClean="0">
                <a:latin typeface="Calibri" pitchFamily="34" charset="0"/>
              </a:rPr>
              <a:t>Autophagy</a:t>
            </a:r>
            <a:r>
              <a:rPr lang="en-US" sz="1200" i="1" dirty="0" smtClean="0">
                <a:latin typeface="Calibri" pitchFamily="34" charset="0"/>
              </a:rPr>
              <a:t>, 9: 0--1, 2013</a:t>
            </a:r>
            <a:endParaRPr lang="en-US" sz="1200" i="1" dirty="0">
              <a:latin typeface="Calibri" pitchFamily="34" charset="0"/>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8</a:t>
            </a:r>
            <a:endParaRPr sz="1400" dirty="0">
              <a:latin typeface="Calibri"/>
              <a:cs typeface="Calibri"/>
            </a:endParaRPr>
          </a:p>
        </p:txBody>
      </p:sp>
      <p:sp>
        <p:nvSpPr>
          <p:cNvPr id="93" name="Rectangle 3"/>
          <p:cNvSpPr txBox="1">
            <a:spLocks noChangeArrowheads="1"/>
          </p:cNvSpPr>
          <p:nvPr/>
        </p:nvSpPr>
        <p:spPr>
          <a:xfrm>
            <a:off x="457200" y="1676401"/>
            <a:ext cx="9144000" cy="3962400"/>
          </a:xfrm>
          <a:prstGeom prst="rect">
            <a:avLst/>
          </a:prstGeom>
          <a:solidFill>
            <a:srgbClr val="F2F2F2"/>
          </a:solidFill>
          <a:ln cap="flat">
            <a:solidFill>
              <a:srgbClr val="000000"/>
            </a:solidFill>
          </a:ln>
          <a:effectLst>
            <a:outerShdw dist="20000" dir="5400000" rotWithShape="0">
              <a:srgbClr val="000000">
                <a:alpha val="37999"/>
              </a:srgbClr>
            </a:outerShdw>
          </a:effectLst>
        </p:spPr>
        <p:txBody>
          <a:bodyPr/>
          <a:lstStyle/>
          <a:p>
            <a:pPr marL="342900" marR="0" lvl="0" indent="-342900" algn="l" defTabSz="914400" rtl="0" eaLnBrk="1" fontAlgn="auto" latinLnBrk="0" hangingPunct="1">
              <a:lnSpc>
                <a:spcPct val="100000"/>
              </a:lnSpc>
              <a:spcBef>
                <a:spcPct val="20000"/>
              </a:spcBef>
              <a:spcAft>
                <a:spcPts val="0"/>
              </a:spcAft>
              <a:buClr>
                <a:srgbClr val="008000"/>
              </a:buClr>
              <a:buSzTx/>
              <a:buFont typeface="Arial" pitchFamily="34" charset="0"/>
              <a:buChar char="•"/>
              <a:tabLst/>
              <a:defRPr/>
            </a:pPr>
            <a:r>
              <a:rPr kumimoji="0" lang="en-US" altLang="en-US" sz="2000" b="1" i="0" u="none" strike="noStrike" kern="1200" cap="none" spc="0" normalizeH="0" baseline="0" noProof="0" dirty="0" smtClean="0">
                <a:ln>
                  <a:noFill/>
                </a:ln>
                <a:solidFill>
                  <a:schemeClr val="tx1"/>
                </a:solidFill>
                <a:effectLst/>
                <a:uLnTx/>
                <a:uFillTx/>
                <a:latin typeface="+mn-lt"/>
                <a:ea typeface="+mn-ea"/>
                <a:cs typeface="+mn-cs"/>
              </a:rPr>
              <a:t>Tumors often “escape” anti-cancer drugs and vaccines – why??*</a:t>
            </a:r>
          </a:p>
          <a:p>
            <a:pPr marL="742950" marR="0" lvl="1" indent="-285750" algn="l" defTabSz="914400" rtl="0" eaLnBrk="1" fontAlgn="auto" latinLnBrk="0" hangingPunct="1">
              <a:lnSpc>
                <a:spcPct val="100000"/>
              </a:lnSpc>
              <a:spcBef>
                <a:spcPct val="20000"/>
              </a:spcBef>
              <a:spcAft>
                <a:spcPts val="0"/>
              </a:spcAft>
              <a:buClr>
                <a:srgbClr val="008000"/>
              </a:buClr>
              <a:buSzTx/>
              <a:buFont typeface="Arial" pitchFamily="34" charset="0"/>
              <a:buChar char="•"/>
              <a:tabLst/>
              <a:defRPr/>
            </a:pPr>
            <a:r>
              <a:rPr kumimoji="0" lang="en-US" altLang="en-US" b="0" i="0" u="none" strike="noStrike" kern="1200" cap="none" spc="0" normalizeH="0" baseline="0" noProof="0" dirty="0" smtClean="0">
                <a:ln>
                  <a:noFill/>
                </a:ln>
                <a:solidFill>
                  <a:srgbClr val="000000"/>
                </a:solidFill>
                <a:effectLst/>
                <a:uLnTx/>
                <a:uFillTx/>
                <a:latin typeface="+mn-lt"/>
                <a:ea typeface="+mn-ea"/>
                <a:cs typeface="+mn-cs"/>
              </a:rPr>
              <a:t>Initially a drug/vaccine targets tumor cells possessing a specific protein, and kills them</a:t>
            </a:r>
          </a:p>
          <a:p>
            <a:pPr marL="742950" marR="0" lvl="1" indent="-285750" algn="l" defTabSz="914400" rtl="0" eaLnBrk="1" fontAlgn="auto" latinLnBrk="0" hangingPunct="1">
              <a:lnSpc>
                <a:spcPct val="100000"/>
              </a:lnSpc>
              <a:spcBef>
                <a:spcPct val="20000"/>
              </a:spcBef>
              <a:spcAft>
                <a:spcPts val="0"/>
              </a:spcAft>
              <a:buClr>
                <a:srgbClr val="008000"/>
              </a:buClr>
              <a:buSzTx/>
              <a:buFont typeface="Arial" pitchFamily="34" charset="0"/>
              <a:buChar char="•"/>
              <a:tabLst/>
              <a:defRPr/>
            </a:pPr>
            <a:r>
              <a:rPr kumimoji="0" lang="en-US" altLang="en-US" b="0" i="0" u="none" strike="noStrike" kern="1200" cap="none" spc="0" normalizeH="0" baseline="0" noProof="0" dirty="0" smtClean="0">
                <a:ln>
                  <a:noFill/>
                </a:ln>
                <a:solidFill>
                  <a:srgbClr val="000000"/>
                </a:solidFill>
                <a:effectLst/>
                <a:uLnTx/>
                <a:uFillTx/>
                <a:latin typeface="+mn-lt"/>
                <a:ea typeface="+mn-ea"/>
                <a:cs typeface="+mn-cs"/>
              </a:rPr>
              <a:t>The few remaining tumor cells commonly mutate and lose the drug/vaccine targeted protein </a:t>
            </a:r>
          </a:p>
          <a:p>
            <a:pPr marL="742950" marR="0" lvl="1" indent="-285750" algn="l" defTabSz="914400" rtl="0" eaLnBrk="1" fontAlgn="auto" latinLnBrk="0" hangingPunct="1">
              <a:lnSpc>
                <a:spcPct val="100000"/>
              </a:lnSpc>
              <a:spcBef>
                <a:spcPct val="20000"/>
              </a:spcBef>
              <a:spcAft>
                <a:spcPts val="0"/>
              </a:spcAft>
              <a:buClr>
                <a:srgbClr val="008000"/>
              </a:buClr>
              <a:buSzTx/>
              <a:buFont typeface="Arial" pitchFamily="34" charset="0"/>
              <a:buChar char="•"/>
              <a:tabLst/>
              <a:defRPr/>
            </a:pPr>
            <a:r>
              <a:rPr kumimoji="0" lang="en-US" altLang="en-US" b="0" i="0" u="none" strike="noStrike" kern="1200" cap="none" spc="0" normalizeH="0" baseline="0" noProof="0" dirty="0" smtClean="0">
                <a:ln>
                  <a:noFill/>
                </a:ln>
                <a:solidFill>
                  <a:srgbClr val="000000"/>
                </a:solidFill>
                <a:effectLst/>
                <a:uLnTx/>
                <a:uFillTx/>
                <a:latin typeface="+mn-lt"/>
                <a:ea typeface="+mn-ea"/>
                <a:cs typeface="+mn-cs"/>
              </a:rPr>
              <a:t>Mutated cells lead to relapse of the tumor</a:t>
            </a:r>
          </a:p>
          <a:p>
            <a:pPr marL="742950" marR="0" lvl="1" indent="-285750" algn="l" defTabSz="914400" rtl="0" eaLnBrk="1" fontAlgn="auto" latinLnBrk="0" hangingPunct="1">
              <a:lnSpc>
                <a:spcPct val="100000"/>
              </a:lnSpc>
              <a:spcBef>
                <a:spcPct val="20000"/>
              </a:spcBef>
              <a:spcAft>
                <a:spcPts val="0"/>
              </a:spcAft>
              <a:buClr>
                <a:srgbClr val="008000"/>
              </a:buClr>
              <a:buSzTx/>
              <a:buFont typeface="Arial" pitchFamily="34" charset="0"/>
              <a:buChar char="•"/>
              <a:tabLst/>
              <a:defRPr/>
            </a:pPr>
            <a:r>
              <a:rPr kumimoji="0" lang="en-US" altLang="en-US" b="0" i="0" u="none" strike="noStrike" kern="1200" cap="none" spc="0" normalizeH="0" baseline="0" noProof="0" dirty="0" smtClean="0">
                <a:ln>
                  <a:noFill/>
                </a:ln>
                <a:solidFill>
                  <a:srgbClr val="000000"/>
                </a:solidFill>
                <a:effectLst/>
                <a:uLnTx/>
                <a:uFillTx/>
                <a:latin typeface="+mn-lt"/>
                <a:ea typeface="+mn-ea"/>
                <a:cs typeface="+mn-cs"/>
              </a:rPr>
              <a:t>The drug/vaccine cannot target the newly formed tumor because it does not possess the original target protein</a:t>
            </a:r>
          </a:p>
          <a:p>
            <a:pPr marL="742950" marR="0" lvl="1" indent="-285750" algn="l" defTabSz="914400" rtl="0" eaLnBrk="1" fontAlgn="auto" latinLnBrk="0" hangingPunct="1">
              <a:lnSpc>
                <a:spcPct val="100000"/>
              </a:lnSpc>
              <a:spcBef>
                <a:spcPct val="20000"/>
              </a:spcBef>
              <a:spcAft>
                <a:spcPts val="0"/>
              </a:spcAft>
              <a:buClr>
                <a:srgbClr val="008000"/>
              </a:buClr>
              <a:buSzTx/>
              <a:buFont typeface="Arial" pitchFamily="34" charset="0"/>
              <a:buChar char="–"/>
              <a:tabLst/>
              <a:defRPr/>
            </a:pPr>
            <a:endParaRPr kumimoji="0" lang="en-US" altLang="en-US" sz="2000" b="1" i="0" u="none" strike="noStrike" kern="120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8000"/>
              </a:buClr>
              <a:buSzTx/>
              <a:buFont typeface="Arial" pitchFamily="34" charset="0"/>
              <a:buChar char="•"/>
              <a:tabLst/>
              <a:defRPr/>
            </a:pPr>
            <a:r>
              <a:rPr kumimoji="0" lang="en-US" altLang="en-US" sz="2000" b="1" i="0" u="none" strike="noStrike" kern="1200" cap="none" spc="0" normalizeH="0" baseline="0" noProof="0" dirty="0" smtClean="0">
                <a:ln>
                  <a:noFill/>
                </a:ln>
                <a:solidFill>
                  <a:srgbClr val="008000"/>
                </a:solidFill>
                <a:effectLst/>
                <a:uLnTx/>
                <a:uFillTx/>
                <a:latin typeface="+mn-lt"/>
                <a:ea typeface="+mn-ea"/>
                <a:cs typeface="+mn-cs"/>
              </a:rPr>
              <a:t>Cancer cells cannot mutate and “escape” p62 vaccine®!!</a:t>
            </a:r>
          </a:p>
          <a:p>
            <a:pPr marL="742950" marR="0" lvl="1" indent="-285750" algn="l" defTabSz="914400" rtl="0" eaLnBrk="1" fontAlgn="auto" latinLnBrk="0" hangingPunct="1">
              <a:lnSpc>
                <a:spcPct val="100000"/>
              </a:lnSpc>
              <a:spcBef>
                <a:spcPct val="20000"/>
              </a:spcBef>
              <a:spcAft>
                <a:spcPts val="0"/>
              </a:spcAft>
              <a:buClr>
                <a:srgbClr val="008000"/>
              </a:buClr>
              <a:buSzTx/>
              <a:buFont typeface="Arial" pitchFamily="34" charset="0"/>
              <a:buChar char="•"/>
              <a:tabLst/>
              <a:defRPr/>
            </a:pPr>
            <a:r>
              <a:rPr kumimoji="0" lang="en-US" altLang="en-US" b="0" i="0" u="none" strike="noStrike" kern="1200" cap="none" spc="0" normalizeH="0" baseline="0" noProof="0" dirty="0" smtClean="0">
                <a:ln>
                  <a:noFill/>
                </a:ln>
                <a:solidFill>
                  <a:srgbClr val="000000"/>
                </a:solidFill>
                <a:effectLst/>
                <a:uLnTx/>
                <a:uFillTx/>
                <a:latin typeface="+mn-lt"/>
                <a:ea typeface="+mn-ea"/>
                <a:cs typeface="+mn-cs"/>
              </a:rPr>
              <a:t>If cells lose p62 they can no longer form a tumor**</a:t>
            </a:r>
          </a:p>
          <a:p>
            <a:pPr marL="742950" marR="0" lvl="1" indent="-285750" algn="l" defTabSz="914400" rtl="0" eaLnBrk="1" fontAlgn="auto" latinLnBrk="0" hangingPunct="1">
              <a:lnSpc>
                <a:spcPct val="100000"/>
              </a:lnSpc>
              <a:spcBef>
                <a:spcPct val="20000"/>
              </a:spcBef>
              <a:spcAft>
                <a:spcPts val="0"/>
              </a:spcAft>
              <a:buClr>
                <a:srgbClr val="008000"/>
              </a:buClr>
              <a:buSzTx/>
              <a:buFont typeface="Arial" pitchFamily="34" charset="0"/>
              <a:buChar char="•"/>
              <a:tabLst/>
              <a:defRPr/>
            </a:pPr>
            <a:r>
              <a:rPr kumimoji="0" lang="en-US" altLang="en-US" b="0" i="0" u="none" strike="noStrike" kern="1200" cap="none" spc="0" normalizeH="0" baseline="0" noProof="0" dirty="0" smtClean="0">
                <a:ln>
                  <a:noFill/>
                </a:ln>
                <a:solidFill>
                  <a:srgbClr val="000000"/>
                </a:solidFill>
                <a:effectLst/>
                <a:uLnTx/>
                <a:uFillTx/>
                <a:latin typeface="+mn-lt"/>
                <a:ea typeface="+mn-ea"/>
                <a:cs typeface="+mn-cs"/>
              </a:rPr>
              <a:t>Without p62 in the </a:t>
            </a:r>
            <a:r>
              <a:rPr kumimoji="0" lang="en-US" altLang="en-US" b="0" i="0" u="none" strike="noStrike" kern="1200" cap="none" spc="0" normalizeH="0" baseline="0" noProof="0" dirty="0" err="1" smtClean="0">
                <a:ln>
                  <a:noFill/>
                </a:ln>
                <a:solidFill>
                  <a:srgbClr val="000000"/>
                </a:solidFill>
                <a:effectLst/>
                <a:uLnTx/>
                <a:uFillTx/>
                <a:latin typeface="+mn-lt"/>
                <a:ea typeface="+mn-ea"/>
                <a:cs typeface="+mn-cs"/>
              </a:rPr>
              <a:t>autophagy</a:t>
            </a:r>
            <a:r>
              <a:rPr kumimoji="0" lang="en-US" altLang="en-US" b="0" i="0" u="none" strike="noStrike" kern="1200" cap="none" spc="0" normalizeH="0" baseline="0" noProof="0" dirty="0" smtClean="0">
                <a:ln>
                  <a:noFill/>
                </a:ln>
                <a:solidFill>
                  <a:srgbClr val="000000"/>
                </a:solidFill>
                <a:effectLst/>
                <a:uLnTx/>
                <a:uFillTx/>
                <a:latin typeface="+mn-lt"/>
                <a:ea typeface="+mn-ea"/>
                <a:cs typeface="+mn-cs"/>
              </a:rPr>
              <a:t> machine, there is no longer any protection for the tumor against radiation and chemotherapy, as well as organism’s own defenses*** </a:t>
            </a:r>
          </a:p>
        </p:txBody>
      </p:sp>
      <p:sp>
        <p:nvSpPr>
          <p:cNvPr id="94" name="TextBox 4"/>
          <p:cNvSpPr txBox="1">
            <a:spLocks noChangeArrowheads="1"/>
          </p:cNvSpPr>
          <p:nvPr/>
        </p:nvSpPr>
        <p:spPr bwMode="auto">
          <a:xfrm>
            <a:off x="7566025" y="7010400"/>
            <a:ext cx="2035175" cy="276225"/>
          </a:xfrm>
          <a:prstGeom prst="rect">
            <a:avLst/>
          </a:prstGeom>
          <a:noFill/>
          <a:ln w="9525">
            <a:noFill/>
            <a:miter lim="800000"/>
            <a:headEnd/>
            <a:tailEnd/>
          </a:ln>
        </p:spPr>
        <p:txBody>
          <a:bodyPr wrap="none">
            <a:spAutoFit/>
          </a:bodyPr>
          <a:lstStyle/>
          <a:p>
            <a:r>
              <a:rPr lang="en-US" sz="1200" i="1" dirty="0"/>
              <a:t>Confidential and Proprietary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92"/>
          <p:cNvSpPr/>
          <p:nvPr/>
        </p:nvSpPr>
        <p:spPr>
          <a:xfrm>
            <a:off x="457200" y="457200"/>
            <a:ext cx="9144000" cy="365760"/>
          </a:xfrm>
          <a:custGeom>
            <a:avLst/>
            <a:gdLst/>
            <a:ahLst/>
            <a:cxnLst/>
            <a:rect l="l" t="t" r="r" b="b"/>
            <a:pathLst>
              <a:path w="9144000" h="365760">
                <a:moveTo>
                  <a:pt x="9144000" y="365759"/>
                </a:moveTo>
                <a:lnTo>
                  <a:pt x="9144000" y="0"/>
                </a:lnTo>
                <a:lnTo>
                  <a:pt x="0" y="0"/>
                </a:lnTo>
                <a:lnTo>
                  <a:pt x="0" y="365759"/>
                </a:lnTo>
                <a:lnTo>
                  <a:pt x="9144000" y="365759"/>
                </a:lnTo>
                <a:close/>
              </a:path>
            </a:pathLst>
          </a:custGeom>
          <a:solidFill>
            <a:srgbClr val="71A275"/>
          </a:solidFill>
        </p:spPr>
        <p:txBody>
          <a:bodyPr wrap="square" lIns="0" tIns="0" rIns="0" bIns="0" rtlCol="0">
            <a:noAutofit/>
          </a:bodyPr>
          <a:lstStyle/>
          <a:p>
            <a:endParaRPr/>
          </a:p>
        </p:txBody>
      </p:sp>
      <p:sp>
        <p:nvSpPr>
          <p:cNvPr id="91" name="object 91"/>
          <p:cNvSpPr/>
          <p:nvPr/>
        </p:nvSpPr>
        <p:spPr>
          <a:xfrm>
            <a:off x="685800" y="6858000"/>
            <a:ext cx="959358" cy="323850"/>
          </a:xfrm>
          <a:prstGeom prst="rect">
            <a:avLst/>
          </a:prstGeom>
          <a:blipFill>
            <a:blip r:embed="rId2" cstate="print"/>
            <a:stretch>
              <a:fillRect/>
            </a:stretch>
          </a:blipFill>
        </p:spPr>
        <p:txBody>
          <a:bodyPr wrap="square" lIns="0" tIns="0" rIns="0" bIns="0" rtlCol="0">
            <a:noAutofit/>
          </a:bodyPr>
          <a:lstStyle/>
          <a:p>
            <a:endParaRPr/>
          </a:p>
        </p:txBody>
      </p:sp>
      <p:sp>
        <p:nvSpPr>
          <p:cNvPr id="78" name="object 78"/>
          <p:cNvSpPr/>
          <p:nvPr/>
        </p:nvSpPr>
        <p:spPr>
          <a:xfrm>
            <a:off x="53340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79" name="object 79"/>
          <p:cNvSpPr/>
          <p:nvPr/>
        </p:nvSpPr>
        <p:spPr>
          <a:xfrm>
            <a:off x="666750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80" name="object 80"/>
          <p:cNvSpPr/>
          <p:nvPr/>
        </p:nvSpPr>
        <p:spPr>
          <a:xfrm>
            <a:off x="7905750" y="3209543"/>
            <a:ext cx="0" cy="2969514"/>
          </a:xfrm>
          <a:custGeom>
            <a:avLst/>
            <a:gdLst/>
            <a:ahLst/>
            <a:cxnLst/>
            <a:rect l="l" t="t" r="r" b="b"/>
            <a:pathLst>
              <a:path h="2969514">
                <a:moveTo>
                  <a:pt x="0" y="0"/>
                </a:moveTo>
                <a:lnTo>
                  <a:pt x="0" y="2969514"/>
                </a:lnTo>
              </a:path>
            </a:pathLst>
          </a:custGeom>
          <a:ln w="12700">
            <a:solidFill>
              <a:srgbClr val="FEFFFE"/>
            </a:solidFill>
          </a:ln>
        </p:spPr>
        <p:txBody>
          <a:bodyPr wrap="square" lIns="0" tIns="0" rIns="0" bIns="0" rtlCol="0">
            <a:noAutofit/>
          </a:bodyPr>
          <a:lstStyle/>
          <a:p>
            <a:endParaRPr/>
          </a:p>
        </p:txBody>
      </p:sp>
      <p:sp>
        <p:nvSpPr>
          <p:cNvPr id="56" name="object 56"/>
          <p:cNvSpPr txBox="1"/>
          <p:nvPr/>
        </p:nvSpPr>
        <p:spPr>
          <a:xfrm>
            <a:off x="915670" y="1198383"/>
            <a:ext cx="7693660" cy="482600"/>
          </a:xfrm>
          <a:prstGeom prst="rect">
            <a:avLst/>
          </a:prstGeom>
        </p:spPr>
        <p:txBody>
          <a:bodyPr wrap="square" lIns="0" tIns="0" rIns="0" bIns="0" rtlCol="0">
            <a:noAutofit/>
          </a:bodyPr>
          <a:lstStyle/>
          <a:p>
            <a:pPr marL="12700">
              <a:lnSpc>
                <a:spcPts val="3765"/>
              </a:lnSpc>
              <a:spcBef>
                <a:spcPts val="188"/>
              </a:spcBef>
            </a:pPr>
            <a:r>
              <a:rPr lang="en-US" sz="4600" spc="-100" baseline="3034" dirty="0" err="1" smtClean="0">
                <a:solidFill>
                  <a:srgbClr val="676954"/>
                </a:solidFill>
                <a:cs typeface="Calibri"/>
              </a:rPr>
              <a:t>Elenagen</a:t>
            </a:r>
            <a:r>
              <a:rPr lang="en-US" sz="4600" spc="-100" baseline="3034" dirty="0" smtClean="0">
                <a:solidFill>
                  <a:srgbClr val="676954"/>
                </a:solidFill>
                <a:cs typeface="Calibri"/>
              </a:rPr>
              <a:t> (</a:t>
            </a:r>
            <a:r>
              <a:rPr lang="en-US" sz="4600" spc="-100" baseline="3034" dirty="0" err="1" smtClean="0">
                <a:solidFill>
                  <a:srgbClr val="676954"/>
                </a:solidFill>
                <a:cs typeface="Calibri"/>
              </a:rPr>
              <a:t>pCL</a:t>
            </a:r>
            <a:r>
              <a:rPr lang="en-US" sz="4600" spc="-100" baseline="3034" dirty="0" smtClean="0">
                <a:solidFill>
                  <a:srgbClr val="676954"/>
                </a:solidFill>
                <a:cs typeface="Calibri"/>
              </a:rPr>
              <a:t>): Broad Spectrum Antitumor Activity</a:t>
            </a:r>
            <a:endParaRPr sz="4600" spc="-179" baseline="3034" dirty="0">
              <a:solidFill>
                <a:srgbClr val="676954"/>
              </a:solidFill>
              <a:latin typeface="Calibri"/>
              <a:cs typeface="Calibri"/>
            </a:endParaRPr>
          </a:p>
        </p:txBody>
      </p:sp>
      <p:sp>
        <p:nvSpPr>
          <p:cNvPr id="51" name="object 51"/>
          <p:cNvSpPr txBox="1"/>
          <p:nvPr/>
        </p:nvSpPr>
        <p:spPr>
          <a:xfrm>
            <a:off x="1175968" y="4953000"/>
            <a:ext cx="4081831" cy="1295400"/>
          </a:xfrm>
          <a:prstGeom prst="rect">
            <a:avLst/>
          </a:prstGeom>
        </p:spPr>
        <p:txBody>
          <a:bodyPr wrap="square" lIns="0" tIns="0" rIns="0" bIns="0" rtlCol="0">
            <a:noAutofit/>
          </a:bodyPr>
          <a:lstStyle/>
          <a:p>
            <a:pPr marL="12725" marR="33808">
              <a:lnSpc>
                <a:spcPts val="2135"/>
              </a:lnSpc>
              <a:spcBef>
                <a:spcPts val="106"/>
              </a:spcBef>
            </a:pPr>
            <a:r>
              <a:rPr lang="en-US" sz="2000" spc="-39" dirty="0" smtClean="0">
                <a:cs typeface="Calibri"/>
              </a:rPr>
              <a:t>P62 DNA (</a:t>
            </a:r>
            <a:r>
              <a:rPr lang="en-US" sz="2000" spc="-39" dirty="0" err="1" smtClean="0">
                <a:cs typeface="Calibri"/>
              </a:rPr>
              <a:t>Elenagen</a:t>
            </a:r>
            <a:r>
              <a:rPr lang="en-US" sz="2000" spc="-39" dirty="0" smtClean="0">
                <a:cs typeface="Calibri"/>
              </a:rPr>
              <a:t>) immunization suppresses growth of several transplantable tumors in mice: lung  and breast carcinoma, melanoma, and sarcomas</a:t>
            </a:r>
            <a:endParaRPr sz="2000" dirty="0">
              <a:latin typeface="Calibri"/>
              <a:cs typeface="Calibri"/>
            </a:endParaRPr>
          </a:p>
        </p:txBody>
      </p:sp>
      <p:sp>
        <p:nvSpPr>
          <p:cNvPr id="48" name="object 48"/>
          <p:cNvSpPr txBox="1"/>
          <p:nvPr/>
        </p:nvSpPr>
        <p:spPr>
          <a:xfrm>
            <a:off x="993140" y="4953000"/>
            <a:ext cx="133222" cy="241046"/>
          </a:xfrm>
          <a:prstGeom prst="rect">
            <a:avLst/>
          </a:prstGeom>
        </p:spPr>
        <p:txBody>
          <a:bodyPr wrap="square" lIns="0" tIns="0" rIns="0" bIns="0" rtlCol="0">
            <a:noAutofit/>
          </a:bodyPr>
          <a:lstStyle/>
          <a:p>
            <a:pPr marL="12700">
              <a:lnSpc>
                <a:spcPts val="1835"/>
              </a:lnSpc>
              <a:spcBef>
                <a:spcPts val="91"/>
              </a:spcBef>
            </a:pPr>
            <a:r>
              <a:rPr sz="1700" spc="0" dirty="0">
                <a:solidFill>
                  <a:srgbClr val="70A275"/>
                </a:solidFill>
                <a:latin typeface="Arial"/>
                <a:cs typeface="Arial"/>
              </a:rPr>
              <a:t>•</a:t>
            </a:r>
            <a:endParaRPr sz="1700" dirty="0">
              <a:latin typeface="Arial"/>
              <a:cs typeface="Arial"/>
            </a:endParaRPr>
          </a:p>
        </p:txBody>
      </p:sp>
      <p:sp>
        <p:nvSpPr>
          <p:cNvPr id="6" name="object 6"/>
          <p:cNvSpPr txBox="1"/>
          <p:nvPr/>
        </p:nvSpPr>
        <p:spPr>
          <a:xfrm>
            <a:off x="4191000" y="5928358"/>
            <a:ext cx="1143000" cy="472441"/>
          </a:xfrm>
          <a:prstGeom prst="rect">
            <a:avLst/>
          </a:prstGeom>
        </p:spPr>
        <p:txBody>
          <a:bodyPr wrap="square" lIns="0" tIns="0" rIns="0" bIns="0" rtlCol="0">
            <a:noAutofit/>
          </a:bodyPr>
          <a:lstStyle/>
          <a:p>
            <a:pPr marL="91440">
              <a:lnSpc>
                <a:spcPct val="101725"/>
              </a:lnSpc>
              <a:spcBef>
                <a:spcPts val="219"/>
              </a:spcBef>
            </a:pPr>
            <a:r>
              <a:rPr sz="1200" b="1" spc="-25" dirty="0">
                <a:solidFill>
                  <a:srgbClr val="FFFFFF"/>
                </a:solidFill>
                <a:latin typeface="Calibri"/>
                <a:cs typeface="Calibri"/>
              </a:rPr>
              <a:t>P</a:t>
            </a:r>
            <a:r>
              <a:rPr sz="1200" b="1" spc="0" dirty="0">
                <a:solidFill>
                  <a:srgbClr val="FFFFFF"/>
                </a:solidFill>
                <a:latin typeface="Calibri"/>
                <a:cs typeface="Calibri"/>
              </a:rPr>
              <a:t>anc</a:t>
            </a:r>
            <a:r>
              <a:rPr sz="1200" b="1" spc="-14" dirty="0">
                <a:solidFill>
                  <a:srgbClr val="FFFFFF"/>
                </a:solidFill>
                <a:latin typeface="Calibri"/>
                <a:cs typeface="Calibri"/>
              </a:rPr>
              <a:t>r</a:t>
            </a:r>
            <a:r>
              <a:rPr sz="1200" b="1" spc="0" dirty="0">
                <a:solidFill>
                  <a:srgbClr val="FFFFFF"/>
                </a:solidFill>
                <a:latin typeface="Calibri"/>
                <a:cs typeface="Calibri"/>
              </a:rPr>
              <a:t>eas</a:t>
            </a:r>
            <a:endParaRPr sz="1200">
              <a:latin typeface="Calibri"/>
              <a:cs typeface="Calibri"/>
            </a:endParaRPr>
          </a:p>
        </p:txBody>
      </p:sp>
      <p:sp>
        <p:nvSpPr>
          <p:cNvPr id="2" name="object 2"/>
          <p:cNvSpPr txBox="1"/>
          <p:nvPr/>
        </p:nvSpPr>
        <p:spPr>
          <a:xfrm>
            <a:off x="457200" y="457200"/>
            <a:ext cx="9144000" cy="365759"/>
          </a:xfrm>
          <a:prstGeom prst="rect">
            <a:avLst/>
          </a:prstGeom>
        </p:spPr>
        <p:txBody>
          <a:bodyPr wrap="square" lIns="0" tIns="0" rIns="0" bIns="0" rtlCol="0">
            <a:noAutofit/>
          </a:bodyPr>
          <a:lstStyle/>
          <a:p>
            <a:pPr>
              <a:lnSpc>
                <a:spcPts val="550"/>
              </a:lnSpc>
              <a:spcBef>
                <a:spcPts val="24"/>
              </a:spcBef>
            </a:pPr>
            <a:endParaRPr sz="550" dirty="0"/>
          </a:p>
          <a:p>
            <a:pPr marR="1342573" algn="r">
              <a:lnSpc>
                <a:spcPct val="101725"/>
              </a:lnSpc>
            </a:pPr>
            <a:r>
              <a:rPr lang="en-US" sz="1400" b="1" spc="0" dirty="0" smtClean="0">
                <a:solidFill>
                  <a:srgbClr val="FFFFFF"/>
                </a:solidFill>
                <a:latin typeface="Calibri"/>
                <a:cs typeface="Calibri"/>
              </a:rPr>
              <a:t>9</a:t>
            </a:r>
            <a:endParaRPr sz="1400" dirty="0">
              <a:latin typeface="Calibri"/>
              <a:cs typeface="Calibri"/>
            </a:endParaRPr>
          </a:p>
        </p:txBody>
      </p:sp>
      <p:pic>
        <p:nvPicPr>
          <p:cNvPr id="93" name="Picture 1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96178" y="1830180"/>
            <a:ext cx="4161622" cy="2894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4" name="Picture 1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19800" y="1828800"/>
            <a:ext cx="2999601" cy="2478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95" name="Group 7"/>
          <p:cNvGrpSpPr>
            <a:grpSpLocks/>
          </p:cNvGrpSpPr>
          <p:nvPr/>
        </p:nvGrpSpPr>
        <p:grpSpPr bwMode="auto">
          <a:xfrm>
            <a:off x="5943600" y="4427538"/>
            <a:ext cx="3108325" cy="2811462"/>
            <a:chOff x="3123084" y="3772514"/>
            <a:chExt cx="2897831" cy="2295525"/>
          </a:xfrm>
        </p:grpSpPr>
        <p:pic>
          <p:nvPicPr>
            <p:cNvPr id="96"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23084" y="3772514"/>
              <a:ext cx="2897831" cy="229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 name="Rectangle 44"/>
            <p:cNvSpPr>
              <a:spLocks noChangeArrowheads="1"/>
            </p:cNvSpPr>
            <p:nvPr/>
          </p:nvSpPr>
          <p:spPr bwMode="auto">
            <a:xfrm>
              <a:off x="4106693" y="3894264"/>
              <a:ext cx="786417" cy="21801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FF0000"/>
                </a:buClr>
                <a:buFont typeface="Wingdings" charset="2"/>
                <a:buChar char="Ø"/>
                <a:defRPr sz="2800">
                  <a:solidFill>
                    <a:schemeClr val="tx1"/>
                  </a:solidFill>
                  <a:latin typeface="Calibri" pitchFamily="34" charset="0"/>
                  <a:ea typeface="Calibri" pitchFamily="34" charset="0"/>
                  <a:cs typeface="Calibri" pitchFamily="34" charset="0"/>
                </a:defRPr>
              </a:lvl1pPr>
              <a:lvl2pPr marL="742950" indent="-285750">
                <a:spcBef>
                  <a:spcPct val="20000"/>
                </a:spcBef>
                <a:buClr>
                  <a:srgbClr val="FF0000"/>
                </a:buClr>
                <a:buFont typeface="Wingdings" charset="2"/>
                <a:buChar char="Ø"/>
                <a:defRPr sz="2400">
                  <a:solidFill>
                    <a:schemeClr val="tx1"/>
                  </a:solidFill>
                  <a:latin typeface="Calibri" pitchFamily="34" charset="0"/>
                  <a:ea typeface="Calibri" pitchFamily="34" charset="0"/>
                  <a:cs typeface="Calibri" pitchFamily="34" charset="0"/>
                </a:defRPr>
              </a:lvl2pPr>
              <a:lvl3pPr marL="1143000" indent="-228600">
                <a:spcBef>
                  <a:spcPct val="20000"/>
                </a:spcBef>
                <a:buClr>
                  <a:srgbClr val="FF0000"/>
                </a:buClr>
                <a:buFont typeface="Wingdings" charset="2"/>
                <a:buChar char="Ø"/>
                <a:defRPr sz="2000">
                  <a:solidFill>
                    <a:schemeClr val="tx1"/>
                  </a:solidFill>
                  <a:latin typeface="Calibri" pitchFamily="34" charset="0"/>
                  <a:ea typeface="Calibri" pitchFamily="34" charset="0"/>
                  <a:cs typeface="Calibri" pitchFamily="34" charset="0"/>
                </a:defRPr>
              </a:lvl3pPr>
              <a:lvl4pPr marL="1600200" indent="-228600">
                <a:spcBef>
                  <a:spcPct val="20000"/>
                </a:spcBef>
                <a:buClr>
                  <a:srgbClr val="FF0000"/>
                </a:buClr>
                <a:buFont typeface="Wingdings" charset="2"/>
                <a:buChar char="Ø"/>
                <a:defRPr>
                  <a:solidFill>
                    <a:schemeClr val="tx1"/>
                  </a:solidFill>
                  <a:latin typeface="Calibri" pitchFamily="34" charset="0"/>
                  <a:ea typeface="Calibri" pitchFamily="34" charset="0"/>
                  <a:cs typeface="Calibri" pitchFamily="34" charset="0"/>
                </a:defRPr>
              </a:lvl4pPr>
              <a:lvl5pPr marL="2057400" indent="-228600">
                <a:spcBef>
                  <a:spcPct val="20000"/>
                </a:spcBef>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5pPr>
              <a:lvl6pPr marL="25146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6pPr>
              <a:lvl7pPr marL="29718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7pPr>
              <a:lvl8pPr marL="34290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8pPr>
              <a:lvl9pPr marL="3886200" indent="-228600" eaLnBrk="0" fontAlgn="base" hangingPunct="0">
                <a:spcBef>
                  <a:spcPct val="20000"/>
                </a:spcBef>
                <a:spcAft>
                  <a:spcPct val="0"/>
                </a:spcAft>
                <a:buClr>
                  <a:srgbClr val="FF0000"/>
                </a:buClr>
                <a:buFont typeface="Wingdings" charset="2"/>
                <a:buChar char="Ø"/>
                <a:defRPr sz="1600">
                  <a:solidFill>
                    <a:schemeClr val="tx1"/>
                  </a:solidFill>
                  <a:latin typeface="Calibri" pitchFamily="34" charset="0"/>
                  <a:ea typeface="Calibri" pitchFamily="34" charset="0"/>
                  <a:cs typeface="Calibri" pitchFamily="34" charset="0"/>
                </a:defRPr>
              </a:lvl9pPr>
            </a:lstStyle>
            <a:p>
              <a:pPr eaLnBrk="1" hangingPunct="1">
                <a:spcBef>
                  <a:spcPct val="0"/>
                </a:spcBef>
                <a:buClrTx/>
                <a:buFontTx/>
                <a:buNone/>
              </a:pPr>
              <a:r>
                <a:rPr lang="en-US" altLang="en-US" sz="900" b="1"/>
                <a:t>S37 Sarcoma</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6798</TotalTime>
  <Words>1987</Words>
  <Application>Microsoft Office PowerPoint</Application>
  <PresentationFormat>Custom</PresentationFormat>
  <Paragraphs>470</Paragraphs>
  <Slides>45</Slides>
  <Notes>0</Notes>
  <HiddenSlides>0</HiddenSlides>
  <MMClips>3</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Shneider</dc:creator>
  <cp:lastModifiedBy>Alex Shneider</cp:lastModifiedBy>
  <cp:revision>112</cp:revision>
  <cp:lastPrinted>2016-10-05T06:07:19Z</cp:lastPrinted>
  <dcterms:modified xsi:type="dcterms:W3CDTF">2016-11-16T13:03:25Z</dcterms:modified>
</cp:coreProperties>
</file>