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1"/>
  </p:sldMasterIdLst>
  <p:notesMasterIdLst>
    <p:notesMasterId r:id="rId39"/>
  </p:notesMasterIdLst>
  <p:handoutMasterIdLst>
    <p:handoutMasterId r:id="rId40"/>
  </p:handoutMasterIdLst>
  <p:sldIdLst>
    <p:sldId id="256" r:id="rId2"/>
    <p:sldId id="353" r:id="rId3"/>
    <p:sldId id="463" r:id="rId4"/>
    <p:sldId id="511" r:id="rId5"/>
    <p:sldId id="512" r:id="rId6"/>
    <p:sldId id="513" r:id="rId7"/>
    <p:sldId id="514" r:id="rId8"/>
    <p:sldId id="515" r:id="rId9"/>
    <p:sldId id="516" r:id="rId10"/>
    <p:sldId id="517" r:id="rId11"/>
    <p:sldId id="518" r:id="rId12"/>
    <p:sldId id="519" r:id="rId13"/>
    <p:sldId id="520" r:id="rId14"/>
    <p:sldId id="521" r:id="rId15"/>
    <p:sldId id="522" r:id="rId16"/>
    <p:sldId id="523" r:id="rId17"/>
    <p:sldId id="526" r:id="rId18"/>
    <p:sldId id="525" r:id="rId19"/>
    <p:sldId id="527" r:id="rId20"/>
    <p:sldId id="528" r:id="rId21"/>
    <p:sldId id="535" r:id="rId22"/>
    <p:sldId id="536" r:id="rId23"/>
    <p:sldId id="537" r:id="rId24"/>
    <p:sldId id="538" r:id="rId25"/>
    <p:sldId id="539" r:id="rId26"/>
    <p:sldId id="540" r:id="rId27"/>
    <p:sldId id="460" r:id="rId28"/>
    <p:sldId id="462" r:id="rId29"/>
    <p:sldId id="470" r:id="rId30"/>
    <p:sldId id="471" r:id="rId31"/>
    <p:sldId id="472" r:id="rId32"/>
    <p:sldId id="473" r:id="rId33"/>
    <p:sldId id="474" r:id="rId34"/>
    <p:sldId id="475" r:id="rId35"/>
    <p:sldId id="476" r:id="rId36"/>
    <p:sldId id="477" r:id="rId37"/>
    <p:sldId id="339" r:id="rId38"/>
  </p:sldIdLst>
  <p:sldSz cx="9144000" cy="6858000" type="screen4x3"/>
  <p:notesSz cx="6858000" cy="92964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9933"/>
    <a:srgbClr val="33CC33"/>
    <a:srgbClr val="A0A0A0"/>
    <a:srgbClr val="B2B2B2"/>
    <a:srgbClr val="009900"/>
    <a:srgbClr val="FF0000"/>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38" autoAdjust="0"/>
    <p:restoredTop sz="92512" autoAdjust="0"/>
  </p:normalViewPr>
  <p:slideViewPr>
    <p:cSldViewPr>
      <p:cViewPr varScale="1">
        <p:scale>
          <a:sx n="75" d="100"/>
          <a:sy n="75" d="100"/>
        </p:scale>
        <p:origin x="-1002" y="-8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Lst>
  </p:outlineViewPr>
  <p:notesTextViewPr>
    <p:cViewPr>
      <p:scale>
        <a:sx n="100" d="100"/>
        <a:sy n="100" d="100"/>
      </p:scale>
      <p:origin x="0" y="0"/>
    </p:cViewPr>
  </p:notesTextViewPr>
  <p:sorterViewPr>
    <p:cViewPr>
      <p:scale>
        <a:sx n="70" d="100"/>
        <a:sy n="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_rels/viewProps.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slide" Target="slides/slide4.xml"/><Relationship Id="rId1" Type="http://schemas.openxmlformats.org/officeDocument/2006/relationships/slide" Target="slides/slide1.xml"/><Relationship Id="rId4" Type="http://schemas.openxmlformats.org/officeDocument/2006/relationships/slide" Target="slides/slide2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6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rawings/_rels/vmlDrawing9.v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26627" name="Rectangle 1027"/>
          <p:cNvSpPr>
            <a:spLocks noGrp="1" noChangeArrowheads="1"/>
          </p:cNvSpPr>
          <p:nvPr>
            <p:ph type="dt" sz="quarter"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26628" name="Rectangle 1028"/>
          <p:cNvSpPr>
            <a:spLocks noGrp="1" noChangeArrowheads="1"/>
          </p:cNvSpPr>
          <p:nvPr>
            <p:ph type="ftr" sz="quarter" idx="2"/>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26629" name="Rectangle 1029"/>
          <p:cNvSpPr>
            <a:spLocks noGrp="1" noChangeArrowheads="1"/>
          </p:cNvSpPr>
          <p:nvPr>
            <p:ph type="sldNum" sz="quarter" idx="3"/>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22C702E3-575D-41B9-9AA4-A21FB6F7D4B3}" type="slidenum">
              <a:rPr lang="en-US"/>
              <a:pPr>
                <a:defRPr/>
              </a:pPr>
              <a:t>‹#›</a:t>
            </a:fld>
            <a:endParaRPr lang="en-US"/>
          </a:p>
        </p:txBody>
      </p:sp>
    </p:spTree>
    <p:extLst>
      <p:ext uri="{BB962C8B-B14F-4D97-AF65-F5344CB8AC3E}">
        <p14:creationId xmlns:p14="http://schemas.microsoft.com/office/powerpoint/2010/main" val="39149495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3" name="Rectangle 3"/>
          <p:cNvSpPr>
            <a:spLocks noGrp="1" noChangeArrowheads="1"/>
          </p:cNvSpPr>
          <p:nvPr>
            <p:ph type="dt" idx="1"/>
          </p:nvPr>
        </p:nvSpPr>
        <p:spPr bwMode="auto">
          <a:xfrm>
            <a:off x="3886200" y="0"/>
            <a:ext cx="2971800"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pPr>
              <a:defRPr/>
            </a:pPr>
            <a:endParaRPr lang="en-US"/>
          </a:p>
        </p:txBody>
      </p:sp>
      <p:sp>
        <p:nvSpPr>
          <p:cNvPr id="6144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416425"/>
            <a:ext cx="502920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pPr>
              <a:defRPr/>
            </a:pPr>
            <a:endParaRPr lang="en-US"/>
          </a:p>
        </p:txBody>
      </p:sp>
      <p:sp>
        <p:nvSpPr>
          <p:cNvPr id="5127" name="Rectangle 7"/>
          <p:cNvSpPr>
            <a:spLocks noGrp="1" noChangeArrowheads="1"/>
          </p:cNvSpPr>
          <p:nvPr>
            <p:ph type="sldNum" sz="quarter" idx="5"/>
          </p:nvPr>
        </p:nvSpPr>
        <p:spPr bwMode="auto">
          <a:xfrm>
            <a:off x="3886200" y="8831263"/>
            <a:ext cx="2971800" cy="4651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pPr>
              <a:defRPr/>
            </a:pPr>
            <a:fld id="{15202CD0-FD45-4701-9332-68F728605C85}" type="slidenum">
              <a:rPr lang="en-US"/>
              <a:pPr>
                <a:defRPr/>
              </a:pPr>
              <a:t>‹#›</a:t>
            </a:fld>
            <a:endParaRPr lang="en-US"/>
          </a:p>
        </p:txBody>
      </p:sp>
    </p:spTree>
    <p:extLst>
      <p:ext uri="{BB962C8B-B14F-4D97-AF65-F5344CB8AC3E}">
        <p14:creationId xmlns:p14="http://schemas.microsoft.com/office/powerpoint/2010/main" val="215234153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a:ln/>
        </p:spPr>
      </p:sp>
      <p:sp>
        <p:nvSpPr>
          <p:cNvPr id="11059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a:ln/>
        </p:spPr>
      </p:sp>
      <p:sp>
        <p:nvSpPr>
          <p:cNvPr id="11161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a:ln/>
        </p:spPr>
      </p:sp>
      <p:sp>
        <p:nvSpPr>
          <p:cNvPr id="1167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a:ln/>
        </p:spPr>
      </p:sp>
      <p:sp>
        <p:nvSpPr>
          <p:cNvPr id="1208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245E1DA3-A549-4A07-8507-C935DDFACA4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EB048DD-D9A2-48A7-A4AC-C59BF5E85A4C}"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304800"/>
            <a:ext cx="21717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8600" y="304800"/>
            <a:ext cx="63627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C5D536E-7D82-4600-9384-88A4159E748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458200" cy="10668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676400"/>
            <a:ext cx="8610600" cy="4114800"/>
          </a:xfrm>
        </p:spPr>
        <p:txBody>
          <a:bodyPr/>
          <a:lstStyle/>
          <a:p>
            <a:pPr lvl="0"/>
            <a:endParaRPr lang="en-US" noProof="0" smtClean="0"/>
          </a:p>
        </p:txBody>
      </p:sp>
      <p:sp>
        <p:nvSpPr>
          <p:cNvPr id="4" name="Rectangle 4"/>
          <p:cNvSpPr>
            <a:spLocks noGrp="1" noChangeArrowheads="1"/>
          </p:cNvSpPr>
          <p:nvPr>
            <p:ph type="sldNum" sz="quarter" idx="10"/>
          </p:nvPr>
        </p:nvSpPr>
        <p:spPr>
          <a:ln/>
        </p:spPr>
        <p:txBody>
          <a:bodyPr/>
          <a:lstStyle>
            <a:lvl1pPr>
              <a:defRPr/>
            </a:lvl1pPr>
          </a:lstStyle>
          <a:p>
            <a:pPr>
              <a:defRPr/>
            </a:pPr>
            <a:fld id="{38C34271-D5A2-4524-9920-EACD04973C8B}"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458200" cy="1066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76400"/>
            <a:ext cx="42291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86300" y="1676400"/>
            <a:ext cx="4229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86300" y="3810000"/>
            <a:ext cx="42291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sldNum" sz="quarter" idx="10"/>
          </p:nvPr>
        </p:nvSpPr>
        <p:spPr>
          <a:ln/>
        </p:spPr>
        <p:txBody>
          <a:bodyPr/>
          <a:lstStyle>
            <a:lvl1pPr>
              <a:defRPr/>
            </a:lvl1pPr>
          </a:lstStyle>
          <a:p>
            <a:pPr>
              <a:defRPr/>
            </a:pPr>
            <a:fld id="{2C33F4FE-285D-45D7-AB6D-E7F711CE25B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1B528080-6BB5-4660-BFA0-9F67A0E1F54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sz="quarter" idx="10"/>
          </p:nvPr>
        </p:nvSpPr>
        <p:spPr>
          <a:ln/>
        </p:spPr>
        <p:txBody>
          <a:bodyPr/>
          <a:lstStyle>
            <a:lvl1pPr>
              <a:defRPr/>
            </a:lvl1pPr>
          </a:lstStyle>
          <a:p>
            <a:pPr>
              <a:defRPr/>
            </a:pPr>
            <a:fld id="{5C5B8272-0A9B-4F3F-880F-D82402593B8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676400"/>
            <a:ext cx="4229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76400"/>
            <a:ext cx="4229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FA451A49-6DE4-4C0C-A93E-7A56250DE10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1D8A6942-9BCE-477F-A31C-36D0BC354AFB}"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E0AC0D58-26EC-4065-BDED-9024F8AA209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EA9C7E79-FF13-4C03-9C98-DB003DFACEA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BD5D04C4-537F-477D-92FE-6BF3582D865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sz="quarter" idx="10"/>
          </p:nvPr>
        </p:nvSpPr>
        <p:spPr>
          <a:ln/>
        </p:spPr>
        <p:txBody>
          <a:bodyPr/>
          <a:lstStyle>
            <a:lvl1pPr>
              <a:defRPr/>
            </a:lvl1pPr>
          </a:lstStyle>
          <a:p>
            <a:pPr>
              <a:defRPr/>
            </a:pPr>
            <a:fld id="{720B527D-5210-4DAF-B126-7D2E73F1814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228600" y="76200"/>
            <a:ext cx="8458200" cy="1066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Образец заголовка</a:t>
            </a:r>
          </a:p>
        </p:txBody>
      </p:sp>
      <p:sp>
        <p:nvSpPr>
          <p:cNvPr id="21507" name="Rectangle 3"/>
          <p:cNvSpPr>
            <a:spLocks noGrp="1" noChangeArrowheads="1"/>
          </p:cNvSpPr>
          <p:nvPr>
            <p:ph type="body" idx="1"/>
          </p:nvPr>
        </p:nvSpPr>
        <p:spPr bwMode="auto">
          <a:xfrm>
            <a:off x="304800" y="1676400"/>
            <a:ext cx="8610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Образец текста</a:t>
            </a:r>
          </a:p>
          <a:p>
            <a:pPr lvl="1"/>
            <a:r>
              <a:rPr lang="en-US" smtClean="0"/>
              <a:t>Второй уровень</a:t>
            </a:r>
          </a:p>
          <a:p>
            <a:pPr lvl="2"/>
            <a:r>
              <a:rPr lang="en-US" smtClean="0"/>
              <a:t>Третий уровень</a:t>
            </a:r>
          </a:p>
          <a:p>
            <a:pPr lvl="3"/>
            <a:r>
              <a:rPr lang="en-US" smtClean="0"/>
              <a:t>Четвертый уровень</a:t>
            </a:r>
          </a:p>
          <a:p>
            <a:pPr lvl="4"/>
            <a:r>
              <a:rPr lang="en-US" smtClean="0"/>
              <a:t>Пятый уровень</a:t>
            </a:r>
          </a:p>
        </p:txBody>
      </p:sp>
      <p:sp>
        <p:nvSpPr>
          <p:cNvPr id="90116" name="Rectangle 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1E624E71-05C5-4231-A051-7EC5210881FC}" type="slidenum">
              <a:rPr lang="en-US"/>
              <a:pPr>
                <a:defRPr/>
              </a:pPr>
              <a:t>‹#›</a:t>
            </a:fld>
            <a:endParaRPr lang="en-US"/>
          </a:p>
        </p:txBody>
      </p:sp>
      <p:pic>
        <p:nvPicPr>
          <p:cNvPr id="21509" name="Picture 5" descr="curelab"/>
          <p:cNvPicPr>
            <a:picLocks noChangeAspect="1" noChangeArrowheads="1"/>
          </p:cNvPicPr>
          <p:nvPr/>
        </p:nvPicPr>
        <p:blipFill>
          <a:blip r:embed="rId15" cstate="print"/>
          <a:srcRect/>
          <a:stretch>
            <a:fillRect/>
          </a:stretch>
        </p:blipFill>
        <p:spPr bwMode="auto">
          <a:xfrm>
            <a:off x="228600" y="5791200"/>
            <a:ext cx="2743200" cy="854075"/>
          </a:xfrm>
          <a:prstGeom prst="rect">
            <a:avLst/>
          </a:prstGeom>
          <a:noFill/>
          <a:ln w="9525">
            <a:noFill/>
            <a:miter lim="800000"/>
            <a:headEnd/>
            <a:tailEnd/>
          </a:ln>
        </p:spPr>
      </p:pic>
      <p:pic>
        <p:nvPicPr>
          <p:cNvPr id="21510" name="Picture 7" descr="curelab"/>
          <p:cNvPicPr>
            <a:picLocks noChangeAspect="1" noChangeArrowheads="1"/>
          </p:cNvPicPr>
          <p:nvPr userDrawn="1"/>
        </p:nvPicPr>
        <p:blipFill>
          <a:blip r:embed="rId15" cstate="print"/>
          <a:srcRect/>
          <a:stretch>
            <a:fillRect/>
          </a:stretch>
        </p:blipFill>
        <p:spPr bwMode="auto">
          <a:xfrm>
            <a:off x="228600" y="5791200"/>
            <a:ext cx="2743200" cy="854075"/>
          </a:xfrm>
          <a:prstGeom prst="rect">
            <a:avLst/>
          </a:prstGeom>
          <a:noFill/>
          <a:ln w="9525">
            <a:noFill/>
            <a:miter lim="800000"/>
            <a:headEnd/>
            <a:tailEnd/>
          </a:ln>
        </p:spPr>
      </p:pic>
      <p:sp>
        <p:nvSpPr>
          <p:cNvPr id="90120" name="Line 8"/>
          <p:cNvSpPr>
            <a:spLocks noChangeShapeType="1"/>
          </p:cNvSpPr>
          <p:nvPr userDrawn="1"/>
        </p:nvSpPr>
        <p:spPr bwMode="auto">
          <a:xfrm>
            <a:off x="0" y="1219200"/>
            <a:ext cx="9144000" cy="0"/>
          </a:xfrm>
          <a:prstGeom prst="line">
            <a:avLst/>
          </a:prstGeom>
          <a:noFill/>
          <a:ln w="9525">
            <a:solidFill>
              <a:srgbClr val="808080"/>
            </a:solidFill>
            <a:round/>
            <a:headEnd type="none" w="sm" len="sm"/>
            <a:tailEnd type="none" w="sm" len="sm"/>
          </a:ln>
          <a:effectLst/>
        </p:spPr>
        <p:txBody>
          <a:bodyPr lIns="0" tIns="46038" rIns="0" bIns="46038"/>
          <a:lstStyle/>
          <a:p>
            <a:pPr>
              <a:defRPr/>
            </a:pPr>
            <a:endParaRPr lang="en-US"/>
          </a:p>
        </p:txBody>
      </p:sp>
    </p:spTree>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Lst>
  <p:hf hdr="0" ftr="0" dt="0"/>
  <p:txStyles>
    <p:titleStyle>
      <a:lvl1pPr algn="ctr" rtl="0" eaLnBrk="0" fontAlgn="base" hangingPunct="0">
        <a:spcBef>
          <a:spcPct val="0"/>
        </a:spcBef>
        <a:spcAft>
          <a:spcPct val="0"/>
        </a:spcAft>
        <a:defRPr sz="4400" b="1">
          <a:solidFill>
            <a:srgbClr val="009900"/>
          </a:solidFill>
          <a:latin typeface="+mj-lt"/>
          <a:ea typeface="+mj-ea"/>
          <a:cs typeface="+mj-cs"/>
        </a:defRPr>
      </a:lvl1pPr>
      <a:lvl2pPr algn="ctr" rtl="0" eaLnBrk="0" fontAlgn="base" hangingPunct="0">
        <a:spcBef>
          <a:spcPct val="0"/>
        </a:spcBef>
        <a:spcAft>
          <a:spcPct val="0"/>
        </a:spcAft>
        <a:defRPr sz="4400" b="1">
          <a:solidFill>
            <a:srgbClr val="009900"/>
          </a:solidFill>
          <a:latin typeface="Times New Roman" pitchFamily="18" charset="0"/>
        </a:defRPr>
      </a:lvl2pPr>
      <a:lvl3pPr algn="ctr" rtl="0" eaLnBrk="0" fontAlgn="base" hangingPunct="0">
        <a:spcBef>
          <a:spcPct val="0"/>
        </a:spcBef>
        <a:spcAft>
          <a:spcPct val="0"/>
        </a:spcAft>
        <a:defRPr sz="4400" b="1">
          <a:solidFill>
            <a:srgbClr val="009900"/>
          </a:solidFill>
          <a:latin typeface="Times New Roman" pitchFamily="18" charset="0"/>
        </a:defRPr>
      </a:lvl3pPr>
      <a:lvl4pPr algn="ctr" rtl="0" eaLnBrk="0" fontAlgn="base" hangingPunct="0">
        <a:spcBef>
          <a:spcPct val="0"/>
        </a:spcBef>
        <a:spcAft>
          <a:spcPct val="0"/>
        </a:spcAft>
        <a:defRPr sz="4400" b="1">
          <a:solidFill>
            <a:srgbClr val="009900"/>
          </a:solidFill>
          <a:latin typeface="Times New Roman" pitchFamily="18" charset="0"/>
        </a:defRPr>
      </a:lvl4pPr>
      <a:lvl5pPr algn="ctr" rtl="0" eaLnBrk="0" fontAlgn="base" hangingPunct="0">
        <a:spcBef>
          <a:spcPct val="0"/>
        </a:spcBef>
        <a:spcAft>
          <a:spcPct val="0"/>
        </a:spcAft>
        <a:defRPr sz="4400" b="1">
          <a:solidFill>
            <a:srgbClr val="009900"/>
          </a:solidFill>
          <a:latin typeface="Times New Roman" pitchFamily="18" charset="0"/>
        </a:defRPr>
      </a:lvl5pPr>
      <a:lvl6pPr marL="457200" algn="l" rtl="0" fontAlgn="base">
        <a:spcBef>
          <a:spcPct val="0"/>
        </a:spcBef>
        <a:spcAft>
          <a:spcPct val="0"/>
        </a:spcAft>
        <a:defRPr sz="4400" b="1">
          <a:solidFill>
            <a:srgbClr val="009900"/>
          </a:solidFill>
          <a:latin typeface="Times New Roman" pitchFamily="18" charset="0"/>
        </a:defRPr>
      </a:lvl6pPr>
      <a:lvl7pPr marL="914400" algn="l" rtl="0" fontAlgn="base">
        <a:spcBef>
          <a:spcPct val="0"/>
        </a:spcBef>
        <a:spcAft>
          <a:spcPct val="0"/>
        </a:spcAft>
        <a:defRPr sz="4400" b="1">
          <a:solidFill>
            <a:srgbClr val="009900"/>
          </a:solidFill>
          <a:latin typeface="Times New Roman" pitchFamily="18" charset="0"/>
        </a:defRPr>
      </a:lvl7pPr>
      <a:lvl8pPr marL="1371600" algn="l" rtl="0" fontAlgn="base">
        <a:spcBef>
          <a:spcPct val="0"/>
        </a:spcBef>
        <a:spcAft>
          <a:spcPct val="0"/>
        </a:spcAft>
        <a:defRPr sz="4400" b="1">
          <a:solidFill>
            <a:srgbClr val="009900"/>
          </a:solidFill>
          <a:latin typeface="Times New Roman" pitchFamily="18" charset="0"/>
        </a:defRPr>
      </a:lvl8pPr>
      <a:lvl9pPr marL="1828800" algn="l" rtl="0" fontAlgn="base">
        <a:spcBef>
          <a:spcPct val="0"/>
        </a:spcBef>
        <a:spcAft>
          <a:spcPct val="0"/>
        </a:spcAft>
        <a:defRPr sz="4400" b="1">
          <a:solidFill>
            <a:srgbClr val="0099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Ø"/>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Font typeface="Wingdings" pitchFamily="2" charset="2"/>
        <a:buChar char="Ø"/>
        <a:defRPr sz="2800">
          <a:solidFill>
            <a:schemeClr val="tx1"/>
          </a:solidFill>
          <a:latin typeface="+mn-lt"/>
        </a:defRPr>
      </a:lvl2pPr>
      <a:lvl3pPr marL="1143000" indent="-228600" algn="l" rtl="0" eaLnBrk="0" fontAlgn="base" hangingPunct="0">
        <a:spcBef>
          <a:spcPct val="20000"/>
        </a:spcBef>
        <a:spcAft>
          <a:spcPct val="0"/>
        </a:spcAft>
        <a:buClr>
          <a:srgbClr val="FF0000"/>
        </a:buClr>
        <a:buFont typeface="Wingdings" pitchFamily="2" charset="2"/>
        <a:buChar char="Ø"/>
        <a:defRPr sz="2800">
          <a:solidFill>
            <a:schemeClr val="tx1"/>
          </a:solidFill>
          <a:latin typeface="+mn-lt"/>
        </a:defRPr>
      </a:lvl3pPr>
      <a:lvl4pPr marL="1600200" indent="-228600" algn="l" rtl="0" eaLnBrk="0" fontAlgn="base" hangingPunct="0">
        <a:spcBef>
          <a:spcPct val="20000"/>
        </a:spcBef>
        <a:spcAft>
          <a:spcPct val="0"/>
        </a:spcAft>
        <a:buClr>
          <a:srgbClr val="FF0000"/>
        </a:buClr>
        <a:buFont typeface="Wingdings" pitchFamily="2" charset="2"/>
        <a:buChar char="Ø"/>
        <a:defRPr sz="2800">
          <a:solidFill>
            <a:schemeClr val="tx1"/>
          </a:solidFill>
          <a:latin typeface="+mn-lt"/>
        </a:defRPr>
      </a:lvl4pPr>
      <a:lvl5pPr marL="2057400" indent="-228600" algn="l" rtl="0" eaLnBrk="0" fontAlgn="base" hangingPunct="0">
        <a:spcBef>
          <a:spcPct val="20000"/>
        </a:spcBef>
        <a:spcAft>
          <a:spcPct val="0"/>
        </a:spcAft>
        <a:buClr>
          <a:srgbClr val="FF0000"/>
        </a:buClr>
        <a:buFont typeface="Wingdings" pitchFamily="2" charset="2"/>
        <a:buChar char="Ø"/>
        <a:defRPr sz="2800">
          <a:solidFill>
            <a:schemeClr val="tx1"/>
          </a:solidFill>
          <a:latin typeface="+mn-lt"/>
        </a:defRPr>
      </a:lvl5pPr>
      <a:lvl6pPr marL="2514600" indent="-228600" algn="l" rtl="0" fontAlgn="base">
        <a:spcBef>
          <a:spcPct val="20000"/>
        </a:spcBef>
        <a:spcAft>
          <a:spcPct val="0"/>
        </a:spcAft>
        <a:buClr>
          <a:srgbClr val="FF0000"/>
        </a:buClr>
        <a:buFont typeface="Wingdings" pitchFamily="2" charset="2"/>
        <a:buChar char="Ø"/>
        <a:defRPr sz="2800">
          <a:solidFill>
            <a:schemeClr val="tx1"/>
          </a:solidFill>
          <a:latin typeface="+mn-lt"/>
        </a:defRPr>
      </a:lvl6pPr>
      <a:lvl7pPr marL="2971800" indent="-228600" algn="l" rtl="0" fontAlgn="base">
        <a:spcBef>
          <a:spcPct val="20000"/>
        </a:spcBef>
        <a:spcAft>
          <a:spcPct val="0"/>
        </a:spcAft>
        <a:buClr>
          <a:srgbClr val="FF0000"/>
        </a:buClr>
        <a:buFont typeface="Wingdings" pitchFamily="2" charset="2"/>
        <a:buChar char="Ø"/>
        <a:defRPr sz="2800">
          <a:solidFill>
            <a:schemeClr val="tx1"/>
          </a:solidFill>
          <a:latin typeface="+mn-lt"/>
        </a:defRPr>
      </a:lvl7pPr>
      <a:lvl8pPr marL="3429000" indent="-228600" algn="l" rtl="0" fontAlgn="base">
        <a:spcBef>
          <a:spcPct val="20000"/>
        </a:spcBef>
        <a:spcAft>
          <a:spcPct val="0"/>
        </a:spcAft>
        <a:buClr>
          <a:srgbClr val="FF0000"/>
        </a:buClr>
        <a:buFont typeface="Wingdings" pitchFamily="2" charset="2"/>
        <a:buChar char="Ø"/>
        <a:defRPr sz="2800">
          <a:solidFill>
            <a:schemeClr val="tx1"/>
          </a:solidFill>
          <a:latin typeface="+mn-lt"/>
        </a:defRPr>
      </a:lvl8pPr>
      <a:lvl9pPr marL="3886200" indent="-228600" algn="l" rtl="0" fontAlgn="base">
        <a:spcBef>
          <a:spcPct val="20000"/>
        </a:spcBef>
        <a:spcAft>
          <a:spcPct val="0"/>
        </a:spcAft>
        <a:buClr>
          <a:srgbClr val="FF0000"/>
        </a:buClr>
        <a:buFont typeface="Wingdings" pitchFamily="2" charset="2"/>
        <a:buChar char="Ø"/>
        <a:defRPr sz="28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18.png"/><Relationship Id="rId5" Type="http://schemas.openxmlformats.org/officeDocument/2006/relationships/oleObject" Target="../embeddings/oleObject4.bin"/><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20.emf"/><Relationship Id="rId5" Type="http://schemas.openxmlformats.org/officeDocument/2006/relationships/oleObject" Target="../embeddings/Microsoft_Excel_97-2003_Worksheet1.xls"/><Relationship Id="rId4" Type="http://schemas.openxmlformats.org/officeDocument/2006/relationships/oleObject" Target="../embeddings/oleObject5.bin"/></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3.emf"/><Relationship Id="rId5" Type="http://schemas.openxmlformats.org/officeDocument/2006/relationships/oleObject" Target="../embeddings/Microsoft_Excel_97-2003_Worksheet2.xls"/><Relationship Id="rId4" Type="http://schemas.openxmlformats.org/officeDocument/2006/relationships/oleObject" Target="../embeddings/oleObject6.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24.emf"/><Relationship Id="rId5" Type="http://schemas.openxmlformats.org/officeDocument/2006/relationships/oleObject" Target="../embeddings/Microsoft_Excel_97-2003_Worksheet3.xls"/><Relationship Id="rId4" Type="http://schemas.openxmlformats.org/officeDocument/2006/relationships/oleObject" Target="../embeddings/oleObject7.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7.xml"/><Relationship Id="rId7" Type="http://schemas.openxmlformats.org/officeDocument/2006/relationships/image" Target="../media/image26.png"/><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oleObject" Target="../embeddings/oleObject9.bin"/><Relationship Id="rId5" Type="http://schemas.openxmlformats.org/officeDocument/2006/relationships/image" Target="../media/image25.png"/><Relationship Id="rId4" Type="http://schemas.openxmlformats.org/officeDocument/2006/relationships/oleObject" Target="../embeddings/oleObject8.bin"/><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notesSlide" Target="../notesSlides/notesSlide18.xml"/><Relationship Id="rId7" Type="http://schemas.openxmlformats.org/officeDocument/2006/relationships/image" Target="../media/image29.png"/><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2.bin"/><Relationship Id="rId5" Type="http://schemas.openxmlformats.org/officeDocument/2006/relationships/image" Target="../media/image28.png"/><Relationship Id="rId4" Type="http://schemas.openxmlformats.org/officeDocument/2006/relationships/oleObject" Target="../embeddings/oleObject11.bin"/><Relationship Id="rId9"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31.emf"/><Relationship Id="rId5" Type="http://schemas.openxmlformats.org/officeDocument/2006/relationships/oleObject" Target="../embeddings/Microsoft_Excel_97-2003_Worksheet4.xls"/><Relationship Id="rId4" Type="http://schemas.openxmlformats.org/officeDocument/2006/relationships/oleObject" Target="../embeddings/oleObject14.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32.png"/><Relationship Id="rId4" Type="http://schemas.openxmlformats.org/officeDocument/2006/relationships/oleObject" Target="../embeddings/oleObject15.bin"/></Relationships>
</file>

<file path=ppt/slides/_rels/slide2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3.xml"/><Relationship Id="rId7" Type="http://schemas.openxmlformats.org/officeDocument/2006/relationships/oleObject" Target="../embeddings/oleObject16.bin"/><Relationship Id="rId2" Type="http://schemas.openxmlformats.org/officeDocument/2006/relationships/slideLayout" Target="../slideLayouts/slideLayout13.xml"/><Relationship Id="rId1" Type="http://schemas.openxmlformats.org/officeDocument/2006/relationships/vmlDrawing" Target="../drawings/vmlDrawing12.vml"/><Relationship Id="rId6" Type="http://schemas.openxmlformats.org/officeDocument/2006/relationships/image" Target="../media/image37.jpeg"/><Relationship Id="rId11" Type="http://schemas.openxmlformats.org/officeDocument/2006/relationships/image" Target="../media/image38.jpeg"/><Relationship Id="rId5" Type="http://schemas.openxmlformats.org/officeDocument/2006/relationships/image" Target="../media/image36.png"/><Relationship Id="rId10" Type="http://schemas.openxmlformats.org/officeDocument/2006/relationships/image" Target="../media/image34.png"/><Relationship Id="rId4" Type="http://schemas.openxmlformats.org/officeDocument/2006/relationships/image" Target="../media/image35.jpeg"/><Relationship Id="rId9" Type="http://schemas.openxmlformats.org/officeDocument/2006/relationships/oleObject" Target="../embeddings/oleObject17.bin"/></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43.emf"/><Relationship Id="rId5" Type="http://schemas.openxmlformats.org/officeDocument/2006/relationships/oleObject" Target="../embeddings/Microsoft_Excel_97-2003_Worksheet5.xls"/><Relationship Id="rId4" Type="http://schemas.openxmlformats.org/officeDocument/2006/relationships/oleObject" Target="../embeddings/oleObject18.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6.jpeg"/><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image" Target="../media/image60.emf"/><Relationship Id="rId5" Type="http://schemas.openxmlformats.org/officeDocument/2006/relationships/oleObject" Target="../embeddings/Microsoft_Excel_97-2003_Worksheet6.xls"/><Relationship Id="rId4" Type="http://schemas.openxmlformats.org/officeDocument/2006/relationships/oleObject" Target="../embeddings/oleObject19.bin"/></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6.png"/><Relationship Id="rId5" Type="http://schemas.openxmlformats.org/officeDocument/2006/relationships/oleObject" Target="../embeddings/oleObject1.bin"/><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oleObject2.bin"/><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Rectangle 5"/>
          <p:cNvSpPr>
            <a:spLocks noChangeArrowheads="1"/>
          </p:cNvSpPr>
          <p:nvPr/>
        </p:nvSpPr>
        <p:spPr bwMode="auto">
          <a:xfrm>
            <a:off x="457200" y="1484313"/>
            <a:ext cx="8223250" cy="1470025"/>
          </a:xfrm>
          <a:prstGeom prst="rect">
            <a:avLst/>
          </a:prstGeom>
          <a:noFill/>
          <a:ln w="9525">
            <a:noFill/>
            <a:miter lim="800000"/>
            <a:headEnd/>
            <a:tailEnd/>
          </a:ln>
        </p:spPr>
        <p:txBody>
          <a:bodyPr anchor="ctr"/>
          <a:lstStyle/>
          <a:p>
            <a:pPr algn="ctr"/>
            <a:r>
              <a:rPr lang="en-US" sz="4400" b="1">
                <a:solidFill>
                  <a:srgbClr val="009900"/>
                </a:solidFill>
                <a:latin typeface="Times New Roman" pitchFamily="18" charset="0"/>
              </a:rPr>
              <a:t>How can we increase potency of DNA vaccines?</a:t>
            </a:r>
            <a:endParaRPr lang="ru-RU" sz="3600" b="1">
              <a:solidFill>
                <a:srgbClr val="009900"/>
              </a:solidFill>
              <a:latin typeface="Times New Roman" pitchFamily="18" charset="0"/>
            </a:endParaRPr>
          </a:p>
        </p:txBody>
      </p:sp>
      <p:sp>
        <p:nvSpPr>
          <p:cNvPr id="22531" name="Rectangle 3"/>
          <p:cNvSpPr>
            <a:spLocks noChangeArrowheads="1"/>
          </p:cNvSpPr>
          <p:nvPr/>
        </p:nvSpPr>
        <p:spPr bwMode="auto">
          <a:xfrm>
            <a:off x="2362200" y="4114800"/>
            <a:ext cx="4419600" cy="609600"/>
          </a:xfrm>
          <a:prstGeom prst="rect">
            <a:avLst/>
          </a:prstGeom>
          <a:noFill/>
          <a:ln w="9525">
            <a:noFill/>
            <a:miter lim="800000"/>
            <a:headEnd/>
            <a:tailEnd/>
          </a:ln>
        </p:spPr>
        <p:txBody>
          <a:bodyPr/>
          <a:lstStyle/>
          <a:p>
            <a:pPr algn="ctr" eaLnBrk="1" hangingPunct="1">
              <a:spcBef>
                <a:spcPct val="20000"/>
              </a:spcBef>
              <a:buClr>
                <a:srgbClr val="FF0000"/>
              </a:buClr>
              <a:buFont typeface="Wingdings" pitchFamily="2" charset="2"/>
              <a:buNone/>
            </a:pPr>
            <a:r>
              <a:rPr lang="en-US" sz="2800" b="1">
                <a:latin typeface="Times New Roman" pitchFamily="18" charset="0"/>
              </a:rPr>
              <a:t> </a:t>
            </a:r>
          </a:p>
          <a:p>
            <a:pPr algn="ctr" eaLnBrk="1" hangingPunct="1">
              <a:spcBef>
                <a:spcPct val="20000"/>
              </a:spcBef>
              <a:buClr>
                <a:srgbClr val="FF0000"/>
              </a:buClr>
              <a:buFont typeface="Wingdings" pitchFamily="2" charset="2"/>
              <a:buNone/>
            </a:pPr>
            <a:r>
              <a:rPr lang="en-US" sz="2800" b="1">
                <a:solidFill>
                  <a:srgbClr val="009900"/>
                </a:solidFill>
                <a:latin typeface="Times New Roman" pitchFamily="18" charset="0"/>
              </a:rPr>
              <a:t>Alex Shneider, Ph.D.</a:t>
            </a:r>
            <a:br>
              <a:rPr lang="en-US" sz="2800" b="1">
                <a:solidFill>
                  <a:srgbClr val="009900"/>
                </a:solidFill>
                <a:latin typeface="Times New Roman" pitchFamily="18" charset="0"/>
              </a:rPr>
            </a:br>
            <a:endParaRPr lang="en-US" sz="2800" b="1">
              <a:solidFill>
                <a:srgbClr val="009900"/>
              </a:solidFill>
              <a:latin typeface="Times New Roman" pitchFamily="18" charset="0"/>
            </a:endParaRPr>
          </a:p>
        </p:txBody>
      </p:sp>
      <p:pic>
        <p:nvPicPr>
          <p:cNvPr id="22532" name="Picture 4" descr="curelab"/>
          <p:cNvPicPr>
            <a:picLocks noChangeAspect="1" noChangeArrowheads="1"/>
          </p:cNvPicPr>
          <p:nvPr/>
        </p:nvPicPr>
        <p:blipFill>
          <a:blip r:embed="rId3" cstate="print"/>
          <a:srcRect/>
          <a:stretch>
            <a:fillRect/>
          </a:stretch>
        </p:blipFill>
        <p:spPr bwMode="auto">
          <a:xfrm>
            <a:off x="914400" y="5080000"/>
            <a:ext cx="3505200" cy="1092200"/>
          </a:xfrm>
          <a:prstGeom prst="rect">
            <a:avLst/>
          </a:prstGeom>
          <a:noFill/>
          <a:ln w="9525">
            <a:noFill/>
            <a:miter lim="800000"/>
            <a:headEnd/>
            <a:tailEnd/>
          </a:ln>
        </p:spPr>
      </p:pic>
      <p:sp>
        <p:nvSpPr>
          <p:cNvPr id="22533" name="Text Box 8"/>
          <p:cNvSpPr txBox="1">
            <a:spLocks noChangeArrowheads="1"/>
          </p:cNvSpPr>
          <p:nvPr/>
        </p:nvSpPr>
        <p:spPr bwMode="auto">
          <a:xfrm>
            <a:off x="1219200" y="3581400"/>
            <a:ext cx="6673850" cy="579438"/>
          </a:xfrm>
          <a:prstGeom prst="rect">
            <a:avLst/>
          </a:prstGeom>
          <a:noFill/>
          <a:ln w="9525">
            <a:noFill/>
            <a:miter lim="800000"/>
            <a:headEnd/>
            <a:tailEnd/>
          </a:ln>
        </p:spPr>
        <p:txBody>
          <a:bodyPr>
            <a:spAutoFit/>
          </a:bodyPr>
          <a:lstStyle/>
          <a:p>
            <a:pPr algn="ctr" eaLnBrk="1" hangingPunct="1"/>
            <a:r>
              <a:rPr lang="en-US" sz="3200" b="1">
                <a:solidFill>
                  <a:srgbClr val="009900"/>
                </a:solidFill>
                <a:latin typeface="Times New Roman" pitchFamily="18" charset="0"/>
              </a:rPr>
              <a:t>Broad-Spectrum Influenza Vaccines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p:txBody>
          <a:bodyPr/>
          <a:lstStyle/>
          <a:p>
            <a:r>
              <a:rPr lang="en-US" sz="3600" smtClean="0"/>
              <a:t>polyQ Tails in Huntington’s Disease</a:t>
            </a:r>
          </a:p>
        </p:txBody>
      </p:sp>
      <p:graphicFrame>
        <p:nvGraphicFramePr>
          <p:cNvPr id="3074" name="Object 3"/>
          <p:cNvGraphicFramePr>
            <a:graphicFrameLocks noGrp="1" noChangeAspect="1"/>
          </p:cNvGraphicFramePr>
          <p:nvPr>
            <p:ph idx="1"/>
          </p:nvPr>
        </p:nvGraphicFramePr>
        <p:xfrm>
          <a:off x="3810000" y="1676400"/>
          <a:ext cx="4292600" cy="4114800"/>
        </p:xfrm>
        <a:graphic>
          <a:graphicData uri="http://schemas.openxmlformats.org/presentationml/2006/ole">
            <mc:AlternateContent xmlns:mc="http://schemas.openxmlformats.org/markup-compatibility/2006">
              <mc:Choice xmlns:v="urn:schemas-microsoft-com:vml" Requires="v">
                <p:oleObj spid="_x0000_s3075" name="Image" r:id="rId4" imgW="5231746" imgH="5015873" progId="Photoshop.Image.6">
                  <p:embed/>
                </p:oleObj>
              </mc:Choice>
              <mc:Fallback>
                <p:oleObj name="Image" r:id="rId4" imgW="5231746" imgH="5015873" progId="Photoshop.Image.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676400"/>
                        <a:ext cx="4292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6" name="Picture 4"/>
          <p:cNvPicPr>
            <a:picLocks noChangeAspect="1" noChangeArrowheads="1"/>
          </p:cNvPicPr>
          <p:nvPr/>
        </p:nvPicPr>
        <p:blipFill>
          <a:blip r:embed="rId6" cstate="print"/>
          <a:srcRect l="49411" t="41974" r="41986" b="25920"/>
          <a:stretch>
            <a:fillRect/>
          </a:stretch>
        </p:blipFill>
        <p:spPr bwMode="auto">
          <a:xfrm>
            <a:off x="1600200" y="2400300"/>
            <a:ext cx="1165225" cy="2632075"/>
          </a:xfrm>
          <a:prstGeom prst="rect">
            <a:avLst/>
          </a:prstGeom>
          <a:noFill/>
          <a:ln w="9525">
            <a:noFill/>
            <a:miter lim="800000"/>
            <a:headEnd/>
            <a:tailEnd/>
          </a:ln>
        </p:spPr>
      </p:pic>
      <p:sp>
        <p:nvSpPr>
          <p:cNvPr id="3077" name="AutoShape 5"/>
          <p:cNvSpPr>
            <a:spLocks noChangeArrowheads="1"/>
          </p:cNvSpPr>
          <p:nvPr/>
        </p:nvSpPr>
        <p:spPr bwMode="auto">
          <a:xfrm>
            <a:off x="2971800" y="3505200"/>
            <a:ext cx="533400" cy="457200"/>
          </a:xfrm>
          <a:prstGeom prst="rightArrow">
            <a:avLst>
              <a:gd name="adj1" fmla="val 50000"/>
              <a:gd name="adj2" fmla="val 29167"/>
            </a:avLst>
          </a:prstGeom>
          <a:gradFill rotWithShape="1">
            <a:gsLst>
              <a:gs pos="0">
                <a:srgbClr val="760000"/>
              </a:gs>
              <a:gs pos="100000">
                <a:srgbClr val="FF0000"/>
              </a:gs>
            </a:gsLst>
            <a:lin ang="0" scaled="1"/>
          </a:gra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p:txBody>
          <a:bodyPr/>
          <a:lstStyle/>
          <a:p>
            <a:r>
              <a:rPr lang="en-US" sz="3600" smtClean="0"/>
              <a:t>polyQ Tails in Huntington’s Disease</a:t>
            </a:r>
          </a:p>
        </p:txBody>
      </p:sp>
      <p:pic>
        <p:nvPicPr>
          <p:cNvPr id="4100" name="Picture 3"/>
          <p:cNvPicPr>
            <a:picLocks noChangeAspect="1" noChangeArrowheads="1"/>
          </p:cNvPicPr>
          <p:nvPr/>
        </p:nvPicPr>
        <p:blipFill>
          <a:blip r:embed="rId4" cstate="print"/>
          <a:srcRect l="49411" t="41974" r="41986" b="25920"/>
          <a:stretch>
            <a:fillRect/>
          </a:stretch>
        </p:blipFill>
        <p:spPr bwMode="auto">
          <a:xfrm>
            <a:off x="1600200" y="2400300"/>
            <a:ext cx="1165225" cy="2632075"/>
          </a:xfrm>
          <a:prstGeom prst="rect">
            <a:avLst/>
          </a:prstGeom>
          <a:noFill/>
          <a:ln w="9525">
            <a:noFill/>
            <a:miter lim="800000"/>
            <a:headEnd/>
            <a:tailEnd/>
          </a:ln>
        </p:spPr>
      </p:pic>
      <p:sp>
        <p:nvSpPr>
          <p:cNvPr id="4101" name="AutoShape 4"/>
          <p:cNvSpPr>
            <a:spLocks noChangeArrowheads="1"/>
          </p:cNvSpPr>
          <p:nvPr/>
        </p:nvSpPr>
        <p:spPr bwMode="auto">
          <a:xfrm>
            <a:off x="2971800" y="3505200"/>
            <a:ext cx="533400" cy="457200"/>
          </a:xfrm>
          <a:prstGeom prst="rightArrow">
            <a:avLst>
              <a:gd name="adj1" fmla="val 50000"/>
              <a:gd name="adj2" fmla="val 29167"/>
            </a:avLst>
          </a:prstGeom>
          <a:gradFill rotWithShape="1">
            <a:gsLst>
              <a:gs pos="0">
                <a:srgbClr val="760000"/>
              </a:gs>
              <a:gs pos="100000">
                <a:srgbClr val="FF0000"/>
              </a:gs>
            </a:gsLst>
            <a:lin ang="0" scaled="1"/>
          </a:gradFill>
          <a:ln w="9525">
            <a:solidFill>
              <a:schemeClr val="tx1"/>
            </a:solidFill>
            <a:miter lim="800000"/>
            <a:headEnd/>
            <a:tailEnd/>
          </a:ln>
        </p:spPr>
        <p:txBody>
          <a:bodyPr wrap="none" anchor="ctr"/>
          <a:lstStyle/>
          <a:p>
            <a:endParaRPr lang="en-US"/>
          </a:p>
        </p:txBody>
      </p:sp>
      <p:grpSp>
        <p:nvGrpSpPr>
          <p:cNvPr id="4102" name="Group 5"/>
          <p:cNvGrpSpPr>
            <a:grpSpLocks/>
          </p:cNvGrpSpPr>
          <p:nvPr/>
        </p:nvGrpSpPr>
        <p:grpSpPr bwMode="auto">
          <a:xfrm>
            <a:off x="3810000" y="1676400"/>
            <a:ext cx="4216400" cy="4114800"/>
            <a:chOff x="4224" y="1152"/>
            <a:chExt cx="2064" cy="1981"/>
          </a:xfrm>
        </p:grpSpPr>
        <p:graphicFrame>
          <p:nvGraphicFramePr>
            <p:cNvPr id="4098" name="Object 6"/>
            <p:cNvGraphicFramePr>
              <a:graphicFrameLocks noChangeAspect="1"/>
            </p:cNvGraphicFramePr>
            <p:nvPr/>
          </p:nvGraphicFramePr>
          <p:xfrm>
            <a:off x="4224" y="1152"/>
            <a:ext cx="2064" cy="1981"/>
          </p:xfrm>
          <a:graphic>
            <a:graphicData uri="http://schemas.openxmlformats.org/presentationml/2006/ole">
              <mc:AlternateContent xmlns:mc="http://schemas.openxmlformats.org/markup-compatibility/2006">
                <mc:Choice xmlns:v="urn:schemas-microsoft-com:vml" Requires="v">
                  <p:oleObj spid="_x0000_s4099" name="Image" r:id="rId5" imgW="5231746" imgH="5015873" progId="Photoshop.Image.6">
                    <p:embed/>
                  </p:oleObj>
                </mc:Choice>
                <mc:Fallback>
                  <p:oleObj name="Image" r:id="rId5" imgW="5231746" imgH="5015873" progId="Photoshop.Image.6">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4" y="1152"/>
                          <a:ext cx="2064" cy="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03" name="Picture 7" descr="MCj04363220000[1]"/>
            <p:cNvPicPr>
              <a:picLocks noChangeAspect="1" noChangeArrowheads="1"/>
            </p:cNvPicPr>
            <p:nvPr/>
          </p:nvPicPr>
          <p:blipFill>
            <a:blip r:embed="rId7" cstate="print"/>
            <a:srcRect/>
            <a:stretch>
              <a:fillRect/>
            </a:stretch>
          </p:blipFill>
          <p:spPr bwMode="auto">
            <a:xfrm>
              <a:off x="4464" y="1248"/>
              <a:ext cx="1677" cy="1677"/>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781800" y="6248400"/>
            <a:ext cx="1905000" cy="457200"/>
          </a:xfrm>
          <a:prstGeom prst="rect">
            <a:avLst/>
          </a:prstGeom>
          <a:noFill/>
          <a:ln>
            <a:miter lim="800000"/>
            <a:headEnd/>
            <a:tailEnd/>
          </a:ln>
        </p:spPr>
        <p:txBody>
          <a:bodyPr/>
          <a:lstStyle/>
          <a:p>
            <a:pPr algn="r" eaLnBrk="1" hangingPunct="1">
              <a:defRPr/>
            </a:pPr>
            <a:fld id="{27CCC10D-0A5F-4ABA-B6D7-C31FFE188CC8}" type="slidenum">
              <a:rPr lang="en-US" sz="1400">
                <a:latin typeface="+mn-lt"/>
              </a:rPr>
              <a:pPr algn="r" eaLnBrk="1" hangingPunct="1">
                <a:defRPr/>
              </a:pPr>
              <a:t>12</a:t>
            </a:fld>
            <a:endParaRPr lang="en-US" sz="1400">
              <a:latin typeface="+mn-lt"/>
            </a:endParaRPr>
          </a:p>
        </p:txBody>
      </p:sp>
      <p:graphicFrame>
        <p:nvGraphicFramePr>
          <p:cNvPr id="5122" name="Object 4"/>
          <p:cNvGraphicFramePr>
            <a:graphicFrameLocks noChangeAspect="1"/>
          </p:cNvGraphicFramePr>
          <p:nvPr/>
        </p:nvGraphicFramePr>
        <p:xfrm>
          <a:off x="2133600" y="1524000"/>
          <a:ext cx="4953000" cy="4691063"/>
        </p:xfrm>
        <a:graphic>
          <a:graphicData uri="http://schemas.openxmlformats.org/presentationml/2006/ole">
            <mc:AlternateContent xmlns:mc="http://schemas.openxmlformats.org/markup-compatibility/2006">
              <mc:Choice xmlns:v="urn:schemas-microsoft-com:vml" Requires="v">
                <p:oleObj spid="_x0000_s5123" name="Диаграмма" r:id="rId5" imgW="6248310" imgH="6105392" progId="Excel.Chart.8">
                  <p:embed/>
                </p:oleObj>
              </mc:Choice>
              <mc:Fallback>
                <p:oleObj name="Диаграмма" r:id="rId5" imgW="6248310" imgH="6105392" progId="Excel.Char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524000"/>
                        <a:ext cx="4953000" cy="469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124" name="Rectangle 5"/>
          <p:cNvSpPr>
            <a:spLocks noGrp="1" noChangeArrowheads="1"/>
          </p:cNvSpPr>
          <p:nvPr>
            <p:ph type="title" idx="4294967295"/>
          </p:nvPr>
        </p:nvSpPr>
        <p:spPr>
          <a:xfrm>
            <a:off x="101600" y="76200"/>
            <a:ext cx="8915400" cy="1066800"/>
          </a:xfrm>
          <a:noFill/>
        </p:spPr>
        <p:txBody>
          <a:bodyPr/>
          <a:lstStyle/>
          <a:p>
            <a:pPr eaLnBrk="1" hangingPunct="1"/>
            <a:r>
              <a:rPr lang="en-US" sz="3600" smtClean="0"/>
              <a:t>GFP Fused to Long PolyQ Domains Induces Higher Antibody Titers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txBox="1">
            <a:spLocks noGrp="1"/>
          </p:cNvSpPr>
          <p:nvPr/>
        </p:nvSpPr>
        <p:spPr bwMode="auto">
          <a:xfrm>
            <a:off x="6781800" y="6248400"/>
            <a:ext cx="1905000" cy="457200"/>
          </a:xfrm>
          <a:prstGeom prst="rect">
            <a:avLst/>
          </a:prstGeom>
          <a:noFill/>
          <a:ln>
            <a:miter lim="800000"/>
            <a:headEnd/>
            <a:tailEnd/>
          </a:ln>
        </p:spPr>
        <p:txBody>
          <a:bodyPr/>
          <a:lstStyle/>
          <a:p>
            <a:pPr algn="r" eaLnBrk="1" hangingPunct="1">
              <a:defRPr/>
            </a:pPr>
            <a:fld id="{BCD180F1-57B6-4DE7-B673-64E17434B4BA}" type="slidenum">
              <a:rPr lang="en-US" sz="1400">
                <a:latin typeface="+mn-lt"/>
              </a:rPr>
              <a:pPr algn="r" eaLnBrk="1" hangingPunct="1">
                <a:defRPr/>
              </a:pPr>
              <a:t>13</a:t>
            </a:fld>
            <a:endParaRPr lang="en-US" sz="1400">
              <a:latin typeface="+mn-lt"/>
            </a:endParaRPr>
          </a:p>
        </p:txBody>
      </p:sp>
      <p:pic>
        <p:nvPicPr>
          <p:cNvPr id="29699" name="Picture 4"/>
          <p:cNvPicPr>
            <a:picLocks noChangeAspect="1" noChangeArrowheads="1"/>
          </p:cNvPicPr>
          <p:nvPr/>
        </p:nvPicPr>
        <p:blipFill>
          <a:blip r:embed="rId3" cstate="print"/>
          <a:srcRect l="70108" t="52980" r="16359" b="26675"/>
          <a:stretch>
            <a:fillRect/>
          </a:stretch>
        </p:blipFill>
        <p:spPr bwMode="auto">
          <a:xfrm>
            <a:off x="866775" y="2505075"/>
            <a:ext cx="1671638" cy="1984375"/>
          </a:xfrm>
          <a:prstGeom prst="rect">
            <a:avLst/>
          </a:prstGeom>
          <a:noFill/>
          <a:ln w="9525">
            <a:noFill/>
            <a:miter lim="800000"/>
            <a:headEnd/>
            <a:tailEnd/>
          </a:ln>
        </p:spPr>
      </p:pic>
      <p:sp>
        <p:nvSpPr>
          <p:cNvPr id="29700" name="AutoShape 5"/>
          <p:cNvSpPr>
            <a:spLocks noChangeAspect="1" noChangeArrowheads="1" noTextEdit="1"/>
          </p:cNvSpPr>
          <p:nvPr/>
        </p:nvSpPr>
        <p:spPr bwMode="auto">
          <a:xfrm>
            <a:off x="2667000" y="2362200"/>
            <a:ext cx="5989638" cy="2619375"/>
          </a:xfrm>
          <a:prstGeom prst="rect">
            <a:avLst/>
          </a:prstGeom>
          <a:noFill/>
          <a:ln w="9525">
            <a:noFill/>
            <a:miter lim="800000"/>
            <a:headEnd/>
            <a:tailEnd/>
          </a:ln>
        </p:spPr>
        <p:txBody>
          <a:bodyPr/>
          <a:lstStyle/>
          <a:p>
            <a:endParaRPr lang="en-US"/>
          </a:p>
        </p:txBody>
      </p:sp>
      <p:pic>
        <p:nvPicPr>
          <p:cNvPr id="29701" name="Picture 6"/>
          <p:cNvPicPr>
            <a:picLocks noChangeAspect="1" noChangeArrowheads="1"/>
          </p:cNvPicPr>
          <p:nvPr/>
        </p:nvPicPr>
        <p:blipFill>
          <a:blip r:embed="rId4" cstate="print"/>
          <a:srcRect b="17738"/>
          <a:stretch>
            <a:fillRect/>
          </a:stretch>
        </p:blipFill>
        <p:spPr bwMode="auto">
          <a:xfrm>
            <a:off x="2667000" y="2362200"/>
            <a:ext cx="5999163" cy="2163763"/>
          </a:xfrm>
          <a:prstGeom prst="rect">
            <a:avLst/>
          </a:prstGeom>
          <a:noFill/>
          <a:ln w="9525">
            <a:noFill/>
            <a:miter lim="800000"/>
            <a:headEnd/>
            <a:tailEnd/>
          </a:ln>
        </p:spPr>
      </p:pic>
      <p:sp>
        <p:nvSpPr>
          <p:cNvPr id="29702" name="Text Box 7"/>
          <p:cNvSpPr txBox="1">
            <a:spLocks noChangeArrowheads="1"/>
          </p:cNvSpPr>
          <p:nvPr/>
        </p:nvSpPr>
        <p:spPr bwMode="auto">
          <a:xfrm>
            <a:off x="1300163" y="4594225"/>
            <a:ext cx="7410450" cy="366713"/>
          </a:xfrm>
          <a:prstGeom prst="rect">
            <a:avLst/>
          </a:prstGeom>
          <a:noFill/>
          <a:ln w="9525">
            <a:noFill/>
            <a:miter lim="800000"/>
            <a:headEnd/>
            <a:tailEnd/>
          </a:ln>
        </p:spPr>
        <p:txBody>
          <a:bodyPr>
            <a:spAutoFit/>
          </a:bodyPr>
          <a:lstStyle/>
          <a:p>
            <a:pPr eaLnBrk="1" hangingPunct="1"/>
            <a:r>
              <a:rPr lang="en-US" b="1">
                <a:cs typeface="Arial" charset="0"/>
              </a:rPr>
              <a:t>GFP		25Q-GFP	 103Q-GFP	  103QP-GFP</a:t>
            </a:r>
            <a:endParaRPr lang="ru-RU" b="1">
              <a:cs typeface="Arial" charset="0"/>
            </a:endParaRPr>
          </a:p>
        </p:txBody>
      </p:sp>
      <p:grpSp>
        <p:nvGrpSpPr>
          <p:cNvPr id="29703" name="Group 8"/>
          <p:cNvGrpSpPr>
            <a:grpSpLocks/>
          </p:cNvGrpSpPr>
          <p:nvPr/>
        </p:nvGrpSpPr>
        <p:grpSpPr bwMode="auto">
          <a:xfrm>
            <a:off x="1587500" y="2794000"/>
            <a:ext cx="358775" cy="0"/>
            <a:chOff x="1973" y="1888"/>
            <a:chExt cx="226" cy="0"/>
          </a:xfrm>
        </p:grpSpPr>
        <p:sp>
          <p:nvSpPr>
            <p:cNvPr id="29706" name="Line 9"/>
            <p:cNvSpPr>
              <a:spLocks noChangeShapeType="1"/>
            </p:cNvSpPr>
            <p:nvPr/>
          </p:nvSpPr>
          <p:spPr bwMode="auto">
            <a:xfrm flipH="1">
              <a:off x="1973" y="1888"/>
              <a:ext cx="181" cy="0"/>
            </a:xfrm>
            <a:prstGeom prst="line">
              <a:avLst/>
            </a:prstGeom>
            <a:noFill/>
            <a:ln w="63500">
              <a:solidFill>
                <a:schemeClr val="bg1"/>
              </a:solidFill>
              <a:round/>
              <a:headEnd/>
              <a:tailEnd type="triangle" w="sm" len="lg"/>
            </a:ln>
          </p:spPr>
          <p:txBody>
            <a:bodyPr/>
            <a:lstStyle/>
            <a:p>
              <a:endParaRPr lang="en-US"/>
            </a:p>
          </p:txBody>
        </p:sp>
        <p:sp>
          <p:nvSpPr>
            <p:cNvPr id="29707" name="Line 10"/>
            <p:cNvSpPr>
              <a:spLocks noChangeShapeType="1"/>
            </p:cNvSpPr>
            <p:nvPr/>
          </p:nvSpPr>
          <p:spPr bwMode="auto">
            <a:xfrm>
              <a:off x="2109" y="1888"/>
              <a:ext cx="90" cy="0"/>
            </a:xfrm>
            <a:prstGeom prst="line">
              <a:avLst/>
            </a:prstGeom>
            <a:noFill/>
            <a:ln w="28575">
              <a:solidFill>
                <a:schemeClr val="tx1"/>
              </a:solidFill>
              <a:round/>
              <a:headEnd/>
              <a:tailEnd/>
            </a:ln>
          </p:spPr>
          <p:txBody>
            <a:bodyPr/>
            <a:lstStyle/>
            <a:p>
              <a:endParaRPr lang="en-US"/>
            </a:p>
          </p:txBody>
        </p:sp>
      </p:grpSp>
      <p:sp>
        <p:nvSpPr>
          <p:cNvPr id="104459" name="Text Box 11"/>
          <p:cNvSpPr txBox="1">
            <a:spLocks noChangeArrowheads="1"/>
          </p:cNvSpPr>
          <p:nvPr/>
        </p:nvSpPr>
        <p:spPr bwMode="auto">
          <a:xfrm>
            <a:off x="866775" y="2505075"/>
            <a:ext cx="6216650" cy="366713"/>
          </a:xfrm>
          <a:prstGeom prst="rect">
            <a:avLst/>
          </a:prstGeom>
          <a:noFill/>
          <a:ln w="9525">
            <a:noFill/>
            <a:miter lim="800000"/>
            <a:headEnd/>
            <a:tailEnd/>
          </a:ln>
          <a:effectLst/>
        </p:spPr>
        <p:txBody>
          <a:bodyPr wrap="none">
            <a:spAutoFit/>
          </a:bodyPr>
          <a:lstStyle/>
          <a:p>
            <a:pPr eaLnBrk="1" hangingPunct="1">
              <a:defRPr/>
            </a:pPr>
            <a:r>
              <a:rPr lang="en-US" b="1">
                <a:solidFill>
                  <a:schemeClr val="bg1"/>
                </a:solidFill>
                <a:effectLst>
                  <a:outerShdw blurRad="38100" dist="38100" dir="2700000" algn="tl">
                    <a:srgbClr val="C0C0C0"/>
                  </a:outerShdw>
                </a:effectLst>
                <a:cs typeface="Arial" charset="0"/>
              </a:rPr>
              <a:t>A		  B		    C		      D</a:t>
            </a:r>
            <a:endParaRPr lang="ru-RU" b="1">
              <a:solidFill>
                <a:schemeClr val="bg1"/>
              </a:solidFill>
              <a:effectLst>
                <a:outerShdw blurRad="38100" dist="38100" dir="2700000" algn="tl">
                  <a:srgbClr val="C0C0C0"/>
                </a:outerShdw>
              </a:effectLst>
              <a:cs typeface="Arial" charset="0"/>
            </a:endParaRPr>
          </a:p>
        </p:txBody>
      </p:sp>
      <p:sp>
        <p:nvSpPr>
          <p:cNvPr id="29705" name="Rectangle 12"/>
          <p:cNvSpPr>
            <a:spLocks noGrp="1" noChangeArrowheads="1"/>
          </p:cNvSpPr>
          <p:nvPr>
            <p:ph type="title" idx="4294967295"/>
          </p:nvPr>
        </p:nvSpPr>
        <p:spPr>
          <a:xfrm>
            <a:off x="304800" y="76200"/>
            <a:ext cx="8458200" cy="1066800"/>
          </a:xfrm>
          <a:noFill/>
        </p:spPr>
        <p:txBody>
          <a:bodyPr/>
          <a:lstStyle/>
          <a:p>
            <a:pPr eaLnBrk="1" hangingPunct="1"/>
            <a:r>
              <a:rPr lang="en-US" sz="3400" u="sng" smtClean="0"/>
              <a:t>ONLY</a:t>
            </a:r>
            <a:r>
              <a:rPr lang="en-US" sz="3400" smtClean="0"/>
              <a:t> Long PolyQ Domains Trigger Formation of Intracellular GFP Aggregates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781800" y="6248400"/>
            <a:ext cx="1905000" cy="457200"/>
          </a:xfrm>
          <a:prstGeom prst="rect">
            <a:avLst/>
          </a:prstGeom>
          <a:noFill/>
          <a:ln>
            <a:miter lim="800000"/>
            <a:headEnd/>
            <a:tailEnd/>
          </a:ln>
        </p:spPr>
        <p:txBody>
          <a:bodyPr/>
          <a:lstStyle/>
          <a:p>
            <a:pPr algn="r" eaLnBrk="1" hangingPunct="1">
              <a:defRPr/>
            </a:pPr>
            <a:fld id="{D6A5778F-2463-4ACA-A98B-480CF6EE235D}" type="slidenum">
              <a:rPr lang="en-US" sz="1400">
                <a:latin typeface="+mn-lt"/>
              </a:rPr>
              <a:pPr algn="r" eaLnBrk="1" hangingPunct="1">
                <a:defRPr/>
              </a:pPr>
              <a:t>14</a:t>
            </a:fld>
            <a:endParaRPr lang="en-US" sz="1400">
              <a:latin typeface="+mn-lt"/>
            </a:endParaRPr>
          </a:p>
        </p:txBody>
      </p:sp>
      <p:sp>
        <p:nvSpPr>
          <p:cNvPr id="6148" name="Rectangle 4"/>
          <p:cNvSpPr>
            <a:spLocks noGrp="1" noChangeArrowheads="1"/>
          </p:cNvSpPr>
          <p:nvPr>
            <p:ph type="title" idx="4294967295"/>
          </p:nvPr>
        </p:nvSpPr>
        <p:spPr>
          <a:xfrm>
            <a:off x="0" y="76200"/>
            <a:ext cx="9144000" cy="1066800"/>
          </a:xfrm>
          <a:noFill/>
        </p:spPr>
        <p:txBody>
          <a:bodyPr/>
          <a:lstStyle/>
          <a:p>
            <a:pPr eaLnBrk="1" hangingPunct="1"/>
            <a:r>
              <a:rPr lang="en-US" sz="2800" smtClean="0"/>
              <a:t>PolyQ Domain Lacking Aggregate-Forming Activity </a:t>
            </a:r>
            <a:r>
              <a:rPr lang="en-US" sz="2800" u="sng" smtClean="0"/>
              <a:t>DOES NOT</a:t>
            </a:r>
            <a:r>
              <a:rPr lang="en-US" sz="2800" smtClean="0"/>
              <a:t> Augment GFP Immunogenicity</a:t>
            </a:r>
          </a:p>
        </p:txBody>
      </p:sp>
      <p:graphicFrame>
        <p:nvGraphicFramePr>
          <p:cNvPr id="6146" name="Object 5"/>
          <p:cNvGraphicFramePr>
            <a:graphicFrameLocks noChangeAspect="1"/>
          </p:cNvGraphicFramePr>
          <p:nvPr/>
        </p:nvGraphicFramePr>
        <p:xfrm>
          <a:off x="1981200" y="1524000"/>
          <a:ext cx="5638800" cy="4603750"/>
        </p:xfrm>
        <a:graphic>
          <a:graphicData uri="http://schemas.openxmlformats.org/presentationml/2006/ole">
            <mc:AlternateContent xmlns:mc="http://schemas.openxmlformats.org/markup-compatibility/2006">
              <mc:Choice xmlns:v="urn:schemas-microsoft-com:vml" Requires="v">
                <p:oleObj spid="_x0000_s6147" name="Диаграмма" r:id="rId5" imgW="5600723" imgH="4571910" progId="Excel.Chart.8">
                  <p:embed/>
                </p:oleObj>
              </mc:Choice>
              <mc:Fallback>
                <p:oleObj name="Диаграмма" r:id="rId5" imgW="5600723" imgH="4571910" progId="Excel.Chart.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1524000"/>
                        <a:ext cx="5638800" cy="460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781800" y="6248400"/>
            <a:ext cx="1905000" cy="457200"/>
          </a:xfrm>
          <a:prstGeom prst="rect">
            <a:avLst/>
          </a:prstGeom>
          <a:noFill/>
          <a:ln>
            <a:miter lim="800000"/>
            <a:headEnd/>
            <a:tailEnd/>
          </a:ln>
        </p:spPr>
        <p:txBody>
          <a:bodyPr/>
          <a:lstStyle/>
          <a:p>
            <a:pPr algn="r" eaLnBrk="1" hangingPunct="1">
              <a:defRPr/>
            </a:pPr>
            <a:fld id="{FBAE6CF4-37D1-49CD-9D11-4F028B1453CB}" type="slidenum">
              <a:rPr lang="en-US" sz="1400">
                <a:latin typeface="+mn-lt"/>
              </a:rPr>
              <a:pPr algn="r" eaLnBrk="1" hangingPunct="1">
                <a:defRPr/>
              </a:pPr>
              <a:t>15</a:t>
            </a:fld>
            <a:endParaRPr lang="en-US" sz="1400">
              <a:latin typeface="+mn-lt"/>
            </a:endParaRPr>
          </a:p>
        </p:txBody>
      </p:sp>
      <p:graphicFrame>
        <p:nvGraphicFramePr>
          <p:cNvPr id="7170" name="Object 4"/>
          <p:cNvGraphicFramePr>
            <a:graphicFrameLocks noChangeAspect="1"/>
          </p:cNvGraphicFramePr>
          <p:nvPr/>
        </p:nvGraphicFramePr>
        <p:xfrm>
          <a:off x="2514600" y="1600200"/>
          <a:ext cx="4576763" cy="4495800"/>
        </p:xfrm>
        <a:graphic>
          <a:graphicData uri="http://schemas.openxmlformats.org/presentationml/2006/ole">
            <mc:AlternateContent xmlns:mc="http://schemas.openxmlformats.org/markup-compatibility/2006">
              <mc:Choice xmlns:v="urn:schemas-microsoft-com:vml" Requires="v">
                <p:oleObj spid="_x0000_s7171" name="Диаграмма" r:id="rId5" imgW="6076826" imgH="6505651" progId="Excel.Chart.8">
                  <p:embed/>
                </p:oleObj>
              </mc:Choice>
              <mc:Fallback>
                <p:oleObj name="Диаграмма" r:id="rId5" imgW="6076826" imgH="6505651" progId="Excel.Chart.8">
                  <p:embed/>
                  <p:pic>
                    <p:nvPicPr>
                      <p:cNvPr id="0" name="Object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1600200"/>
                        <a:ext cx="457676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72" name="Rectangle 5"/>
          <p:cNvSpPr>
            <a:spLocks noGrp="1" noChangeArrowheads="1"/>
          </p:cNvSpPr>
          <p:nvPr>
            <p:ph type="title" idx="4294967295"/>
          </p:nvPr>
        </p:nvSpPr>
        <p:spPr>
          <a:noFill/>
        </p:spPr>
        <p:txBody>
          <a:bodyPr/>
          <a:lstStyle/>
          <a:p>
            <a:pPr eaLnBrk="1" hangingPunct="1"/>
            <a:r>
              <a:rPr lang="en-US" sz="3800" smtClean="0"/>
              <a:t>Aggregate-Forming PolyQ Domains Augment Cellular Immunity</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smtClean="0"/>
              <a:t>Summary</a:t>
            </a:r>
            <a:endParaRPr lang="ru-RU" smtClean="0"/>
          </a:p>
        </p:txBody>
      </p:sp>
      <p:sp>
        <p:nvSpPr>
          <p:cNvPr id="30723" name="Rectangle 3"/>
          <p:cNvSpPr>
            <a:spLocks noGrp="1" noChangeArrowheads="1"/>
          </p:cNvSpPr>
          <p:nvPr>
            <p:ph type="body" idx="1"/>
          </p:nvPr>
        </p:nvSpPr>
        <p:spPr>
          <a:xfrm>
            <a:off x="457200" y="1295400"/>
            <a:ext cx="8458200" cy="4038600"/>
          </a:xfrm>
        </p:spPr>
        <p:txBody>
          <a:bodyPr/>
          <a:lstStyle/>
          <a:p>
            <a:pPr algn="just"/>
            <a:r>
              <a:rPr lang="en-US" b="1" smtClean="0"/>
              <a:t>Fusion of GFP to aggregate-forming polyglutamine domains results in strong augmentation of humoral and cellular immunity against GFP</a:t>
            </a:r>
          </a:p>
          <a:p>
            <a:pPr algn="just"/>
            <a:endParaRPr lang="en-US" sz="1200" b="1" smtClean="0"/>
          </a:p>
          <a:p>
            <a:pPr algn="just"/>
            <a:r>
              <a:rPr lang="en-US" b="1" smtClean="0"/>
              <a:t>PolyQ-GFP caused no apparent toxicity</a:t>
            </a:r>
          </a:p>
          <a:p>
            <a:pPr algn="just">
              <a:buFont typeface="Wingdings" pitchFamily="2" charset="2"/>
              <a:buNone/>
            </a:pPr>
            <a:endParaRPr lang="en-US" sz="1200" b="1" smtClean="0"/>
          </a:p>
          <a:p>
            <a:pPr algn="just">
              <a:buFont typeface="Wingdings" pitchFamily="2" charset="2"/>
              <a:buNone/>
            </a:pPr>
            <a:r>
              <a:rPr lang="en-US" b="1" smtClean="0">
                <a:solidFill>
                  <a:srgbClr val="009900"/>
                </a:solidFill>
              </a:rPr>
              <a:t>=&gt; Aggregate-forming </a:t>
            </a:r>
            <a:r>
              <a:rPr lang="ru-RU" b="1" smtClean="0">
                <a:solidFill>
                  <a:srgbClr val="009900"/>
                </a:solidFill>
              </a:rPr>
              <a:t>polyQ domains </a:t>
            </a:r>
            <a:r>
              <a:rPr lang="en-US" b="1" smtClean="0">
                <a:solidFill>
                  <a:srgbClr val="009900"/>
                </a:solidFill>
              </a:rPr>
              <a:t>may serve as intra-molecular adjuvants*</a:t>
            </a:r>
            <a:endParaRPr lang="ru-RU" b="1" smtClean="0">
              <a:solidFill>
                <a:srgbClr val="009900"/>
              </a:solidFill>
            </a:endParaRPr>
          </a:p>
        </p:txBody>
      </p:sp>
      <p:sp>
        <p:nvSpPr>
          <p:cNvPr id="30724" name="Rectangle 4"/>
          <p:cNvSpPr>
            <a:spLocks noChangeArrowheads="1"/>
          </p:cNvSpPr>
          <p:nvPr/>
        </p:nvSpPr>
        <p:spPr bwMode="auto">
          <a:xfrm>
            <a:off x="609600" y="4800600"/>
            <a:ext cx="8458200" cy="685800"/>
          </a:xfrm>
          <a:prstGeom prst="rect">
            <a:avLst/>
          </a:prstGeom>
          <a:noFill/>
          <a:ln w="9525">
            <a:noFill/>
            <a:miter lim="800000"/>
            <a:headEnd/>
            <a:tailEnd/>
          </a:ln>
        </p:spPr>
        <p:txBody>
          <a:bodyPr anchor="ctr"/>
          <a:lstStyle/>
          <a:p>
            <a:r>
              <a:rPr lang="en-US" sz="2000" b="1" i="1">
                <a:solidFill>
                  <a:srgbClr val="009900"/>
                </a:solidFill>
                <a:latin typeface="Times New Roman" pitchFamily="18" charset="0"/>
              </a:rPr>
              <a:t>* -- Ilyinskii et al., </a:t>
            </a:r>
            <a:r>
              <a:rPr lang="ru-RU" sz="2000" b="1" i="1">
                <a:solidFill>
                  <a:srgbClr val="009900"/>
                </a:solidFill>
                <a:latin typeface="Times New Roman" pitchFamily="18" charset="0"/>
              </a:rPr>
              <a:t>Vaccine</a:t>
            </a:r>
            <a:r>
              <a:rPr lang="en-US" sz="2000" b="1" i="1">
                <a:solidFill>
                  <a:srgbClr val="009900"/>
                </a:solidFill>
                <a:latin typeface="Times New Roman" pitchFamily="18" charset="0"/>
              </a:rPr>
              <a:t>, </a:t>
            </a:r>
            <a:r>
              <a:rPr lang="ru-RU" sz="2000" b="1" i="1">
                <a:solidFill>
                  <a:srgbClr val="009900"/>
                </a:solidFill>
                <a:latin typeface="Times New Roman" pitchFamily="18" charset="0"/>
              </a:rPr>
              <a:t>2008;26:3223-</a:t>
            </a:r>
            <a:r>
              <a:rPr lang="en-US" sz="2000" b="1" i="1">
                <a:solidFill>
                  <a:srgbClr val="009900"/>
                </a:solidFill>
                <a:latin typeface="Times New Roman" pitchFamily="18" charset="0"/>
              </a:rPr>
              <a:t>322</a:t>
            </a:r>
            <a:r>
              <a:rPr lang="ru-RU" sz="2000" b="1" i="1">
                <a:solidFill>
                  <a:srgbClr val="009900"/>
                </a:solidFill>
                <a:latin typeface="Times New Roman" pitchFamily="18" charset="0"/>
              </a:rPr>
              <a:t>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2"/>
          <p:cNvSpPr>
            <a:spLocks noGrp="1" noChangeArrowheads="1"/>
          </p:cNvSpPr>
          <p:nvPr>
            <p:ph type="title"/>
          </p:nvPr>
        </p:nvSpPr>
        <p:spPr>
          <a:xfrm>
            <a:off x="395288" y="152400"/>
            <a:ext cx="8229600" cy="1143000"/>
          </a:xfrm>
        </p:spPr>
        <p:txBody>
          <a:bodyPr/>
          <a:lstStyle/>
          <a:p>
            <a:r>
              <a:rPr lang="en-US" sz="2800" smtClean="0"/>
              <a:t>Covalently Fused PolyQ Domain is Cleaved from Recombinant Protein in Time-Dependent Manner</a:t>
            </a:r>
            <a:endParaRPr lang="ru-RU" sz="2800" smtClean="0"/>
          </a:p>
        </p:txBody>
      </p:sp>
      <p:sp>
        <p:nvSpPr>
          <p:cNvPr id="8198" name="Rectangle 3"/>
          <p:cNvSpPr>
            <a:spLocks noChangeArrowheads="1"/>
          </p:cNvSpPr>
          <p:nvPr/>
        </p:nvSpPr>
        <p:spPr bwMode="auto">
          <a:xfrm>
            <a:off x="1458913" y="1752600"/>
            <a:ext cx="2305050" cy="366713"/>
          </a:xfrm>
          <a:prstGeom prst="rect">
            <a:avLst/>
          </a:prstGeom>
          <a:noFill/>
          <a:ln w="9525">
            <a:noFill/>
            <a:miter lim="800000"/>
            <a:headEnd/>
            <a:tailEnd/>
          </a:ln>
        </p:spPr>
        <p:txBody>
          <a:bodyPr>
            <a:spAutoFit/>
          </a:bodyPr>
          <a:lstStyle/>
          <a:p>
            <a:pPr eaLnBrk="1" hangingPunct="1"/>
            <a:r>
              <a:rPr lang="en-US" b="1">
                <a:latin typeface="Times New Roman" pitchFamily="18" charset="0"/>
              </a:rPr>
              <a:t>      QM2           M2wt</a:t>
            </a:r>
          </a:p>
        </p:txBody>
      </p:sp>
      <p:sp>
        <p:nvSpPr>
          <p:cNvPr id="8199" name="Text Box 4"/>
          <p:cNvSpPr txBox="1">
            <a:spLocks noChangeArrowheads="1"/>
          </p:cNvSpPr>
          <p:nvPr/>
        </p:nvSpPr>
        <p:spPr bwMode="auto">
          <a:xfrm>
            <a:off x="1081088" y="2185988"/>
            <a:ext cx="2374900" cy="366712"/>
          </a:xfrm>
          <a:prstGeom prst="rect">
            <a:avLst/>
          </a:prstGeom>
          <a:noFill/>
          <a:ln w="9525">
            <a:noFill/>
            <a:miter lim="800000"/>
            <a:headEnd/>
            <a:tailEnd/>
          </a:ln>
        </p:spPr>
        <p:txBody>
          <a:bodyPr>
            <a:spAutoFit/>
          </a:bodyPr>
          <a:lstStyle/>
          <a:p>
            <a:pPr eaLnBrk="1" hangingPunct="1"/>
            <a:r>
              <a:rPr lang="en-US">
                <a:latin typeface="Times New Roman" pitchFamily="18" charset="0"/>
              </a:rPr>
              <a:t>16      24     40     48  48</a:t>
            </a:r>
          </a:p>
        </p:txBody>
      </p:sp>
      <p:grpSp>
        <p:nvGrpSpPr>
          <p:cNvPr id="8200" name="Group 5"/>
          <p:cNvGrpSpPr>
            <a:grpSpLocks/>
          </p:cNvGrpSpPr>
          <p:nvPr/>
        </p:nvGrpSpPr>
        <p:grpSpPr bwMode="auto">
          <a:xfrm>
            <a:off x="1027113" y="2689225"/>
            <a:ext cx="2401887" cy="2263775"/>
            <a:chOff x="647" y="1694"/>
            <a:chExt cx="1513" cy="1426"/>
          </a:xfrm>
        </p:grpSpPr>
        <p:graphicFrame>
          <p:nvGraphicFramePr>
            <p:cNvPr id="8195" name="Object 6"/>
            <p:cNvGraphicFramePr>
              <a:graphicFrameLocks noChangeAspect="1"/>
            </p:cNvGraphicFramePr>
            <p:nvPr/>
          </p:nvGraphicFramePr>
          <p:xfrm>
            <a:off x="1860" y="1694"/>
            <a:ext cx="300" cy="1426"/>
          </p:xfrm>
          <a:graphic>
            <a:graphicData uri="http://schemas.openxmlformats.org/presentationml/2006/ole">
              <mc:AlternateContent xmlns:mc="http://schemas.openxmlformats.org/markup-compatibility/2006">
                <mc:Choice xmlns:v="urn:schemas-microsoft-com:vml" Requires="v">
                  <p:oleObj spid="_x0000_s8197" name="Image" r:id="rId4" imgW="640081" imgH="831965" progId="Photoshop.Image.6">
                    <p:embed/>
                  </p:oleObj>
                </mc:Choice>
                <mc:Fallback>
                  <p:oleObj name="Image" r:id="rId4" imgW="640081" imgH="831965" progId="Photoshop.Image.6">
                    <p:embed/>
                    <p:pic>
                      <p:nvPicPr>
                        <p:cNvPr id="0" name="Object 6"/>
                        <p:cNvPicPr>
                          <a:picLocks noChangeAspect="1" noChangeArrowheads="1"/>
                        </p:cNvPicPr>
                        <p:nvPr/>
                      </p:nvPicPr>
                      <p:blipFill>
                        <a:blip r:embed="rId5">
                          <a:lum bright="6000" contrast="20000"/>
                          <a:extLst>
                            <a:ext uri="{28A0092B-C50C-407E-A947-70E740481C1C}">
                              <a14:useLocalDpi xmlns:a14="http://schemas.microsoft.com/office/drawing/2010/main" val="0"/>
                            </a:ext>
                          </a:extLst>
                        </a:blip>
                        <a:srcRect l="2812" r="72577" b="9418"/>
                        <a:stretch>
                          <a:fillRect/>
                        </a:stretch>
                      </p:blipFill>
                      <p:spPr bwMode="auto">
                        <a:xfrm>
                          <a:off x="1860" y="1694"/>
                          <a:ext cx="300" cy="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8196" name="Object 7"/>
            <p:cNvGraphicFramePr>
              <a:graphicFrameLocks noChangeAspect="1"/>
            </p:cNvGraphicFramePr>
            <p:nvPr/>
          </p:nvGraphicFramePr>
          <p:xfrm>
            <a:off x="647" y="1694"/>
            <a:ext cx="1299" cy="1426"/>
          </p:xfrm>
          <a:graphic>
            <a:graphicData uri="http://schemas.openxmlformats.org/presentationml/2006/ole">
              <mc:AlternateContent xmlns:mc="http://schemas.openxmlformats.org/markup-compatibility/2006">
                <mc:Choice xmlns:v="urn:schemas-microsoft-com:vml" Requires="v">
                  <p:oleObj spid="_x0000_s8198" name="Image" r:id="rId6" imgW="1511939" imgH="1255991" progId="Photoshop.Image.5">
                    <p:embed/>
                  </p:oleObj>
                </mc:Choice>
                <mc:Fallback>
                  <p:oleObj name="Image" r:id="rId6" imgW="1511939" imgH="1255991" progId="Photoshop.Image.5">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l="2380" t="9172" r="43335" b="19148"/>
                        <a:stretch>
                          <a:fillRect/>
                        </a:stretch>
                      </p:blipFill>
                      <p:spPr bwMode="auto">
                        <a:xfrm>
                          <a:off x="647" y="1694"/>
                          <a:ext cx="1299" cy="1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8201" name="Line 8"/>
          <p:cNvSpPr>
            <a:spLocks noChangeShapeType="1"/>
          </p:cNvSpPr>
          <p:nvPr/>
        </p:nvSpPr>
        <p:spPr bwMode="auto">
          <a:xfrm flipH="1">
            <a:off x="3587750" y="4573588"/>
            <a:ext cx="228600" cy="0"/>
          </a:xfrm>
          <a:prstGeom prst="line">
            <a:avLst/>
          </a:prstGeom>
          <a:noFill/>
          <a:ln w="9525">
            <a:solidFill>
              <a:schemeClr val="tx1"/>
            </a:solidFill>
            <a:round/>
            <a:headEnd/>
            <a:tailEnd type="triangle" w="med" len="med"/>
          </a:ln>
        </p:spPr>
        <p:txBody>
          <a:bodyPr/>
          <a:lstStyle/>
          <a:p>
            <a:endParaRPr lang="en-US"/>
          </a:p>
        </p:txBody>
      </p:sp>
      <p:sp>
        <p:nvSpPr>
          <p:cNvPr id="8202" name="Line 9"/>
          <p:cNvSpPr>
            <a:spLocks noChangeShapeType="1"/>
          </p:cNvSpPr>
          <p:nvPr/>
        </p:nvSpPr>
        <p:spPr bwMode="auto">
          <a:xfrm flipH="1">
            <a:off x="3587750" y="3735388"/>
            <a:ext cx="228600" cy="0"/>
          </a:xfrm>
          <a:prstGeom prst="line">
            <a:avLst/>
          </a:prstGeom>
          <a:noFill/>
          <a:ln w="9525">
            <a:solidFill>
              <a:schemeClr val="tx1"/>
            </a:solidFill>
            <a:round/>
            <a:headEnd/>
            <a:tailEnd type="triangle" w="med" len="med"/>
          </a:ln>
        </p:spPr>
        <p:txBody>
          <a:bodyPr/>
          <a:lstStyle/>
          <a:p>
            <a:endParaRPr lang="en-US"/>
          </a:p>
        </p:txBody>
      </p:sp>
      <p:sp>
        <p:nvSpPr>
          <p:cNvPr id="8203" name="Line 10"/>
          <p:cNvSpPr>
            <a:spLocks noChangeShapeType="1"/>
          </p:cNvSpPr>
          <p:nvPr/>
        </p:nvSpPr>
        <p:spPr bwMode="auto">
          <a:xfrm flipH="1">
            <a:off x="3587750" y="3201988"/>
            <a:ext cx="228600" cy="0"/>
          </a:xfrm>
          <a:prstGeom prst="line">
            <a:avLst/>
          </a:prstGeom>
          <a:noFill/>
          <a:ln w="9525">
            <a:solidFill>
              <a:schemeClr val="tx1"/>
            </a:solidFill>
            <a:round/>
            <a:headEnd/>
            <a:tailEnd type="triangle" w="med" len="med"/>
          </a:ln>
        </p:spPr>
        <p:txBody>
          <a:bodyPr/>
          <a:lstStyle/>
          <a:p>
            <a:endParaRPr lang="en-US"/>
          </a:p>
        </p:txBody>
      </p:sp>
      <p:sp>
        <p:nvSpPr>
          <p:cNvPr id="8204" name="Text Box 11"/>
          <p:cNvSpPr txBox="1">
            <a:spLocks noChangeArrowheads="1"/>
          </p:cNvSpPr>
          <p:nvPr/>
        </p:nvSpPr>
        <p:spPr bwMode="auto">
          <a:xfrm>
            <a:off x="3816350" y="3049588"/>
            <a:ext cx="409575" cy="336550"/>
          </a:xfrm>
          <a:prstGeom prst="rect">
            <a:avLst/>
          </a:prstGeom>
          <a:noFill/>
          <a:ln w="9525">
            <a:noFill/>
            <a:miter lim="800000"/>
            <a:headEnd/>
            <a:tailEnd/>
          </a:ln>
        </p:spPr>
        <p:txBody>
          <a:bodyPr wrap="none">
            <a:spAutoFit/>
          </a:bodyPr>
          <a:lstStyle/>
          <a:p>
            <a:pPr eaLnBrk="1" hangingPunct="1"/>
            <a:r>
              <a:rPr lang="en-US" sz="1600">
                <a:cs typeface="Arial" charset="0"/>
              </a:rPr>
              <a:t>37</a:t>
            </a:r>
          </a:p>
        </p:txBody>
      </p:sp>
      <p:sp>
        <p:nvSpPr>
          <p:cNvPr id="8205" name="Text Box 12"/>
          <p:cNvSpPr txBox="1">
            <a:spLocks noChangeArrowheads="1"/>
          </p:cNvSpPr>
          <p:nvPr/>
        </p:nvSpPr>
        <p:spPr bwMode="auto">
          <a:xfrm>
            <a:off x="3816350" y="3582988"/>
            <a:ext cx="409575" cy="336550"/>
          </a:xfrm>
          <a:prstGeom prst="rect">
            <a:avLst/>
          </a:prstGeom>
          <a:noFill/>
          <a:ln w="9525">
            <a:noFill/>
            <a:miter lim="800000"/>
            <a:headEnd/>
            <a:tailEnd/>
          </a:ln>
        </p:spPr>
        <p:txBody>
          <a:bodyPr wrap="none">
            <a:spAutoFit/>
          </a:bodyPr>
          <a:lstStyle/>
          <a:p>
            <a:pPr eaLnBrk="1" hangingPunct="1"/>
            <a:r>
              <a:rPr lang="en-US" sz="1600">
                <a:cs typeface="Arial" charset="0"/>
              </a:rPr>
              <a:t>29</a:t>
            </a:r>
          </a:p>
        </p:txBody>
      </p:sp>
      <p:sp>
        <p:nvSpPr>
          <p:cNvPr id="8206" name="Text Box 13"/>
          <p:cNvSpPr txBox="1">
            <a:spLocks noChangeArrowheads="1"/>
          </p:cNvSpPr>
          <p:nvPr/>
        </p:nvSpPr>
        <p:spPr bwMode="auto">
          <a:xfrm>
            <a:off x="3892550" y="4405313"/>
            <a:ext cx="409575" cy="336550"/>
          </a:xfrm>
          <a:prstGeom prst="rect">
            <a:avLst/>
          </a:prstGeom>
          <a:noFill/>
          <a:ln w="9525">
            <a:noFill/>
            <a:miter lim="800000"/>
            <a:headEnd/>
            <a:tailEnd/>
          </a:ln>
        </p:spPr>
        <p:txBody>
          <a:bodyPr wrap="none">
            <a:spAutoFit/>
          </a:bodyPr>
          <a:lstStyle/>
          <a:p>
            <a:pPr eaLnBrk="1" hangingPunct="1"/>
            <a:r>
              <a:rPr lang="en-US" sz="1600">
                <a:cs typeface="Arial" charset="0"/>
              </a:rPr>
              <a:t>20</a:t>
            </a:r>
          </a:p>
        </p:txBody>
      </p:sp>
      <p:sp>
        <p:nvSpPr>
          <p:cNvPr id="8207" name="Text Box 14"/>
          <p:cNvSpPr txBox="1">
            <a:spLocks noChangeArrowheads="1"/>
          </p:cNvSpPr>
          <p:nvPr/>
        </p:nvSpPr>
        <p:spPr bwMode="auto">
          <a:xfrm>
            <a:off x="3740150" y="2592388"/>
            <a:ext cx="908050" cy="336550"/>
          </a:xfrm>
          <a:prstGeom prst="rect">
            <a:avLst/>
          </a:prstGeom>
          <a:noFill/>
          <a:ln w="9525">
            <a:noFill/>
            <a:miter lim="800000"/>
            <a:headEnd/>
            <a:tailEnd/>
          </a:ln>
        </p:spPr>
        <p:txBody>
          <a:bodyPr wrap="none">
            <a:spAutoFit/>
          </a:bodyPr>
          <a:lstStyle/>
          <a:p>
            <a:pPr eaLnBrk="1" hangingPunct="1"/>
            <a:r>
              <a:rPr lang="en-US" sz="1600">
                <a:cs typeface="Arial" charset="0"/>
              </a:rPr>
              <a:t>MW, kD</a:t>
            </a:r>
          </a:p>
        </p:txBody>
      </p:sp>
      <p:graphicFrame>
        <p:nvGraphicFramePr>
          <p:cNvPr id="8194" name="Object 15"/>
          <p:cNvGraphicFramePr>
            <a:graphicFrameLocks noChangeAspect="1"/>
          </p:cNvGraphicFramePr>
          <p:nvPr/>
        </p:nvGraphicFramePr>
        <p:xfrm>
          <a:off x="5257800" y="2936875"/>
          <a:ext cx="2001838" cy="1806575"/>
        </p:xfrm>
        <a:graphic>
          <a:graphicData uri="http://schemas.openxmlformats.org/presentationml/2006/ole">
            <mc:AlternateContent xmlns:mc="http://schemas.openxmlformats.org/markup-compatibility/2006">
              <mc:Choice xmlns:v="urn:schemas-microsoft-com:vml" Requires="v">
                <p:oleObj spid="_x0000_s8199" name="Image" r:id="rId8" imgW="882360" imgH="957236" progId="Photoshop.Image.5">
                  <p:embed/>
                </p:oleObj>
              </mc:Choice>
              <mc:Fallback>
                <p:oleObj name="Image" r:id="rId8" imgW="882360" imgH="957236" progId="Photoshop.Image.5">
                  <p:embed/>
                  <p:pic>
                    <p:nvPicPr>
                      <p:cNvPr id="0" name="Object 15"/>
                      <p:cNvPicPr>
                        <a:picLocks noChangeAspect="1" noChangeArrowheads="1"/>
                      </p:cNvPicPr>
                      <p:nvPr/>
                    </p:nvPicPr>
                    <p:blipFill>
                      <a:blip r:embed="rId9">
                        <a:extLst>
                          <a:ext uri="{28A0092B-C50C-407E-A947-70E740481C1C}">
                            <a14:useLocalDpi xmlns:a14="http://schemas.microsoft.com/office/drawing/2010/main" val="0"/>
                          </a:ext>
                        </a:extLst>
                      </a:blip>
                      <a:srcRect l="4080" r="16319" b="37608"/>
                      <a:stretch>
                        <a:fillRect/>
                      </a:stretch>
                    </p:blipFill>
                    <p:spPr bwMode="auto">
                      <a:xfrm>
                        <a:off x="5257800" y="2936875"/>
                        <a:ext cx="2001838" cy="180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208" name="Text Box 16"/>
          <p:cNvSpPr txBox="1">
            <a:spLocks noChangeArrowheads="1"/>
          </p:cNvSpPr>
          <p:nvPr/>
        </p:nvSpPr>
        <p:spPr bwMode="auto">
          <a:xfrm>
            <a:off x="5257800" y="2505075"/>
            <a:ext cx="2290763" cy="304800"/>
          </a:xfrm>
          <a:prstGeom prst="rect">
            <a:avLst/>
          </a:prstGeom>
          <a:noFill/>
          <a:ln w="9525">
            <a:noFill/>
            <a:miter lim="800000"/>
            <a:headEnd/>
            <a:tailEnd/>
          </a:ln>
        </p:spPr>
        <p:txBody>
          <a:bodyPr>
            <a:spAutoFit/>
          </a:bodyPr>
          <a:lstStyle/>
          <a:p>
            <a:pPr eaLnBrk="1" hangingPunct="1"/>
            <a:r>
              <a:rPr lang="en-US" sz="1400" b="1">
                <a:latin typeface="Times New Roman" pitchFamily="18" charset="0"/>
                <a:cs typeface="Times New Roman" pitchFamily="18" charset="0"/>
              </a:rPr>
              <a:t>GFP      </a:t>
            </a:r>
            <a:r>
              <a:rPr lang="en-US" sz="1400" b="1">
                <a:latin typeface="Times New Roman" pitchFamily="18" charset="0"/>
              </a:rPr>
              <a:t>QGFP   QGFP</a:t>
            </a:r>
            <a:endParaRPr lang="en-US" sz="1400" b="1">
              <a:latin typeface="Times New Roman" pitchFamily="18" charset="0"/>
              <a:cs typeface="Times New Roman" pitchFamily="18" charset="0"/>
            </a:endParaRPr>
          </a:p>
        </p:txBody>
      </p:sp>
      <p:sp>
        <p:nvSpPr>
          <p:cNvPr id="8209" name="Line 17"/>
          <p:cNvSpPr>
            <a:spLocks noChangeShapeType="1"/>
          </p:cNvSpPr>
          <p:nvPr/>
        </p:nvSpPr>
        <p:spPr bwMode="auto">
          <a:xfrm>
            <a:off x="5367338" y="2438400"/>
            <a:ext cx="914400" cy="0"/>
          </a:xfrm>
          <a:prstGeom prst="line">
            <a:avLst/>
          </a:prstGeom>
          <a:noFill/>
          <a:ln w="9525">
            <a:solidFill>
              <a:schemeClr val="tx1"/>
            </a:solidFill>
            <a:round/>
            <a:headEnd/>
            <a:tailEnd/>
          </a:ln>
        </p:spPr>
        <p:txBody>
          <a:bodyPr/>
          <a:lstStyle/>
          <a:p>
            <a:endParaRPr lang="en-US"/>
          </a:p>
        </p:txBody>
      </p:sp>
      <p:sp>
        <p:nvSpPr>
          <p:cNvPr id="8210" name="Text Box 18"/>
          <p:cNvSpPr txBox="1">
            <a:spLocks noChangeArrowheads="1"/>
          </p:cNvSpPr>
          <p:nvPr/>
        </p:nvSpPr>
        <p:spPr bwMode="auto">
          <a:xfrm>
            <a:off x="5580063" y="2068513"/>
            <a:ext cx="504825" cy="304800"/>
          </a:xfrm>
          <a:prstGeom prst="rect">
            <a:avLst/>
          </a:prstGeom>
          <a:noFill/>
          <a:ln w="9525">
            <a:noFill/>
            <a:miter lim="800000"/>
            <a:headEnd/>
            <a:tailEnd/>
          </a:ln>
        </p:spPr>
        <p:txBody>
          <a:bodyPr wrap="none">
            <a:spAutoFit/>
          </a:bodyPr>
          <a:lstStyle/>
          <a:p>
            <a:pPr eaLnBrk="1" hangingPunct="1"/>
            <a:r>
              <a:rPr lang="en-US" sz="1400" b="1">
                <a:latin typeface="Times New Roman" pitchFamily="18" charset="0"/>
                <a:cs typeface="Times New Roman" pitchFamily="18" charset="0"/>
              </a:rPr>
              <a:t>48 h</a:t>
            </a:r>
          </a:p>
        </p:txBody>
      </p:sp>
      <p:sp>
        <p:nvSpPr>
          <p:cNvPr id="8211" name="Line 19"/>
          <p:cNvSpPr>
            <a:spLocks noChangeShapeType="1"/>
          </p:cNvSpPr>
          <p:nvPr/>
        </p:nvSpPr>
        <p:spPr bwMode="auto">
          <a:xfrm>
            <a:off x="6510338" y="2438400"/>
            <a:ext cx="685800" cy="0"/>
          </a:xfrm>
          <a:prstGeom prst="line">
            <a:avLst/>
          </a:prstGeom>
          <a:noFill/>
          <a:ln w="9525">
            <a:solidFill>
              <a:schemeClr val="tx1"/>
            </a:solidFill>
            <a:round/>
            <a:headEnd/>
            <a:tailEnd/>
          </a:ln>
        </p:spPr>
        <p:txBody>
          <a:bodyPr/>
          <a:lstStyle/>
          <a:p>
            <a:endParaRPr lang="en-US"/>
          </a:p>
        </p:txBody>
      </p:sp>
      <p:sp>
        <p:nvSpPr>
          <p:cNvPr id="8212" name="Text Box 20"/>
          <p:cNvSpPr txBox="1">
            <a:spLocks noChangeArrowheads="1"/>
          </p:cNvSpPr>
          <p:nvPr/>
        </p:nvSpPr>
        <p:spPr bwMode="auto">
          <a:xfrm>
            <a:off x="6662738" y="2057400"/>
            <a:ext cx="504825" cy="304800"/>
          </a:xfrm>
          <a:prstGeom prst="rect">
            <a:avLst/>
          </a:prstGeom>
          <a:noFill/>
          <a:ln w="9525">
            <a:noFill/>
            <a:miter lim="800000"/>
            <a:headEnd/>
            <a:tailEnd/>
          </a:ln>
        </p:spPr>
        <p:txBody>
          <a:bodyPr wrap="none">
            <a:spAutoFit/>
          </a:bodyPr>
          <a:lstStyle/>
          <a:p>
            <a:pPr eaLnBrk="1" hangingPunct="1"/>
            <a:r>
              <a:rPr lang="en-US" sz="1400" b="1">
                <a:latin typeface="Times New Roman" pitchFamily="18" charset="0"/>
                <a:cs typeface="Times New Roman" pitchFamily="18" charset="0"/>
              </a:rPr>
              <a:t>96 h</a:t>
            </a:r>
          </a:p>
        </p:txBody>
      </p:sp>
      <p:sp>
        <p:nvSpPr>
          <p:cNvPr id="8213" name="Line 21"/>
          <p:cNvSpPr>
            <a:spLocks noChangeShapeType="1"/>
          </p:cNvSpPr>
          <p:nvPr/>
        </p:nvSpPr>
        <p:spPr bwMode="auto">
          <a:xfrm flipH="1">
            <a:off x="7315200" y="4525963"/>
            <a:ext cx="228600" cy="0"/>
          </a:xfrm>
          <a:prstGeom prst="line">
            <a:avLst/>
          </a:prstGeom>
          <a:noFill/>
          <a:ln w="9525">
            <a:solidFill>
              <a:schemeClr val="tx1"/>
            </a:solidFill>
            <a:round/>
            <a:headEnd/>
            <a:tailEnd type="triangle" w="med" len="med"/>
          </a:ln>
        </p:spPr>
        <p:txBody>
          <a:bodyPr/>
          <a:lstStyle/>
          <a:p>
            <a:endParaRPr lang="en-US"/>
          </a:p>
        </p:txBody>
      </p:sp>
      <p:sp>
        <p:nvSpPr>
          <p:cNvPr id="8214" name="Line 22"/>
          <p:cNvSpPr>
            <a:spLocks noChangeShapeType="1"/>
          </p:cNvSpPr>
          <p:nvPr/>
        </p:nvSpPr>
        <p:spPr bwMode="auto">
          <a:xfrm flipH="1">
            <a:off x="7302500" y="3886200"/>
            <a:ext cx="228600" cy="0"/>
          </a:xfrm>
          <a:prstGeom prst="line">
            <a:avLst/>
          </a:prstGeom>
          <a:noFill/>
          <a:ln w="9525">
            <a:solidFill>
              <a:schemeClr val="tx1"/>
            </a:solidFill>
            <a:round/>
            <a:headEnd/>
            <a:tailEnd type="triangle" w="med" len="med"/>
          </a:ln>
        </p:spPr>
        <p:txBody>
          <a:bodyPr/>
          <a:lstStyle/>
          <a:p>
            <a:endParaRPr lang="en-US"/>
          </a:p>
        </p:txBody>
      </p:sp>
      <p:sp>
        <p:nvSpPr>
          <p:cNvPr id="8215" name="Line 23"/>
          <p:cNvSpPr>
            <a:spLocks noChangeShapeType="1"/>
          </p:cNvSpPr>
          <p:nvPr/>
        </p:nvSpPr>
        <p:spPr bwMode="auto">
          <a:xfrm flipH="1">
            <a:off x="7302500" y="3308350"/>
            <a:ext cx="228600" cy="0"/>
          </a:xfrm>
          <a:prstGeom prst="line">
            <a:avLst/>
          </a:prstGeom>
          <a:noFill/>
          <a:ln w="9525">
            <a:solidFill>
              <a:schemeClr val="tx1"/>
            </a:solidFill>
            <a:round/>
            <a:headEnd/>
            <a:tailEnd type="triangle" w="med" len="med"/>
          </a:ln>
        </p:spPr>
        <p:txBody>
          <a:bodyPr/>
          <a:lstStyle/>
          <a:p>
            <a:endParaRPr lang="en-US"/>
          </a:p>
        </p:txBody>
      </p:sp>
      <p:sp>
        <p:nvSpPr>
          <p:cNvPr id="8216" name="Text Box 24"/>
          <p:cNvSpPr txBox="1">
            <a:spLocks noChangeArrowheads="1"/>
          </p:cNvSpPr>
          <p:nvPr/>
        </p:nvSpPr>
        <p:spPr bwMode="auto">
          <a:xfrm>
            <a:off x="7531100" y="3155950"/>
            <a:ext cx="409575" cy="336550"/>
          </a:xfrm>
          <a:prstGeom prst="rect">
            <a:avLst/>
          </a:prstGeom>
          <a:noFill/>
          <a:ln w="9525">
            <a:noFill/>
            <a:miter lim="800000"/>
            <a:headEnd/>
            <a:tailEnd/>
          </a:ln>
        </p:spPr>
        <p:txBody>
          <a:bodyPr wrap="none">
            <a:spAutoFit/>
          </a:bodyPr>
          <a:lstStyle/>
          <a:p>
            <a:pPr eaLnBrk="1" hangingPunct="1"/>
            <a:r>
              <a:rPr lang="en-US" sz="1600">
                <a:cs typeface="Arial" charset="0"/>
              </a:rPr>
              <a:t>37</a:t>
            </a:r>
          </a:p>
        </p:txBody>
      </p:sp>
      <p:sp>
        <p:nvSpPr>
          <p:cNvPr id="8217" name="Text Box 25"/>
          <p:cNvSpPr txBox="1">
            <a:spLocks noChangeArrowheads="1"/>
          </p:cNvSpPr>
          <p:nvPr/>
        </p:nvSpPr>
        <p:spPr bwMode="auto">
          <a:xfrm>
            <a:off x="7531100" y="3660775"/>
            <a:ext cx="409575" cy="336550"/>
          </a:xfrm>
          <a:prstGeom prst="rect">
            <a:avLst/>
          </a:prstGeom>
          <a:noFill/>
          <a:ln w="9525">
            <a:noFill/>
            <a:miter lim="800000"/>
            <a:headEnd/>
            <a:tailEnd/>
          </a:ln>
        </p:spPr>
        <p:txBody>
          <a:bodyPr wrap="none">
            <a:spAutoFit/>
          </a:bodyPr>
          <a:lstStyle/>
          <a:p>
            <a:pPr eaLnBrk="1" hangingPunct="1"/>
            <a:r>
              <a:rPr lang="en-US" sz="1600">
                <a:cs typeface="Arial" charset="0"/>
              </a:rPr>
              <a:t>29</a:t>
            </a:r>
          </a:p>
        </p:txBody>
      </p:sp>
      <p:sp>
        <p:nvSpPr>
          <p:cNvPr id="8218" name="Text Box 26"/>
          <p:cNvSpPr txBox="1">
            <a:spLocks noChangeArrowheads="1"/>
          </p:cNvSpPr>
          <p:nvPr/>
        </p:nvSpPr>
        <p:spPr bwMode="auto">
          <a:xfrm>
            <a:off x="7531100" y="4308475"/>
            <a:ext cx="409575" cy="336550"/>
          </a:xfrm>
          <a:prstGeom prst="rect">
            <a:avLst/>
          </a:prstGeom>
          <a:noFill/>
          <a:ln w="9525">
            <a:noFill/>
            <a:miter lim="800000"/>
            <a:headEnd/>
            <a:tailEnd/>
          </a:ln>
        </p:spPr>
        <p:txBody>
          <a:bodyPr wrap="none">
            <a:spAutoFit/>
          </a:bodyPr>
          <a:lstStyle/>
          <a:p>
            <a:pPr eaLnBrk="1" hangingPunct="1"/>
            <a:r>
              <a:rPr lang="en-US" sz="1600">
                <a:cs typeface="Arial" charset="0"/>
              </a:rPr>
              <a:t>20</a:t>
            </a:r>
          </a:p>
        </p:txBody>
      </p:sp>
      <p:sp>
        <p:nvSpPr>
          <p:cNvPr id="8219" name="Text Box 27"/>
          <p:cNvSpPr txBox="1">
            <a:spLocks noChangeArrowheads="1"/>
          </p:cNvSpPr>
          <p:nvPr/>
        </p:nvSpPr>
        <p:spPr bwMode="auto">
          <a:xfrm>
            <a:off x="7315200" y="2794000"/>
            <a:ext cx="908050" cy="336550"/>
          </a:xfrm>
          <a:prstGeom prst="rect">
            <a:avLst/>
          </a:prstGeom>
          <a:noFill/>
          <a:ln w="9525">
            <a:noFill/>
            <a:miter lim="800000"/>
            <a:headEnd/>
            <a:tailEnd/>
          </a:ln>
        </p:spPr>
        <p:txBody>
          <a:bodyPr wrap="none">
            <a:spAutoFit/>
          </a:bodyPr>
          <a:lstStyle/>
          <a:p>
            <a:pPr eaLnBrk="1" hangingPunct="1"/>
            <a:r>
              <a:rPr lang="en-US" sz="1600">
                <a:cs typeface="Arial" charset="0"/>
              </a:rPr>
              <a:t>MW, kD</a:t>
            </a:r>
          </a:p>
        </p:txBody>
      </p:sp>
      <p:sp>
        <p:nvSpPr>
          <p:cNvPr id="8220" name="Line 28"/>
          <p:cNvSpPr>
            <a:spLocks noChangeShapeType="1"/>
          </p:cNvSpPr>
          <p:nvPr/>
        </p:nvSpPr>
        <p:spPr bwMode="auto">
          <a:xfrm>
            <a:off x="1243013" y="2184400"/>
            <a:ext cx="1727200" cy="0"/>
          </a:xfrm>
          <a:prstGeom prst="line">
            <a:avLst/>
          </a:prstGeom>
          <a:noFill/>
          <a:ln w="9525">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2"/>
          <p:cNvSpPr>
            <a:spLocks noGrp="1" noChangeArrowheads="1"/>
          </p:cNvSpPr>
          <p:nvPr>
            <p:ph type="title"/>
          </p:nvPr>
        </p:nvSpPr>
        <p:spPr/>
        <p:txBody>
          <a:bodyPr/>
          <a:lstStyle/>
          <a:p>
            <a:r>
              <a:rPr lang="en-US" sz="4000" smtClean="0"/>
              <a:t>Attachment of PolyQ Domain Alleviates Influenza M2 Toxicity</a:t>
            </a:r>
            <a:endParaRPr lang="ru-RU" sz="4000" smtClean="0"/>
          </a:p>
        </p:txBody>
      </p:sp>
      <p:graphicFrame>
        <p:nvGraphicFramePr>
          <p:cNvPr id="9218" name="Object 3"/>
          <p:cNvGraphicFramePr>
            <a:graphicFrameLocks noChangeAspect="1"/>
          </p:cNvGraphicFramePr>
          <p:nvPr/>
        </p:nvGraphicFramePr>
        <p:xfrm>
          <a:off x="3355975" y="2492375"/>
          <a:ext cx="2719388" cy="2141538"/>
        </p:xfrm>
        <a:graphic>
          <a:graphicData uri="http://schemas.openxmlformats.org/presentationml/2006/ole">
            <mc:AlternateContent xmlns:mc="http://schemas.openxmlformats.org/markup-compatibility/2006">
              <mc:Choice xmlns:v="urn:schemas-microsoft-com:vml" Requires="v">
                <p:oleObj spid="_x0000_s9221" name="Image" r:id="rId4" imgW="16189199" imgH="12783622" progId="PhotoshopElements.Image.4">
                  <p:embed/>
                </p:oleObj>
              </mc:Choice>
              <mc:Fallback>
                <p:oleObj name="Image" r:id="rId4" imgW="16189199" imgH="12783622" progId="PhotoshopElements.Image.4">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l="1779" b="1971"/>
                      <a:stretch>
                        <a:fillRect/>
                      </a:stretch>
                    </p:blipFill>
                    <p:spPr bwMode="auto">
                      <a:xfrm>
                        <a:off x="3355975" y="2492375"/>
                        <a:ext cx="2719388" cy="214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19" name="Object 4"/>
          <p:cNvGraphicFramePr>
            <a:graphicFrameLocks noChangeAspect="1"/>
          </p:cNvGraphicFramePr>
          <p:nvPr/>
        </p:nvGraphicFramePr>
        <p:xfrm>
          <a:off x="6107113" y="2492375"/>
          <a:ext cx="2667000" cy="2132013"/>
        </p:xfrm>
        <a:graphic>
          <a:graphicData uri="http://schemas.openxmlformats.org/presentationml/2006/ole">
            <mc:AlternateContent xmlns:mc="http://schemas.openxmlformats.org/markup-compatibility/2006">
              <mc:Choice xmlns:v="urn:schemas-microsoft-com:vml" Requires="v">
                <p:oleObj spid="_x0000_s9222" name="Image" r:id="rId6" imgW="16214613" imgH="12885281" progId="PhotoshopElements.Image.4">
                  <p:embed/>
                </p:oleObj>
              </mc:Choice>
              <mc:Fallback>
                <p:oleObj name="Image" r:id="rId6" imgW="16214613" imgH="12885281" progId="PhotoshopElements.Image.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l="1776" r="1332" b="2515"/>
                      <a:stretch>
                        <a:fillRect/>
                      </a:stretch>
                    </p:blipFill>
                    <p:spPr bwMode="auto">
                      <a:xfrm>
                        <a:off x="6107113" y="2492375"/>
                        <a:ext cx="2667000" cy="213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220" name="Object 5"/>
          <p:cNvGraphicFramePr>
            <a:graphicFrameLocks noChangeAspect="1"/>
          </p:cNvGraphicFramePr>
          <p:nvPr/>
        </p:nvGraphicFramePr>
        <p:xfrm>
          <a:off x="633413" y="2492375"/>
          <a:ext cx="2692400" cy="2139950"/>
        </p:xfrm>
        <a:graphic>
          <a:graphicData uri="http://schemas.openxmlformats.org/presentationml/2006/ole">
            <mc:AlternateContent xmlns:mc="http://schemas.openxmlformats.org/markup-compatibility/2006">
              <mc:Choice xmlns:v="urn:schemas-microsoft-com:vml" Requires="v">
                <p:oleObj spid="_x0000_s9223" name="Image" r:id="rId8" imgW="16265443" imgH="12707377" progId="PhotoshopElements.Image.4">
                  <p:embed/>
                </p:oleObj>
              </mc:Choice>
              <mc:Fallback>
                <p:oleObj name="Image" r:id="rId8" imgW="16265443" imgH="12707377" progId="PhotoshopElements.Image.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l="1770"/>
                      <a:stretch>
                        <a:fillRect/>
                      </a:stretch>
                    </p:blipFill>
                    <p:spPr bwMode="auto">
                      <a:xfrm>
                        <a:off x="633413" y="2492375"/>
                        <a:ext cx="26924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222" name="Text Box 6"/>
          <p:cNvSpPr txBox="1">
            <a:spLocks noChangeArrowheads="1"/>
          </p:cNvSpPr>
          <p:nvPr/>
        </p:nvSpPr>
        <p:spPr bwMode="auto">
          <a:xfrm>
            <a:off x="611188" y="2492375"/>
            <a:ext cx="6597650" cy="366713"/>
          </a:xfrm>
          <a:prstGeom prst="rect">
            <a:avLst/>
          </a:prstGeom>
          <a:noFill/>
          <a:ln w="9525">
            <a:noFill/>
            <a:miter lim="800000"/>
            <a:headEnd/>
            <a:tailEnd/>
          </a:ln>
        </p:spPr>
        <p:txBody>
          <a:bodyPr wrap="none">
            <a:spAutoFit/>
          </a:bodyPr>
          <a:lstStyle/>
          <a:p>
            <a:pPr eaLnBrk="1" hangingPunct="1"/>
            <a:r>
              <a:rPr lang="en-US" b="1">
                <a:solidFill>
                  <a:schemeClr val="bg1"/>
                </a:solidFill>
                <a:latin typeface="Times New Roman" pitchFamily="18" charset="0"/>
              </a:rPr>
              <a:t>GFP			M2wt			polyQM2</a:t>
            </a:r>
            <a:endParaRPr lang="ru-RU" b="1">
              <a:solidFill>
                <a:schemeClr val="bg1"/>
              </a:solidFill>
              <a:latin typeface="Times New Roman" pitchFamily="18" charset="0"/>
            </a:endParaRPr>
          </a:p>
        </p:txBody>
      </p:sp>
      <p:sp>
        <p:nvSpPr>
          <p:cNvPr id="9223" name="Text Box 7"/>
          <p:cNvSpPr txBox="1">
            <a:spLocks noChangeArrowheads="1"/>
          </p:cNvSpPr>
          <p:nvPr/>
        </p:nvSpPr>
        <p:spPr bwMode="auto">
          <a:xfrm>
            <a:off x="2987675" y="4941888"/>
            <a:ext cx="3646488" cy="457200"/>
          </a:xfrm>
          <a:prstGeom prst="rect">
            <a:avLst/>
          </a:prstGeom>
          <a:noFill/>
          <a:ln w="9525">
            <a:noFill/>
            <a:miter lim="800000"/>
            <a:headEnd/>
            <a:tailEnd/>
          </a:ln>
        </p:spPr>
        <p:txBody>
          <a:bodyPr wrap="none">
            <a:spAutoFit/>
          </a:bodyPr>
          <a:lstStyle/>
          <a:p>
            <a:pPr eaLnBrk="1" hangingPunct="1"/>
            <a:r>
              <a:rPr lang="en-US" sz="2400" b="1">
                <a:latin typeface="Times New Roman" pitchFamily="18" charset="0"/>
              </a:rPr>
              <a:t>48 hours after transfection</a:t>
            </a:r>
            <a:endParaRPr lang="ru-RU" sz="2400" b="1">
              <a:latin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r>
              <a:rPr lang="en-US" sz="3600" smtClean="0"/>
              <a:t>Attachment of PolyQ Domain Hinders M2-Induced Cell Death</a:t>
            </a:r>
            <a:endParaRPr lang="ru-RU" sz="3600" smtClean="0"/>
          </a:p>
        </p:txBody>
      </p:sp>
      <p:graphicFrame>
        <p:nvGraphicFramePr>
          <p:cNvPr id="10242" name="Object 3"/>
          <p:cNvGraphicFramePr>
            <a:graphicFrameLocks noGrp="1" noChangeAspect="1"/>
          </p:cNvGraphicFramePr>
          <p:nvPr>
            <p:ph idx="1"/>
          </p:nvPr>
        </p:nvGraphicFramePr>
        <p:xfrm>
          <a:off x="1908175" y="1595438"/>
          <a:ext cx="5256213" cy="4597400"/>
        </p:xfrm>
        <a:graphic>
          <a:graphicData uri="http://schemas.openxmlformats.org/presentationml/2006/ole">
            <mc:AlternateContent xmlns:mc="http://schemas.openxmlformats.org/markup-compatibility/2006">
              <mc:Choice xmlns:v="urn:schemas-microsoft-com:vml" Requires="v">
                <p:oleObj spid="_x0000_s10243" name="Диаграмма" r:id="rId5" imgW="4867332" imgH="4257529" progId="Excel.Chart.8">
                  <p:embed/>
                </p:oleObj>
              </mc:Choice>
              <mc:Fallback>
                <p:oleObj name="Диаграмма" r:id="rId5" imgW="4867332" imgH="4257529" progId="Excel.Char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1595438"/>
                        <a:ext cx="5256213" cy="459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781800" y="6248400"/>
            <a:ext cx="1905000" cy="457200"/>
          </a:xfrm>
          <a:prstGeom prst="rect">
            <a:avLst/>
          </a:prstGeom>
          <a:noFill/>
          <a:ln>
            <a:miter lim="800000"/>
            <a:headEnd/>
            <a:tailEnd/>
          </a:ln>
        </p:spPr>
        <p:txBody>
          <a:bodyPr/>
          <a:lstStyle/>
          <a:p>
            <a:pPr algn="r" eaLnBrk="1" hangingPunct="1">
              <a:defRPr/>
            </a:pPr>
            <a:fld id="{AAD2FA36-7654-490F-BB94-BC4B27DE09A6}" type="slidenum">
              <a:rPr lang="en-US" sz="1400">
                <a:latin typeface="+mn-lt"/>
              </a:rPr>
              <a:pPr algn="r" eaLnBrk="1" hangingPunct="1">
                <a:defRPr/>
              </a:pPr>
              <a:t>2</a:t>
            </a:fld>
            <a:endParaRPr lang="en-US" sz="1400">
              <a:latin typeface="+mn-lt"/>
            </a:endParaRPr>
          </a:p>
        </p:txBody>
      </p:sp>
      <p:sp>
        <p:nvSpPr>
          <p:cNvPr id="23555" name="Rectangle 2"/>
          <p:cNvSpPr>
            <a:spLocks noGrp="1" noChangeArrowheads="1"/>
          </p:cNvSpPr>
          <p:nvPr>
            <p:ph type="title" idx="4294967295"/>
          </p:nvPr>
        </p:nvSpPr>
        <p:spPr>
          <a:xfrm>
            <a:off x="228600" y="0"/>
            <a:ext cx="8458200" cy="1066800"/>
          </a:xfrm>
        </p:spPr>
        <p:txBody>
          <a:bodyPr/>
          <a:lstStyle/>
          <a:p>
            <a:pPr eaLnBrk="1" hangingPunct="1"/>
            <a:r>
              <a:rPr lang="en-US" smtClean="0"/>
              <a:t>Safe Harbor Statement</a:t>
            </a:r>
          </a:p>
        </p:txBody>
      </p:sp>
      <p:sp>
        <p:nvSpPr>
          <p:cNvPr id="23556" name="Rectangle 3"/>
          <p:cNvSpPr>
            <a:spLocks noGrp="1" noChangeArrowheads="1"/>
          </p:cNvSpPr>
          <p:nvPr>
            <p:ph type="body" idx="4294967295"/>
          </p:nvPr>
        </p:nvSpPr>
        <p:spPr/>
        <p:txBody>
          <a:bodyPr/>
          <a:lstStyle/>
          <a:p>
            <a:pPr eaLnBrk="1" hangingPunct="1">
              <a:lnSpc>
                <a:spcPct val="90000"/>
              </a:lnSpc>
              <a:buFont typeface="Wingdings" pitchFamily="2" charset="2"/>
              <a:buNone/>
            </a:pPr>
            <a:r>
              <a:rPr lang="en-US" sz="2000" smtClean="0"/>
              <a:t>	Safe Harbor Statement Under the Private Securities Litigation Reform Act of 1995. In accordance with the safe harbor provisions of the Private Securities Litigation reform Act of 1995, the Company notes that statements in this presentation, and elsewhere, that look forward in time, which include everything other than historical information, involve risks and uncertainties that may affect the Company's actual results of operations. The following important factors could cause actual results to differ materially from those set forth in the forward-looking statements: project financing; new scientific findings; our products may not be accepted by the market; and we may have difficulty in hiring and retaining key personnel.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79388" y="-152400"/>
            <a:ext cx="8785225" cy="1143000"/>
          </a:xfrm>
        </p:spPr>
        <p:txBody>
          <a:bodyPr/>
          <a:lstStyle/>
          <a:p>
            <a:r>
              <a:rPr lang="en-US" sz="3600" smtClean="0"/>
              <a:t/>
            </a:r>
            <a:br>
              <a:rPr lang="en-US" sz="3600" smtClean="0"/>
            </a:br>
            <a:r>
              <a:rPr lang="en-US" sz="3600" smtClean="0"/>
              <a:t>Summary</a:t>
            </a:r>
            <a:endParaRPr lang="ru-RU" sz="3600" smtClean="0"/>
          </a:p>
        </p:txBody>
      </p:sp>
      <p:sp>
        <p:nvSpPr>
          <p:cNvPr id="31747" name="Rectangle 3"/>
          <p:cNvSpPr>
            <a:spLocks noGrp="1" noChangeArrowheads="1"/>
          </p:cNvSpPr>
          <p:nvPr>
            <p:ph type="body" idx="1"/>
          </p:nvPr>
        </p:nvSpPr>
        <p:spPr>
          <a:xfrm>
            <a:off x="304800" y="1295400"/>
            <a:ext cx="8534400" cy="3646488"/>
          </a:xfrm>
        </p:spPr>
        <p:txBody>
          <a:bodyPr/>
          <a:lstStyle/>
          <a:p>
            <a:pPr marL="0" indent="0">
              <a:lnSpc>
                <a:spcPct val="80000"/>
              </a:lnSpc>
            </a:pPr>
            <a:r>
              <a:rPr lang="en-US" b="1" smtClean="0"/>
              <a:t>Fusion to polyQ delays intracellular toxicity and cell  </a:t>
            </a:r>
          </a:p>
          <a:p>
            <a:pPr marL="0" indent="0">
              <a:lnSpc>
                <a:spcPct val="80000"/>
              </a:lnSpc>
              <a:buFont typeface="Wingdings" pitchFamily="2" charset="2"/>
              <a:buNone/>
            </a:pPr>
            <a:r>
              <a:rPr lang="en-US" b="1" smtClean="0"/>
              <a:t>   death due to expression of cytotoxic proteins</a:t>
            </a:r>
          </a:p>
          <a:p>
            <a:pPr marL="0" indent="0">
              <a:lnSpc>
                <a:spcPct val="80000"/>
              </a:lnSpc>
            </a:pPr>
            <a:r>
              <a:rPr lang="en-US" b="1" smtClean="0"/>
              <a:t>Protein of interest is released from polyQ and </a:t>
            </a:r>
          </a:p>
          <a:p>
            <a:pPr marL="0" indent="0">
              <a:lnSpc>
                <a:spcPct val="80000"/>
              </a:lnSpc>
              <a:buFont typeface="Wingdings" pitchFamily="2" charset="2"/>
              <a:buNone/>
            </a:pPr>
            <a:r>
              <a:rPr lang="en-US" b="1" smtClean="0"/>
              <a:t>   functionally active </a:t>
            </a:r>
          </a:p>
          <a:p>
            <a:pPr marL="0" indent="0">
              <a:lnSpc>
                <a:spcPct val="80000"/>
              </a:lnSpc>
            </a:pPr>
            <a:r>
              <a:rPr lang="en-US" b="1" smtClean="0">
                <a:solidFill>
                  <a:srgbClr val="009900"/>
                </a:solidFill>
              </a:rPr>
              <a:t>Biotech production and high  yield expression of</a:t>
            </a:r>
          </a:p>
          <a:p>
            <a:pPr marL="0" indent="0">
              <a:lnSpc>
                <a:spcPct val="80000"/>
              </a:lnSpc>
              <a:buFont typeface="Wingdings" pitchFamily="2" charset="2"/>
              <a:buNone/>
            </a:pPr>
            <a:r>
              <a:rPr lang="en-US" b="1" smtClean="0">
                <a:solidFill>
                  <a:srgbClr val="009900"/>
                </a:solidFill>
              </a:rPr>
              <a:t>    cytotoxic proteins may be achieved via attachment  </a:t>
            </a:r>
          </a:p>
          <a:p>
            <a:pPr marL="0" indent="0">
              <a:lnSpc>
                <a:spcPct val="80000"/>
              </a:lnSpc>
              <a:buFont typeface="Wingdings" pitchFamily="2" charset="2"/>
              <a:buNone/>
            </a:pPr>
            <a:r>
              <a:rPr lang="en-US" b="1" smtClean="0">
                <a:solidFill>
                  <a:srgbClr val="009900"/>
                </a:solidFill>
              </a:rPr>
              <a:t>    to polyQ domains*</a:t>
            </a:r>
          </a:p>
          <a:p>
            <a:pPr marL="0" indent="0">
              <a:lnSpc>
                <a:spcPct val="80000"/>
              </a:lnSpc>
              <a:buFont typeface="Wingdings" pitchFamily="2" charset="2"/>
              <a:buNone/>
            </a:pPr>
            <a:endParaRPr lang="ru-RU" b="1" smtClean="0">
              <a:solidFill>
                <a:srgbClr val="009900"/>
              </a:solidFill>
            </a:endParaRPr>
          </a:p>
        </p:txBody>
      </p:sp>
      <p:sp>
        <p:nvSpPr>
          <p:cNvPr id="31748" name="Rectangle 4"/>
          <p:cNvSpPr>
            <a:spLocks noChangeArrowheads="1"/>
          </p:cNvSpPr>
          <p:nvPr/>
        </p:nvSpPr>
        <p:spPr bwMode="auto">
          <a:xfrm>
            <a:off x="990600" y="5181600"/>
            <a:ext cx="5689600" cy="366713"/>
          </a:xfrm>
          <a:prstGeom prst="rect">
            <a:avLst/>
          </a:prstGeom>
          <a:noFill/>
          <a:ln w="9525">
            <a:noFill/>
            <a:miter lim="800000"/>
            <a:headEnd/>
            <a:tailEnd/>
          </a:ln>
        </p:spPr>
        <p:txBody>
          <a:bodyPr wrap="none">
            <a:spAutoFit/>
          </a:bodyPr>
          <a:lstStyle/>
          <a:p>
            <a:r>
              <a:rPr lang="en-US" i="1">
                <a:latin typeface="Times New Roman" pitchFamily="18" charset="0"/>
              </a:rPr>
              <a:t>* -- Ilinskii et al., Journal of Biotechnology, 2008 (In Press)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457200" y="2438400"/>
            <a:ext cx="8223250" cy="1470025"/>
          </a:xfrm>
          <a:prstGeom prst="rect">
            <a:avLst/>
          </a:prstGeom>
          <a:noFill/>
          <a:ln w="9525">
            <a:noFill/>
            <a:miter lim="800000"/>
            <a:headEnd/>
            <a:tailEnd/>
          </a:ln>
        </p:spPr>
        <p:txBody>
          <a:bodyPr anchor="ctr"/>
          <a:lstStyle/>
          <a:p>
            <a:pPr algn="ctr"/>
            <a:r>
              <a:rPr lang="en-US" sz="4400" b="1">
                <a:solidFill>
                  <a:srgbClr val="009900"/>
                </a:solidFill>
                <a:latin typeface="Times New Roman" pitchFamily="18" charset="0"/>
              </a:rPr>
              <a:t>Vaccination with a Combination of Proteosome-degradable and Non-degradable Forms </a:t>
            </a:r>
            <a:br>
              <a:rPr lang="en-US" sz="4400" b="1">
                <a:solidFill>
                  <a:srgbClr val="009900"/>
                </a:solidFill>
                <a:latin typeface="Times New Roman" pitchFamily="18" charset="0"/>
              </a:rPr>
            </a:br>
            <a:r>
              <a:rPr lang="en-US" sz="4400" b="1">
                <a:solidFill>
                  <a:srgbClr val="009900"/>
                </a:solidFill>
                <a:latin typeface="Times New Roman" pitchFamily="18" charset="0"/>
              </a:rPr>
              <a:t>of Viral Proteins</a:t>
            </a:r>
            <a:endParaRPr lang="ru-RU" sz="4400" b="1">
              <a:solidFill>
                <a:srgbClr val="009900"/>
              </a:solidFill>
              <a:latin typeface="Times New Roman" pitchFamily="18" charset="0"/>
            </a:endParaRPr>
          </a:p>
        </p:txBody>
      </p:sp>
      <p:sp>
        <p:nvSpPr>
          <p:cNvPr id="32771" name="Rectangle 3"/>
          <p:cNvSpPr>
            <a:spLocks noChangeArrowheads="1"/>
          </p:cNvSpPr>
          <p:nvPr/>
        </p:nvSpPr>
        <p:spPr bwMode="auto">
          <a:xfrm>
            <a:off x="914400" y="3657600"/>
            <a:ext cx="7315200" cy="1752600"/>
          </a:xfrm>
          <a:prstGeom prst="rect">
            <a:avLst/>
          </a:prstGeom>
          <a:noFill/>
          <a:ln w="9525">
            <a:noFill/>
            <a:miter lim="800000"/>
            <a:headEnd/>
            <a:tailEnd/>
          </a:ln>
        </p:spPr>
        <p:txBody>
          <a:bodyPr/>
          <a:lstStyle/>
          <a:p>
            <a:pPr eaLnBrk="1" hangingPunct="1">
              <a:spcBef>
                <a:spcPct val="20000"/>
              </a:spcBef>
              <a:buClr>
                <a:srgbClr val="FF0000"/>
              </a:buClr>
              <a:buFont typeface="Wingdings" pitchFamily="2" charset="2"/>
              <a:buNone/>
            </a:pPr>
            <a:r>
              <a:rPr lang="en-US" sz="2800" b="1">
                <a:latin typeface="Times New Roman" pitchFamily="18" charset="0"/>
              </a:rPr>
              <a:t> </a:t>
            </a:r>
          </a:p>
          <a:p>
            <a:pPr eaLnBrk="1" hangingPunct="1">
              <a:spcBef>
                <a:spcPct val="20000"/>
              </a:spcBef>
              <a:buClr>
                <a:srgbClr val="FF0000"/>
              </a:buClr>
              <a:buFont typeface="Wingdings" pitchFamily="2" charset="2"/>
              <a:buNone/>
            </a:pPr>
            <a:r>
              <a:rPr lang="en-US" sz="2800" b="1">
                <a:solidFill>
                  <a:srgbClr val="009900"/>
                </a:solidFill>
                <a:latin typeface="Times New Roman" pitchFamily="18" charset="0"/>
              </a:rPr>
              <a:t/>
            </a:r>
            <a:br>
              <a:rPr lang="en-US" sz="2800" b="1">
                <a:solidFill>
                  <a:srgbClr val="009900"/>
                </a:solidFill>
                <a:latin typeface="Times New Roman" pitchFamily="18" charset="0"/>
              </a:rPr>
            </a:br>
            <a:endParaRPr lang="en-US" sz="2800" b="1">
              <a:solidFill>
                <a:srgbClr val="009900"/>
              </a:solidFill>
              <a:latin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p:txBody>
          <a:bodyPr/>
          <a:lstStyle/>
          <a:p>
            <a:r>
              <a:rPr lang="en-US" sz="4000" smtClean="0"/>
              <a:t>Proteosome-Dependent MHC I Presentation</a:t>
            </a:r>
          </a:p>
        </p:txBody>
      </p:sp>
      <p:graphicFrame>
        <p:nvGraphicFramePr>
          <p:cNvPr id="11266" name="Object 3"/>
          <p:cNvGraphicFramePr>
            <a:graphicFrameLocks noGrp="1" noChangeAspect="1"/>
          </p:cNvGraphicFramePr>
          <p:nvPr>
            <p:ph idx="1"/>
          </p:nvPr>
        </p:nvGraphicFramePr>
        <p:xfrm>
          <a:off x="2540000" y="1676400"/>
          <a:ext cx="4138613" cy="4114800"/>
        </p:xfrm>
        <a:graphic>
          <a:graphicData uri="http://schemas.openxmlformats.org/presentationml/2006/ole">
            <mc:AlternateContent xmlns:mc="http://schemas.openxmlformats.org/markup-compatibility/2006">
              <mc:Choice xmlns:v="urn:schemas-microsoft-com:vml" Requires="v">
                <p:oleObj spid="_x0000_s11267" name="Image" r:id="rId4" imgW="6638095" imgH="6600000" progId="Photoshop.Image.6">
                  <p:embed/>
                </p:oleObj>
              </mc:Choice>
              <mc:Fallback>
                <p:oleObj name="Image" r:id="rId4" imgW="6638095" imgH="6600000" progId="Photoshop.Image.6">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0000" y="1676400"/>
                        <a:ext cx="4138613" cy="411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268" name="Line 4"/>
          <p:cNvSpPr>
            <a:spLocks noChangeShapeType="1"/>
          </p:cNvSpPr>
          <p:nvPr/>
        </p:nvSpPr>
        <p:spPr bwMode="auto">
          <a:xfrm flipH="1">
            <a:off x="5829300" y="3841750"/>
            <a:ext cx="76200" cy="152400"/>
          </a:xfrm>
          <a:prstGeom prst="line">
            <a:avLst/>
          </a:prstGeom>
          <a:noFill/>
          <a:ln w="28575">
            <a:solidFill>
              <a:schemeClr val="bg1"/>
            </a:solidFill>
            <a:round/>
            <a:headEnd/>
            <a:tailEnd type="triangle" w="med" len="med"/>
          </a:ln>
        </p:spPr>
        <p:txBody>
          <a:bodyPr/>
          <a:lstStyle/>
          <a:p>
            <a:endParaRPr lang="en-US"/>
          </a:p>
        </p:txBody>
      </p:sp>
      <p:sp>
        <p:nvSpPr>
          <p:cNvPr id="472069" name="Text Box 5"/>
          <p:cNvSpPr txBox="1">
            <a:spLocks noChangeArrowheads="1"/>
          </p:cNvSpPr>
          <p:nvPr/>
        </p:nvSpPr>
        <p:spPr bwMode="auto">
          <a:xfrm>
            <a:off x="5753100" y="2771775"/>
            <a:ext cx="838200" cy="581025"/>
          </a:xfrm>
          <a:prstGeom prst="rect">
            <a:avLst/>
          </a:prstGeom>
          <a:noFill/>
          <a:ln w="9525">
            <a:noFill/>
            <a:miter lim="800000"/>
            <a:headEnd/>
            <a:tailEnd/>
          </a:ln>
          <a:effectLst/>
        </p:spPr>
        <p:txBody>
          <a:bodyPr>
            <a:spAutoFit/>
          </a:bodyPr>
          <a:lstStyle/>
          <a:p>
            <a:pPr algn="ctr">
              <a:spcBef>
                <a:spcPct val="50000"/>
              </a:spcBef>
              <a:defRPr/>
            </a:pPr>
            <a:r>
              <a:rPr lang="en-US" sz="1600" b="1">
                <a:solidFill>
                  <a:schemeClr val="bg1"/>
                </a:solidFill>
                <a:effectLst>
                  <a:outerShdw blurRad="38100" dist="38100" dir="2700000" algn="tl">
                    <a:srgbClr val="C0C0C0"/>
                  </a:outerShdw>
                </a:effectLst>
                <a:latin typeface="Times New Roman" pitchFamily="18" charset="0"/>
              </a:rPr>
              <a:t>Viral </a:t>
            </a:r>
            <a:br>
              <a:rPr lang="en-US" sz="1600" b="1">
                <a:solidFill>
                  <a:schemeClr val="bg1"/>
                </a:solidFill>
                <a:effectLst>
                  <a:outerShdw blurRad="38100" dist="38100" dir="2700000" algn="tl">
                    <a:srgbClr val="C0C0C0"/>
                  </a:outerShdw>
                </a:effectLst>
                <a:latin typeface="Times New Roman" pitchFamily="18" charset="0"/>
              </a:rPr>
            </a:br>
            <a:r>
              <a:rPr lang="en-US" sz="1600" b="1">
                <a:solidFill>
                  <a:schemeClr val="bg1"/>
                </a:solidFill>
                <a:effectLst>
                  <a:outerShdw blurRad="38100" dist="38100" dir="2700000" algn="tl">
                    <a:srgbClr val="C0C0C0"/>
                  </a:outerShdw>
                </a:effectLst>
                <a:latin typeface="Times New Roman" pitchFamily="18" charset="0"/>
              </a:rPr>
              <a:t>Protein</a:t>
            </a:r>
          </a:p>
        </p:txBody>
      </p:sp>
      <p:sp>
        <p:nvSpPr>
          <p:cNvPr id="11270" name="Line 6"/>
          <p:cNvSpPr>
            <a:spLocks noChangeShapeType="1"/>
          </p:cNvSpPr>
          <p:nvPr/>
        </p:nvSpPr>
        <p:spPr bwMode="auto">
          <a:xfrm flipH="1">
            <a:off x="5257800" y="4191000"/>
            <a:ext cx="304800" cy="76200"/>
          </a:xfrm>
          <a:prstGeom prst="line">
            <a:avLst/>
          </a:prstGeom>
          <a:noFill/>
          <a:ln w="28575">
            <a:solidFill>
              <a:schemeClr val="bg1"/>
            </a:solidFill>
            <a:round/>
            <a:headEnd/>
            <a:tailEnd type="triangle" w="med" len="med"/>
          </a:ln>
        </p:spPr>
        <p:txBody>
          <a:bodyPr/>
          <a:lstStyle/>
          <a:p>
            <a:endParaRPr lang="en-US"/>
          </a:p>
        </p:txBody>
      </p:sp>
      <p:sp>
        <p:nvSpPr>
          <p:cNvPr id="11271" name="Text Box 7"/>
          <p:cNvSpPr txBox="1">
            <a:spLocks noChangeArrowheads="1"/>
          </p:cNvSpPr>
          <p:nvPr/>
        </p:nvSpPr>
        <p:spPr bwMode="auto">
          <a:xfrm>
            <a:off x="5905500" y="4114800"/>
            <a:ext cx="381000" cy="184150"/>
          </a:xfrm>
          <a:prstGeom prst="rect">
            <a:avLst/>
          </a:prstGeom>
          <a:noFill/>
          <a:ln w="9525">
            <a:noFill/>
            <a:miter lim="800000"/>
            <a:headEnd/>
            <a:tailEnd/>
          </a:ln>
        </p:spPr>
        <p:txBody>
          <a:bodyPr>
            <a:spAutoFit/>
          </a:bodyPr>
          <a:lstStyle/>
          <a:p>
            <a:pPr>
              <a:lnSpc>
                <a:spcPct val="50000"/>
              </a:lnSpc>
              <a:spcBef>
                <a:spcPct val="50000"/>
              </a:spcBef>
            </a:pPr>
            <a:r>
              <a:rPr lang="en-US" sz="1200" b="1">
                <a:solidFill>
                  <a:schemeClr val="bg1"/>
                </a:solidFill>
                <a:latin typeface="Times New Roman" pitchFamily="18" charset="0"/>
              </a:rPr>
              <a:t>Ub</a:t>
            </a:r>
          </a:p>
        </p:txBody>
      </p:sp>
      <p:grpSp>
        <p:nvGrpSpPr>
          <p:cNvPr id="11272" name="Group 8"/>
          <p:cNvGrpSpPr>
            <a:grpSpLocks/>
          </p:cNvGrpSpPr>
          <p:nvPr/>
        </p:nvGrpSpPr>
        <p:grpSpPr bwMode="auto">
          <a:xfrm>
            <a:off x="5372100" y="4152900"/>
            <a:ext cx="152400" cy="152400"/>
            <a:chOff x="4512" y="2928"/>
            <a:chExt cx="96" cy="96"/>
          </a:xfrm>
        </p:grpSpPr>
        <p:sp>
          <p:nvSpPr>
            <p:cNvPr id="11299" name="Line 9"/>
            <p:cNvSpPr>
              <a:spLocks noChangeShapeType="1"/>
            </p:cNvSpPr>
            <p:nvPr/>
          </p:nvSpPr>
          <p:spPr bwMode="auto">
            <a:xfrm>
              <a:off x="4512" y="2928"/>
              <a:ext cx="96" cy="96"/>
            </a:xfrm>
            <a:prstGeom prst="line">
              <a:avLst/>
            </a:prstGeom>
            <a:noFill/>
            <a:ln w="28575">
              <a:solidFill>
                <a:srgbClr val="FF0000"/>
              </a:solidFill>
              <a:round/>
              <a:headEnd/>
              <a:tailEnd/>
            </a:ln>
          </p:spPr>
          <p:txBody>
            <a:bodyPr/>
            <a:lstStyle/>
            <a:p>
              <a:endParaRPr lang="en-US"/>
            </a:p>
          </p:txBody>
        </p:sp>
        <p:sp>
          <p:nvSpPr>
            <p:cNvPr id="11300" name="Line 10"/>
            <p:cNvSpPr>
              <a:spLocks noChangeShapeType="1"/>
            </p:cNvSpPr>
            <p:nvPr/>
          </p:nvSpPr>
          <p:spPr bwMode="auto">
            <a:xfrm flipH="1">
              <a:off x="4512" y="2928"/>
              <a:ext cx="96" cy="96"/>
            </a:xfrm>
            <a:prstGeom prst="line">
              <a:avLst/>
            </a:prstGeom>
            <a:noFill/>
            <a:ln w="28575">
              <a:solidFill>
                <a:srgbClr val="FF0000"/>
              </a:solidFill>
              <a:round/>
              <a:headEnd/>
              <a:tailEnd/>
            </a:ln>
          </p:spPr>
          <p:txBody>
            <a:bodyPr/>
            <a:lstStyle/>
            <a:p>
              <a:endParaRPr lang="en-US"/>
            </a:p>
          </p:txBody>
        </p:sp>
      </p:grpSp>
      <p:sp>
        <p:nvSpPr>
          <p:cNvPr id="11273" name="Line 11"/>
          <p:cNvSpPr>
            <a:spLocks noChangeShapeType="1"/>
          </p:cNvSpPr>
          <p:nvPr/>
        </p:nvSpPr>
        <p:spPr bwMode="auto">
          <a:xfrm flipH="1" flipV="1">
            <a:off x="5791200" y="3276600"/>
            <a:ext cx="152400" cy="228600"/>
          </a:xfrm>
          <a:prstGeom prst="line">
            <a:avLst/>
          </a:prstGeom>
          <a:noFill/>
          <a:ln w="28575">
            <a:solidFill>
              <a:schemeClr val="bg1"/>
            </a:solidFill>
            <a:round/>
            <a:headEnd/>
            <a:tailEnd type="triangle" w="med" len="med"/>
          </a:ln>
        </p:spPr>
        <p:txBody>
          <a:bodyPr/>
          <a:lstStyle/>
          <a:p>
            <a:endParaRPr lang="en-US"/>
          </a:p>
        </p:txBody>
      </p:sp>
      <p:sp>
        <p:nvSpPr>
          <p:cNvPr id="11274" name="Line 12"/>
          <p:cNvSpPr>
            <a:spLocks noChangeShapeType="1"/>
          </p:cNvSpPr>
          <p:nvPr/>
        </p:nvSpPr>
        <p:spPr bwMode="auto">
          <a:xfrm flipH="1">
            <a:off x="5486400" y="3276600"/>
            <a:ext cx="76200" cy="152400"/>
          </a:xfrm>
          <a:prstGeom prst="line">
            <a:avLst/>
          </a:prstGeom>
          <a:noFill/>
          <a:ln w="28575">
            <a:solidFill>
              <a:schemeClr val="bg1"/>
            </a:solidFill>
            <a:round/>
            <a:headEnd/>
            <a:tailEnd type="triangle" w="med" len="med"/>
          </a:ln>
        </p:spPr>
        <p:txBody>
          <a:bodyPr/>
          <a:lstStyle/>
          <a:p>
            <a:endParaRPr lang="en-US"/>
          </a:p>
        </p:txBody>
      </p:sp>
      <p:sp>
        <p:nvSpPr>
          <p:cNvPr id="11275" name="Line 13"/>
          <p:cNvSpPr>
            <a:spLocks noChangeShapeType="1"/>
          </p:cNvSpPr>
          <p:nvPr/>
        </p:nvSpPr>
        <p:spPr bwMode="auto">
          <a:xfrm flipH="1">
            <a:off x="5181600" y="3810000"/>
            <a:ext cx="152400" cy="381000"/>
          </a:xfrm>
          <a:prstGeom prst="line">
            <a:avLst/>
          </a:prstGeom>
          <a:noFill/>
          <a:ln w="57150">
            <a:solidFill>
              <a:schemeClr val="bg1"/>
            </a:solidFill>
            <a:round/>
            <a:headEnd/>
            <a:tailEnd type="triangle" w="med" len="med"/>
          </a:ln>
        </p:spPr>
        <p:txBody>
          <a:bodyPr/>
          <a:lstStyle/>
          <a:p>
            <a:endParaRPr lang="en-US"/>
          </a:p>
        </p:txBody>
      </p:sp>
      <p:sp>
        <p:nvSpPr>
          <p:cNvPr id="11276" name="Line 14"/>
          <p:cNvSpPr>
            <a:spLocks noChangeShapeType="1"/>
          </p:cNvSpPr>
          <p:nvPr/>
        </p:nvSpPr>
        <p:spPr bwMode="auto">
          <a:xfrm>
            <a:off x="4972050" y="4100513"/>
            <a:ext cx="76200" cy="152400"/>
          </a:xfrm>
          <a:prstGeom prst="line">
            <a:avLst/>
          </a:prstGeom>
          <a:noFill/>
          <a:ln w="28575">
            <a:solidFill>
              <a:schemeClr val="bg1"/>
            </a:solidFill>
            <a:round/>
            <a:headEnd/>
            <a:tailEnd type="triangle" w="med" len="med"/>
          </a:ln>
        </p:spPr>
        <p:txBody>
          <a:bodyPr/>
          <a:lstStyle/>
          <a:p>
            <a:endParaRPr lang="en-US"/>
          </a:p>
        </p:txBody>
      </p:sp>
      <p:sp>
        <p:nvSpPr>
          <p:cNvPr id="11277" name="Line 15"/>
          <p:cNvSpPr>
            <a:spLocks noChangeShapeType="1"/>
          </p:cNvSpPr>
          <p:nvPr/>
        </p:nvSpPr>
        <p:spPr bwMode="auto">
          <a:xfrm flipH="1">
            <a:off x="4948238" y="3619500"/>
            <a:ext cx="76200" cy="228600"/>
          </a:xfrm>
          <a:prstGeom prst="line">
            <a:avLst/>
          </a:prstGeom>
          <a:noFill/>
          <a:ln w="28575">
            <a:solidFill>
              <a:schemeClr val="bg1"/>
            </a:solidFill>
            <a:round/>
            <a:headEnd/>
            <a:tailEnd type="triangle" w="med" len="med"/>
          </a:ln>
        </p:spPr>
        <p:txBody>
          <a:bodyPr/>
          <a:lstStyle/>
          <a:p>
            <a:endParaRPr lang="en-US"/>
          </a:p>
        </p:txBody>
      </p:sp>
      <p:sp>
        <p:nvSpPr>
          <p:cNvPr id="472080" name="Text Box 16"/>
          <p:cNvSpPr txBox="1">
            <a:spLocks noChangeArrowheads="1"/>
          </p:cNvSpPr>
          <p:nvPr/>
        </p:nvSpPr>
        <p:spPr bwMode="auto">
          <a:xfrm>
            <a:off x="4559300" y="2797175"/>
            <a:ext cx="914400" cy="581025"/>
          </a:xfrm>
          <a:prstGeom prst="rect">
            <a:avLst/>
          </a:prstGeom>
          <a:noFill/>
          <a:ln w="9525">
            <a:noFill/>
            <a:miter lim="800000"/>
            <a:headEnd/>
            <a:tailEnd/>
          </a:ln>
          <a:effectLst/>
        </p:spPr>
        <p:txBody>
          <a:bodyPr>
            <a:spAutoFit/>
          </a:bodyPr>
          <a:lstStyle/>
          <a:p>
            <a:pPr algn="ctr">
              <a:spcBef>
                <a:spcPct val="50000"/>
              </a:spcBef>
              <a:defRPr/>
            </a:pPr>
            <a:r>
              <a:rPr lang="en-US" sz="1600" b="1">
                <a:solidFill>
                  <a:schemeClr val="bg1"/>
                </a:solidFill>
                <a:effectLst>
                  <a:outerShdw blurRad="38100" dist="38100" dir="2700000" algn="tl">
                    <a:srgbClr val="C0C0C0"/>
                  </a:outerShdw>
                </a:effectLst>
                <a:latin typeface="Times New Roman" pitchFamily="18" charset="0"/>
              </a:rPr>
              <a:t>Cellular Protein</a:t>
            </a:r>
          </a:p>
        </p:txBody>
      </p:sp>
      <p:grpSp>
        <p:nvGrpSpPr>
          <p:cNvPr id="11279" name="Group 17"/>
          <p:cNvGrpSpPr>
            <a:grpSpLocks/>
          </p:cNvGrpSpPr>
          <p:nvPr/>
        </p:nvGrpSpPr>
        <p:grpSpPr bwMode="auto">
          <a:xfrm>
            <a:off x="4208463" y="5486400"/>
            <a:ext cx="134937" cy="452438"/>
            <a:chOff x="2769" y="3456"/>
            <a:chExt cx="85" cy="285"/>
          </a:xfrm>
        </p:grpSpPr>
        <p:sp>
          <p:nvSpPr>
            <p:cNvPr id="11297" name="Line 18"/>
            <p:cNvSpPr>
              <a:spLocks noChangeShapeType="1"/>
            </p:cNvSpPr>
            <p:nvPr/>
          </p:nvSpPr>
          <p:spPr bwMode="auto">
            <a:xfrm>
              <a:off x="2832" y="3456"/>
              <a:ext cx="0" cy="240"/>
            </a:xfrm>
            <a:prstGeom prst="line">
              <a:avLst/>
            </a:prstGeom>
            <a:noFill/>
            <a:ln w="57150">
              <a:solidFill>
                <a:srgbClr val="FF0000"/>
              </a:solidFill>
              <a:round/>
              <a:headEnd/>
              <a:tailEnd/>
            </a:ln>
          </p:spPr>
          <p:txBody>
            <a:bodyPr/>
            <a:lstStyle/>
            <a:p>
              <a:endParaRPr lang="en-US"/>
            </a:p>
          </p:txBody>
        </p:sp>
        <p:sp>
          <p:nvSpPr>
            <p:cNvPr id="11298" name="Freeform 19"/>
            <p:cNvSpPr>
              <a:spLocks/>
            </p:cNvSpPr>
            <p:nvPr/>
          </p:nvSpPr>
          <p:spPr bwMode="auto">
            <a:xfrm rot="-1384248">
              <a:off x="2769" y="3687"/>
              <a:ext cx="85" cy="54"/>
            </a:xfrm>
            <a:custGeom>
              <a:avLst/>
              <a:gdLst>
                <a:gd name="T0" fmla="*/ 8 w 56"/>
                <a:gd name="T1" fmla="*/ 56 h 56"/>
                <a:gd name="T2" fmla="*/ 8 w 56"/>
                <a:gd name="T3" fmla="*/ 8 h 56"/>
                <a:gd name="T4" fmla="*/ 56 w 56"/>
                <a:gd name="T5" fmla="*/ 8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56"/>
                  </a:moveTo>
                  <a:cubicBezTo>
                    <a:pt x="4" y="36"/>
                    <a:pt x="0" y="16"/>
                    <a:pt x="8" y="8"/>
                  </a:cubicBezTo>
                  <a:cubicBezTo>
                    <a:pt x="16" y="0"/>
                    <a:pt x="48" y="8"/>
                    <a:pt x="56" y="8"/>
                  </a:cubicBezTo>
                </a:path>
              </a:pathLst>
            </a:custGeom>
            <a:noFill/>
            <a:ln w="38100" cmpd="sng">
              <a:solidFill>
                <a:srgbClr val="FF0000"/>
              </a:solidFill>
              <a:round/>
              <a:headEnd/>
              <a:tailEnd/>
            </a:ln>
          </p:spPr>
          <p:txBody>
            <a:bodyPr/>
            <a:lstStyle/>
            <a:p>
              <a:endParaRPr lang="en-US"/>
            </a:p>
          </p:txBody>
        </p:sp>
      </p:grpSp>
      <p:grpSp>
        <p:nvGrpSpPr>
          <p:cNvPr id="11280" name="Group 20"/>
          <p:cNvGrpSpPr>
            <a:grpSpLocks/>
          </p:cNvGrpSpPr>
          <p:nvPr/>
        </p:nvGrpSpPr>
        <p:grpSpPr bwMode="auto">
          <a:xfrm flipH="1">
            <a:off x="4360863" y="5486400"/>
            <a:ext cx="134937" cy="452438"/>
            <a:chOff x="2769" y="3456"/>
            <a:chExt cx="85" cy="285"/>
          </a:xfrm>
        </p:grpSpPr>
        <p:sp>
          <p:nvSpPr>
            <p:cNvPr id="11295" name="Line 21"/>
            <p:cNvSpPr>
              <a:spLocks noChangeShapeType="1"/>
            </p:cNvSpPr>
            <p:nvPr/>
          </p:nvSpPr>
          <p:spPr bwMode="auto">
            <a:xfrm>
              <a:off x="2832" y="3456"/>
              <a:ext cx="0" cy="240"/>
            </a:xfrm>
            <a:prstGeom prst="line">
              <a:avLst/>
            </a:prstGeom>
            <a:noFill/>
            <a:ln w="57150">
              <a:solidFill>
                <a:srgbClr val="FF0000"/>
              </a:solidFill>
              <a:round/>
              <a:headEnd/>
              <a:tailEnd/>
            </a:ln>
          </p:spPr>
          <p:txBody>
            <a:bodyPr/>
            <a:lstStyle/>
            <a:p>
              <a:endParaRPr lang="en-US"/>
            </a:p>
          </p:txBody>
        </p:sp>
        <p:sp>
          <p:nvSpPr>
            <p:cNvPr id="11296" name="Freeform 22"/>
            <p:cNvSpPr>
              <a:spLocks/>
            </p:cNvSpPr>
            <p:nvPr/>
          </p:nvSpPr>
          <p:spPr bwMode="auto">
            <a:xfrm rot="-1384248">
              <a:off x="2769" y="3687"/>
              <a:ext cx="85" cy="54"/>
            </a:xfrm>
            <a:custGeom>
              <a:avLst/>
              <a:gdLst>
                <a:gd name="T0" fmla="*/ 8 w 56"/>
                <a:gd name="T1" fmla="*/ 56 h 56"/>
                <a:gd name="T2" fmla="*/ 8 w 56"/>
                <a:gd name="T3" fmla="*/ 8 h 56"/>
                <a:gd name="T4" fmla="*/ 56 w 56"/>
                <a:gd name="T5" fmla="*/ 8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56"/>
                  </a:moveTo>
                  <a:cubicBezTo>
                    <a:pt x="4" y="36"/>
                    <a:pt x="0" y="16"/>
                    <a:pt x="8" y="8"/>
                  </a:cubicBezTo>
                  <a:cubicBezTo>
                    <a:pt x="16" y="0"/>
                    <a:pt x="48" y="8"/>
                    <a:pt x="56" y="8"/>
                  </a:cubicBezTo>
                </a:path>
              </a:pathLst>
            </a:custGeom>
            <a:noFill/>
            <a:ln w="38100" cmpd="sng">
              <a:solidFill>
                <a:srgbClr val="FF0000"/>
              </a:solidFill>
              <a:round/>
              <a:headEnd/>
              <a:tailEnd/>
            </a:ln>
          </p:spPr>
          <p:txBody>
            <a:bodyPr/>
            <a:lstStyle/>
            <a:p>
              <a:endParaRPr lang="en-US"/>
            </a:p>
          </p:txBody>
        </p:sp>
      </p:grpSp>
      <p:sp>
        <p:nvSpPr>
          <p:cNvPr id="11281" name="Freeform 23"/>
          <p:cNvSpPr>
            <a:spLocks/>
          </p:cNvSpPr>
          <p:nvPr/>
        </p:nvSpPr>
        <p:spPr bwMode="auto">
          <a:xfrm>
            <a:off x="4681538" y="5892800"/>
            <a:ext cx="138112" cy="42863"/>
          </a:xfrm>
          <a:custGeom>
            <a:avLst/>
            <a:gdLst>
              <a:gd name="T0" fmla="*/ 0 w 87"/>
              <a:gd name="T1" fmla="*/ 17 h 27"/>
              <a:gd name="T2" fmla="*/ 45 w 87"/>
              <a:gd name="T3" fmla="*/ 8 h 27"/>
              <a:gd name="T4" fmla="*/ 84 w 87"/>
              <a:gd name="T5" fmla="*/ 17 h 27"/>
              <a:gd name="T6" fmla="*/ 87 w 87"/>
              <a:gd name="T7" fmla="*/ 8 h 27"/>
              <a:gd name="T8" fmla="*/ 0 60000 65536"/>
              <a:gd name="T9" fmla="*/ 0 60000 65536"/>
              <a:gd name="T10" fmla="*/ 0 60000 65536"/>
              <a:gd name="T11" fmla="*/ 0 60000 65536"/>
              <a:gd name="T12" fmla="*/ 0 w 87"/>
              <a:gd name="T13" fmla="*/ 0 h 27"/>
              <a:gd name="T14" fmla="*/ 87 w 87"/>
              <a:gd name="T15" fmla="*/ 27 h 27"/>
            </a:gdLst>
            <a:ahLst/>
            <a:cxnLst>
              <a:cxn ang="T8">
                <a:pos x="T0" y="T1"/>
              </a:cxn>
              <a:cxn ang="T9">
                <a:pos x="T2" y="T3"/>
              </a:cxn>
              <a:cxn ang="T10">
                <a:pos x="T4" y="T5"/>
              </a:cxn>
              <a:cxn ang="T11">
                <a:pos x="T6" y="T7"/>
              </a:cxn>
            </a:cxnLst>
            <a:rect l="T12" t="T13" r="T14" b="T15"/>
            <a:pathLst>
              <a:path w="87" h="27">
                <a:moveTo>
                  <a:pt x="0" y="17"/>
                </a:moveTo>
                <a:cubicBezTo>
                  <a:pt x="26" y="0"/>
                  <a:pt x="11" y="4"/>
                  <a:pt x="45" y="8"/>
                </a:cubicBezTo>
                <a:cubicBezTo>
                  <a:pt x="51" y="27"/>
                  <a:pt x="65" y="19"/>
                  <a:pt x="84" y="17"/>
                </a:cubicBezTo>
                <a:cubicBezTo>
                  <a:pt x="85" y="14"/>
                  <a:pt x="87" y="8"/>
                  <a:pt x="87" y="8"/>
                </a:cubicBezTo>
              </a:path>
            </a:pathLst>
          </a:custGeom>
          <a:noFill/>
          <a:ln w="57150" cmpd="sng">
            <a:solidFill>
              <a:srgbClr val="009900"/>
            </a:solidFill>
            <a:round/>
            <a:headEnd/>
            <a:tailEnd/>
          </a:ln>
        </p:spPr>
        <p:txBody>
          <a:bodyPr/>
          <a:lstStyle/>
          <a:p>
            <a:endParaRPr lang="en-US"/>
          </a:p>
        </p:txBody>
      </p:sp>
      <p:sp>
        <p:nvSpPr>
          <p:cNvPr id="11282" name="Freeform 24"/>
          <p:cNvSpPr>
            <a:spLocks/>
          </p:cNvSpPr>
          <p:nvPr/>
        </p:nvSpPr>
        <p:spPr bwMode="auto">
          <a:xfrm>
            <a:off x="4953000" y="5257800"/>
            <a:ext cx="138113" cy="42863"/>
          </a:xfrm>
          <a:custGeom>
            <a:avLst/>
            <a:gdLst>
              <a:gd name="T0" fmla="*/ 0 w 87"/>
              <a:gd name="T1" fmla="*/ 17 h 27"/>
              <a:gd name="T2" fmla="*/ 45 w 87"/>
              <a:gd name="T3" fmla="*/ 8 h 27"/>
              <a:gd name="T4" fmla="*/ 84 w 87"/>
              <a:gd name="T5" fmla="*/ 17 h 27"/>
              <a:gd name="T6" fmla="*/ 87 w 87"/>
              <a:gd name="T7" fmla="*/ 8 h 27"/>
              <a:gd name="T8" fmla="*/ 0 60000 65536"/>
              <a:gd name="T9" fmla="*/ 0 60000 65536"/>
              <a:gd name="T10" fmla="*/ 0 60000 65536"/>
              <a:gd name="T11" fmla="*/ 0 60000 65536"/>
              <a:gd name="T12" fmla="*/ 0 w 87"/>
              <a:gd name="T13" fmla="*/ 0 h 27"/>
              <a:gd name="T14" fmla="*/ 87 w 87"/>
              <a:gd name="T15" fmla="*/ 27 h 27"/>
            </a:gdLst>
            <a:ahLst/>
            <a:cxnLst>
              <a:cxn ang="T8">
                <a:pos x="T0" y="T1"/>
              </a:cxn>
              <a:cxn ang="T9">
                <a:pos x="T2" y="T3"/>
              </a:cxn>
              <a:cxn ang="T10">
                <a:pos x="T4" y="T5"/>
              </a:cxn>
              <a:cxn ang="T11">
                <a:pos x="T6" y="T7"/>
              </a:cxn>
            </a:cxnLst>
            <a:rect l="T12" t="T13" r="T14" b="T15"/>
            <a:pathLst>
              <a:path w="87" h="27">
                <a:moveTo>
                  <a:pt x="0" y="17"/>
                </a:moveTo>
                <a:cubicBezTo>
                  <a:pt x="26" y="0"/>
                  <a:pt x="11" y="4"/>
                  <a:pt x="45" y="8"/>
                </a:cubicBezTo>
                <a:cubicBezTo>
                  <a:pt x="51" y="27"/>
                  <a:pt x="65" y="19"/>
                  <a:pt x="84" y="17"/>
                </a:cubicBezTo>
                <a:cubicBezTo>
                  <a:pt x="85" y="14"/>
                  <a:pt x="87" y="8"/>
                  <a:pt x="87" y="8"/>
                </a:cubicBezTo>
              </a:path>
            </a:pathLst>
          </a:custGeom>
          <a:noFill/>
          <a:ln w="57150" cmpd="sng">
            <a:solidFill>
              <a:srgbClr val="009900"/>
            </a:solidFill>
            <a:round/>
            <a:headEnd/>
            <a:tailEnd/>
          </a:ln>
        </p:spPr>
        <p:txBody>
          <a:bodyPr/>
          <a:lstStyle/>
          <a:p>
            <a:endParaRPr lang="en-US"/>
          </a:p>
        </p:txBody>
      </p:sp>
      <p:sp>
        <p:nvSpPr>
          <p:cNvPr id="11283" name="Freeform 25"/>
          <p:cNvSpPr>
            <a:spLocks/>
          </p:cNvSpPr>
          <p:nvPr/>
        </p:nvSpPr>
        <p:spPr bwMode="auto">
          <a:xfrm>
            <a:off x="4572000" y="5181600"/>
            <a:ext cx="138113" cy="42863"/>
          </a:xfrm>
          <a:custGeom>
            <a:avLst/>
            <a:gdLst>
              <a:gd name="T0" fmla="*/ 0 w 87"/>
              <a:gd name="T1" fmla="*/ 17 h 27"/>
              <a:gd name="T2" fmla="*/ 45 w 87"/>
              <a:gd name="T3" fmla="*/ 8 h 27"/>
              <a:gd name="T4" fmla="*/ 84 w 87"/>
              <a:gd name="T5" fmla="*/ 17 h 27"/>
              <a:gd name="T6" fmla="*/ 87 w 87"/>
              <a:gd name="T7" fmla="*/ 8 h 27"/>
              <a:gd name="T8" fmla="*/ 0 60000 65536"/>
              <a:gd name="T9" fmla="*/ 0 60000 65536"/>
              <a:gd name="T10" fmla="*/ 0 60000 65536"/>
              <a:gd name="T11" fmla="*/ 0 60000 65536"/>
              <a:gd name="T12" fmla="*/ 0 w 87"/>
              <a:gd name="T13" fmla="*/ 0 h 27"/>
              <a:gd name="T14" fmla="*/ 87 w 87"/>
              <a:gd name="T15" fmla="*/ 27 h 27"/>
            </a:gdLst>
            <a:ahLst/>
            <a:cxnLst>
              <a:cxn ang="T8">
                <a:pos x="T0" y="T1"/>
              </a:cxn>
              <a:cxn ang="T9">
                <a:pos x="T2" y="T3"/>
              </a:cxn>
              <a:cxn ang="T10">
                <a:pos x="T4" y="T5"/>
              </a:cxn>
              <a:cxn ang="T11">
                <a:pos x="T6" y="T7"/>
              </a:cxn>
            </a:cxnLst>
            <a:rect l="T12" t="T13" r="T14" b="T15"/>
            <a:pathLst>
              <a:path w="87" h="27">
                <a:moveTo>
                  <a:pt x="0" y="17"/>
                </a:moveTo>
                <a:cubicBezTo>
                  <a:pt x="26" y="0"/>
                  <a:pt x="11" y="4"/>
                  <a:pt x="45" y="8"/>
                </a:cubicBezTo>
                <a:cubicBezTo>
                  <a:pt x="51" y="27"/>
                  <a:pt x="65" y="19"/>
                  <a:pt x="84" y="17"/>
                </a:cubicBezTo>
                <a:cubicBezTo>
                  <a:pt x="85" y="14"/>
                  <a:pt x="87" y="8"/>
                  <a:pt x="87" y="8"/>
                </a:cubicBezTo>
              </a:path>
            </a:pathLst>
          </a:custGeom>
          <a:noFill/>
          <a:ln w="57150" cmpd="sng">
            <a:solidFill>
              <a:srgbClr val="FF9933"/>
            </a:solidFill>
            <a:round/>
            <a:headEnd/>
            <a:tailEnd/>
          </a:ln>
        </p:spPr>
        <p:txBody>
          <a:bodyPr/>
          <a:lstStyle/>
          <a:p>
            <a:endParaRPr lang="en-US"/>
          </a:p>
        </p:txBody>
      </p:sp>
      <p:sp>
        <p:nvSpPr>
          <p:cNvPr id="11284" name="Line 26"/>
          <p:cNvSpPr>
            <a:spLocks noChangeShapeType="1"/>
          </p:cNvSpPr>
          <p:nvPr/>
        </p:nvSpPr>
        <p:spPr bwMode="auto">
          <a:xfrm flipH="1">
            <a:off x="4572000" y="5181600"/>
            <a:ext cx="381000" cy="228600"/>
          </a:xfrm>
          <a:prstGeom prst="line">
            <a:avLst/>
          </a:prstGeom>
          <a:noFill/>
          <a:ln w="28575">
            <a:solidFill>
              <a:schemeClr val="bg1"/>
            </a:solidFill>
            <a:round/>
            <a:headEnd/>
            <a:tailEnd type="triangle" w="med" len="med"/>
          </a:ln>
        </p:spPr>
        <p:txBody>
          <a:bodyPr/>
          <a:lstStyle/>
          <a:p>
            <a:endParaRPr lang="en-US"/>
          </a:p>
        </p:txBody>
      </p:sp>
      <p:sp>
        <p:nvSpPr>
          <p:cNvPr id="11285" name="Freeform 27"/>
          <p:cNvSpPr>
            <a:spLocks/>
          </p:cNvSpPr>
          <p:nvPr/>
        </p:nvSpPr>
        <p:spPr bwMode="auto">
          <a:xfrm>
            <a:off x="4724400" y="5105400"/>
            <a:ext cx="138113" cy="42863"/>
          </a:xfrm>
          <a:custGeom>
            <a:avLst/>
            <a:gdLst>
              <a:gd name="T0" fmla="*/ 0 w 87"/>
              <a:gd name="T1" fmla="*/ 17 h 27"/>
              <a:gd name="T2" fmla="*/ 45 w 87"/>
              <a:gd name="T3" fmla="*/ 8 h 27"/>
              <a:gd name="T4" fmla="*/ 84 w 87"/>
              <a:gd name="T5" fmla="*/ 17 h 27"/>
              <a:gd name="T6" fmla="*/ 87 w 87"/>
              <a:gd name="T7" fmla="*/ 8 h 27"/>
              <a:gd name="T8" fmla="*/ 0 60000 65536"/>
              <a:gd name="T9" fmla="*/ 0 60000 65536"/>
              <a:gd name="T10" fmla="*/ 0 60000 65536"/>
              <a:gd name="T11" fmla="*/ 0 60000 65536"/>
              <a:gd name="T12" fmla="*/ 0 w 87"/>
              <a:gd name="T13" fmla="*/ 0 h 27"/>
              <a:gd name="T14" fmla="*/ 87 w 87"/>
              <a:gd name="T15" fmla="*/ 27 h 27"/>
            </a:gdLst>
            <a:ahLst/>
            <a:cxnLst>
              <a:cxn ang="T8">
                <a:pos x="T0" y="T1"/>
              </a:cxn>
              <a:cxn ang="T9">
                <a:pos x="T2" y="T3"/>
              </a:cxn>
              <a:cxn ang="T10">
                <a:pos x="T4" y="T5"/>
              </a:cxn>
              <a:cxn ang="T11">
                <a:pos x="T6" y="T7"/>
              </a:cxn>
            </a:cxnLst>
            <a:rect l="T12" t="T13" r="T14" b="T15"/>
            <a:pathLst>
              <a:path w="87" h="27">
                <a:moveTo>
                  <a:pt x="0" y="17"/>
                </a:moveTo>
                <a:cubicBezTo>
                  <a:pt x="26" y="0"/>
                  <a:pt x="11" y="4"/>
                  <a:pt x="45" y="8"/>
                </a:cubicBezTo>
                <a:cubicBezTo>
                  <a:pt x="51" y="27"/>
                  <a:pt x="65" y="19"/>
                  <a:pt x="84" y="17"/>
                </a:cubicBezTo>
                <a:cubicBezTo>
                  <a:pt x="85" y="14"/>
                  <a:pt x="87" y="8"/>
                  <a:pt x="87" y="8"/>
                </a:cubicBezTo>
              </a:path>
            </a:pathLst>
          </a:custGeom>
          <a:noFill/>
          <a:ln w="57150" cmpd="sng">
            <a:solidFill>
              <a:srgbClr val="FF9933"/>
            </a:solidFill>
            <a:round/>
            <a:headEnd/>
            <a:tailEnd/>
          </a:ln>
        </p:spPr>
        <p:txBody>
          <a:bodyPr/>
          <a:lstStyle/>
          <a:p>
            <a:endParaRPr lang="en-US"/>
          </a:p>
        </p:txBody>
      </p:sp>
      <p:sp>
        <p:nvSpPr>
          <p:cNvPr id="11286" name="Freeform 28"/>
          <p:cNvSpPr>
            <a:spLocks/>
          </p:cNvSpPr>
          <p:nvPr/>
        </p:nvSpPr>
        <p:spPr bwMode="auto">
          <a:xfrm>
            <a:off x="4800600" y="5334000"/>
            <a:ext cx="138113" cy="42863"/>
          </a:xfrm>
          <a:custGeom>
            <a:avLst/>
            <a:gdLst>
              <a:gd name="T0" fmla="*/ 0 w 87"/>
              <a:gd name="T1" fmla="*/ 17 h 27"/>
              <a:gd name="T2" fmla="*/ 45 w 87"/>
              <a:gd name="T3" fmla="*/ 8 h 27"/>
              <a:gd name="T4" fmla="*/ 84 w 87"/>
              <a:gd name="T5" fmla="*/ 17 h 27"/>
              <a:gd name="T6" fmla="*/ 87 w 87"/>
              <a:gd name="T7" fmla="*/ 8 h 27"/>
              <a:gd name="T8" fmla="*/ 0 60000 65536"/>
              <a:gd name="T9" fmla="*/ 0 60000 65536"/>
              <a:gd name="T10" fmla="*/ 0 60000 65536"/>
              <a:gd name="T11" fmla="*/ 0 60000 65536"/>
              <a:gd name="T12" fmla="*/ 0 w 87"/>
              <a:gd name="T13" fmla="*/ 0 h 27"/>
              <a:gd name="T14" fmla="*/ 87 w 87"/>
              <a:gd name="T15" fmla="*/ 27 h 27"/>
            </a:gdLst>
            <a:ahLst/>
            <a:cxnLst>
              <a:cxn ang="T8">
                <a:pos x="T0" y="T1"/>
              </a:cxn>
              <a:cxn ang="T9">
                <a:pos x="T2" y="T3"/>
              </a:cxn>
              <a:cxn ang="T10">
                <a:pos x="T4" y="T5"/>
              </a:cxn>
              <a:cxn ang="T11">
                <a:pos x="T6" y="T7"/>
              </a:cxn>
            </a:cxnLst>
            <a:rect l="T12" t="T13" r="T14" b="T15"/>
            <a:pathLst>
              <a:path w="87" h="27">
                <a:moveTo>
                  <a:pt x="0" y="17"/>
                </a:moveTo>
                <a:cubicBezTo>
                  <a:pt x="26" y="0"/>
                  <a:pt x="11" y="4"/>
                  <a:pt x="45" y="8"/>
                </a:cubicBezTo>
                <a:cubicBezTo>
                  <a:pt x="51" y="27"/>
                  <a:pt x="65" y="19"/>
                  <a:pt x="84" y="17"/>
                </a:cubicBezTo>
                <a:cubicBezTo>
                  <a:pt x="85" y="14"/>
                  <a:pt x="87" y="8"/>
                  <a:pt x="87" y="8"/>
                </a:cubicBezTo>
              </a:path>
            </a:pathLst>
          </a:custGeom>
          <a:noFill/>
          <a:ln w="57150" cmpd="sng">
            <a:solidFill>
              <a:srgbClr val="009900"/>
            </a:solidFill>
            <a:round/>
            <a:headEnd/>
            <a:tailEnd/>
          </a:ln>
        </p:spPr>
        <p:txBody>
          <a:bodyPr/>
          <a:lstStyle/>
          <a:p>
            <a:endParaRPr lang="en-US"/>
          </a:p>
        </p:txBody>
      </p:sp>
      <p:grpSp>
        <p:nvGrpSpPr>
          <p:cNvPr id="11287" name="Group 29"/>
          <p:cNvGrpSpPr>
            <a:grpSpLocks/>
          </p:cNvGrpSpPr>
          <p:nvPr/>
        </p:nvGrpSpPr>
        <p:grpSpPr bwMode="auto">
          <a:xfrm>
            <a:off x="4614863" y="5486400"/>
            <a:ext cx="134937" cy="452438"/>
            <a:chOff x="2769" y="3456"/>
            <a:chExt cx="85" cy="285"/>
          </a:xfrm>
        </p:grpSpPr>
        <p:sp>
          <p:nvSpPr>
            <p:cNvPr id="11293" name="Line 30"/>
            <p:cNvSpPr>
              <a:spLocks noChangeShapeType="1"/>
            </p:cNvSpPr>
            <p:nvPr/>
          </p:nvSpPr>
          <p:spPr bwMode="auto">
            <a:xfrm>
              <a:off x="2832" y="3456"/>
              <a:ext cx="0" cy="240"/>
            </a:xfrm>
            <a:prstGeom prst="line">
              <a:avLst/>
            </a:prstGeom>
            <a:noFill/>
            <a:ln w="57150">
              <a:solidFill>
                <a:srgbClr val="FF0000"/>
              </a:solidFill>
              <a:round/>
              <a:headEnd/>
              <a:tailEnd/>
            </a:ln>
          </p:spPr>
          <p:txBody>
            <a:bodyPr/>
            <a:lstStyle/>
            <a:p>
              <a:endParaRPr lang="en-US"/>
            </a:p>
          </p:txBody>
        </p:sp>
        <p:sp>
          <p:nvSpPr>
            <p:cNvPr id="11294" name="Freeform 31"/>
            <p:cNvSpPr>
              <a:spLocks/>
            </p:cNvSpPr>
            <p:nvPr/>
          </p:nvSpPr>
          <p:spPr bwMode="auto">
            <a:xfrm rot="-1384248">
              <a:off x="2769" y="3687"/>
              <a:ext cx="85" cy="54"/>
            </a:xfrm>
            <a:custGeom>
              <a:avLst/>
              <a:gdLst>
                <a:gd name="T0" fmla="*/ 8 w 56"/>
                <a:gd name="T1" fmla="*/ 56 h 56"/>
                <a:gd name="T2" fmla="*/ 8 w 56"/>
                <a:gd name="T3" fmla="*/ 8 h 56"/>
                <a:gd name="T4" fmla="*/ 56 w 56"/>
                <a:gd name="T5" fmla="*/ 8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56"/>
                  </a:moveTo>
                  <a:cubicBezTo>
                    <a:pt x="4" y="36"/>
                    <a:pt x="0" y="16"/>
                    <a:pt x="8" y="8"/>
                  </a:cubicBezTo>
                  <a:cubicBezTo>
                    <a:pt x="16" y="0"/>
                    <a:pt x="48" y="8"/>
                    <a:pt x="56" y="8"/>
                  </a:cubicBezTo>
                </a:path>
              </a:pathLst>
            </a:custGeom>
            <a:noFill/>
            <a:ln w="38100" cmpd="sng">
              <a:solidFill>
                <a:srgbClr val="FF0000"/>
              </a:solidFill>
              <a:round/>
              <a:headEnd/>
              <a:tailEnd/>
            </a:ln>
          </p:spPr>
          <p:txBody>
            <a:bodyPr/>
            <a:lstStyle/>
            <a:p>
              <a:endParaRPr lang="en-US"/>
            </a:p>
          </p:txBody>
        </p:sp>
      </p:grpSp>
      <p:grpSp>
        <p:nvGrpSpPr>
          <p:cNvPr id="11288" name="Group 32"/>
          <p:cNvGrpSpPr>
            <a:grpSpLocks/>
          </p:cNvGrpSpPr>
          <p:nvPr/>
        </p:nvGrpSpPr>
        <p:grpSpPr bwMode="auto">
          <a:xfrm flipH="1">
            <a:off x="4767263" y="5486400"/>
            <a:ext cx="134937" cy="452438"/>
            <a:chOff x="2769" y="3456"/>
            <a:chExt cx="85" cy="285"/>
          </a:xfrm>
        </p:grpSpPr>
        <p:sp>
          <p:nvSpPr>
            <p:cNvPr id="11291" name="Line 33"/>
            <p:cNvSpPr>
              <a:spLocks noChangeShapeType="1"/>
            </p:cNvSpPr>
            <p:nvPr/>
          </p:nvSpPr>
          <p:spPr bwMode="auto">
            <a:xfrm>
              <a:off x="2832" y="3456"/>
              <a:ext cx="0" cy="240"/>
            </a:xfrm>
            <a:prstGeom prst="line">
              <a:avLst/>
            </a:prstGeom>
            <a:noFill/>
            <a:ln w="57150">
              <a:solidFill>
                <a:srgbClr val="FF0000"/>
              </a:solidFill>
              <a:round/>
              <a:headEnd/>
              <a:tailEnd/>
            </a:ln>
          </p:spPr>
          <p:txBody>
            <a:bodyPr/>
            <a:lstStyle/>
            <a:p>
              <a:endParaRPr lang="en-US"/>
            </a:p>
          </p:txBody>
        </p:sp>
        <p:sp>
          <p:nvSpPr>
            <p:cNvPr id="11292" name="Freeform 34"/>
            <p:cNvSpPr>
              <a:spLocks/>
            </p:cNvSpPr>
            <p:nvPr/>
          </p:nvSpPr>
          <p:spPr bwMode="auto">
            <a:xfrm rot="-1384248">
              <a:off x="2769" y="3687"/>
              <a:ext cx="85" cy="54"/>
            </a:xfrm>
            <a:custGeom>
              <a:avLst/>
              <a:gdLst>
                <a:gd name="T0" fmla="*/ 8 w 56"/>
                <a:gd name="T1" fmla="*/ 56 h 56"/>
                <a:gd name="T2" fmla="*/ 8 w 56"/>
                <a:gd name="T3" fmla="*/ 8 h 56"/>
                <a:gd name="T4" fmla="*/ 56 w 56"/>
                <a:gd name="T5" fmla="*/ 8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56"/>
                  </a:moveTo>
                  <a:cubicBezTo>
                    <a:pt x="4" y="36"/>
                    <a:pt x="0" y="16"/>
                    <a:pt x="8" y="8"/>
                  </a:cubicBezTo>
                  <a:cubicBezTo>
                    <a:pt x="16" y="0"/>
                    <a:pt x="48" y="8"/>
                    <a:pt x="56" y="8"/>
                  </a:cubicBezTo>
                </a:path>
              </a:pathLst>
            </a:custGeom>
            <a:noFill/>
            <a:ln w="38100" cmpd="sng">
              <a:solidFill>
                <a:srgbClr val="FF0000"/>
              </a:solidFill>
              <a:round/>
              <a:headEnd/>
              <a:tailEnd/>
            </a:ln>
          </p:spPr>
          <p:txBody>
            <a:bodyPr/>
            <a:lstStyle/>
            <a:p>
              <a:endParaRPr lang="en-US"/>
            </a:p>
          </p:txBody>
        </p:sp>
      </p:grpSp>
      <p:sp>
        <p:nvSpPr>
          <p:cNvPr id="11289" name="Freeform 35"/>
          <p:cNvSpPr>
            <a:spLocks/>
          </p:cNvSpPr>
          <p:nvPr/>
        </p:nvSpPr>
        <p:spPr bwMode="auto">
          <a:xfrm>
            <a:off x="4267200" y="5892800"/>
            <a:ext cx="138113" cy="42863"/>
          </a:xfrm>
          <a:custGeom>
            <a:avLst/>
            <a:gdLst>
              <a:gd name="T0" fmla="*/ 0 w 87"/>
              <a:gd name="T1" fmla="*/ 17 h 27"/>
              <a:gd name="T2" fmla="*/ 45 w 87"/>
              <a:gd name="T3" fmla="*/ 8 h 27"/>
              <a:gd name="T4" fmla="*/ 84 w 87"/>
              <a:gd name="T5" fmla="*/ 17 h 27"/>
              <a:gd name="T6" fmla="*/ 87 w 87"/>
              <a:gd name="T7" fmla="*/ 8 h 27"/>
              <a:gd name="T8" fmla="*/ 0 60000 65536"/>
              <a:gd name="T9" fmla="*/ 0 60000 65536"/>
              <a:gd name="T10" fmla="*/ 0 60000 65536"/>
              <a:gd name="T11" fmla="*/ 0 60000 65536"/>
              <a:gd name="T12" fmla="*/ 0 w 87"/>
              <a:gd name="T13" fmla="*/ 0 h 27"/>
              <a:gd name="T14" fmla="*/ 87 w 87"/>
              <a:gd name="T15" fmla="*/ 27 h 27"/>
            </a:gdLst>
            <a:ahLst/>
            <a:cxnLst>
              <a:cxn ang="T8">
                <a:pos x="T0" y="T1"/>
              </a:cxn>
              <a:cxn ang="T9">
                <a:pos x="T2" y="T3"/>
              </a:cxn>
              <a:cxn ang="T10">
                <a:pos x="T4" y="T5"/>
              </a:cxn>
              <a:cxn ang="T11">
                <a:pos x="T6" y="T7"/>
              </a:cxn>
            </a:cxnLst>
            <a:rect l="T12" t="T13" r="T14" b="T15"/>
            <a:pathLst>
              <a:path w="87" h="27">
                <a:moveTo>
                  <a:pt x="0" y="17"/>
                </a:moveTo>
                <a:cubicBezTo>
                  <a:pt x="26" y="0"/>
                  <a:pt x="11" y="4"/>
                  <a:pt x="45" y="8"/>
                </a:cubicBezTo>
                <a:cubicBezTo>
                  <a:pt x="51" y="27"/>
                  <a:pt x="65" y="19"/>
                  <a:pt x="84" y="17"/>
                </a:cubicBezTo>
                <a:cubicBezTo>
                  <a:pt x="85" y="14"/>
                  <a:pt x="87" y="8"/>
                  <a:pt x="87" y="8"/>
                </a:cubicBezTo>
              </a:path>
            </a:pathLst>
          </a:custGeom>
          <a:noFill/>
          <a:ln w="57150" cmpd="sng">
            <a:solidFill>
              <a:srgbClr val="FF9933"/>
            </a:solidFill>
            <a:round/>
            <a:headEnd/>
            <a:tailEnd/>
          </a:ln>
        </p:spPr>
        <p:txBody>
          <a:bodyPr/>
          <a:lstStyle/>
          <a:p>
            <a:endParaRPr lang="en-US"/>
          </a:p>
        </p:txBody>
      </p:sp>
      <p:sp>
        <p:nvSpPr>
          <p:cNvPr id="472100" name="Text Box 36"/>
          <p:cNvSpPr txBox="1">
            <a:spLocks noChangeArrowheads="1"/>
          </p:cNvSpPr>
          <p:nvPr/>
        </p:nvSpPr>
        <p:spPr bwMode="auto">
          <a:xfrm>
            <a:off x="3657600" y="4997450"/>
            <a:ext cx="1066800" cy="336550"/>
          </a:xfrm>
          <a:prstGeom prst="rect">
            <a:avLst/>
          </a:prstGeom>
          <a:noFill/>
          <a:ln w="9525">
            <a:noFill/>
            <a:miter lim="800000"/>
            <a:headEnd/>
            <a:tailEnd/>
          </a:ln>
          <a:effectLst/>
        </p:spPr>
        <p:txBody>
          <a:bodyPr>
            <a:spAutoFit/>
          </a:bodyPr>
          <a:lstStyle/>
          <a:p>
            <a:pPr algn="ctr">
              <a:spcBef>
                <a:spcPct val="50000"/>
              </a:spcBef>
              <a:defRPr/>
            </a:pPr>
            <a:r>
              <a:rPr lang="en-US" sz="1600" b="1">
                <a:solidFill>
                  <a:schemeClr val="bg1"/>
                </a:solidFill>
                <a:effectLst>
                  <a:outerShdw blurRad="38100" dist="38100" dir="2700000" algn="tl">
                    <a:srgbClr val="C0C0C0"/>
                  </a:outerShdw>
                </a:effectLst>
                <a:latin typeface="Times New Roman" pitchFamily="18" charset="0"/>
              </a:rPr>
              <a:t>8-12 aa.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p:txBody>
          <a:bodyPr/>
          <a:lstStyle/>
          <a:p>
            <a:r>
              <a:rPr lang="en-US" sz="3200" smtClean="0"/>
              <a:t>Proteosome-Resistant and -Degradable Protein Forms at Different Stages of Immune Response</a:t>
            </a:r>
          </a:p>
        </p:txBody>
      </p:sp>
      <p:pic>
        <p:nvPicPr>
          <p:cNvPr id="12293" name="Picture 3" descr="DNA VS"/>
          <p:cNvPicPr>
            <a:picLocks noGrp="1" noChangeAspect="1" noChangeArrowheads="1"/>
          </p:cNvPicPr>
          <p:nvPr>
            <p:ph sz="half" idx="1"/>
          </p:nvPr>
        </p:nvPicPr>
        <p:blipFill>
          <a:blip r:embed="rId4" cstate="print"/>
          <a:srcRect/>
          <a:stretch>
            <a:fillRect/>
          </a:stretch>
        </p:blipFill>
        <p:spPr>
          <a:xfrm rot="554767">
            <a:off x="838200" y="3533775"/>
            <a:ext cx="349250" cy="1017588"/>
          </a:xfrm>
        </p:spPr>
      </p:pic>
      <p:grpSp>
        <p:nvGrpSpPr>
          <p:cNvPr id="12294" name="Group 4"/>
          <p:cNvGrpSpPr>
            <a:grpSpLocks/>
          </p:cNvGrpSpPr>
          <p:nvPr/>
        </p:nvGrpSpPr>
        <p:grpSpPr bwMode="auto">
          <a:xfrm rot="-9044636">
            <a:off x="7315200" y="3733800"/>
            <a:ext cx="609600" cy="574675"/>
            <a:chOff x="2256" y="2688"/>
            <a:chExt cx="437" cy="426"/>
          </a:xfrm>
        </p:grpSpPr>
        <p:sp>
          <p:nvSpPr>
            <p:cNvPr id="12331" name="Oval 5"/>
            <p:cNvSpPr>
              <a:spLocks noChangeArrowheads="1"/>
            </p:cNvSpPr>
            <p:nvPr/>
          </p:nvSpPr>
          <p:spPr bwMode="auto">
            <a:xfrm rot="-1648076">
              <a:off x="2256" y="2730"/>
              <a:ext cx="432" cy="384"/>
            </a:xfrm>
            <a:prstGeom prst="ellipse">
              <a:avLst/>
            </a:prstGeom>
            <a:gradFill rotWithShape="1">
              <a:gsLst>
                <a:gs pos="0">
                  <a:srgbClr val="990099"/>
                </a:gs>
                <a:gs pos="100000">
                  <a:schemeClr val="tx2"/>
                </a:gs>
              </a:gsLst>
              <a:path path="rect">
                <a:fillToRect l="100000" b="100000"/>
              </a:path>
            </a:gradFill>
            <a:ln w="38100" cmpd="dbl">
              <a:solidFill>
                <a:srgbClr val="990099"/>
              </a:solidFill>
              <a:round/>
              <a:headEnd/>
              <a:tailEnd/>
            </a:ln>
          </p:spPr>
          <p:txBody>
            <a:bodyPr wrap="none" anchor="ctr"/>
            <a:lstStyle/>
            <a:p>
              <a:endParaRPr lang="en-US"/>
            </a:p>
          </p:txBody>
        </p:sp>
        <p:sp>
          <p:nvSpPr>
            <p:cNvPr id="12332" name="Oval 6"/>
            <p:cNvSpPr>
              <a:spLocks noChangeArrowheads="1"/>
            </p:cNvSpPr>
            <p:nvPr/>
          </p:nvSpPr>
          <p:spPr bwMode="auto">
            <a:xfrm>
              <a:off x="2352" y="2730"/>
              <a:ext cx="322" cy="325"/>
            </a:xfrm>
            <a:prstGeom prst="ellipse">
              <a:avLst/>
            </a:prstGeom>
            <a:gradFill rotWithShape="1">
              <a:gsLst>
                <a:gs pos="0">
                  <a:srgbClr val="990099">
                    <a:alpha val="82999"/>
                  </a:srgbClr>
                </a:gs>
                <a:gs pos="100000">
                  <a:schemeClr val="bg1">
                    <a:alpha val="25998"/>
                  </a:schemeClr>
                </a:gs>
              </a:gsLst>
              <a:path path="shape">
                <a:fillToRect l="50000" t="50000" r="50000" b="50000"/>
              </a:path>
            </a:gradFill>
            <a:ln w="57150">
              <a:noFill/>
              <a:round/>
              <a:headEnd/>
              <a:tailEnd/>
            </a:ln>
          </p:spPr>
          <p:txBody>
            <a:bodyPr rot="10800000" wrap="none" anchor="ctr"/>
            <a:lstStyle/>
            <a:p>
              <a:pPr algn="ctr"/>
              <a:endParaRPr lang="en-US" sz="2800" b="1">
                <a:latin typeface="Times New Roman" pitchFamily="18" charset="0"/>
              </a:endParaRPr>
            </a:p>
          </p:txBody>
        </p:sp>
        <p:sp>
          <p:nvSpPr>
            <p:cNvPr id="12333" name="Line 7"/>
            <p:cNvSpPr>
              <a:spLocks noChangeShapeType="1"/>
            </p:cNvSpPr>
            <p:nvPr/>
          </p:nvSpPr>
          <p:spPr bwMode="auto">
            <a:xfrm flipV="1">
              <a:off x="2592" y="2730"/>
              <a:ext cx="48" cy="48"/>
            </a:xfrm>
            <a:prstGeom prst="line">
              <a:avLst/>
            </a:prstGeom>
            <a:noFill/>
            <a:ln w="9525">
              <a:solidFill>
                <a:schemeClr val="tx1"/>
              </a:solidFill>
              <a:round/>
              <a:headEnd/>
              <a:tailEnd/>
            </a:ln>
          </p:spPr>
          <p:txBody>
            <a:bodyPr/>
            <a:lstStyle/>
            <a:p>
              <a:endParaRPr lang="en-US"/>
            </a:p>
          </p:txBody>
        </p:sp>
        <p:sp>
          <p:nvSpPr>
            <p:cNvPr id="12334" name="Line 8"/>
            <p:cNvSpPr>
              <a:spLocks noChangeShapeType="1"/>
            </p:cNvSpPr>
            <p:nvPr/>
          </p:nvSpPr>
          <p:spPr bwMode="auto">
            <a:xfrm flipV="1">
              <a:off x="2601" y="2739"/>
              <a:ext cx="48" cy="48"/>
            </a:xfrm>
            <a:prstGeom prst="line">
              <a:avLst/>
            </a:prstGeom>
            <a:noFill/>
            <a:ln w="9525">
              <a:solidFill>
                <a:schemeClr val="tx1"/>
              </a:solidFill>
              <a:round/>
              <a:headEnd/>
              <a:tailEnd/>
            </a:ln>
          </p:spPr>
          <p:txBody>
            <a:bodyPr/>
            <a:lstStyle/>
            <a:p>
              <a:endParaRPr lang="en-US"/>
            </a:p>
          </p:txBody>
        </p:sp>
        <p:sp>
          <p:nvSpPr>
            <p:cNvPr id="12335" name="Freeform 9"/>
            <p:cNvSpPr>
              <a:spLocks/>
            </p:cNvSpPr>
            <p:nvPr/>
          </p:nvSpPr>
          <p:spPr bwMode="auto">
            <a:xfrm>
              <a:off x="2637" y="2688"/>
              <a:ext cx="56" cy="56"/>
            </a:xfrm>
            <a:custGeom>
              <a:avLst/>
              <a:gdLst>
                <a:gd name="T0" fmla="*/ 8 w 56"/>
                <a:gd name="T1" fmla="*/ 0 h 56"/>
                <a:gd name="T2" fmla="*/ 8 w 56"/>
                <a:gd name="T3" fmla="*/ 48 h 56"/>
                <a:gd name="T4" fmla="*/ 56 w 56"/>
                <a:gd name="T5" fmla="*/ 48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0"/>
                  </a:moveTo>
                  <a:cubicBezTo>
                    <a:pt x="4" y="20"/>
                    <a:pt x="0" y="40"/>
                    <a:pt x="8" y="48"/>
                  </a:cubicBezTo>
                  <a:cubicBezTo>
                    <a:pt x="16" y="56"/>
                    <a:pt x="48" y="48"/>
                    <a:pt x="56" y="48"/>
                  </a:cubicBezTo>
                </a:path>
              </a:pathLst>
            </a:custGeom>
            <a:noFill/>
            <a:ln w="9525">
              <a:solidFill>
                <a:schemeClr val="tx1"/>
              </a:solidFill>
              <a:round/>
              <a:headEnd/>
              <a:tailEnd/>
            </a:ln>
          </p:spPr>
          <p:txBody>
            <a:bodyPr/>
            <a:lstStyle/>
            <a:p>
              <a:endParaRPr lang="en-US"/>
            </a:p>
          </p:txBody>
        </p:sp>
      </p:grpSp>
      <p:pic>
        <p:nvPicPr>
          <p:cNvPr id="12295" name="Picture 10"/>
          <p:cNvPicPr>
            <a:picLocks noGrp="1" noChangeAspect="1" noChangeArrowheads="1"/>
          </p:cNvPicPr>
          <p:nvPr>
            <p:ph sz="quarter" idx="3"/>
          </p:nvPr>
        </p:nvPicPr>
        <p:blipFill>
          <a:blip r:embed="rId5" cstate="print"/>
          <a:srcRect/>
          <a:stretch>
            <a:fillRect/>
          </a:stretch>
        </p:blipFill>
        <p:spPr>
          <a:xfrm>
            <a:off x="1828800" y="3168650"/>
            <a:ext cx="1500188" cy="1943100"/>
          </a:xfrm>
          <a:noFill/>
        </p:spPr>
      </p:pic>
      <p:sp>
        <p:nvSpPr>
          <p:cNvPr id="12296" name="Text Box 11"/>
          <p:cNvSpPr txBox="1">
            <a:spLocks noChangeArrowheads="1"/>
          </p:cNvSpPr>
          <p:nvPr/>
        </p:nvSpPr>
        <p:spPr bwMode="auto">
          <a:xfrm>
            <a:off x="1644650" y="2667000"/>
            <a:ext cx="2089150" cy="579438"/>
          </a:xfrm>
          <a:prstGeom prst="rect">
            <a:avLst/>
          </a:prstGeom>
          <a:noFill/>
          <a:ln w="9525">
            <a:noFill/>
            <a:miter lim="800000"/>
            <a:headEnd/>
            <a:tailEnd/>
          </a:ln>
        </p:spPr>
        <p:txBody>
          <a:bodyPr wrap="none">
            <a:spAutoFit/>
          </a:bodyPr>
          <a:lstStyle/>
          <a:p>
            <a:pPr algn="ctr"/>
            <a:r>
              <a:rPr lang="en-US" b="1">
                <a:latin typeface="Times New Roman" pitchFamily="18" charset="0"/>
              </a:rPr>
              <a:t>Antigen Donor Cell</a:t>
            </a:r>
          </a:p>
          <a:p>
            <a:pPr algn="ctr"/>
            <a:r>
              <a:rPr lang="en-US" sz="1400" b="1">
                <a:latin typeface="Times New Roman" pitchFamily="18" charset="0"/>
              </a:rPr>
              <a:t>injected/transfected</a:t>
            </a:r>
          </a:p>
        </p:txBody>
      </p:sp>
      <p:sp>
        <p:nvSpPr>
          <p:cNvPr id="12297" name="Text Box 12"/>
          <p:cNvSpPr txBox="1">
            <a:spLocks noChangeArrowheads="1"/>
          </p:cNvSpPr>
          <p:nvPr/>
        </p:nvSpPr>
        <p:spPr bwMode="auto">
          <a:xfrm>
            <a:off x="869950" y="3092450"/>
            <a:ext cx="512763" cy="274638"/>
          </a:xfrm>
          <a:prstGeom prst="rect">
            <a:avLst/>
          </a:prstGeom>
          <a:noFill/>
          <a:ln w="9525">
            <a:noFill/>
            <a:miter lim="800000"/>
            <a:headEnd/>
            <a:tailEnd/>
          </a:ln>
        </p:spPr>
        <p:txBody>
          <a:bodyPr wrap="none">
            <a:spAutoFit/>
          </a:bodyPr>
          <a:lstStyle/>
          <a:p>
            <a:r>
              <a:rPr lang="en-US" sz="1200" b="1">
                <a:latin typeface="Times New Roman" pitchFamily="18" charset="0"/>
              </a:rPr>
              <a:t>DNA</a:t>
            </a:r>
          </a:p>
        </p:txBody>
      </p:sp>
      <p:sp>
        <p:nvSpPr>
          <p:cNvPr id="12298" name="Line 13"/>
          <p:cNvSpPr>
            <a:spLocks noChangeShapeType="1"/>
          </p:cNvSpPr>
          <p:nvPr/>
        </p:nvSpPr>
        <p:spPr bwMode="auto">
          <a:xfrm>
            <a:off x="1295400" y="3702050"/>
            <a:ext cx="685800" cy="0"/>
          </a:xfrm>
          <a:prstGeom prst="line">
            <a:avLst/>
          </a:prstGeom>
          <a:noFill/>
          <a:ln w="57150">
            <a:solidFill>
              <a:srgbClr val="FF0000"/>
            </a:solidFill>
            <a:round/>
            <a:headEnd/>
            <a:tailEnd type="triangle" w="med" len="med"/>
          </a:ln>
        </p:spPr>
        <p:txBody>
          <a:bodyPr/>
          <a:lstStyle/>
          <a:p>
            <a:endParaRPr lang="en-US"/>
          </a:p>
        </p:txBody>
      </p:sp>
      <p:sp>
        <p:nvSpPr>
          <p:cNvPr id="12299" name="Line 14"/>
          <p:cNvSpPr>
            <a:spLocks noChangeShapeType="1"/>
          </p:cNvSpPr>
          <p:nvPr/>
        </p:nvSpPr>
        <p:spPr bwMode="auto">
          <a:xfrm>
            <a:off x="1295400" y="4006850"/>
            <a:ext cx="685800" cy="0"/>
          </a:xfrm>
          <a:prstGeom prst="line">
            <a:avLst/>
          </a:prstGeom>
          <a:noFill/>
          <a:ln w="57150">
            <a:solidFill>
              <a:srgbClr val="FF0000"/>
            </a:solidFill>
            <a:round/>
            <a:headEnd/>
            <a:tailEnd type="triangle" w="med" len="med"/>
          </a:ln>
        </p:spPr>
        <p:txBody>
          <a:bodyPr/>
          <a:lstStyle/>
          <a:p>
            <a:endParaRPr lang="en-US"/>
          </a:p>
        </p:txBody>
      </p:sp>
      <p:sp>
        <p:nvSpPr>
          <p:cNvPr id="12300" name="Line 15"/>
          <p:cNvSpPr>
            <a:spLocks noChangeShapeType="1"/>
          </p:cNvSpPr>
          <p:nvPr/>
        </p:nvSpPr>
        <p:spPr bwMode="auto">
          <a:xfrm>
            <a:off x="1295400" y="4311650"/>
            <a:ext cx="685800" cy="0"/>
          </a:xfrm>
          <a:prstGeom prst="line">
            <a:avLst/>
          </a:prstGeom>
          <a:noFill/>
          <a:ln w="57150">
            <a:solidFill>
              <a:srgbClr val="FF0000"/>
            </a:solidFill>
            <a:round/>
            <a:headEnd/>
            <a:tailEnd type="triangle" w="med" len="med"/>
          </a:ln>
        </p:spPr>
        <p:txBody>
          <a:bodyPr/>
          <a:lstStyle/>
          <a:p>
            <a:endParaRPr lang="en-US"/>
          </a:p>
        </p:txBody>
      </p:sp>
      <p:pic>
        <p:nvPicPr>
          <p:cNvPr id="12301" name="Picture 16" descr="DNA VS"/>
          <p:cNvPicPr>
            <a:picLocks noChangeAspect="1" noChangeArrowheads="1"/>
          </p:cNvPicPr>
          <p:nvPr/>
        </p:nvPicPr>
        <p:blipFill>
          <a:blip r:embed="rId6" cstate="print"/>
          <a:srcRect/>
          <a:stretch>
            <a:fillRect/>
          </a:stretch>
        </p:blipFill>
        <p:spPr bwMode="auto">
          <a:xfrm rot="292336">
            <a:off x="4321175" y="3254375"/>
            <a:ext cx="609600" cy="209550"/>
          </a:xfrm>
          <a:prstGeom prst="rect">
            <a:avLst/>
          </a:prstGeom>
          <a:noFill/>
          <a:ln w="9525">
            <a:noFill/>
            <a:miter lim="800000"/>
            <a:headEnd/>
            <a:tailEnd/>
          </a:ln>
        </p:spPr>
      </p:pic>
      <p:sp>
        <p:nvSpPr>
          <p:cNvPr id="12302" name="Line 17"/>
          <p:cNvSpPr>
            <a:spLocks noChangeShapeType="1"/>
          </p:cNvSpPr>
          <p:nvPr/>
        </p:nvSpPr>
        <p:spPr bwMode="auto">
          <a:xfrm flipV="1">
            <a:off x="3124200" y="3473450"/>
            <a:ext cx="1066800" cy="228600"/>
          </a:xfrm>
          <a:prstGeom prst="line">
            <a:avLst/>
          </a:prstGeom>
          <a:noFill/>
          <a:ln w="57150">
            <a:solidFill>
              <a:srgbClr val="FF0000"/>
            </a:solidFill>
            <a:round/>
            <a:headEnd/>
            <a:tailEnd type="triangle" w="med" len="med"/>
          </a:ln>
        </p:spPr>
        <p:txBody>
          <a:bodyPr/>
          <a:lstStyle/>
          <a:p>
            <a:endParaRPr lang="en-US"/>
          </a:p>
        </p:txBody>
      </p:sp>
      <p:sp>
        <p:nvSpPr>
          <p:cNvPr id="12303" name="Line 18"/>
          <p:cNvSpPr>
            <a:spLocks noChangeShapeType="1"/>
          </p:cNvSpPr>
          <p:nvPr/>
        </p:nvSpPr>
        <p:spPr bwMode="auto">
          <a:xfrm>
            <a:off x="3124200" y="4006850"/>
            <a:ext cx="685800" cy="0"/>
          </a:xfrm>
          <a:prstGeom prst="line">
            <a:avLst/>
          </a:prstGeom>
          <a:noFill/>
          <a:ln w="57150">
            <a:solidFill>
              <a:srgbClr val="FF0000"/>
            </a:solidFill>
            <a:round/>
            <a:headEnd/>
            <a:tailEnd type="triangle" w="med" len="med"/>
          </a:ln>
        </p:spPr>
        <p:txBody>
          <a:bodyPr/>
          <a:lstStyle/>
          <a:p>
            <a:endParaRPr lang="en-US"/>
          </a:p>
        </p:txBody>
      </p:sp>
      <p:sp>
        <p:nvSpPr>
          <p:cNvPr id="12304" name="Line 19"/>
          <p:cNvSpPr>
            <a:spLocks noChangeShapeType="1"/>
          </p:cNvSpPr>
          <p:nvPr/>
        </p:nvSpPr>
        <p:spPr bwMode="auto">
          <a:xfrm>
            <a:off x="3124200" y="4311650"/>
            <a:ext cx="1066800" cy="228600"/>
          </a:xfrm>
          <a:prstGeom prst="line">
            <a:avLst/>
          </a:prstGeom>
          <a:noFill/>
          <a:ln w="76200" cmpd="tri">
            <a:solidFill>
              <a:srgbClr val="FF0000"/>
            </a:solidFill>
            <a:round/>
            <a:headEnd/>
            <a:tailEnd type="triangle" w="med" len="med"/>
          </a:ln>
        </p:spPr>
        <p:txBody>
          <a:bodyPr/>
          <a:lstStyle/>
          <a:p>
            <a:endParaRPr lang="en-US"/>
          </a:p>
        </p:txBody>
      </p:sp>
      <p:sp>
        <p:nvSpPr>
          <p:cNvPr id="12305" name="Text Box 20"/>
          <p:cNvSpPr txBox="1">
            <a:spLocks noChangeArrowheads="1"/>
          </p:cNvSpPr>
          <p:nvPr/>
        </p:nvSpPr>
        <p:spPr bwMode="auto">
          <a:xfrm>
            <a:off x="4391025" y="3046413"/>
            <a:ext cx="512763" cy="274637"/>
          </a:xfrm>
          <a:prstGeom prst="rect">
            <a:avLst/>
          </a:prstGeom>
          <a:noFill/>
          <a:ln w="9525">
            <a:noFill/>
            <a:miter lim="800000"/>
            <a:headEnd/>
            <a:tailEnd/>
          </a:ln>
        </p:spPr>
        <p:txBody>
          <a:bodyPr wrap="none">
            <a:spAutoFit/>
          </a:bodyPr>
          <a:lstStyle/>
          <a:p>
            <a:r>
              <a:rPr lang="en-US" sz="1200" b="1">
                <a:latin typeface="Times New Roman" pitchFamily="18" charset="0"/>
              </a:rPr>
              <a:t>DNA</a:t>
            </a:r>
          </a:p>
        </p:txBody>
      </p:sp>
      <p:graphicFrame>
        <p:nvGraphicFramePr>
          <p:cNvPr id="12290" name="Object 21"/>
          <p:cNvGraphicFramePr>
            <a:graphicFrameLocks noChangeAspect="1"/>
          </p:cNvGraphicFramePr>
          <p:nvPr/>
        </p:nvGraphicFramePr>
        <p:xfrm>
          <a:off x="4419600" y="4387850"/>
          <a:ext cx="417513" cy="457200"/>
        </p:xfrm>
        <a:graphic>
          <a:graphicData uri="http://schemas.openxmlformats.org/presentationml/2006/ole">
            <mc:AlternateContent xmlns:mc="http://schemas.openxmlformats.org/markup-compatibility/2006">
              <mc:Choice xmlns:v="urn:schemas-microsoft-com:vml" Requires="v">
                <p:oleObj spid="_x0000_s12292" name="Image" r:id="rId7" imgW="494976" imgH="542570" progId="Photoshop.Image.6">
                  <p:embed/>
                </p:oleObj>
              </mc:Choice>
              <mc:Fallback>
                <p:oleObj name="Image" r:id="rId7" imgW="494976" imgH="542570" progId="Photoshop.Image.6">
                  <p:embed/>
                  <p:pic>
                    <p:nvPicPr>
                      <p:cNvPr id="0" name="Object 2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19600" y="4387850"/>
                        <a:ext cx="417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06" name="Text Box 22"/>
          <p:cNvSpPr txBox="1">
            <a:spLocks noChangeArrowheads="1"/>
          </p:cNvSpPr>
          <p:nvPr/>
        </p:nvSpPr>
        <p:spPr bwMode="auto">
          <a:xfrm>
            <a:off x="1600200" y="1676400"/>
            <a:ext cx="1878013" cy="517525"/>
          </a:xfrm>
          <a:prstGeom prst="rect">
            <a:avLst/>
          </a:prstGeom>
          <a:noFill/>
          <a:ln w="9525">
            <a:noFill/>
            <a:miter lim="800000"/>
            <a:headEnd/>
            <a:tailEnd/>
          </a:ln>
        </p:spPr>
        <p:txBody>
          <a:bodyPr wrap="none">
            <a:spAutoFit/>
          </a:bodyPr>
          <a:lstStyle/>
          <a:p>
            <a:pPr algn="ctr"/>
            <a:r>
              <a:rPr lang="en-US" sz="1400" b="1">
                <a:latin typeface="Times New Roman" pitchFamily="18" charset="0"/>
              </a:rPr>
              <a:t>Proteosome-Resistant </a:t>
            </a:r>
            <a:br>
              <a:rPr lang="en-US" sz="1400" b="1">
                <a:latin typeface="Times New Roman" pitchFamily="18" charset="0"/>
              </a:rPr>
            </a:br>
            <a:r>
              <a:rPr lang="en-US" sz="1400" b="1">
                <a:latin typeface="Times New Roman" pitchFamily="18" charset="0"/>
              </a:rPr>
              <a:t>Antigens</a:t>
            </a:r>
          </a:p>
        </p:txBody>
      </p:sp>
      <p:sp>
        <p:nvSpPr>
          <p:cNvPr id="12307" name="Line 23"/>
          <p:cNvSpPr>
            <a:spLocks noChangeShapeType="1"/>
          </p:cNvSpPr>
          <p:nvPr/>
        </p:nvSpPr>
        <p:spPr bwMode="auto">
          <a:xfrm>
            <a:off x="2552700" y="2209800"/>
            <a:ext cx="0" cy="381000"/>
          </a:xfrm>
          <a:prstGeom prst="line">
            <a:avLst/>
          </a:prstGeom>
          <a:noFill/>
          <a:ln w="57150">
            <a:solidFill>
              <a:srgbClr val="009900"/>
            </a:solidFill>
            <a:round/>
            <a:headEnd/>
            <a:tailEnd type="triangle" w="med" len="med"/>
          </a:ln>
        </p:spPr>
        <p:txBody>
          <a:bodyPr/>
          <a:lstStyle/>
          <a:p>
            <a:endParaRPr lang="en-US"/>
          </a:p>
        </p:txBody>
      </p:sp>
      <p:sp>
        <p:nvSpPr>
          <p:cNvPr id="12308" name="Line 24"/>
          <p:cNvSpPr>
            <a:spLocks noChangeShapeType="1"/>
          </p:cNvSpPr>
          <p:nvPr/>
        </p:nvSpPr>
        <p:spPr bwMode="auto">
          <a:xfrm>
            <a:off x="6719888" y="2209800"/>
            <a:ext cx="0" cy="381000"/>
          </a:xfrm>
          <a:prstGeom prst="line">
            <a:avLst/>
          </a:prstGeom>
          <a:noFill/>
          <a:ln w="57150">
            <a:solidFill>
              <a:srgbClr val="009900"/>
            </a:solidFill>
            <a:round/>
            <a:headEnd/>
            <a:tailEnd type="triangle" w="med" len="med"/>
          </a:ln>
        </p:spPr>
        <p:txBody>
          <a:bodyPr/>
          <a:lstStyle/>
          <a:p>
            <a:endParaRPr lang="en-US"/>
          </a:p>
        </p:txBody>
      </p:sp>
      <p:sp>
        <p:nvSpPr>
          <p:cNvPr id="12309" name="Text Box 25"/>
          <p:cNvSpPr txBox="1">
            <a:spLocks noChangeArrowheads="1"/>
          </p:cNvSpPr>
          <p:nvPr/>
        </p:nvSpPr>
        <p:spPr bwMode="auto">
          <a:xfrm>
            <a:off x="5678488" y="1676400"/>
            <a:ext cx="2055812" cy="517525"/>
          </a:xfrm>
          <a:prstGeom prst="rect">
            <a:avLst/>
          </a:prstGeom>
          <a:noFill/>
          <a:ln w="9525">
            <a:noFill/>
            <a:miter lim="800000"/>
            <a:headEnd/>
            <a:tailEnd/>
          </a:ln>
        </p:spPr>
        <p:txBody>
          <a:bodyPr wrap="none">
            <a:spAutoFit/>
          </a:bodyPr>
          <a:lstStyle/>
          <a:p>
            <a:pPr algn="ctr"/>
            <a:r>
              <a:rPr lang="en-US" sz="1400" b="1">
                <a:latin typeface="Times New Roman" pitchFamily="18" charset="0"/>
              </a:rPr>
              <a:t>Proteosome-Degradable </a:t>
            </a:r>
            <a:br>
              <a:rPr lang="en-US" sz="1400" b="1">
                <a:latin typeface="Times New Roman" pitchFamily="18" charset="0"/>
              </a:rPr>
            </a:br>
            <a:r>
              <a:rPr lang="en-US" sz="1400" b="1">
                <a:latin typeface="Times New Roman" pitchFamily="18" charset="0"/>
              </a:rPr>
              <a:t>Antigens</a:t>
            </a:r>
          </a:p>
        </p:txBody>
      </p:sp>
      <p:sp>
        <p:nvSpPr>
          <p:cNvPr id="12310" name="Text Box 26"/>
          <p:cNvSpPr txBox="1">
            <a:spLocks noChangeArrowheads="1"/>
          </p:cNvSpPr>
          <p:nvPr/>
        </p:nvSpPr>
        <p:spPr bwMode="auto">
          <a:xfrm>
            <a:off x="4313238" y="4235450"/>
            <a:ext cx="668337" cy="184150"/>
          </a:xfrm>
          <a:prstGeom prst="rect">
            <a:avLst/>
          </a:prstGeom>
          <a:noFill/>
          <a:ln w="9525">
            <a:noFill/>
            <a:miter lim="800000"/>
            <a:headEnd/>
            <a:tailEnd/>
          </a:ln>
        </p:spPr>
        <p:txBody>
          <a:bodyPr>
            <a:spAutoFit/>
          </a:bodyPr>
          <a:lstStyle/>
          <a:p>
            <a:pPr>
              <a:lnSpc>
                <a:spcPct val="50000"/>
              </a:lnSpc>
            </a:pPr>
            <a:r>
              <a:rPr lang="en-US" sz="1200" b="1">
                <a:latin typeface="Times New Roman" pitchFamily="18" charset="0"/>
              </a:rPr>
              <a:t>Protein</a:t>
            </a:r>
          </a:p>
        </p:txBody>
      </p:sp>
      <p:sp>
        <p:nvSpPr>
          <p:cNvPr id="12311" name="Line 27"/>
          <p:cNvSpPr>
            <a:spLocks noChangeShapeType="1"/>
          </p:cNvSpPr>
          <p:nvPr/>
        </p:nvSpPr>
        <p:spPr bwMode="auto">
          <a:xfrm flipH="1" flipV="1">
            <a:off x="5105400" y="3473450"/>
            <a:ext cx="990600" cy="228600"/>
          </a:xfrm>
          <a:prstGeom prst="line">
            <a:avLst/>
          </a:prstGeom>
          <a:noFill/>
          <a:ln w="57150">
            <a:solidFill>
              <a:srgbClr val="FF0000"/>
            </a:solidFill>
            <a:round/>
            <a:headEnd type="triangle" w="med" len="med"/>
            <a:tailEnd/>
          </a:ln>
        </p:spPr>
        <p:txBody>
          <a:bodyPr/>
          <a:lstStyle/>
          <a:p>
            <a:endParaRPr lang="en-US"/>
          </a:p>
        </p:txBody>
      </p:sp>
      <p:sp>
        <p:nvSpPr>
          <p:cNvPr id="12312" name="Line 28"/>
          <p:cNvSpPr>
            <a:spLocks noChangeShapeType="1"/>
          </p:cNvSpPr>
          <p:nvPr/>
        </p:nvSpPr>
        <p:spPr bwMode="auto">
          <a:xfrm flipH="1">
            <a:off x="5181600" y="4006850"/>
            <a:ext cx="685800" cy="0"/>
          </a:xfrm>
          <a:prstGeom prst="line">
            <a:avLst/>
          </a:prstGeom>
          <a:noFill/>
          <a:ln w="57150">
            <a:solidFill>
              <a:srgbClr val="FF0000"/>
            </a:solidFill>
            <a:round/>
            <a:headEnd type="triangle" w="med" len="med"/>
            <a:tailEnd/>
          </a:ln>
        </p:spPr>
        <p:txBody>
          <a:bodyPr/>
          <a:lstStyle/>
          <a:p>
            <a:endParaRPr lang="en-US"/>
          </a:p>
        </p:txBody>
      </p:sp>
      <p:sp>
        <p:nvSpPr>
          <p:cNvPr id="12313" name="Line 29"/>
          <p:cNvSpPr>
            <a:spLocks noChangeShapeType="1"/>
          </p:cNvSpPr>
          <p:nvPr/>
        </p:nvSpPr>
        <p:spPr bwMode="auto">
          <a:xfrm flipH="1">
            <a:off x="5029200" y="4311650"/>
            <a:ext cx="1066800" cy="228600"/>
          </a:xfrm>
          <a:prstGeom prst="line">
            <a:avLst/>
          </a:prstGeom>
          <a:noFill/>
          <a:ln w="76200" cmpd="tri">
            <a:solidFill>
              <a:srgbClr val="FF0000"/>
            </a:solidFill>
            <a:round/>
            <a:headEnd type="triangle" w="med" len="med"/>
            <a:tailEnd/>
          </a:ln>
        </p:spPr>
        <p:txBody>
          <a:bodyPr/>
          <a:lstStyle/>
          <a:p>
            <a:endParaRPr lang="en-US"/>
          </a:p>
        </p:txBody>
      </p:sp>
      <p:sp>
        <p:nvSpPr>
          <p:cNvPr id="12314" name="Text Box 30"/>
          <p:cNvSpPr txBox="1">
            <a:spLocks noChangeArrowheads="1"/>
          </p:cNvSpPr>
          <p:nvPr/>
        </p:nvSpPr>
        <p:spPr bwMode="auto">
          <a:xfrm>
            <a:off x="3962400" y="3663950"/>
            <a:ext cx="1371600" cy="184150"/>
          </a:xfrm>
          <a:prstGeom prst="rect">
            <a:avLst/>
          </a:prstGeom>
          <a:noFill/>
          <a:ln w="9525">
            <a:noFill/>
            <a:miter lim="800000"/>
            <a:headEnd/>
            <a:tailEnd/>
          </a:ln>
        </p:spPr>
        <p:txBody>
          <a:bodyPr>
            <a:spAutoFit/>
          </a:bodyPr>
          <a:lstStyle/>
          <a:p>
            <a:pPr algn="ctr">
              <a:lnSpc>
                <a:spcPct val="50000"/>
              </a:lnSpc>
            </a:pPr>
            <a:r>
              <a:rPr lang="en-US" sz="1200" b="1">
                <a:latin typeface="Times New Roman" pitchFamily="18" charset="0"/>
              </a:rPr>
              <a:t>Peptide Transfer</a:t>
            </a:r>
          </a:p>
        </p:txBody>
      </p:sp>
      <p:grpSp>
        <p:nvGrpSpPr>
          <p:cNvPr id="12315" name="Group 31"/>
          <p:cNvGrpSpPr>
            <a:grpSpLocks/>
          </p:cNvGrpSpPr>
          <p:nvPr/>
        </p:nvGrpSpPr>
        <p:grpSpPr bwMode="auto">
          <a:xfrm>
            <a:off x="4214813" y="3854450"/>
            <a:ext cx="738187" cy="292100"/>
            <a:chOff x="2319" y="2072"/>
            <a:chExt cx="465" cy="184"/>
          </a:xfrm>
        </p:grpSpPr>
        <p:graphicFrame>
          <p:nvGraphicFramePr>
            <p:cNvPr id="12291" name="Object 32"/>
            <p:cNvGraphicFramePr>
              <a:graphicFrameLocks noChangeAspect="1"/>
            </p:cNvGraphicFramePr>
            <p:nvPr/>
          </p:nvGraphicFramePr>
          <p:xfrm>
            <a:off x="2400" y="2072"/>
            <a:ext cx="384" cy="184"/>
          </p:xfrm>
          <a:graphic>
            <a:graphicData uri="http://schemas.openxmlformats.org/presentationml/2006/ole">
              <mc:AlternateContent xmlns:mc="http://schemas.openxmlformats.org/markup-compatibility/2006">
                <mc:Choice xmlns:v="urn:schemas-microsoft-com:vml" Requires="v">
                  <p:oleObj spid="_x0000_s12293" name="Image" r:id="rId9" imgW="609524" imgH="291961" progId="Photoshop.Image.6">
                    <p:embed/>
                  </p:oleObj>
                </mc:Choice>
                <mc:Fallback>
                  <p:oleObj name="Image" r:id="rId9" imgW="609524" imgH="291961" progId="Photoshop.Image.6">
                    <p:embed/>
                    <p:pic>
                      <p:nvPicPr>
                        <p:cNvPr id="0" name="Object 3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00" y="2072"/>
                          <a:ext cx="384" cy="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329" name="Line 33"/>
            <p:cNvSpPr>
              <a:spLocks noChangeShapeType="1"/>
            </p:cNvSpPr>
            <p:nvPr/>
          </p:nvSpPr>
          <p:spPr bwMode="auto">
            <a:xfrm>
              <a:off x="2319" y="2160"/>
              <a:ext cx="96" cy="0"/>
            </a:xfrm>
            <a:prstGeom prst="line">
              <a:avLst/>
            </a:prstGeom>
            <a:noFill/>
            <a:ln w="57150">
              <a:solidFill>
                <a:srgbClr val="00FF00"/>
              </a:solidFill>
              <a:round/>
              <a:headEnd/>
              <a:tailEnd/>
            </a:ln>
          </p:spPr>
          <p:txBody>
            <a:bodyPr/>
            <a:lstStyle/>
            <a:p>
              <a:endParaRPr lang="en-US"/>
            </a:p>
          </p:txBody>
        </p:sp>
        <p:sp>
          <p:nvSpPr>
            <p:cNvPr id="12330" name="Text Box 34"/>
            <p:cNvSpPr txBox="1">
              <a:spLocks noChangeArrowheads="1"/>
            </p:cNvSpPr>
            <p:nvPr/>
          </p:nvSpPr>
          <p:spPr bwMode="auto">
            <a:xfrm>
              <a:off x="2448" y="2073"/>
              <a:ext cx="303" cy="173"/>
            </a:xfrm>
            <a:prstGeom prst="rect">
              <a:avLst/>
            </a:prstGeom>
            <a:noFill/>
            <a:ln w="9525">
              <a:noFill/>
              <a:miter lim="800000"/>
              <a:headEnd/>
              <a:tailEnd/>
            </a:ln>
          </p:spPr>
          <p:txBody>
            <a:bodyPr wrap="none">
              <a:spAutoFit/>
            </a:bodyPr>
            <a:lstStyle/>
            <a:p>
              <a:r>
                <a:rPr lang="en-US" sz="1200" b="1">
                  <a:latin typeface="Times New Roman" pitchFamily="18" charset="0"/>
                </a:rPr>
                <a:t>HSP</a:t>
              </a:r>
            </a:p>
          </p:txBody>
        </p:sp>
      </p:grpSp>
      <p:sp>
        <p:nvSpPr>
          <p:cNvPr id="12316" name="Text Box 35"/>
          <p:cNvSpPr txBox="1">
            <a:spLocks noChangeArrowheads="1"/>
          </p:cNvSpPr>
          <p:nvPr/>
        </p:nvSpPr>
        <p:spPr bwMode="auto">
          <a:xfrm>
            <a:off x="5715000" y="2667000"/>
            <a:ext cx="2114550" cy="641350"/>
          </a:xfrm>
          <a:prstGeom prst="rect">
            <a:avLst/>
          </a:prstGeom>
          <a:noFill/>
          <a:ln w="9525">
            <a:noFill/>
            <a:miter lim="800000"/>
            <a:headEnd/>
            <a:tailEnd/>
          </a:ln>
        </p:spPr>
        <p:txBody>
          <a:bodyPr wrap="none">
            <a:spAutoFit/>
          </a:bodyPr>
          <a:lstStyle/>
          <a:p>
            <a:pPr algn="ctr"/>
            <a:r>
              <a:rPr lang="en-US" b="1">
                <a:latin typeface="Times New Roman" pitchFamily="18" charset="0"/>
              </a:rPr>
              <a:t>Antigen Presenting </a:t>
            </a:r>
          </a:p>
          <a:p>
            <a:pPr algn="ctr"/>
            <a:r>
              <a:rPr lang="en-US" b="1">
                <a:latin typeface="Times New Roman" pitchFamily="18" charset="0"/>
              </a:rPr>
              <a:t>Cell</a:t>
            </a:r>
          </a:p>
        </p:txBody>
      </p:sp>
      <p:grpSp>
        <p:nvGrpSpPr>
          <p:cNvPr id="12317" name="Group 36"/>
          <p:cNvGrpSpPr>
            <a:grpSpLocks/>
          </p:cNvGrpSpPr>
          <p:nvPr/>
        </p:nvGrpSpPr>
        <p:grpSpPr bwMode="auto">
          <a:xfrm>
            <a:off x="6286500" y="3613150"/>
            <a:ext cx="876300" cy="850900"/>
            <a:chOff x="3528" y="1912"/>
            <a:chExt cx="552" cy="536"/>
          </a:xfrm>
        </p:grpSpPr>
        <p:pic>
          <p:nvPicPr>
            <p:cNvPr id="12320" name="Picture 37" descr="APC"/>
            <p:cNvPicPr>
              <a:picLocks noChangeAspect="1" noChangeArrowheads="1"/>
            </p:cNvPicPr>
            <p:nvPr/>
          </p:nvPicPr>
          <p:blipFill>
            <a:blip r:embed="rId11" cstate="print"/>
            <a:srcRect/>
            <a:stretch>
              <a:fillRect/>
            </a:stretch>
          </p:blipFill>
          <p:spPr bwMode="auto">
            <a:xfrm>
              <a:off x="3528" y="1912"/>
              <a:ext cx="552" cy="536"/>
            </a:xfrm>
            <a:prstGeom prst="rect">
              <a:avLst/>
            </a:prstGeom>
            <a:noFill/>
            <a:ln w="9525">
              <a:noFill/>
              <a:miter lim="800000"/>
              <a:headEnd/>
              <a:tailEnd/>
            </a:ln>
          </p:spPr>
        </p:pic>
        <p:grpSp>
          <p:nvGrpSpPr>
            <p:cNvPr id="12321" name="Group 38"/>
            <p:cNvGrpSpPr>
              <a:grpSpLocks/>
            </p:cNvGrpSpPr>
            <p:nvPr/>
          </p:nvGrpSpPr>
          <p:grpSpPr bwMode="auto">
            <a:xfrm rot="-5157894">
              <a:off x="3904" y="2144"/>
              <a:ext cx="111" cy="144"/>
              <a:chOff x="2865" y="3552"/>
              <a:chExt cx="181" cy="289"/>
            </a:xfrm>
          </p:grpSpPr>
          <p:grpSp>
            <p:nvGrpSpPr>
              <p:cNvPr id="12322" name="Group 39"/>
              <p:cNvGrpSpPr>
                <a:grpSpLocks/>
              </p:cNvGrpSpPr>
              <p:nvPr/>
            </p:nvGrpSpPr>
            <p:grpSpPr bwMode="auto">
              <a:xfrm>
                <a:off x="2865" y="3552"/>
                <a:ext cx="85" cy="285"/>
                <a:chOff x="2769" y="3456"/>
                <a:chExt cx="85" cy="285"/>
              </a:xfrm>
            </p:grpSpPr>
            <p:sp>
              <p:nvSpPr>
                <p:cNvPr id="12327" name="Line 40"/>
                <p:cNvSpPr>
                  <a:spLocks noChangeShapeType="1"/>
                </p:cNvSpPr>
                <p:nvPr/>
              </p:nvSpPr>
              <p:spPr bwMode="auto">
                <a:xfrm>
                  <a:off x="2832" y="3456"/>
                  <a:ext cx="0" cy="240"/>
                </a:xfrm>
                <a:prstGeom prst="line">
                  <a:avLst/>
                </a:prstGeom>
                <a:noFill/>
                <a:ln w="28575">
                  <a:solidFill>
                    <a:srgbClr val="FF0000"/>
                  </a:solidFill>
                  <a:round/>
                  <a:headEnd/>
                  <a:tailEnd/>
                </a:ln>
              </p:spPr>
              <p:txBody>
                <a:bodyPr/>
                <a:lstStyle/>
                <a:p>
                  <a:endParaRPr lang="en-US"/>
                </a:p>
              </p:txBody>
            </p:sp>
            <p:sp>
              <p:nvSpPr>
                <p:cNvPr id="12328" name="Freeform 41"/>
                <p:cNvSpPr>
                  <a:spLocks/>
                </p:cNvSpPr>
                <p:nvPr/>
              </p:nvSpPr>
              <p:spPr bwMode="auto">
                <a:xfrm rot="-1384248">
                  <a:off x="2769" y="3687"/>
                  <a:ext cx="85" cy="54"/>
                </a:xfrm>
                <a:custGeom>
                  <a:avLst/>
                  <a:gdLst>
                    <a:gd name="T0" fmla="*/ 8 w 56"/>
                    <a:gd name="T1" fmla="*/ 56 h 56"/>
                    <a:gd name="T2" fmla="*/ 8 w 56"/>
                    <a:gd name="T3" fmla="*/ 8 h 56"/>
                    <a:gd name="T4" fmla="*/ 56 w 56"/>
                    <a:gd name="T5" fmla="*/ 8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56"/>
                      </a:moveTo>
                      <a:cubicBezTo>
                        <a:pt x="4" y="36"/>
                        <a:pt x="0" y="16"/>
                        <a:pt x="8" y="8"/>
                      </a:cubicBezTo>
                      <a:cubicBezTo>
                        <a:pt x="16" y="0"/>
                        <a:pt x="48" y="8"/>
                        <a:pt x="56" y="8"/>
                      </a:cubicBezTo>
                    </a:path>
                  </a:pathLst>
                </a:custGeom>
                <a:noFill/>
                <a:ln w="28575" cmpd="sng">
                  <a:solidFill>
                    <a:srgbClr val="FF0000"/>
                  </a:solidFill>
                  <a:round/>
                  <a:headEnd/>
                  <a:tailEnd/>
                </a:ln>
              </p:spPr>
              <p:txBody>
                <a:bodyPr/>
                <a:lstStyle/>
                <a:p>
                  <a:endParaRPr lang="en-US"/>
                </a:p>
              </p:txBody>
            </p:sp>
          </p:grpSp>
          <p:grpSp>
            <p:nvGrpSpPr>
              <p:cNvPr id="12323" name="Group 42"/>
              <p:cNvGrpSpPr>
                <a:grpSpLocks/>
              </p:cNvGrpSpPr>
              <p:nvPr/>
            </p:nvGrpSpPr>
            <p:grpSpPr bwMode="auto">
              <a:xfrm flipH="1">
                <a:off x="2961" y="3552"/>
                <a:ext cx="85" cy="285"/>
                <a:chOff x="2769" y="3456"/>
                <a:chExt cx="85" cy="285"/>
              </a:xfrm>
            </p:grpSpPr>
            <p:sp>
              <p:nvSpPr>
                <p:cNvPr id="12325" name="Line 43"/>
                <p:cNvSpPr>
                  <a:spLocks noChangeShapeType="1"/>
                </p:cNvSpPr>
                <p:nvPr/>
              </p:nvSpPr>
              <p:spPr bwMode="auto">
                <a:xfrm>
                  <a:off x="2832" y="3456"/>
                  <a:ext cx="0" cy="240"/>
                </a:xfrm>
                <a:prstGeom prst="line">
                  <a:avLst/>
                </a:prstGeom>
                <a:noFill/>
                <a:ln w="28575">
                  <a:solidFill>
                    <a:srgbClr val="FF0000"/>
                  </a:solidFill>
                  <a:round/>
                  <a:headEnd/>
                  <a:tailEnd/>
                </a:ln>
              </p:spPr>
              <p:txBody>
                <a:bodyPr/>
                <a:lstStyle/>
                <a:p>
                  <a:endParaRPr lang="en-US"/>
                </a:p>
              </p:txBody>
            </p:sp>
            <p:sp>
              <p:nvSpPr>
                <p:cNvPr id="12326" name="Freeform 44"/>
                <p:cNvSpPr>
                  <a:spLocks/>
                </p:cNvSpPr>
                <p:nvPr/>
              </p:nvSpPr>
              <p:spPr bwMode="auto">
                <a:xfrm rot="-1384248">
                  <a:off x="2769" y="3687"/>
                  <a:ext cx="85" cy="54"/>
                </a:xfrm>
                <a:custGeom>
                  <a:avLst/>
                  <a:gdLst>
                    <a:gd name="T0" fmla="*/ 8 w 56"/>
                    <a:gd name="T1" fmla="*/ 56 h 56"/>
                    <a:gd name="T2" fmla="*/ 8 w 56"/>
                    <a:gd name="T3" fmla="*/ 8 h 56"/>
                    <a:gd name="T4" fmla="*/ 56 w 56"/>
                    <a:gd name="T5" fmla="*/ 8 h 56"/>
                    <a:gd name="T6" fmla="*/ 0 60000 65536"/>
                    <a:gd name="T7" fmla="*/ 0 60000 65536"/>
                    <a:gd name="T8" fmla="*/ 0 60000 65536"/>
                    <a:gd name="T9" fmla="*/ 0 w 56"/>
                    <a:gd name="T10" fmla="*/ 0 h 56"/>
                    <a:gd name="T11" fmla="*/ 56 w 56"/>
                    <a:gd name="T12" fmla="*/ 56 h 56"/>
                  </a:gdLst>
                  <a:ahLst/>
                  <a:cxnLst>
                    <a:cxn ang="T6">
                      <a:pos x="T0" y="T1"/>
                    </a:cxn>
                    <a:cxn ang="T7">
                      <a:pos x="T2" y="T3"/>
                    </a:cxn>
                    <a:cxn ang="T8">
                      <a:pos x="T4" y="T5"/>
                    </a:cxn>
                  </a:cxnLst>
                  <a:rect l="T9" t="T10" r="T11" b="T12"/>
                  <a:pathLst>
                    <a:path w="56" h="56">
                      <a:moveTo>
                        <a:pt x="8" y="56"/>
                      </a:moveTo>
                      <a:cubicBezTo>
                        <a:pt x="4" y="36"/>
                        <a:pt x="0" y="16"/>
                        <a:pt x="8" y="8"/>
                      </a:cubicBezTo>
                      <a:cubicBezTo>
                        <a:pt x="16" y="0"/>
                        <a:pt x="48" y="8"/>
                        <a:pt x="56" y="8"/>
                      </a:cubicBezTo>
                    </a:path>
                  </a:pathLst>
                </a:custGeom>
                <a:noFill/>
                <a:ln w="28575" cmpd="sng">
                  <a:solidFill>
                    <a:srgbClr val="FF0000"/>
                  </a:solidFill>
                  <a:round/>
                  <a:headEnd/>
                  <a:tailEnd/>
                </a:ln>
              </p:spPr>
              <p:txBody>
                <a:bodyPr/>
                <a:lstStyle/>
                <a:p>
                  <a:endParaRPr lang="en-US"/>
                </a:p>
              </p:txBody>
            </p:sp>
          </p:grpSp>
          <p:sp>
            <p:nvSpPr>
              <p:cNvPr id="12324" name="Freeform 45"/>
              <p:cNvSpPr>
                <a:spLocks/>
              </p:cNvSpPr>
              <p:nvPr/>
            </p:nvSpPr>
            <p:spPr bwMode="auto">
              <a:xfrm>
                <a:off x="2907" y="3814"/>
                <a:ext cx="87" cy="27"/>
              </a:xfrm>
              <a:custGeom>
                <a:avLst/>
                <a:gdLst>
                  <a:gd name="T0" fmla="*/ 0 w 87"/>
                  <a:gd name="T1" fmla="*/ 17 h 27"/>
                  <a:gd name="T2" fmla="*/ 45 w 87"/>
                  <a:gd name="T3" fmla="*/ 8 h 27"/>
                  <a:gd name="T4" fmla="*/ 84 w 87"/>
                  <a:gd name="T5" fmla="*/ 17 h 27"/>
                  <a:gd name="T6" fmla="*/ 87 w 87"/>
                  <a:gd name="T7" fmla="*/ 8 h 27"/>
                  <a:gd name="T8" fmla="*/ 0 60000 65536"/>
                  <a:gd name="T9" fmla="*/ 0 60000 65536"/>
                  <a:gd name="T10" fmla="*/ 0 60000 65536"/>
                  <a:gd name="T11" fmla="*/ 0 60000 65536"/>
                  <a:gd name="T12" fmla="*/ 0 w 87"/>
                  <a:gd name="T13" fmla="*/ 0 h 27"/>
                  <a:gd name="T14" fmla="*/ 87 w 87"/>
                  <a:gd name="T15" fmla="*/ 27 h 27"/>
                </a:gdLst>
                <a:ahLst/>
                <a:cxnLst>
                  <a:cxn ang="T8">
                    <a:pos x="T0" y="T1"/>
                  </a:cxn>
                  <a:cxn ang="T9">
                    <a:pos x="T2" y="T3"/>
                  </a:cxn>
                  <a:cxn ang="T10">
                    <a:pos x="T4" y="T5"/>
                  </a:cxn>
                  <a:cxn ang="T11">
                    <a:pos x="T6" y="T7"/>
                  </a:cxn>
                </a:cxnLst>
                <a:rect l="T12" t="T13" r="T14" b="T15"/>
                <a:pathLst>
                  <a:path w="87" h="27">
                    <a:moveTo>
                      <a:pt x="0" y="17"/>
                    </a:moveTo>
                    <a:cubicBezTo>
                      <a:pt x="26" y="0"/>
                      <a:pt x="11" y="4"/>
                      <a:pt x="45" y="8"/>
                    </a:cubicBezTo>
                    <a:cubicBezTo>
                      <a:pt x="51" y="27"/>
                      <a:pt x="65" y="19"/>
                      <a:pt x="84" y="17"/>
                    </a:cubicBezTo>
                    <a:cubicBezTo>
                      <a:pt x="85" y="14"/>
                      <a:pt x="87" y="8"/>
                      <a:pt x="87" y="8"/>
                    </a:cubicBezTo>
                  </a:path>
                </a:pathLst>
              </a:custGeom>
              <a:noFill/>
              <a:ln w="28575" cmpd="sng">
                <a:solidFill>
                  <a:srgbClr val="009900"/>
                </a:solidFill>
                <a:round/>
                <a:headEnd/>
                <a:tailEnd/>
              </a:ln>
            </p:spPr>
            <p:txBody>
              <a:bodyPr/>
              <a:lstStyle/>
              <a:p>
                <a:endParaRPr lang="en-US"/>
              </a:p>
            </p:txBody>
          </p:sp>
        </p:grpSp>
      </p:grpSp>
      <p:sp>
        <p:nvSpPr>
          <p:cNvPr id="12318" name="Text Box 46"/>
          <p:cNvSpPr txBox="1">
            <a:spLocks noChangeArrowheads="1"/>
          </p:cNvSpPr>
          <p:nvPr/>
        </p:nvSpPr>
        <p:spPr bwMode="auto">
          <a:xfrm>
            <a:off x="6477000" y="4616450"/>
            <a:ext cx="1403350" cy="641350"/>
          </a:xfrm>
          <a:prstGeom prst="rect">
            <a:avLst/>
          </a:prstGeom>
          <a:noFill/>
          <a:ln w="9525">
            <a:noFill/>
            <a:miter lim="800000"/>
            <a:headEnd/>
            <a:tailEnd/>
          </a:ln>
        </p:spPr>
        <p:txBody>
          <a:bodyPr wrap="none">
            <a:spAutoFit/>
          </a:bodyPr>
          <a:lstStyle/>
          <a:p>
            <a:pPr algn="ctr"/>
            <a:r>
              <a:rPr lang="en-US" b="1">
                <a:solidFill>
                  <a:srgbClr val="000099"/>
                </a:solidFill>
                <a:latin typeface="Times New Roman" pitchFamily="18" charset="0"/>
              </a:rPr>
              <a:t>Antigen </a:t>
            </a:r>
            <a:br>
              <a:rPr lang="en-US" b="1">
                <a:solidFill>
                  <a:srgbClr val="000099"/>
                </a:solidFill>
                <a:latin typeface="Times New Roman" pitchFamily="18" charset="0"/>
              </a:rPr>
            </a:br>
            <a:r>
              <a:rPr lang="en-US" b="1">
                <a:solidFill>
                  <a:srgbClr val="000099"/>
                </a:solidFill>
                <a:latin typeface="Times New Roman" pitchFamily="18" charset="0"/>
              </a:rPr>
              <a:t>presentation</a:t>
            </a:r>
            <a:endParaRPr lang="en-US" sz="1400" b="1">
              <a:solidFill>
                <a:srgbClr val="000099"/>
              </a:solidFill>
              <a:latin typeface="Times New Roman" pitchFamily="18" charset="0"/>
            </a:endParaRPr>
          </a:p>
        </p:txBody>
      </p:sp>
      <p:sp>
        <p:nvSpPr>
          <p:cNvPr id="12319" name="Text Box 47"/>
          <p:cNvSpPr txBox="1">
            <a:spLocks noChangeArrowheads="1"/>
          </p:cNvSpPr>
          <p:nvPr/>
        </p:nvSpPr>
        <p:spPr bwMode="auto">
          <a:xfrm>
            <a:off x="3638550" y="4921250"/>
            <a:ext cx="1974850" cy="641350"/>
          </a:xfrm>
          <a:prstGeom prst="rect">
            <a:avLst/>
          </a:prstGeom>
          <a:noFill/>
          <a:ln w="9525">
            <a:noFill/>
            <a:miter lim="800000"/>
            <a:headEnd/>
            <a:tailEnd/>
          </a:ln>
        </p:spPr>
        <p:txBody>
          <a:bodyPr wrap="none">
            <a:spAutoFit/>
          </a:bodyPr>
          <a:lstStyle/>
          <a:p>
            <a:pPr algn="ctr"/>
            <a:r>
              <a:rPr lang="en-US" b="1">
                <a:solidFill>
                  <a:srgbClr val="000099"/>
                </a:solidFill>
                <a:latin typeface="Times New Roman" pitchFamily="18" charset="0"/>
              </a:rPr>
              <a:t>Antigen </a:t>
            </a:r>
            <a:br>
              <a:rPr lang="en-US" b="1">
                <a:solidFill>
                  <a:srgbClr val="000099"/>
                </a:solidFill>
                <a:latin typeface="Times New Roman" pitchFamily="18" charset="0"/>
              </a:rPr>
            </a:br>
            <a:r>
              <a:rPr lang="en-US" b="1">
                <a:solidFill>
                  <a:srgbClr val="000099"/>
                </a:solidFill>
                <a:latin typeface="Times New Roman" pitchFamily="18" charset="0"/>
              </a:rPr>
              <a:t>cross-presentation</a:t>
            </a:r>
            <a:endParaRPr lang="en-US" sz="1400" b="1">
              <a:solidFill>
                <a:srgbClr val="000099"/>
              </a:solidFill>
              <a:latin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7200" y="228600"/>
            <a:ext cx="8229600" cy="609600"/>
          </a:xfrm>
        </p:spPr>
        <p:txBody>
          <a:bodyPr/>
          <a:lstStyle/>
          <a:p>
            <a:r>
              <a:rPr lang="en-US" sz="3600" smtClean="0"/>
              <a:t>Disruption of NS1 3-D Structure</a:t>
            </a:r>
            <a:endParaRPr lang="ru-RU" sz="3600" smtClean="0"/>
          </a:p>
        </p:txBody>
      </p:sp>
      <p:sp>
        <p:nvSpPr>
          <p:cNvPr id="33795" name="Line 3"/>
          <p:cNvSpPr>
            <a:spLocks noChangeShapeType="1"/>
          </p:cNvSpPr>
          <p:nvPr/>
        </p:nvSpPr>
        <p:spPr bwMode="auto">
          <a:xfrm>
            <a:off x="781050" y="2362200"/>
            <a:ext cx="6019800" cy="0"/>
          </a:xfrm>
          <a:prstGeom prst="line">
            <a:avLst/>
          </a:prstGeom>
          <a:noFill/>
          <a:ln w="38100">
            <a:solidFill>
              <a:schemeClr val="tx1"/>
            </a:solidFill>
            <a:round/>
            <a:headEnd/>
            <a:tailEnd/>
          </a:ln>
        </p:spPr>
        <p:txBody>
          <a:bodyPr/>
          <a:lstStyle/>
          <a:p>
            <a:endParaRPr lang="en-US"/>
          </a:p>
        </p:txBody>
      </p:sp>
      <p:sp>
        <p:nvSpPr>
          <p:cNvPr id="33796" name="Text Box 4"/>
          <p:cNvSpPr txBox="1">
            <a:spLocks noChangeArrowheads="1"/>
          </p:cNvSpPr>
          <p:nvPr/>
        </p:nvSpPr>
        <p:spPr bwMode="auto">
          <a:xfrm>
            <a:off x="2987675" y="1524000"/>
            <a:ext cx="5840413" cy="457200"/>
          </a:xfrm>
          <a:prstGeom prst="rect">
            <a:avLst/>
          </a:prstGeom>
          <a:noFill/>
          <a:ln w="9525">
            <a:noFill/>
            <a:miter lim="800000"/>
            <a:headEnd/>
            <a:tailEnd/>
          </a:ln>
        </p:spPr>
        <p:txBody>
          <a:bodyPr wrap="none">
            <a:spAutoFit/>
          </a:bodyPr>
          <a:lstStyle/>
          <a:p>
            <a:pPr eaLnBrk="1" hangingPunct="1"/>
            <a:r>
              <a:rPr lang="en-US" sz="2400" b="1">
                <a:latin typeface="Times New Roman" pitchFamily="18" charset="0"/>
              </a:rPr>
              <a:t>NS1 modification		      Designation</a:t>
            </a:r>
            <a:endParaRPr lang="ru-RU" sz="2400" b="1">
              <a:latin typeface="Times New Roman" pitchFamily="18" charset="0"/>
            </a:endParaRPr>
          </a:p>
        </p:txBody>
      </p:sp>
      <p:sp>
        <p:nvSpPr>
          <p:cNvPr id="33797" name="Line 5"/>
          <p:cNvSpPr>
            <a:spLocks noChangeShapeType="1"/>
          </p:cNvSpPr>
          <p:nvPr/>
        </p:nvSpPr>
        <p:spPr bwMode="auto">
          <a:xfrm flipH="1">
            <a:off x="781050" y="2209800"/>
            <a:ext cx="0" cy="152400"/>
          </a:xfrm>
          <a:prstGeom prst="line">
            <a:avLst/>
          </a:prstGeom>
          <a:noFill/>
          <a:ln w="28575">
            <a:solidFill>
              <a:schemeClr val="tx1"/>
            </a:solidFill>
            <a:round/>
            <a:headEnd/>
            <a:tailEnd/>
          </a:ln>
        </p:spPr>
        <p:txBody>
          <a:bodyPr/>
          <a:lstStyle/>
          <a:p>
            <a:endParaRPr lang="en-US"/>
          </a:p>
        </p:txBody>
      </p:sp>
      <p:sp>
        <p:nvSpPr>
          <p:cNvPr id="33798" name="Line 6"/>
          <p:cNvSpPr>
            <a:spLocks noChangeShapeType="1"/>
          </p:cNvSpPr>
          <p:nvPr/>
        </p:nvSpPr>
        <p:spPr bwMode="auto">
          <a:xfrm flipV="1">
            <a:off x="6800850" y="2209800"/>
            <a:ext cx="0" cy="152400"/>
          </a:xfrm>
          <a:prstGeom prst="line">
            <a:avLst/>
          </a:prstGeom>
          <a:noFill/>
          <a:ln w="28575">
            <a:solidFill>
              <a:schemeClr val="tx1"/>
            </a:solidFill>
            <a:round/>
            <a:headEnd/>
            <a:tailEnd/>
          </a:ln>
        </p:spPr>
        <p:txBody>
          <a:bodyPr/>
          <a:lstStyle/>
          <a:p>
            <a:endParaRPr lang="en-US"/>
          </a:p>
        </p:txBody>
      </p:sp>
      <p:sp>
        <p:nvSpPr>
          <p:cNvPr id="33799" name="Text Box 7"/>
          <p:cNvSpPr txBox="1">
            <a:spLocks noChangeArrowheads="1"/>
          </p:cNvSpPr>
          <p:nvPr/>
        </p:nvSpPr>
        <p:spPr bwMode="auto">
          <a:xfrm>
            <a:off x="612775" y="1865313"/>
            <a:ext cx="311150" cy="366712"/>
          </a:xfrm>
          <a:prstGeom prst="rect">
            <a:avLst/>
          </a:prstGeom>
          <a:noFill/>
          <a:ln w="9525">
            <a:noFill/>
            <a:miter lim="800000"/>
            <a:headEnd/>
            <a:tailEnd/>
          </a:ln>
        </p:spPr>
        <p:txBody>
          <a:bodyPr wrap="none">
            <a:spAutoFit/>
          </a:bodyPr>
          <a:lstStyle/>
          <a:p>
            <a:pPr eaLnBrk="1" hangingPunct="1"/>
            <a:r>
              <a:rPr lang="en-US" b="1"/>
              <a:t>1</a:t>
            </a:r>
            <a:endParaRPr lang="ru-RU" b="1"/>
          </a:p>
        </p:txBody>
      </p:sp>
      <p:sp>
        <p:nvSpPr>
          <p:cNvPr id="33800" name="Text Box 8"/>
          <p:cNvSpPr txBox="1">
            <a:spLocks noChangeArrowheads="1"/>
          </p:cNvSpPr>
          <p:nvPr/>
        </p:nvSpPr>
        <p:spPr bwMode="auto">
          <a:xfrm>
            <a:off x="6556375" y="1865313"/>
            <a:ext cx="565150" cy="366712"/>
          </a:xfrm>
          <a:prstGeom prst="rect">
            <a:avLst/>
          </a:prstGeom>
          <a:noFill/>
          <a:ln w="9525">
            <a:noFill/>
            <a:miter lim="800000"/>
            <a:headEnd/>
            <a:tailEnd/>
          </a:ln>
        </p:spPr>
        <p:txBody>
          <a:bodyPr wrap="none">
            <a:spAutoFit/>
          </a:bodyPr>
          <a:lstStyle/>
          <a:p>
            <a:pPr eaLnBrk="1" hangingPunct="1"/>
            <a:r>
              <a:rPr lang="en-US" b="1"/>
              <a:t>230</a:t>
            </a:r>
            <a:endParaRPr lang="ru-RU" b="1"/>
          </a:p>
        </p:txBody>
      </p:sp>
      <p:sp>
        <p:nvSpPr>
          <p:cNvPr id="33801" name="Line 9"/>
          <p:cNvSpPr>
            <a:spLocks noChangeShapeType="1"/>
          </p:cNvSpPr>
          <p:nvPr/>
        </p:nvSpPr>
        <p:spPr bwMode="auto">
          <a:xfrm>
            <a:off x="781050" y="2928938"/>
            <a:ext cx="2743200" cy="0"/>
          </a:xfrm>
          <a:prstGeom prst="line">
            <a:avLst/>
          </a:prstGeom>
          <a:noFill/>
          <a:ln w="38100">
            <a:solidFill>
              <a:schemeClr val="tx1"/>
            </a:solidFill>
            <a:round/>
            <a:headEnd/>
            <a:tailEnd/>
          </a:ln>
        </p:spPr>
        <p:txBody>
          <a:bodyPr/>
          <a:lstStyle/>
          <a:p>
            <a:endParaRPr lang="en-US"/>
          </a:p>
        </p:txBody>
      </p:sp>
      <p:sp>
        <p:nvSpPr>
          <p:cNvPr id="33802" name="Line 10"/>
          <p:cNvSpPr>
            <a:spLocks noChangeShapeType="1"/>
          </p:cNvSpPr>
          <p:nvPr/>
        </p:nvSpPr>
        <p:spPr bwMode="auto">
          <a:xfrm flipH="1">
            <a:off x="781050" y="2776538"/>
            <a:ext cx="0" cy="152400"/>
          </a:xfrm>
          <a:prstGeom prst="line">
            <a:avLst/>
          </a:prstGeom>
          <a:noFill/>
          <a:ln w="28575">
            <a:solidFill>
              <a:schemeClr val="tx1"/>
            </a:solidFill>
            <a:round/>
            <a:headEnd/>
            <a:tailEnd/>
          </a:ln>
        </p:spPr>
        <p:txBody>
          <a:bodyPr/>
          <a:lstStyle/>
          <a:p>
            <a:endParaRPr lang="en-US"/>
          </a:p>
        </p:txBody>
      </p:sp>
      <p:sp>
        <p:nvSpPr>
          <p:cNvPr id="33803" name="Line 11"/>
          <p:cNvSpPr>
            <a:spLocks noChangeShapeType="1"/>
          </p:cNvSpPr>
          <p:nvPr/>
        </p:nvSpPr>
        <p:spPr bwMode="auto">
          <a:xfrm flipV="1">
            <a:off x="3524250" y="2776538"/>
            <a:ext cx="0" cy="152400"/>
          </a:xfrm>
          <a:prstGeom prst="line">
            <a:avLst/>
          </a:prstGeom>
          <a:noFill/>
          <a:ln w="28575">
            <a:solidFill>
              <a:schemeClr val="tx1"/>
            </a:solidFill>
            <a:round/>
            <a:headEnd/>
            <a:tailEnd/>
          </a:ln>
        </p:spPr>
        <p:txBody>
          <a:bodyPr/>
          <a:lstStyle/>
          <a:p>
            <a:endParaRPr lang="en-US"/>
          </a:p>
        </p:txBody>
      </p:sp>
      <p:sp>
        <p:nvSpPr>
          <p:cNvPr id="33804" name="Text Box 12"/>
          <p:cNvSpPr txBox="1">
            <a:spLocks noChangeArrowheads="1"/>
          </p:cNvSpPr>
          <p:nvPr/>
        </p:nvSpPr>
        <p:spPr bwMode="auto">
          <a:xfrm>
            <a:off x="612775" y="2398713"/>
            <a:ext cx="311150" cy="366712"/>
          </a:xfrm>
          <a:prstGeom prst="rect">
            <a:avLst/>
          </a:prstGeom>
          <a:noFill/>
          <a:ln w="9525">
            <a:noFill/>
            <a:miter lim="800000"/>
            <a:headEnd/>
            <a:tailEnd/>
          </a:ln>
        </p:spPr>
        <p:txBody>
          <a:bodyPr wrap="none">
            <a:spAutoFit/>
          </a:bodyPr>
          <a:lstStyle/>
          <a:p>
            <a:pPr eaLnBrk="1" hangingPunct="1"/>
            <a:r>
              <a:rPr lang="en-US" b="1"/>
              <a:t>1</a:t>
            </a:r>
            <a:endParaRPr lang="ru-RU" b="1"/>
          </a:p>
        </p:txBody>
      </p:sp>
      <p:sp>
        <p:nvSpPr>
          <p:cNvPr id="33805" name="Text Box 13"/>
          <p:cNvSpPr txBox="1">
            <a:spLocks noChangeArrowheads="1"/>
          </p:cNvSpPr>
          <p:nvPr/>
        </p:nvSpPr>
        <p:spPr bwMode="auto">
          <a:xfrm>
            <a:off x="3295650" y="2362200"/>
            <a:ext cx="438150" cy="366713"/>
          </a:xfrm>
          <a:prstGeom prst="rect">
            <a:avLst/>
          </a:prstGeom>
          <a:noFill/>
          <a:ln w="9525">
            <a:noFill/>
            <a:miter lim="800000"/>
            <a:headEnd/>
            <a:tailEnd/>
          </a:ln>
        </p:spPr>
        <p:txBody>
          <a:bodyPr wrap="none">
            <a:spAutoFit/>
          </a:bodyPr>
          <a:lstStyle/>
          <a:p>
            <a:pPr eaLnBrk="1" hangingPunct="1"/>
            <a:r>
              <a:rPr lang="en-US" b="1"/>
              <a:t>99</a:t>
            </a:r>
            <a:endParaRPr lang="ru-RU" b="1"/>
          </a:p>
        </p:txBody>
      </p:sp>
      <p:sp>
        <p:nvSpPr>
          <p:cNvPr id="33806" name="Line 14"/>
          <p:cNvSpPr>
            <a:spLocks noChangeShapeType="1"/>
          </p:cNvSpPr>
          <p:nvPr/>
        </p:nvSpPr>
        <p:spPr bwMode="auto">
          <a:xfrm>
            <a:off x="781050" y="3429000"/>
            <a:ext cx="3657600" cy="0"/>
          </a:xfrm>
          <a:prstGeom prst="line">
            <a:avLst/>
          </a:prstGeom>
          <a:noFill/>
          <a:ln w="38100">
            <a:solidFill>
              <a:schemeClr val="tx1"/>
            </a:solidFill>
            <a:round/>
            <a:headEnd/>
            <a:tailEnd/>
          </a:ln>
        </p:spPr>
        <p:txBody>
          <a:bodyPr/>
          <a:lstStyle/>
          <a:p>
            <a:endParaRPr lang="en-US"/>
          </a:p>
        </p:txBody>
      </p:sp>
      <p:sp>
        <p:nvSpPr>
          <p:cNvPr id="33807" name="Line 15"/>
          <p:cNvSpPr>
            <a:spLocks noChangeShapeType="1"/>
          </p:cNvSpPr>
          <p:nvPr/>
        </p:nvSpPr>
        <p:spPr bwMode="auto">
          <a:xfrm flipV="1">
            <a:off x="4438650" y="3276600"/>
            <a:ext cx="0" cy="152400"/>
          </a:xfrm>
          <a:prstGeom prst="line">
            <a:avLst/>
          </a:prstGeom>
          <a:noFill/>
          <a:ln w="28575">
            <a:solidFill>
              <a:schemeClr val="tx1"/>
            </a:solidFill>
            <a:round/>
            <a:headEnd/>
            <a:tailEnd/>
          </a:ln>
        </p:spPr>
        <p:txBody>
          <a:bodyPr/>
          <a:lstStyle/>
          <a:p>
            <a:endParaRPr lang="en-US"/>
          </a:p>
        </p:txBody>
      </p:sp>
      <p:sp>
        <p:nvSpPr>
          <p:cNvPr id="33808" name="Text Box 16"/>
          <p:cNvSpPr txBox="1">
            <a:spLocks noChangeArrowheads="1"/>
          </p:cNvSpPr>
          <p:nvPr/>
        </p:nvSpPr>
        <p:spPr bwMode="auto">
          <a:xfrm>
            <a:off x="612775" y="2932113"/>
            <a:ext cx="311150" cy="366712"/>
          </a:xfrm>
          <a:prstGeom prst="rect">
            <a:avLst/>
          </a:prstGeom>
          <a:noFill/>
          <a:ln w="9525">
            <a:noFill/>
            <a:miter lim="800000"/>
            <a:headEnd/>
            <a:tailEnd/>
          </a:ln>
        </p:spPr>
        <p:txBody>
          <a:bodyPr wrap="none">
            <a:spAutoFit/>
          </a:bodyPr>
          <a:lstStyle/>
          <a:p>
            <a:pPr eaLnBrk="1" hangingPunct="1"/>
            <a:r>
              <a:rPr lang="en-US" b="1"/>
              <a:t>1</a:t>
            </a:r>
            <a:endParaRPr lang="ru-RU" b="1"/>
          </a:p>
        </p:txBody>
      </p:sp>
      <p:sp>
        <p:nvSpPr>
          <p:cNvPr id="33809" name="Text Box 17"/>
          <p:cNvSpPr txBox="1">
            <a:spLocks noChangeArrowheads="1"/>
          </p:cNvSpPr>
          <p:nvPr/>
        </p:nvSpPr>
        <p:spPr bwMode="auto">
          <a:xfrm>
            <a:off x="4210050" y="2895600"/>
            <a:ext cx="565150" cy="366713"/>
          </a:xfrm>
          <a:prstGeom prst="rect">
            <a:avLst/>
          </a:prstGeom>
          <a:noFill/>
          <a:ln w="9525">
            <a:noFill/>
            <a:miter lim="800000"/>
            <a:headEnd/>
            <a:tailEnd/>
          </a:ln>
        </p:spPr>
        <p:txBody>
          <a:bodyPr wrap="none">
            <a:spAutoFit/>
          </a:bodyPr>
          <a:lstStyle/>
          <a:p>
            <a:pPr eaLnBrk="1" hangingPunct="1"/>
            <a:r>
              <a:rPr lang="en-US" b="1"/>
              <a:t>132</a:t>
            </a:r>
            <a:endParaRPr lang="ru-RU" b="1"/>
          </a:p>
        </p:txBody>
      </p:sp>
      <p:sp>
        <p:nvSpPr>
          <p:cNvPr id="33810" name="Line 18"/>
          <p:cNvSpPr>
            <a:spLocks noChangeShapeType="1"/>
          </p:cNvSpPr>
          <p:nvPr/>
        </p:nvSpPr>
        <p:spPr bwMode="auto">
          <a:xfrm flipH="1">
            <a:off x="781050" y="3276600"/>
            <a:ext cx="0" cy="152400"/>
          </a:xfrm>
          <a:prstGeom prst="line">
            <a:avLst/>
          </a:prstGeom>
          <a:noFill/>
          <a:ln w="28575">
            <a:solidFill>
              <a:schemeClr val="tx1"/>
            </a:solidFill>
            <a:round/>
            <a:headEnd/>
            <a:tailEnd/>
          </a:ln>
        </p:spPr>
        <p:txBody>
          <a:bodyPr/>
          <a:lstStyle/>
          <a:p>
            <a:endParaRPr lang="en-US"/>
          </a:p>
        </p:txBody>
      </p:sp>
      <p:sp>
        <p:nvSpPr>
          <p:cNvPr id="33811" name="Text Box 19"/>
          <p:cNvSpPr txBox="1">
            <a:spLocks noChangeArrowheads="1"/>
          </p:cNvSpPr>
          <p:nvPr/>
        </p:nvSpPr>
        <p:spPr bwMode="auto">
          <a:xfrm>
            <a:off x="7486650" y="2133600"/>
            <a:ext cx="1085850" cy="2374900"/>
          </a:xfrm>
          <a:prstGeom prst="rect">
            <a:avLst/>
          </a:prstGeom>
          <a:noFill/>
          <a:ln w="9525">
            <a:noFill/>
            <a:miter lim="800000"/>
            <a:headEnd/>
            <a:tailEnd/>
          </a:ln>
        </p:spPr>
        <p:txBody>
          <a:bodyPr wrap="none">
            <a:spAutoFit/>
          </a:bodyPr>
          <a:lstStyle/>
          <a:p>
            <a:pPr eaLnBrk="1" hangingPunct="1">
              <a:lnSpc>
                <a:spcPct val="90000"/>
              </a:lnSpc>
            </a:pPr>
            <a:r>
              <a:rPr lang="en-US" b="1"/>
              <a:t>NS1wt</a:t>
            </a:r>
          </a:p>
          <a:p>
            <a:pPr eaLnBrk="1" hangingPunct="1">
              <a:lnSpc>
                <a:spcPct val="90000"/>
              </a:lnSpc>
            </a:pPr>
            <a:endParaRPr lang="en-US" sz="1600" b="1"/>
          </a:p>
          <a:p>
            <a:pPr eaLnBrk="1" hangingPunct="1">
              <a:lnSpc>
                <a:spcPct val="90000"/>
              </a:lnSpc>
            </a:pPr>
            <a:r>
              <a:rPr lang="en-US" b="1"/>
              <a:t>NS1del1</a:t>
            </a:r>
          </a:p>
          <a:p>
            <a:pPr eaLnBrk="1" hangingPunct="1">
              <a:lnSpc>
                <a:spcPct val="90000"/>
              </a:lnSpc>
            </a:pPr>
            <a:endParaRPr lang="en-US" b="1"/>
          </a:p>
          <a:p>
            <a:pPr eaLnBrk="1" hangingPunct="1">
              <a:lnSpc>
                <a:spcPct val="90000"/>
              </a:lnSpc>
            </a:pPr>
            <a:r>
              <a:rPr lang="en-US" b="1"/>
              <a:t>NS1del2</a:t>
            </a:r>
          </a:p>
          <a:p>
            <a:pPr eaLnBrk="1" hangingPunct="1">
              <a:lnSpc>
                <a:spcPct val="90000"/>
              </a:lnSpc>
            </a:pPr>
            <a:endParaRPr lang="en-US" sz="2000" b="1"/>
          </a:p>
          <a:p>
            <a:pPr eaLnBrk="1" hangingPunct="1">
              <a:lnSpc>
                <a:spcPct val="90000"/>
              </a:lnSpc>
            </a:pPr>
            <a:r>
              <a:rPr lang="en-US" b="1"/>
              <a:t>NS1del3</a:t>
            </a:r>
          </a:p>
          <a:p>
            <a:pPr eaLnBrk="1" hangingPunct="1">
              <a:lnSpc>
                <a:spcPct val="90000"/>
              </a:lnSpc>
            </a:pPr>
            <a:endParaRPr lang="en-US" sz="1400" b="1"/>
          </a:p>
          <a:p>
            <a:pPr eaLnBrk="1" hangingPunct="1">
              <a:lnSpc>
                <a:spcPct val="90000"/>
              </a:lnSpc>
            </a:pPr>
            <a:endParaRPr lang="en-US" sz="800" b="1"/>
          </a:p>
          <a:p>
            <a:pPr eaLnBrk="1" hangingPunct="1">
              <a:lnSpc>
                <a:spcPct val="90000"/>
              </a:lnSpc>
            </a:pPr>
            <a:r>
              <a:rPr lang="en-US" b="1"/>
              <a:t>NS1del4</a:t>
            </a:r>
            <a:endParaRPr lang="ru-RU" b="1"/>
          </a:p>
        </p:txBody>
      </p:sp>
      <p:sp>
        <p:nvSpPr>
          <p:cNvPr id="33812" name="Line 20"/>
          <p:cNvSpPr>
            <a:spLocks noChangeShapeType="1"/>
          </p:cNvSpPr>
          <p:nvPr/>
        </p:nvSpPr>
        <p:spPr bwMode="auto">
          <a:xfrm>
            <a:off x="2762250" y="3886200"/>
            <a:ext cx="4038600" cy="0"/>
          </a:xfrm>
          <a:prstGeom prst="line">
            <a:avLst/>
          </a:prstGeom>
          <a:noFill/>
          <a:ln w="38100">
            <a:solidFill>
              <a:schemeClr val="tx1"/>
            </a:solidFill>
            <a:round/>
            <a:headEnd/>
            <a:tailEnd/>
          </a:ln>
        </p:spPr>
        <p:txBody>
          <a:bodyPr/>
          <a:lstStyle/>
          <a:p>
            <a:endParaRPr lang="en-US"/>
          </a:p>
        </p:txBody>
      </p:sp>
      <p:sp>
        <p:nvSpPr>
          <p:cNvPr id="33813" name="Line 21"/>
          <p:cNvSpPr>
            <a:spLocks noChangeShapeType="1"/>
          </p:cNvSpPr>
          <p:nvPr/>
        </p:nvSpPr>
        <p:spPr bwMode="auto">
          <a:xfrm flipH="1">
            <a:off x="2762250" y="3776663"/>
            <a:ext cx="0" cy="152400"/>
          </a:xfrm>
          <a:prstGeom prst="line">
            <a:avLst/>
          </a:prstGeom>
          <a:noFill/>
          <a:ln w="28575">
            <a:solidFill>
              <a:schemeClr val="tx1"/>
            </a:solidFill>
            <a:round/>
            <a:headEnd/>
            <a:tailEnd/>
          </a:ln>
        </p:spPr>
        <p:txBody>
          <a:bodyPr/>
          <a:lstStyle/>
          <a:p>
            <a:endParaRPr lang="en-US"/>
          </a:p>
        </p:txBody>
      </p:sp>
      <p:sp>
        <p:nvSpPr>
          <p:cNvPr id="33814" name="Line 22"/>
          <p:cNvSpPr>
            <a:spLocks noChangeShapeType="1"/>
          </p:cNvSpPr>
          <p:nvPr/>
        </p:nvSpPr>
        <p:spPr bwMode="auto">
          <a:xfrm flipV="1">
            <a:off x="6800850" y="3776663"/>
            <a:ext cx="0" cy="152400"/>
          </a:xfrm>
          <a:prstGeom prst="line">
            <a:avLst/>
          </a:prstGeom>
          <a:noFill/>
          <a:ln w="28575">
            <a:solidFill>
              <a:schemeClr val="tx1"/>
            </a:solidFill>
            <a:round/>
            <a:headEnd/>
            <a:tailEnd/>
          </a:ln>
        </p:spPr>
        <p:txBody>
          <a:bodyPr/>
          <a:lstStyle/>
          <a:p>
            <a:endParaRPr lang="en-US"/>
          </a:p>
        </p:txBody>
      </p:sp>
      <p:sp>
        <p:nvSpPr>
          <p:cNvPr id="33815" name="Text Box 23"/>
          <p:cNvSpPr txBox="1">
            <a:spLocks noChangeArrowheads="1"/>
          </p:cNvSpPr>
          <p:nvPr/>
        </p:nvSpPr>
        <p:spPr bwMode="auto">
          <a:xfrm>
            <a:off x="612775" y="3432175"/>
            <a:ext cx="311150" cy="366713"/>
          </a:xfrm>
          <a:prstGeom prst="rect">
            <a:avLst/>
          </a:prstGeom>
          <a:noFill/>
          <a:ln w="9525">
            <a:noFill/>
            <a:miter lim="800000"/>
            <a:headEnd/>
            <a:tailEnd/>
          </a:ln>
        </p:spPr>
        <p:txBody>
          <a:bodyPr wrap="none">
            <a:spAutoFit/>
          </a:bodyPr>
          <a:lstStyle/>
          <a:p>
            <a:pPr eaLnBrk="1" hangingPunct="1"/>
            <a:r>
              <a:rPr lang="en-US" b="1"/>
              <a:t>1</a:t>
            </a:r>
            <a:endParaRPr lang="ru-RU" b="1"/>
          </a:p>
        </p:txBody>
      </p:sp>
      <p:sp>
        <p:nvSpPr>
          <p:cNvPr id="33816" name="Text Box 24"/>
          <p:cNvSpPr txBox="1">
            <a:spLocks noChangeArrowheads="1"/>
          </p:cNvSpPr>
          <p:nvPr/>
        </p:nvSpPr>
        <p:spPr bwMode="auto">
          <a:xfrm>
            <a:off x="6556375" y="3432175"/>
            <a:ext cx="565150" cy="366713"/>
          </a:xfrm>
          <a:prstGeom prst="rect">
            <a:avLst/>
          </a:prstGeom>
          <a:noFill/>
          <a:ln w="9525">
            <a:noFill/>
            <a:miter lim="800000"/>
            <a:headEnd/>
            <a:tailEnd/>
          </a:ln>
        </p:spPr>
        <p:txBody>
          <a:bodyPr wrap="none">
            <a:spAutoFit/>
          </a:bodyPr>
          <a:lstStyle/>
          <a:p>
            <a:pPr eaLnBrk="1" hangingPunct="1"/>
            <a:r>
              <a:rPr lang="en-US" b="1"/>
              <a:t>230</a:t>
            </a:r>
            <a:endParaRPr lang="ru-RU" b="1"/>
          </a:p>
        </p:txBody>
      </p:sp>
      <p:sp>
        <p:nvSpPr>
          <p:cNvPr id="33817" name="Line 25"/>
          <p:cNvSpPr>
            <a:spLocks noChangeShapeType="1"/>
          </p:cNvSpPr>
          <p:nvPr/>
        </p:nvSpPr>
        <p:spPr bwMode="auto">
          <a:xfrm>
            <a:off x="4665663" y="4508500"/>
            <a:ext cx="2133600" cy="0"/>
          </a:xfrm>
          <a:prstGeom prst="line">
            <a:avLst/>
          </a:prstGeom>
          <a:noFill/>
          <a:ln w="38100">
            <a:solidFill>
              <a:schemeClr val="tx1"/>
            </a:solidFill>
            <a:round/>
            <a:headEnd/>
            <a:tailEnd/>
          </a:ln>
        </p:spPr>
        <p:txBody>
          <a:bodyPr/>
          <a:lstStyle/>
          <a:p>
            <a:endParaRPr lang="en-US"/>
          </a:p>
        </p:txBody>
      </p:sp>
      <p:sp>
        <p:nvSpPr>
          <p:cNvPr id="33818" name="Line 26"/>
          <p:cNvSpPr>
            <a:spLocks noChangeShapeType="1"/>
          </p:cNvSpPr>
          <p:nvPr/>
        </p:nvSpPr>
        <p:spPr bwMode="auto">
          <a:xfrm flipH="1">
            <a:off x="779463" y="4356100"/>
            <a:ext cx="0" cy="152400"/>
          </a:xfrm>
          <a:prstGeom prst="line">
            <a:avLst/>
          </a:prstGeom>
          <a:noFill/>
          <a:ln w="28575">
            <a:solidFill>
              <a:schemeClr val="tx1"/>
            </a:solidFill>
            <a:round/>
            <a:headEnd/>
            <a:tailEnd/>
          </a:ln>
        </p:spPr>
        <p:txBody>
          <a:bodyPr/>
          <a:lstStyle/>
          <a:p>
            <a:endParaRPr lang="en-US"/>
          </a:p>
        </p:txBody>
      </p:sp>
      <p:sp>
        <p:nvSpPr>
          <p:cNvPr id="33819" name="Line 27"/>
          <p:cNvSpPr>
            <a:spLocks noChangeShapeType="1"/>
          </p:cNvSpPr>
          <p:nvPr/>
        </p:nvSpPr>
        <p:spPr bwMode="auto">
          <a:xfrm flipV="1">
            <a:off x="6799263" y="4356100"/>
            <a:ext cx="0" cy="152400"/>
          </a:xfrm>
          <a:prstGeom prst="line">
            <a:avLst/>
          </a:prstGeom>
          <a:noFill/>
          <a:ln w="28575">
            <a:solidFill>
              <a:schemeClr val="tx1"/>
            </a:solidFill>
            <a:round/>
            <a:headEnd/>
            <a:tailEnd/>
          </a:ln>
        </p:spPr>
        <p:txBody>
          <a:bodyPr/>
          <a:lstStyle/>
          <a:p>
            <a:endParaRPr lang="en-US"/>
          </a:p>
        </p:txBody>
      </p:sp>
      <p:sp>
        <p:nvSpPr>
          <p:cNvPr id="33820" name="Text Box 28"/>
          <p:cNvSpPr txBox="1">
            <a:spLocks noChangeArrowheads="1"/>
          </p:cNvSpPr>
          <p:nvPr/>
        </p:nvSpPr>
        <p:spPr bwMode="auto">
          <a:xfrm>
            <a:off x="611188" y="4011613"/>
            <a:ext cx="311150" cy="366712"/>
          </a:xfrm>
          <a:prstGeom prst="rect">
            <a:avLst/>
          </a:prstGeom>
          <a:noFill/>
          <a:ln w="9525">
            <a:noFill/>
            <a:miter lim="800000"/>
            <a:headEnd/>
            <a:tailEnd/>
          </a:ln>
        </p:spPr>
        <p:txBody>
          <a:bodyPr wrap="none">
            <a:spAutoFit/>
          </a:bodyPr>
          <a:lstStyle/>
          <a:p>
            <a:pPr eaLnBrk="1" hangingPunct="1"/>
            <a:r>
              <a:rPr lang="en-US" b="1"/>
              <a:t>1</a:t>
            </a:r>
            <a:endParaRPr lang="ru-RU" b="1"/>
          </a:p>
        </p:txBody>
      </p:sp>
      <p:sp>
        <p:nvSpPr>
          <p:cNvPr id="33821" name="Text Box 29"/>
          <p:cNvSpPr txBox="1">
            <a:spLocks noChangeArrowheads="1"/>
          </p:cNvSpPr>
          <p:nvPr/>
        </p:nvSpPr>
        <p:spPr bwMode="auto">
          <a:xfrm>
            <a:off x="6554788" y="4011613"/>
            <a:ext cx="565150" cy="366712"/>
          </a:xfrm>
          <a:prstGeom prst="rect">
            <a:avLst/>
          </a:prstGeom>
          <a:noFill/>
          <a:ln w="9525">
            <a:noFill/>
            <a:miter lim="800000"/>
            <a:headEnd/>
            <a:tailEnd/>
          </a:ln>
        </p:spPr>
        <p:txBody>
          <a:bodyPr wrap="none">
            <a:spAutoFit/>
          </a:bodyPr>
          <a:lstStyle/>
          <a:p>
            <a:pPr eaLnBrk="1" hangingPunct="1"/>
            <a:r>
              <a:rPr lang="en-US" b="1"/>
              <a:t>230</a:t>
            </a:r>
            <a:endParaRPr lang="ru-RU" b="1"/>
          </a:p>
        </p:txBody>
      </p:sp>
      <p:sp>
        <p:nvSpPr>
          <p:cNvPr id="33822" name="Line 30"/>
          <p:cNvSpPr>
            <a:spLocks noChangeShapeType="1"/>
          </p:cNvSpPr>
          <p:nvPr/>
        </p:nvSpPr>
        <p:spPr bwMode="auto">
          <a:xfrm flipH="1">
            <a:off x="781050" y="3886200"/>
            <a:ext cx="1981200" cy="0"/>
          </a:xfrm>
          <a:prstGeom prst="line">
            <a:avLst/>
          </a:prstGeom>
          <a:noFill/>
          <a:ln w="38100">
            <a:solidFill>
              <a:schemeClr val="tx1"/>
            </a:solidFill>
            <a:prstDash val="dash"/>
            <a:round/>
            <a:headEnd/>
            <a:tailEnd/>
          </a:ln>
        </p:spPr>
        <p:txBody>
          <a:bodyPr/>
          <a:lstStyle/>
          <a:p>
            <a:endParaRPr lang="en-US"/>
          </a:p>
        </p:txBody>
      </p:sp>
      <p:sp>
        <p:nvSpPr>
          <p:cNvPr id="33823" name="Line 31"/>
          <p:cNvSpPr>
            <a:spLocks noChangeShapeType="1"/>
          </p:cNvSpPr>
          <p:nvPr/>
        </p:nvSpPr>
        <p:spPr bwMode="auto">
          <a:xfrm flipH="1">
            <a:off x="781050" y="3776663"/>
            <a:ext cx="0" cy="152400"/>
          </a:xfrm>
          <a:prstGeom prst="line">
            <a:avLst/>
          </a:prstGeom>
          <a:noFill/>
          <a:ln w="28575">
            <a:solidFill>
              <a:schemeClr val="tx1"/>
            </a:solidFill>
            <a:round/>
            <a:headEnd/>
            <a:tailEnd/>
          </a:ln>
        </p:spPr>
        <p:txBody>
          <a:bodyPr/>
          <a:lstStyle/>
          <a:p>
            <a:endParaRPr lang="en-US"/>
          </a:p>
        </p:txBody>
      </p:sp>
      <p:sp>
        <p:nvSpPr>
          <p:cNvPr id="33824" name="Text Box 32"/>
          <p:cNvSpPr txBox="1">
            <a:spLocks noChangeArrowheads="1"/>
          </p:cNvSpPr>
          <p:nvPr/>
        </p:nvSpPr>
        <p:spPr bwMode="auto">
          <a:xfrm>
            <a:off x="2517775" y="3432175"/>
            <a:ext cx="438150" cy="366713"/>
          </a:xfrm>
          <a:prstGeom prst="rect">
            <a:avLst/>
          </a:prstGeom>
          <a:noFill/>
          <a:ln w="9525">
            <a:noFill/>
            <a:miter lim="800000"/>
            <a:headEnd/>
            <a:tailEnd/>
          </a:ln>
        </p:spPr>
        <p:txBody>
          <a:bodyPr wrap="none">
            <a:spAutoFit/>
          </a:bodyPr>
          <a:lstStyle/>
          <a:p>
            <a:pPr eaLnBrk="1" hangingPunct="1"/>
            <a:r>
              <a:rPr lang="en-US" b="1"/>
              <a:t>74</a:t>
            </a:r>
            <a:endParaRPr lang="ru-RU" b="1"/>
          </a:p>
        </p:txBody>
      </p:sp>
      <p:sp>
        <p:nvSpPr>
          <p:cNvPr id="33825" name="Line 33"/>
          <p:cNvSpPr>
            <a:spLocks noChangeShapeType="1"/>
          </p:cNvSpPr>
          <p:nvPr/>
        </p:nvSpPr>
        <p:spPr bwMode="auto">
          <a:xfrm flipH="1">
            <a:off x="779463" y="4508500"/>
            <a:ext cx="3886200" cy="0"/>
          </a:xfrm>
          <a:prstGeom prst="line">
            <a:avLst/>
          </a:prstGeom>
          <a:noFill/>
          <a:ln w="38100">
            <a:solidFill>
              <a:schemeClr val="tx1"/>
            </a:solidFill>
            <a:prstDash val="dash"/>
            <a:round/>
            <a:headEnd/>
            <a:tailEnd/>
          </a:ln>
        </p:spPr>
        <p:txBody>
          <a:bodyPr/>
          <a:lstStyle/>
          <a:p>
            <a:endParaRPr lang="en-US"/>
          </a:p>
        </p:txBody>
      </p:sp>
      <p:sp>
        <p:nvSpPr>
          <p:cNvPr id="33826" name="Line 34"/>
          <p:cNvSpPr>
            <a:spLocks noChangeShapeType="1"/>
          </p:cNvSpPr>
          <p:nvPr/>
        </p:nvSpPr>
        <p:spPr bwMode="auto">
          <a:xfrm flipV="1">
            <a:off x="4589463" y="4356100"/>
            <a:ext cx="0" cy="152400"/>
          </a:xfrm>
          <a:prstGeom prst="line">
            <a:avLst/>
          </a:prstGeom>
          <a:noFill/>
          <a:ln w="28575">
            <a:solidFill>
              <a:schemeClr val="tx1"/>
            </a:solidFill>
            <a:round/>
            <a:headEnd/>
            <a:tailEnd/>
          </a:ln>
        </p:spPr>
        <p:txBody>
          <a:bodyPr/>
          <a:lstStyle/>
          <a:p>
            <a:endParaRPr lang="en-US"/>
          </a:p>
        </p:txBody>
      </p:sp>
      <p:sp>
        <p:nvSpPr>
          <p:cNvPr id="33827" name="Text Box 35"/>
          <p:cNvSpPr txBox="1">
            <a:spLocks noChangeArrowheads="1"/>
          </p:cNvSpPr>
          <p:nvPr/>
        </p:nvSpPr>
        <p:spPr bwMode="auto">
          <a:xfrm>
            <a:off x="4344988" y="4011613"/>
            <a:ext cx="565150" cy="366712"/>
          </a:xfrm>
          <a:prstGeom prst="rect">
            <a:avLst/>
          </a:prstGeom>
          <a:noFill/>
          <a:ln w="9525">
            <a:noFill/>
            <a:miter lim="800000"/>
            <a:headEnd/>
            <a:tailEnd/>
          </a:ln>
        </p:spPr>
        <p:txBody>
          <a:bodyPr wrap="none">
            <a:spAutoFit/>
          </a:bodyPr>
          <a:lstStyle/>
          <a:p>
            <a:pPr eaLnBrk="1" hangingPunct="1"/>
            <a:r>
              <a:rPr lang="en-US" b="1"/>
              <a:t>141</a:t>
            </a:r>
            <a:endParaRPr lang="ru-RU" b="1"/>
          </a:p>
        </p:txBody>
      </p:sp>
      <p:pic>
        <p:nvPicPr>
          <p:cNvPr id="33828" name="Picture 36"/>
          <p:cNvPicPr>
            <a:picLocks noChangeAspect="1" noChangeArrowheads="1"/>
          </p:cNvPicPr>
          <p:nvPr/>
        </p:nvPicPr>
        <p:blipFill>
          <a:blip r:embed="rId3" cstate="print">
            <a:lum bright="6000"/>
            <a:grayscl/>
          </a:blip>
          <a:srcRect t="25400"/>
          <a:stretch>
            <a:fillRect/>
          </a:stretch>
        </p:blipFill>
        <p:spPr bwMode="auto">
          <a:xfrm>
            <a:off x="1403350" y="5181600"/>
            <a:ext cx="3724275" cy="433388"/>
          </a:xfrm>
          <a:prstGeom prst="rect">
            <a:avLst/>
          </a:prstGeom>
          <a:noFill/>
          <a:ln w="9525">
            <a:noFill/>
            <a:miter lim="800000"/>
            <a:headEnd/>
            <a:tailEnd/>
          </a:ln>
        </p:spPr>
      </p:pic>
      <p:sp>
        <p:nvSpPr>
          <p:cNvPr id="33829" name="Text Box 37"/>
          <p:cNvSpPr txBox="1">
            <a:spLocks noChangeArrowheads="1"/>
          </p:cNvSpPr>
          <p:nvPr/>
        </p:nvSpPr>
        <p:spPr bwMode="auto">
          <a:xfrm>
            <a:off x="1619250" y="4749800"/>
            <a:ext cx="3529013" cy="366713"/>
          </a:xfrm>
          <a:prstGeom prst="rect">
            <a:avLst/>
          </a:prstGeom>
          <a:noFill/>
          <a:ln w="9525">
            <a:noFill/>
            <a:miter lim="800000"/>
            <a:headEnd/>
            <a:tailEnd/>
          </a:ln>
        </p:spPr>
        <p:txBody>
          <a:bodyPr>
            <a:spAutoFit/>
          </a:bodyPr>
          <a:lstStyle/>
          <a:p>
            <a:pPr eaLnBrk="1" hangingPunct="1"/>
            <a:r>
              <a:rPr lang="en-US" b="1">
                <a:latin typeface="Times New Roman" pitchFamily="18" charset="0"/>
              </a:rPr>
              <a:t>0          1        2  	 4         6	      8</a:t>
            </a:r>
            <a:endParaRPr lang="ru-RU" b="1">
              <a:latin typeface="Times New Roman" pitchFamily="18" charset="0"/>
            </a:endParaRPr>
          </a:p>
        </p:txBody>
      </p:sp>
      <p:pic>
        <p:nvPicPr>
          <p:cNvPr id="33830" name="Picture 38"/>
          <p:cNvPicPr>
            <a:picLocks noChangeAspect="1" noChangeArrowheads="1"/>
          </p:cNvPicPr>
          <p:nvPr/>
        </p:nvPicPr>
        <p:blipFill>
          <a:blip r:embed="rId4" cstate="print">
            <a:grayscl/>
          </a:blip>
          <a:srcRect/>
          <a:stretch>
            <a:fillRect/>
          </a:stretch>
        </p:blipFill>
        <p:spPr bwMode="auto">
          <a:xfrm>
            <a:off x="5651500" y="5181600"/>
            <a:ext cx="1905000" cy="628650"/>
          </a:xfrm>
          <a:prstGeom prst="rect">
            <a:avLst/>
          </a:prstGeom>
          <a:noFill/>
          <a:ln w="9525">
            <a:noFill/>
            <a:miter lim="800000"/>
            <a:headEnd/>
            <a:tailEnd/>
          </a:ln>
        </p:spPr>
      </p:pic>
      <p:grpSp>
        <p:nvGrpSpPr>
          <p:cNvPr id="33831" name="Group 39"/>
          <p:cNvGrpSpPr>
            <a:grpSpLocks/>
          </p:cNvGrpSpPr>
          <p:nvPr/>
        </p:nvGrpSpPr>
        <p:grpSpPr bwMode="auto">
          <a:xfrm>
            <a:off x="5743575" y="5976938"/>
            <a:ext cx="1800225" cy="576262"/>
            <a:chOff x="3379" y="3294"/>
            <a:chExt cx="966" cy="337"/>
          </a:xfrm>
        </p:grpSpPr>
        <p:pic>
          <p:nvPicPr>
            <p:cNvPr id="33839" name="Picture 40"/>
            <p:cNvPicPr>
              <a:picLocks noChangeAspect="1" noChangeArrowheads="1"/>
            </p:cNvPicPr>
            <p:nvPr/>
          </p:nvPicPr>
          <p:blipFill>
            <a:blip r:embed="rId5" cstate="print">
              <a:grayscl/>
            </a:blip>
            <a:srcRect/>
            <a:stretch>
              <a:fillRect/>
            </a:stretch>
          </p:blipFill>
          <p:spPr bwMode="auto">
            <a:xfrm>
              <a:off x="3787" y="3294"/>
              <a:ext cx="558" cy="336"/>
            </a:xfrm>
            <a:prstGeom prst="rect">
              <a:avLst/>
            </a:prstGeom>
            <a:noFill/>
            <a:ln w="9525">
              <a:noFill/>
              <a:miter lim="800000"/>
              <a:headEnd/>
              <a:tailEnd/>
            </a:ln>
          </p:spPr>
        </p:pic>
        <p:pic>
          <p:nvPicPr>
            <p:cNvPr id="33840" name="Picture 41"/>
            <p:cNvPicPr>
              <a:picLocks noChangeAspect="1" noChangeArrowheads="1"/>
            </p:cNvPicPr>
            <p:nvPr/>
          </p:nvPicPr>
          <p:blipFill>
            <a:blip r:embed="rId6" cstate="print">
              <a:grayscl/>
            </a:blip>
            <a:srcRect t="5814" r="9944" b="7558"/>
            <a:stretch>
              <a:fillRect/>
            </a:stretch>
          </p:blipFill>
          <p:spPr bwMode="auto">
            <a:xfrm>
              <a:off x="3379" y="3294"/>
              <a:ext cx="411" cy="337"/>
            </a:xfrm>
            <a:prstGeom prst="rect">
              <a:avLst/>
            </a:prstGeom>
            <a:noFill/>
            <a:ln w="9525">
              <a:noFill/>
              <a:miter lim="800000"/>
              <a:headEnd/>
              <a:tailEnd/>
            </a:ln>
          </p:spPr>
        </p:pic>
      </p:grpSp>
      <p:sp>
        <p:nvSpPr>
          <p:cNvPr id="33832" name="Text Box 42"/>
          <p:cNvSpPr txBox="1">
            <a:spLocks noChangeArrowheads="1"/>
          </p:cNvSpPr>
          <p:nvPr/>
        </p:nvSpPr>
        <p:spPr bwMode="auto">
          <a:xfrm>
            <a:off x="179388" y="5254625"/>
            <a:ext cx="831850" cy="366713"/>
          </a:xfrm>
          <a:prstGeom prst="rect">
            <a:avLst/>
          </a:prstGeom>
          <a:noFill/>
          <a:ln w="9525">
            <a:noFill/>
            <a:miter lim="800000"/>
            <a:headEnd/>
            <a:tailEnd/>
          </a:ln>
        </p:spPr>
        <p:txBody>
          <a:bodyPr wrap="none">
            <a:spAutoFit/>
          </a:bodyPr>
          <a:lstStyle/>
          <a:p>
            <a:pPr eaLnBrk="1" hangingPunct="1"/>
            <a:r>
              <a:rPr lang="en-US" b="1">
                <a:latin typeface="Times New Roman" pitchFamily="18" charset="0"/>
              </a:rPr>
              <a:t>NS1wt</a:t>
            </a:r>
            <a:endParaRPr lang="ru-RU" b="1">
              <a:latin typeface="Times New Roman" pitchFamily="18" charset="0"/>
            </a:endParaRPr>
          </a:p>
        </p:txBody>
      </p:sp>
      <p:sp>
        <p:nvSpPr>
          <p:cNvPr id="33833" name="Line 43"/>
          <p:cNvSpPr>
            <a:spLocks noChangeShapeType="1"/>
          </p:cNvSpPr>
          <p:nvPr/>
        </p:nvSpPr>
        <p:spPr bwMode="auto">
          <a:xfrm>
            <a:off x="1042988" y="5470525"/>
            <a:ext cx="287337" cy="0"/>
          </a:xfrm>
          <a:prstGeom prst="line">
            <a:avLst/>
          </a:prstGeom>
          <a:noFill/>
          <a:ln w="28575">
            <a:solidFill>
              <a:schemeClr val="tx1"/>
            </a:solidFill>
            <a:round/>
            <a:headEnd/>
            <a:tailEnd type="triangle" w="med" len="med"/>
          </a:ln>
        </p:spPr>
        <p:txBody>
          <a:bodyPr/>
          <a:lstStyle/>
          <a:p>
            <a:endParaRPr lang="en-US"/>
          </a:p>
        </p:txBody>
      </p:sp>
      <p:sp>
        <p:nvSpPr>
          <p:cNvPr id="33834" name="Text Box 44"/>
          <p:cNvSpPr txBox="1">
            <a:spLocks noChangeArrowheads="1"/>
          </p:cNvSpPr>
          <p:nvPr/>
        </p:nvSpPr>
        <p:spPr bwMode="auto">
          <a:xfrm>
            <a:off x="7885113" y="5276850"/>
            <a:ext cx="996950" cy="366713"/>
          </a:xfrm>
          <a:prstGeom prst="rect">
            <a:avLst/>
          </a:prstGeom>
          <a:noFill/>
          <a:ln w="9525">
            <a:noFill/>
            <a:miter lim="800000"/>
            <a:headEnd/>
            <a:tailEnd/>
          </a:ln>
        </p:spPr>
        <p:txBody>
          <a:bodyPr>
            <a:spAutoFit/>
          </a:bodyPr>
          <a:lstStyle/>
          <a:p>
            <a:pPr eaLnBrk="1" hangingPunct="1"/>
            <a:r>
              <a:rPr lang="en-US" b="1">
                <a:latin typeface="Times New Roman" pitchFamily="18" charset="0"/>
              </a:rPr>
              <a:t>NS1del2</a:t>
            </a:r>
          </a:p>
        </p:txBody>
      </p:sp>
      <p:sp>
        <p:nvSpPr>
          <p:cNvPr id="33835" name="Line 45"/>
          <p:cNvSpPr>
            <a:spLocks noChangeShapeType="1"/>
          </p:cNvSpPr>
          <p:nvPr/>
        </p:nvSpPr>
        <p:spPr bwMode="auto">
          <a:xfrm flipH="1">
            <a:off x="7596188" y="5470525"/>
            <a:ext cx="288925" cy="0"/>
          </a:xfrm>
          <a:prstGeom prst="line">
            <a:avLst/>
          </a:prstGeom>
          <a:noFill/>
          <a:ln w="28575">
            <a:solidFill>
              <a:schemeClr val="tx1"/>
            </a:solidFill>
            <a:round/>
            <a:headEnd/>
            <a:tailEnd type="triangle" w="med" len="med"/>
          </a:ln>
        </p:spPr>
        <p:txBody>
          <a:bodyPr/>
          <a:lstStyle/>
          <a:p>
            <a:endParaRPr lang="en-US"/>
          </a:p>
        </p:txBody>
      </p:sp>
      <p:sp>
        <p:nvSpPr>
          <p:cNvPr id="33836" name="Line 46"/>
          <p:cNvSpPr>
            <a:spLocks noChangeShapeType="1"/>
          </p:cNvSpPr>
          <p:nvPr/>
        </p:nvSpPr>
        <p:spPr bwMode="auto">
          <a:xfrm flipH="1">
            <a:off x="7564438" y="6192838"/>
            <a:ext cx="360362" cy="0"/>
          </a:xfrm>
          <a:prstGeom prst="line">
            <a:avLst/>
          </a:prstGeom>
          <a:noFill/>
          <a:ln w="28575">
            <a:solidFill>
              <a:schemeClr val="tx1"/>
            </a:solidFill>
            <a:round/>
            <a:headEnd/>
            <a:tailEnd type="triangle" w="med" len="med"/>
          </a:ln>
        </p:spPr>
        <p:txBody>
          <a:bodyPr/>
          <a:lstStyle/>
          <a:p>
            <a:endParaRPr lang="en-US"/>
          </a:p>
        </p:txBody>
      </p:sp>
      <p:sp>
        <p:nvSpPr>
          <p:cNvPr id="33837" name="Text Box 47"/>
          <p:cNvSpPr txBox="1">
            <a:spLocks noChangeArrowheads="1"/>
          </p:cNvSpPr>
          <p:nvPr/>
        </p:nvSpPr>
        <p:spPr bwMode="auto">
          <a:xfrm>
            <a:off x="5724525" y="4749800"/>
            <a:ext cx="2251075" cy="366713"/>
          </a:xfrm>
          <a:prstGeom prst="rect">
            <a:avLst/>
          </a:prstGeom>
          <a:noFill/>
          <a:ln w="9525">
            <a:noFill/>
            <a:miter lim="800000"/>
            <a:headEnd/>
            <a:tailEnd/>
          </a:ln>
        </p:spPr>
        <p:txBody>
          <a:bodyPr wrap="none">
            <a:spAutoFit/>
          </a:bodyPr>
          <a:lstStyle/>
          <a:p>
            <a:pPr eaLnBrk="1" hangingPunct="1"/>
            <a:r>
              <a:rPr lang="en-US" b="1">
                <a:latin typeface="Times New Roman" pitchFamily="18" charset="0"/>
              </a:rPr>
              <a:t> 0        4    4 + MG132</a:t>
            </a:r>
            <a:endParaRPr lang="ru-RU" b="1">
              <a:latin typeface="Times New Roman" pitchFamily="18" charset="0"/>
            </a:endParaRPr>
          </a:p>
        </p:txBody>
      </p:sp>
      <p:sp>
        <p:nvSpPr>
          <p:cNvPr id="33838" name="Text Box 48"/>
          <p:cNvSpPr txBox="1">
            <a:spLocks noChangeArrowheads="1"/>
          </p:cNvSpPr>
          <p:nvPr/>
        </p:nvSpPr>
        <p:spPr bwMode="auto">
          <a:xfrm>
            <a:off x="7924800" y="5976938"/>
            <a:ext cx="996950" cy="366712"/>
          </a:xfrm>
          <a:prstGeom prst="rect">
            <a:avLst/>
          </a:prstGeom>
          <a:noFill/>
          <a:ln w="9525">
            <a:noFill/>
            <a:miter lim="800000"/>
            <a:headEnd/>
            <a:tailEnd/>
          </a:ln>
        </p:spPr>
        <p:txBody>
          <a:bodyPr>
            <a:spAutoFit/>
          </a:bodyPr>
          <a:lstStyle/>
          <a:p>
            <a:pPr eaLnBrk="1" hangingPunct="1"/>
            <a:r>
              <a:rPr lang="en-US" b="1">
                <a:latin typeface="Times New Roman" pitchFamily="18" charset="0"/>
              </a:rPr>
              <a:t>NS1del4</a:t>
            </a:r>
            <a:endParaRPr lang="ru-RU" b="1">
              <a:latin typeface="Times New Roman" pitchFamily="18"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76200"/>
            <a:ext cx="9144000" cy="993775"/>
          </a:xfrm>
          <a:noFill/>
        </p:spPr>
        <p:txBody>
          <a:bodyPr/>
          <a:lstStyle/>
          <a:p>
            <a:r>
              <a:rPr lang="en-US" sz="2800" smtClean="0"/>
              <a:t>CTL Response Following Immunization with Combinations of Wild-Type and Modified Forms of NS1 </a:t>
            </a:r>
            <a:endParaRPr lang="ru-RU" sz="2800" smtClean="0"/>
          </a:p>
        </p:txBody>
      </p:sp>
      <p:graphicFrame>
        <p:nvGraphicFramePr>
          <p:cNvPr id="13314" name="Object 3"/>
          <p:cNvGraphicFramePr>
            <a:graphicFrameLocks noChangeAspect="1"/>
          </p:cNvGraphicFramePr>
          <p:nvPr/>
        </p:nvGraphicFramePr>
        <p:xfrm>
          <a:off x="2047875" y="1600200"/>
          <a:ext cx="4421188" cy="4621213"/>
        </p:xfrm>
        <a:graphic>
          <a:graphicData uri="http://schemas.openxmlformats.org/presentationml/2006/ole">
            <mc:AlternateContent xmlns:mc="http://schemas.openxmlformats.org/markup-compatibility/2006">
              <mc:Choice xmlns:v="urn:schemas-microsoft-com:vml" Requires="v">
                <p:oleObj spid="_x0000_s13315" name="Chart" r:id="rId5" imgW="4857690" imgH="5076885" progId="Excel.Chart.8">
                  <p:embed/>
                </p:oleObj>
              </mc:Choice>
              <mc:Fallback>
                <p:oleObj name="Chart" r:id="rId5" imgW="4857690" imgH="5076885" progId="Excel.Char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7875" y="1600200"/>
                        <a:ext cx="4421188" cy="4621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228600" y="0"/>
            <a:ext cx="8458200" cy="1066800"/>
          </a:xfrm>
        </p:spPr>
        <p:txBody>
          <a:bodyPr/>
          <a:lstStyle/>
          <a:p>
            <a:r>
              <a:rPr lang="en-US" smtClean="0"/>
              <a:t>Summary</a:t>
            </a:r>
            <a:endParaRPr lang="ru-RU" smtClean="0"/>
          </a:p>
        </p:txBody>
      </p:sp>
      <p:sp>
        <p:nvSpPr>
          <p:cNvPr id="34819" name="Rectangle 3"/>
          <p:cNvSpPr>
            <a:spLocks noGrp="1" noChangeArrowheads="1"/>
          </p:cNvSpPr>
          <p:nvPr>
            <p:ph type="body" idx="1"/>
          </p:nvPr>
        </p:nvSpPr>
        <p:spPr>
          <a:xfrm>
            <a:off x="107950" y="1295400"/>
            <a:ext cx="8785225" cy="4525963"/>
          </a:xfrm>
        </p:spPr>
        <p:txBody>
          <a:bodyPr/>
          <a:lstStyle/>
          <a:p>
            <a:pPr algn="just"/>
            <a:r>
              <a:rPr lang="en-US" b="1" smtClean="0"/>
              <a:t>Combining proteosome-resistant and -degradable forms of an antigen in a vaccination regimen results in a elevated cellular immune response </a:t>
            </a:r>
          </a:p>
          <a:p>
            <a:pPr algn="just"/>
            <a:r>
              <a:rPr lang="en-US" b="1" smtClean="0"/>
              <a:t>Targeted disruption of 3-D structure of proteosome-resistant viral proteins results in proteosome-degradable protein forms</a:t>
            </a:r>
          </a:p>
          <a:p>
            <a:pPr algn="just"/>
            <a:r>
              <a:rPr lang="en-US" b="1" smtClean="0">
                <a:solidFill>
                  <a:srgbClr val="009900"/>
                </a:solidFill>
              </a:rPr>
              <a:t>The new vaccination scheme should be tested with previously known and newly developed recombinant vaccines and antigens*</a:t>
            </a:r>
            <a:r>
              <a:rPr lang="en-US" b="1" smtClean="0">
                <a:solidFill>
                  <a:srgbClr val="33CC33"/>
                </a:solidFill>
              </a:rPr>
              <a:t>  </a:t>
            </a:r>
            <a:endParaRPr lang="ru-RU" b="1" smtClean="0"/>
          </a:p>
        </p:txBody>
      </p:sp>
      <p:sp>
        <p:nvSpPr>
          <p:cNvPr id="34820" name="Rectangle 4"/>
          <p:cNvSpPr>
            <a:spLocks noChangeArrowheads="1"/>
          </p:cNvSpPr>
          <p:nvPr/>
        </p:nvSpPr>
        <p:spPr bwMode="auto">
          <a:xfrm>
            <a:off x="457200" y="5410200"/>
            <a:ext cx="4916488" cy="396875"/>
          </a:xfrm>
          <a:prstGeom prst="rect">
            <a:avLst/>
          </a:prstGeom>
          <a:noFill/>
          <a:ln w="9525">
            <a:noFill/>
            <a:miter lim="800000"/>
            <a:headEnd/>
            <a:tailEnd/>
          </a:ln>
        </p:spPr>
        <p:txBody>
          <a:bodyPr wrap="none">
            <a:spAutoFit/>
          </a:bodyPr>
          <a:lstStyle/>
          <a:p>
            <a:r>
              <a:rPr lang="en-US" sz="2000" i="1">
                <a:latin typeface="Times New Roman" pitchFamily="18" charset="0"/>
              </a:rPr>
              <a:t>* -- Ilinskii et al., V</a:t>
            </a:r>
            <a:r>
              <a:rPr lang="ru-RU" sz="2000" i="1">
                <a:latin typeface="Times New Roman" pitchFamily="18" charset="0"/>
              </a:rPr>
              <a:t>accine 2008;26:2177-</a:t>
            </a:r>
            <a:r>
              <a:rPr lang="en-US" sz="2000" i="1">
                <a:latin typeface="Times New Roman" pitchFamily="18" charset="0"/>
              </a:rPr>
              <a:t>21</a:t>
            </a:r>
            <a:r>
              <a:rPr lang="ru-RU" sz="2000" i="1">
                <a:latin typeface="Times New Roman" pitchFamily="18" charset="0"/>
              </a:rPr>
              <a:t>85</a:t>
            </a:r>
            <a:endParaRPr lang="en-US" sz="2000" i="1">
              <a:latin typeface="Times New Roman" pitchFamily="18"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57200" y="1484313"/>
            <a:ext cx="8223250" cy="1470025"/>
          </a:xfrm>
          <a:prstGeom prst="rect">
            <a:avLst/>
          </a:prstGeom>
          <a:noFill/>
          <a:ln w="9525">
            <a:noFill/>
            <a:miter lim="800000"/>
            <a:headEnd/>
            <a:tailEnd/>
          </a:ln>
        </p:spPr>
        <p:txBody>
          <a:bodyPr anchor="ctr"/>
          <a:lstStyle/>
          <a:p>
            <a:pPr algn="ctr"/>
            <a:r>
              <a:rPr lang="en-US" sz="4400" b="1">
                <a:solidFill>
                  <a:srgbClr val="009900"/>
                </a:solidFill>
                <a:latin typeface="Times New Roman" pitchFamily="18" charset="0"/>
              </a:rPr>
              <a:t>How can we “trick” secondary RNA structures to make recombinant vaccines both safe and efficient? </a:t>
            </a:r>
            <a:endParaRPr lang="ru-RU" sz="4400" b="1">
              <a:solidFill>
                <a:srgbClr val="009900"/>
              </a:solidFill>
              <a:latin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228600" y="152400"/>
            <a:ext cx="8458200" cy="1066800"/>
          </a:xfrm>
          <a:prstGeom prst="rect">
            <a:avLst/>
          </a:prstGeom>
          <a:noFill/>
          <a:ln w="9525">
            <a:noFill/>
            <a:miter lim="800000"/>
            <a:headEnd/>
            <a:tailEnd/>
          </a:ln>
        </p:spPr>
        <p:txBody>
          <a:bodyPr anchor="ctr"/>
          <a:lstStyle/>
          <a:p>
            <a:pPr algn="ctr"/>
            <a:r>
              <a:rPr lang="en-US" sz="4400" b="1">
                <a:solidFill>
                  <a:srgbClr val="009900"/>
                </a:solidFill>
                <a:latin typeface="Times New Roman" pitchFamily="18" charset="0"/>
              </a:rPr>
              <a:t>Modification vs. Expression</a:t>
            </a:r>
          </a:p>
        </p:txBody>
      </p:sp>
      <p:sp>
        <p:nvSpPr>
          <p:cNvPr id="52227" name="Rectangle 3"/>
          <p:cNvSpPr>
            <a:spLocks noChangeArrowheads="1"/>
          </p:cNvSpPr>
          <p:nvPr/>
        </p:nvSpPr>
        <p:spPr bwMode="auto">
          <a:xfrm>
            <a:off x="304800" y="1676400"/>
            <a:ext cx="8610600" cy="4114800"/>
          </a:xfrm>
          <a:prstGeom prst="rect">
            <a:avLst/>
          </a:prstGeom>
          <a:noFill/>
          <a:ln w="9525">
            <a:noFill/>
            <a:miter lim="800000"/>
            <a:headEnd/>
            <a:tailEnd/>
          </a:ln>
        </p:spPr>
        <p:txBody>
          <a:bodyPr/>
          <a:lstStyle/>
          <a:p>
            <a:pPr marL="342900" indent="-342900">
              <a:spcBef>
                <a:spcPct val="20000"/>
              </a:spcBef>
              <a:buClr>
                <a:srgbClr val="FF0000"/>
              </a:buClr>
              <a:buFont typeface="Wingdings" pitchFamily="2" charset="2"/>
              <a:buChar char="Ø"/>
            </a:pPr>
            <a:endParaRPr lang="en-US" sz="2800">
              <a:latin typeface="Times New Roman" pitchFamily="18" charset="0"/>
            </a:endParaRPr>
          </a:p>
          <a:p>
            <a:pPr marL="342900" indent="-342900">
              <a:spcBef>
                <a:spcPct val="20000"/>
              </a:spcBef>
              <a:buClr>
                <a:srgbClr val="FF0000"/>
              </a:buClr>
              <a:buFont typeface="Wingdings" pitchFamily="2" charset="2"/>
              <a:buChar char="Ø"/>
            </a:pPr>
            <a:endParaRPr lang="en-US" sz="2800">
              <a:latin typeface="Times New Roman" pitchFamily="18" charset="0"/>
            </a:endParaRPr>
          </a:p>
        </p:txBody>
      </p:sp>
      <p:sp>
        <p:nvSpPr>
          <p:cNvPr id="52228" name="Rectangle 4"/>
          <p:cNvSpPr>
            <a:spLocks noChangeArrowheads="1"/>
          </p:cNvSpPr>
          <p:nvPr/>
        </p:nvSpPr>
        <p:spPr bwMode="auto">
          <a:xfrm>
            <a:off x="381000" y="1295400"/>
            <a:ext cx="8305800" cy="4419600"/>
          </a:xfrm>
          <a:prstGeom prst="rect">
            <a:avLst/>
          </a:prstGeom>
          <a:solidFill>
            <a:srgbClr val="A0A0A0"/>
          </a:solidFill>
          <a:ln w="3175">
            <a:noFill/>
            <a:miter lim="800000"/>
            <a:headEnd/>
            <a:tailEnd/>
          </a:ln>
        </p:spPr>
        <p:txBody>
          <a:bodyPr wrap="none" anchor="ctr"/>
          <a:lstStyle/>
          <a:p>
            <a:endParaRPr lang="en-US"/>
          </a:p>
        </p:txBody>
      </p:sp>
      <p:pic>
        <p:nvPicPr>
          <p:cNvPr id="309253" name="Picture 5" descr="influenza"/>
          <p:cNvPicPr>
            <a:picLocks noChangeAspect="1" noChangeArrowheads="1"/>
          </p:cNvPicPr>
          <p:nvPr/>
        </p:nvPicPr>
        <p:blipFill>
          <a:blip r:embed="rId3" cstate="print"/>
          <a:srcRect/>
          <a:stretch>
            <a:fillRect/>
          </a:stretch>
        </p:blipFill>
        <p:spPr bwMode="auto">
          <a:xfrm>
            <a:off x="990600" y="3054350"/>
            <a:ext cx="1600200" cy="1447800"/>
          </a:xfrm>
          <a:prstGeom prst="rect">
            <a:avLst/>
          </a:prstGeom>
          <a:noFill/>
          <a:ln w="9525">
            <a:noFill/>
            <a:miter lim="800000"/>
            <a:headEnd/>
            <a:tailEnd/>
          </a:ln>
        </p:spPr>
      </p:pic>
      <p:sp>
        <p:nvSpPr>
          <p:cNvPr id="309254" name="Line 6"/>
          <p:cNvSpPr>
            <a:spLocks noChangeShapeType="1"/>
          </p:cNvSpPr>
          <p:nvPr/>
        </p:nvSpPr>
        <p:spPr bwMode="auto">
          <a:xfrm flipV="1">
            <a:off x="2590800" y="2330450"/>
            <a:ext cx="1566863" cy="723900"/>
          </a:xfrm>
          <a:prstGeom prst="line">
            <a:avLst/>
          </a:prstGeom>
          <a:noFill/>
          <a:ln w="9525">
            <a:solidFill>
              <a:schemeClr val="tx1"/>
            </a:solidFill>
            <a:round/>
            <a:headEnd/>
            <a:tailEnd type="triangle" w="med" len="med"/>
          </a:ln>
        </p:spPr>
        <p:txBody>
          <a:bodyPr/>
          <a:lstStyle/>
          <a:p>
            <a:endParaRPr lang="en-US"/>
          </a:p>
        </p:txBody>
      </p:sp>
      <p:pic>
        <p:nvPicPr>
          <p:cNvPr id="309255" name="Picture 7" descr="M1_H3"/>
          <p:cNvPicPr>
            <a:picLocks noChangeAspect="1" noChangeArrowheads="1"/>
          </p:cNvPicPr>
          <p:nvPr/>
        </p:nvPicPr>
        <p:blipFill>
          <a:blip r:embed="rId4" cstate="print"/>
          <a:srcRect/>
          <a:stretch>
            <a:fillRect/>
          </a:stretch>
        </p:blipFill>
        <p:spPr bwMode="auto">
          <a:xfrm>
            <a:off x="4157663" y="1574800"/>
            <a:ext cx="827087" cy="914400"/>
          </a:xfrm>
          <a:prstGeom prst="rect">
            <a:avLst/>
          </a:prstGeom>
          <a:noFill/>
          <a:ln w="9525">
            <a:noFill/>
            <a:miter lim="800000"/>
            <a:headEnd/>
            <a:tailEnd/>
          </a:ln>
        </p:spPr>
      </p:pic>
      <p:pic>
        <p:nvPicPr>
          <p:cNvPr id="309256" name="Picture 8" descr="2gr"/>
          <p:cNvPicPr>
            <a:picLocks noChangeAspect="1" noChangeArrowheads="1"/>
          </p:cNvPicPr>
          <p:nvPr/>
        </p:nvPicPr>
        <p:blipFill>
          <a:blip r:embed="rId5" cstate="print"/>
          <a:srcRect/>
          <a:stretch>
            <a:fillRect/>
          </a:stretch>
        </p:blipFill>
        <p:spPr bwMode="auto">
          <a:xfrm>
            <a:off x="6324600" y="3014663"/>
            <a:ext cx="1566863" cy="1557337"/>
          </a:xfrm>
          <a:prstGeom prst="rect">
            <a:avLst/>
          </a:prstGeom>
          <a:noFill/>
          <a:ln w="9525">
            <a:noFill/>
            <a:miter lim="800000"/>
            <a:headEnd/>
            <a:tailEnd/>
          </a:ln>
        </p:spPr>
      </p:pic>
      <p:sp>
        <p:nvSpPr>
          <p:cNvPr id="309257" name="Line 9"/>
          <p:cNvSpPr>
            <a:spLocks noChangeShapeType="1"/>
          </p:cNvSpPr>
          <p:nvPr/>
        </p:nvSpPr>
        <p:spPr bwMode="auto">
          <a:xfrm>
            <a:off x="5181600" y="2330450"/>
            <a:ext cx="1143000" cy="723900"/>
          </a:xfrm>
          <a:prstGeom prst="line">
            <a:avLst/>
          </a:prstGeom>
          <a:noFill/>
          <a:ln w="9525">
            <a:solidFill>
              <a:schemeClr val="tx1"/>
            </a:solidFill>
            <a:round/>
            <a:headEnd/>
            <a:tailEnd type="triangle" w="med" len="med"/>
          </a:ln>
        </p:spPr>
        <p:txBody>
          <a:bodyPr/>
          <a:lstStyle/>
          <a:p>
            <a:endParaRPr lang="en-US"/>
          </a:p>
        </p:txBody>
      </p:sp>
      <p:sp>
        <p:nvSpPr>
          <p:cNvPr id="309258" name="Text Box 10"/>
          <p:cNvSpPr txBox="1">
            <a:spLocks noChangeArrowheads="1"/>
          </p:cNvSpPr>
          <p:nvPr/>
        </p:nvSpPr>
        <p:spPr bwMode="auto">
          <a:xfrm rot="-1487693">
            <a:off x="2590800" y="1828800"/>
            <a:ext cx="1600200" cy="641350"/>
          </a:xfrm>
          <a:prstGeom prst="rect">
            <a:avLst/>
          </a:prstGeom>
          <a:noFill/>
          <a:ln w="9525">
            <a:noFill/>
            <a:miter lim="800000"/>
            <a:headEnd/>
            <a:tailEnd/>
          </a:ln>
        </p:spPr>
        <p:txBody>
          <a:bodyPr>
            <a:spAutoFit/>
          </a:bodyPr>
          <a:lstStyle/>
          <a:p>
            <a:pPr>
              <a:spcBef>
                <a:spcPct val="50000"/>
              </a:spcBef>
            </a:pPr>
            <a:r>
              <a:rPr lang="en-US">
                <a:solidFill>
                  <a:srgbClr val="009900"/>
                </a:solidFill>
              </a:rPr>
              <a:t>Antigenic</a:t>
            </a:r>
            <a:r>
              <a:rPr lang="en-US"/>
              <a:t> </a:t>
            </a:r>
            <a:r>
              <a:rPr lang="en-US">
                <a:solidFill>
                  <a:srgbClr val="009900"/>
                </a:solidFill>
              </a:rPr>
              <a:t>properties</a:t>
            </a:r>
            <a:r>
              <a:rPr lang="en-US"/>
              <a:t> </a:t>
            </a:r>
          </a:p>
        </p:txBody>
      </p:sp>
      <p:sp>
        <p:nvSpPr>
          <p:cNvPr id="309259" name="Text Box 11"/>
          <p:cNvSpPr txBox="1">
            <a:spLocks noChangeArrowheads="1"/>
          </p:cNvSpPr>
          <p:nvPr/>
        </p:nvSpPr>
        <p:spPr bwMode="auto">
          <a:xfrm rot="-1372547">
            <a:off x="2895600" y="2667000"/>
            <a:ext cx="1600200" cy="641350"/>
          </a:xfrm>
          <a:prstGeom prst="rect">
            <a:avLst/>
          </a:prstGeom>
          <a:noFill/>
          <a:ln w="9525">
            <a:noFill/>
            <a:miter lim="800000"/>
            <a:headEnd/>
            <a:tailEnd/>
          </a:ln>
        </p:spPr>
        <p:txBody>
          <a:bodyPr>
            <a:spAutoFit/>
          </a:bodyPr>
          <a:lstStyle/>
          <a:p>
            <a:pPr>
              <a:spcBef>
                <a:spcPct val="50000"/>
              </a:spcBef>
            </a:pPr>
            <a:r>
              <a:rPr lang="en-US">
                <a:solidFill>
                  <a:srgbClr val="FF0000"/>
                </a:solidFill>
              </a:rPr>
              <a:t>Undesirable properties</a:t>
            </a:r>
            <a:r>
              <a:rPr lang="en-US"/>
              <a:t> </a:t>
            </a:r>
          </a:p>
        </p:txBody>
      </p:sp>
      <p:sp>
        <p:nvSpPr>
          <p:cNvPr id="309260" name="Text Box 12"/>
          <p:cNvSpPr txBox="1">
            <a:spLocks noChangeArrowheads="1"/>
          </p:cNvSpPr>
          <p:nvPr/>
        </p:nvSpPr>
        <p:spPr bwMode="auto">
          <a:xfrm rot="1834438">
            <a:off x="5334000" y="2101850"/>
            <a:ext cx="1600200" cy="641350"/>
          </a:xfrm>
          <a:prstGeom prst="rect">
            <a:avLst/>
          </a:prstGeom>
          <a:noFill/>
          <a:ln w="9525">
            <a:noFill/>
            <a:miter lim="800000"/>
            <a:headEnd/>
            <a:tailEnd/>
          </a:ln>
        </p:spPr>
        <p:txBody>
          <a:bodyPr>
            <a:spAutoFit/>
          </a:bodyPr>
          <a:lstStyle/>
          <a:p>
            <a:pPr>
              <a:spcBef>
                <a:spcPct val="50000"/>
              </a:spcBef>
            </a:pPr>
            <a:r>
              <a:rPr lang="en-US">
                <a:solidFill>
                  <a:srgbClr val="009900"/>
                </a:solidFill>
              </a:rPr>
              <a:t>Immune response</a:t>
            </a:r>
            <a:endParaRPr lang="en-US"/>
          </a:p>
        </p:txBody>
      </p:sp>
      <p:sp>
        <p:nvSpPr>
          <p:cNvPr id="309261" name="Text Box 13"/>
          <p:cNvSpPr txBox="1">
            <a:spLocks noChangeArrowheads="1"/>
          </p:cNvSpPr>
          <p:nvPr/>
        </p:nvSpPr>
        <p:spPr bwMode="auto">
          <a:xfrm rot="1859864">
            <a:off x="4724400" y="2817813"/>
            <a:ext cx="1981200" cy="915987"/>
          </a:xfrm>
          <a:prstGeom prst="rect">
            <a:avLst/>
          </a:prstGeom>
          <a:noFill/>
          <a:ln w="9525">
            <a:noFill/>
            <a:miter lim="800000"/>
            <a:headEnd/>
            <a:tailEnd/>
          </a:ln>
        </p:spPr>
        <p:txBody>
          <a:bodyPr>
            <a:spAutoFit/>
          </a:bodyPr>
          <a:lstStyle/>
          <a:p>
            <a:pPr>
              <a:spcBef>
                <a:spcPct val="50000"/>
              </a:spcBef>
            </a:pPr>
            <a:r>
              <a:rPr lang="en-US">
                <a:solidFill>
                  <a:srgbClr val="FF0000"/>
                </a:solidFill>
              </a:rPr>
              <a:t>Toxicity </a:t>
            </a:r>
            <a:r>
              <a:rPr lang="uk-UA">
                <a:solidFill>
                  <a:srgbClr val="FF0000"/>
                </a:solidFill>
              </a:rPr>
              <a:t>         </a:t>
            </a:r>
            <a:r>
              <a:rPr lang="en-US">
                <a:solidFill>
                  <a:srgbClr val="FF0000"/>
                </a:solidFill>
              </a:rPr>
              <a:t>Low immune response </a:t>
            </a:r>
          </a:p>
        </p:txBody>
      </p:sp>
      <p:sp>
        <p:nvSpPr>
          <p:cNvPr id="309262" name="Text Box 14"/>
          <p:cNvSpPr txBox="1">
            <a:spLocks noChangeArrowheads="1"/>
          </p:cNvSpPr>
          <p:nvPr/>
        </p:nvSpPr>
        <p:spPr bwMode="auto">
          <a:xfrm>
            <a:off x="2895600" y="4205288"/>
            <a:ext cx="3352800" cy="366712"/>
          </a:xfrm>
          <a:prstGeom prst="rect">
            <a:avLst/>
          </a:prstGeom>
          <a:noFill/>
          <a:ln w="9525">
            <a:noFill/>
            <a:miter lim="800000"/>
            <a:headEnd/>
            <a:tailEnd/>
          </a:ln>
        </p:spPr>
        <p:txBody>
          <a:bodyPr>
            <a:spAutoFit/>
          </a:bodyPr>
          <a:lstStyle/>
          <a:p>
            <a:pPr>
              <a:spcBef>
                <a:spcPct val="50000"/>
              </a:spcBef>
            </a:pPr>
            <a:r>
              <a:rPr lang="en-US" b="1">
                <a:solidFill>
                  <a:srgbClr val="009900"/>
                </a:solidFill>
              </a:rPr>
              <a:t>Modify aa of the viral protein</a:t>
            </a:r>
          </a:p>
        </p:txBody>
      </p:sp>
      <p:sp>
        <p:nvSpPr>
          <p:cNvPr id="309263" name="Text Box 15"/>
          <p:cNvSpPr txBox="1">
            <a:spLocks noChangeArrowheads="1"/>
          </p:cNvSpPr>
          <p:nvPr/>
        </p:nvSpPr>
        <p:spPr bwMode="auto">
          <a:xfrm>
            <a:off x="3276600" y="5219700"/>
            <a:ext cx="2590800" cy="366713"/>
          </a:xfrm>
          <a:prstGeom prst="rect">
            <a:avLst/>
          </a:prstGeom>
          <a:noFill/>
          <a:ln w="9525">
            <a:noFill/>
            <a:miter lim="800000"/>
            <a:headEnd/>
            <a:tailEnd/>
          </a:ln>
        </p:spPr>
        <p:txBody>
          <a:bodyPr>
            <a:spAutoFit/>
          </a:bodyPr>
          <a:lstStyle/>
          <a:p>
            <a:pPr>
              <a:spcBef>
                <a:spcPct val="50000"/>
              </a:spcBef>
            </a:pPr>
            <a:r>
              <a:rPr lang="en-US" b="1">
                <a:solidFill>
                  <a:srgbClr val="FF0000"/>
                </a:solidFill>
              </a:rPr>
              <a:t>Low Expression Level</a:t>
            </a:r>
          </a:p>
        </p:txBody>
      </p:sp>
      <p:sp>
        <p:nvSpPr>
          <p:cNvPr id="52240" name="Line 16"/>
          <p:cNvSpPr>
            <a:spLocks noChangeShapeType="1"/>
          </p:cNvSpPr>
          <p:nvPr/>
        </p:nvSpPr>
        <p:spPr bwMode="auto">
          <a:xfrm>
            <a:off x="5410200" y="4108450"/>
            <a:ext cx="0" cy="0"/>
          </a:xfrm>
          <a:prstGeom prst="line">
            <a:avLst/>
          </a:prstGeom>
          <a:noFill/>
          <a:ln w="9525">
            <a:solidFill>
              <a:schemeClr val="tx1"/>
            </a:solidFill>
            <a:round/>
            <a:headEnd/>
            <a:tailEnd/>
          </a:ln>
        </p:spPr>
        <p:txBody>
          <a:bodyPr/>
          <a:lstStyle/>
          <a:p>
            <a:endParaRPr lang="en-US"/>
          </a:p>
        </p:txBody>
      </p:sp>
      <p:sp>
        <p:nvSpPr>
          <p:cNvPr id="309265" name="Line 17"/>
          <p:cNvSpPr>
            <a:spLocks noChangeShapeType="1"/>
          </p:cNvSpPr>
          <p:nvPr/>
        </p:nvSpPr>
        <p:spPr bwMode="auto">
          <a:xfrm>
            <a:off x="4572000" y="4591050"/>
            <a:ext cx="0" cy="628650"/>
          </a:xfrm>
          <a:prstGeom prst="line">
            <a:avLst/>
          </a:prstGeom>
          <a:noFill/>
          <a:ln w="57150">
            <a:solidFill>
              <a:schemeClr val="tx1"/>
            </a:solidFill>
            <a:round/>
            <a:headEnd/>
            <a:tailEnd type="triangle" w="med" len="med"/>
          </a:ln>
        </p:spPr>
        <p:txBody>
          <a:bodyPr/>
          <a:lstStyle/>
          <a:p>
            <a:endParaRPr lang="en-US"/>
          </a:p>
        </p:txBody>
      </p:sp>
      <p:sp>
        <p:nvSpPr>
          <p:cNvPr id="309266" name="Text Box 18"/>
          <p:cNvSpPr txBox="1">
            <a:spLocks noChangeArrowheads="1"/>
          </p:cNvSpPr>
          <p:nvPr/>
        </p:nvSpPr>
        <p:spPr bwMode="auto">
          <a:xfrm rot="-1372547">
            <a:off x="3505200" y="3016250"/>
            <a:ext cx="993775" cy="1098550"/>
          </a:xfrm>
          <a:prstGeom prst="rect">
            <a:avLst/>
          </a:prstGeom>
          <a:noFill/>
          <a:ln w="9525">
            <a:noFill/>
            <a:miter lim="800000"/>
            <a:headEnd/>
            <a:tailEnd/>
          </a:ln>
        </p:spPr>
        <p:txBody>
          <a:bodyPr>
            <a:spAutoFit/>
          </a:bodyPr>
          <a:lstStyle/>
          <a:p>
            <a:pPr>
              <a:spcBef>
                <a:spcPct val="50000"/>
              </a:spcBef>
            </a:pPr>
            <a:r>
              <a:rPr lang="en-US" sz="6600"/>
              <a:t>T</a:t>
            </a:r>
          </a:p>
        </p:txBody>
      </p:sp>
      <p:sp>
        <p:nvSpPr>
          <p:cNvPr id="309267" name="Text Box 19"/>
          <p:cNvSpPr txBox="1">
            <a:spLocks noChangeArrowheads="1"/>
          </p:cNvSpPr>
          <p:nvPr/>
        </p:nvSpPr>
        <p:spPr bwMode="auto">
          <a:xfrm rot="1956430">
            <a:off x="4568825" y="3244850"/>
            <a:ext cx="993775" cy="1098550"/>
          </a:xfrm>
          <a:prstGeom prst="rect">
            <a:avLst/>
          </a:prstGeom>
          <a:noFill/>
          <a:ln w="9525">
            <a:noFill/>
            <a:miter lim="800000"/>
            <a:headEnd/>
            <a:tailEnd/>
          </a:ln>
        </p:spPr>
        <p:txBody>
          <a:bodyPr>
            <a:spAutoFit/>
          </a:bodyPr>
          <a:lstStyle/>
          <a:p>
            <a:pPr>
              <a:spcBef>
                <a:spcPct val="50000"/>
              </a:spcBef>
            </a:pPr>
            <a:r>
              <a:rPr lang="en-US" sz="6600"/>
              <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092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92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92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92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92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92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92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925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926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092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0926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92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0926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09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4" grpId="0" animBg="1"/>
      <p:bldP spid="309257" grpId="0" animBg="1"/>
      <p:bldP spid="309258" grpId="0"/>
      <p:bldP spid="309259" grpId="0"/>
      <p:bldP spid="309260" grpId="0"/>
      <p:bldP spid="309261" grpId="0"/>
      <p:bldP spid="309262" grpId="0"/>
      <p:bldP spid="309263" grpId="0"/>
      <p:bldP spid="309265" grpId="0" animBg="1"/>
      <p:bldP spid="309266" grpId="0"/>
      <p:bldP spid="30926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52400" y="152400"/>
            <a:ext cx="8856663" cy="922338"/>
          </a:xfrm>
        </p:spPr>
        <p:txBody>
          <a:bodyPr/>
          <a:lstStyle/>
          <a:p>
            <a:r>
              <a:rPr lang="en-US" sz="3400" smtClean="0"/>
              <a:t>Novel Hairpin/Loop Structure in NS1 mRNA</a:t>
            </a:r>
            <a:endParaRPr lang="ru-RU" sz="3400" smtClean="0"/>
          </a:p>
        </p:txBody>
      </p:sp>
      <p:pic>
        <p:nvPicPr>
          <p:cNvPr id="53251" name="Grafik 9" descr="ns1_del34-41.png"/>
          <p:cNvPicPr>
            <a:picLocks noChangeAspect="1" noChangeArrowheads="1"/>
          </p:cNvPicPr>
          <p:nvPr/>
        </p:nvPicPr>
        <p:blipFill>
          <a:blip r:embed="rId3" cstate="print"/>
          <a:srcRect/>
          <a:stretch>
            <a:fillRect/>
          </a:stretch>
        </p:blipFill>
        <p:spPr bwMode="auto">
          <a:xfrm>
            <a:off x="4305300" y="1628775"/>
            <a:ext cx="3716338" cy="2560638"/>
          </a:xfrm>
          <a:prstGeom prst="rect">
            <a:avLst/>
          </a:prstGeom>
          <a:noFill/>
          <a:ln w="9525">
            <a:noFill/>
            <a:miter lim="800000"/>
            <a:headEnd/>
            <a:tailEnd/>
          </a:ln>
        </p:spPr>
      </p:pic>
      <p:pic>
        <p:nvPicPr>
          <p:cNvPr id="53252" name="Picture 4"/>
          <p:cNvPicPr>
            <a:picLocks noChangeAspect="1" noChangeArrowheads="1"/>
          </p:cNvPicPr>
          <p:nvPr/>
        </p:nvPicPr>
        <p:blipFill>
          <a:blip r:embed="rId4" cstate="print"/>
          <a:srcRect t="80453" r="70903" b="920"/>
          <a:stretch>
            <a:fillRect/>
          </a:stretch>
        </p:blipFill>
        <p:spPr bwMode="auto">
          <a:xfrm>
            <a:off x="466725" y="1268413"/>
            <a:ext cx="3867150" cy="2381250"/>
          </a:xfrm>
          <a:prstGeom prst="rect">
            <a:avLst/>
          </a:prstGeom>
          <a:solidFill>
            <a:srgbClr val="FFFFFF"/>
          </a:solidFill>
          <a:ln w="9525">
            <a:noFill/>
            <a:miter lim="800000"/>
            <a:headEnd/>
            <a:tailEnd/>
          </a:ln>
        </p:spPr>
      </p:pic>
      <p:sp>
        <p:nvSpPr>
          <p:cNvPr id="53253" name="Text Box 5"/>
          <p:cNvSpPr txBox="1">
            <a:spLocks noChangeArrowheads="1"/>
          </p:cNvSpPr>
          <p:nvPr/>
        </p:nvSpPr>
        <p:spPr bwMode="auto">
          <a:xfrm>
            <a:off x="1403350" y="1268413"/>
            <a:ext cx="5438775" cy="366712"/>
          </a:xfrm>
          <a:prstGeom prst="rect">
            <a:avLst/>
          </a:prstGeom>
          <a:noFill/>
          <a:ln w="9525">
            <a:noFill/>
            <a:miter lim="800000"/>
            <a:headEnd/>
            <a:tailEnd/>
          </a:ln>
        </p:spPr>
        <p:txBody>
          <a:bodyPr wrap="none">
            <a:spAutoFit/>
          </a:bodyPr>
          <a:lstStyle/>
          <a:p>
            <a:pPr eaLnBrk="1" hangingPunct="1"/>
            <a:r>
              <a:rPr lang="en-US" b="1">
                <a:latin typeface="Times New Roman" pitchFamily="18" charset="0"/>
              </a:rPr>
              <a:t>NS1wt		                                         NS1</a:t>
            </a:r>
            <a:r>
              <a:rPr lang="el-GR" b="1">
                <a:latin typeface="Times New Roman" pitchFamily="18" charset="0"/>
                <a:cs typeface="Times New Roman" pitchFamily="18" charset="0"/>
              </a:rPr>
              <a:t>Δ</a:t>
            </a:r>
            <a:r>
              <a:rPr lang="en-US" b="1">
                <a:latin typeface="Times New Roman" pitchFamily="18" charset="0"/>
                <a:cs typeface="Arial" charset="0"/>
              </a:rPr>
              <a:t>34-41</a:t>
            </a:r>
            <a:endParaRPr lang="el-GR" b="1">
              <a:latin typeface="Times New Roman" pitchFamily="18" charset="0"/>
              <a:cs typeface="Arial" charset="0"/>
            </a:endParaRPr>
          </a:p>
        </p:txBody>
      </p:sp>
      <p:sp>
        <p:nvSpPr>
          <p:cNvPr id="53254" name="Rectangle 6"/>
          <p:cNvSpPr>
            <a:spLocks noChangeArrowheads="1"/>
          </p:cNvSpPr>
          <p:nvPr/>
        </p:nvSpPr>
        <p:spPr bwMode="auto">
          <a:xfrm>
            <a:off x="466725" y="2781300"/>
            <a:ext cx="1368425" cy="1152525"/>
          </a:xfrm>
          <a:prstGeom prst="rect">
            <a:avLst/>
          </a:prstGeom>
          <a:solidFill>
            <a:schemeClr val="accent1">
              <a:alpha val="0"/>
            </a:schemeClr>
          </a:solidFill>
          <a:ln w="19050" cap="rnd">
            <a:solidFill>
              <a:schemeClr val="tx1"/>
            </a:solidFill>
            <a:prstDash val="sysDot"/>
            <a:miter lim="800000"/>
            <a:headEnd/>
            <a:tailEnd/>
          </a:ln>
        </p:spPr>
        <p:txBody>
          <a:bodyPr wrap="none" anchor="ctr"/>
          <a:lstStyle/>
          <a:p>
            <a:endParaRPr lang="en-US"/>
          </a:p>
        </p:txBody>
      </p:sp>
      <p:sp>
        <p:nvSpPr>
          <p:cNvPr id="53255" name="Rectangle 7"/>
          <p:cNvSpPr>
            <a:spLocks noChangeArrowheads="1"/>
          </p:cNvSpPr>
          <p:nvPr/>
        </p:nvSpPr>
        <p:spPr bwMode="auto">
          <a:xfrm>
            <a:off x="3657600" y="3284538"/>
            <a:ext cx="1295400" cy="1152525"/>
          </a:xfrm>
          <a:prstGeom prst="rect">
            <a:avLst/>
          </a:prstGeom>
          <a:solidFill>
            <a:schemeClr val="accent1">
              <a:alpha val="0"/>
            </a:schemeClr>
          </a:solidFill>
          <a:ln w="19050" cap="rnd">
            <a:solidFill>
              <a:schemeClr val="tx1"/>
            </a:solidFill>
            <a:prstDash val="sysDot"/>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Slide Number Placeholder 3"/>
          <p:cNvSpPr txBox="1">
            <a:spLocks noGrp="1"/>
          </p:cNvSpPr>
          <p:nvPr/>
        </p:nvSpPr>
        <p:spPr bwMode="auto">
          <a:xfrm>
            <a:off x="6781800" y="6248400"/>
            <a:ext cx="1905000" cy="457200"/>
          </a:xfrm>
          <a:prstGeom prst="rect">
            <a:avLst/>
          </a:prstGeom>
          <a:noFill/>
          <a:ln>
            <a:miter lim="800000"/>
            <a:headEnd/>
            <a:tailEnd/>
          </a:ln>
        </p:spPr>
        <p:txBody>
          <a:bodyPr/>
          <a:lstStyle/>
          <a:p>
            <a:pPr algn="r" eaLnBrk="1" hangingPunct="1">
              <a:defRPr/>
            </a:pPr>
            <a:fld id="{977436FA-4ED1-4CB1-B5FB-5EC65D844AB6}" type="slidenum">
              <a:rPr lang="en-US" sz="1400">
                <a:latin typeface="+mn-lt"/>
              </a:rPr>
              <a:pPr algn="r" eaLnBrk="1" hangingPunct="1">
                <a:defRPr/>
              </a:pPr>
              <a:t>3</a:t>
            </a:fld>
            <a:endParaRPr lang="en-US" sz="1400">
              <a:latin typeface="+mn-lt"/>
            </a:endParaRPr>
          </a:p>
        </p:txBody>
      </p:sp>
      <p:sp>
        <p:nvSpPr>
          <p:cNvPr id="24579" name="Rectangle 2"/>
          <p:cNvSpPr>
            <a:spLocks noGrp="1" noChangeArrowheads="1"/>
          </p:cNvSpPr>
          <p:nvPr>
            <p:ph type="title" idx="4294967295"/>
          </p:nvPr>
        </p:nvSpPr>
        <p:spPr>
          <a:xfrm>
            <a:off x="228600" y="0"/>
            <a:ext cx="8458200" cy="1066800"/>
          </a:xfrm>
        </p:spPr>
        <p:txBody>
          <a:bodyPr/>
          <a:lstStyle/>
          <a:p>
            <a:pPr eaLnBrk="1" hangingPunct="1"/>
            <a:endParaRPr lang="en-US" smtClean="0"/>
          </a:p>
        </p:txBody>
      </p:sp>
      <p:sp>
        <p:nvSpPr>
          <p:cNvPr id="311300" name="Rectangle 3"/>
          <p:cNvSpPr>
            <a:spLocks noGrp="1" noChangeArrowheads="1"/>
          </p:cNvSpPr>
          <p:nvPr>
            <p:ph type="body" idx="4294967295"/>
          </p:nvPr>
        </p:nvSpPr>
        <p:spPr>
          <a:xfrm>
            <a:off x="304800" y="1524000"/>
            <a:ext cx="8458200" cy="4267200"/>
          </a:xfrm>
        </p:spPr>
        <p:txBody>
          <a:bodyPr/>
          <a:lstStyle/>
          <a:p>
            <a:pPr eaLnBrk="1" hangingPunct="1">
              <a:lnSpc>
                <a:spcPct val="90000"/>
              </a:lnSpc>
              <a:buFont typeface="Wingdings" pitchFamily="2" charset="2"/>
              <a:buNone/>
            </a:pPr>
            <a:r>
              <a:rPr lang="en-US" sz="2000" smtClean="0"/>
              <a:t>	</a:t>
            </a:r>
          </a:p>
        </p:txBody>
      </p:sp>
      <p:sp>
        <p:nvSpPr>
          <p:cNvPr id="24581" name="Rectangle 5"/>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pic>
        <p:nvPicPr>
          <p:cNvPr id="24582" name="Picture 6" descr="100_0811"/>
          <p:cNvPicPr>
            <a:picLocks noChangeAspect="1" noChangeArrowheads="1"/>
          </p:cNvPicPr>
          <p:nvPr/>
        </p:nvPicPr>
        <p:blipFill>
          <a:blip r:embed="rId3" cstate="print"/>
          <a:srcRect/>
          <a:stretch>
            <a:fillRect/>
          </a:stretch>
        </p:blipFill>
        <p:spPr bwMode="auto">
          <a:xfrm>
            <a:off x="1752600" y="1676400"/>
            <a:ext cx="5715000" cy="4038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130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0" y="274638"/>
            <a:ext cx="9144000" cy="561975"/>
          </a:xfrm>
        </p:spPr>
        <p:txBody>
          <a:bodyPr/>
          <a:lstStyle/>
          <a:p>
            <a:r>
              <a:rPr lang="en-US" sz="3000" smtClean="0"/>
              <a:t>Mutations Preserving or Destroying the Hairpin/Loop</a:t>
            </a:r>
            <a:endParaRPr lang="ru-RU" sz="3000" smtClean="0"/>
          </a:p>
        </p:txBody>
      </p:sp>
      <p:pic>
        <p:nvPicPr>
          <p:cNvPr id="54275" name="Picture 3" descr="finger_prediction_a"/>
          <p:cNvPicPr>
            <a:picLocks noChangeAspect="1" noChangeArrowheads="1"/>
          </p:cNvPicPr>
          <p:nvPr/>
        </p:nvPicPr>
        <p:blipFill>
          <a:blip r:embed="rId3" cstate="print"/>
          <a:srcRect b="3947"/>
          <a:stretch>
            <a:fillRect/>
          </a:stretch>
        </p:blipFill>
        <p:spPr bwMode="auto">
          <a:xfrm>
            <a:off x="250825" y="1349375"/>
            <a:ext cx="2105025" cy="2398713"/>
          </a:xfrm>
          <a:prstGeom prst="rect">
            <a:avLst/>
          </a:prstGeom>
          <a:noFill/>
          <a:ln w="9525">
            <a:noFill/>
            <a:miter lim="800000"/>
            <a:headEnd/>
            <a:tailEnd/>
          </a:ln>
        </p:spPr>
      </p:pic>
      <p:pic>
        <p:nvPicPr>
          <p:cNvPr id="54276" name="Bild 35"/>
          <p:cNvPicPr>
            <a:picLocks noChangeAspect="1" noChangeArrowheads="1"/>
          </p:cNvPicPr>
          <p:nvPr/>
        </p:nvPicPr>
        <p:blipFill>
          <a:blip r:embed="rId4" cstate="print"/>
          <a:srcRect t="4599" b="4599"/>
          <a:stretch>
            <a:fillRect/>
          </a:stretch>
        </p:blipFill>
        <p:spPr bwMode="auto">
          <a:xfrm>
            <a:off x="3275013" y="1339850"/>
            <a:ext cx="2097087" cy="2362200"/>
          </a:xfrm>
          <a:prstGeom prst="rect">
            <a:avLst/>
          </a:prstGeom>
          <a:noFill/>
          <a:ln w="9525">
            <a:noFill/>
            <a:miter lim="800000"/>
            <a:headEnd/>
            <a:tailEnd/>
          </a:ln>
        </p:spPr>
      </p:pic>
      <p:pic>
        <p:nvPicPr>
          <p:cNvPr id="54277" name="Bild 38"/>
          <p:cNvPicPr>
            <a:picLocks noChangeAspect="1" noChangeArrowheads="1"/>
          </p:cNvPicPr>
          <p:nvPr/>
        </p:nvPicPr>
        <p:blipFill>
          <a:blip r:embed="rId5" cstate="print"/>
          <a:srcRect t="3065" b="4599"/>
          <a:stretch>
            <a:fillRect/>
          </a:stretch>
        </p:blipFill>
        <p:spPr bwMode="auto">
          <a:xfrm>
            <a:off x="6267450" y="1360488"/>
            <a:ext cx="2032000" cy="2449512"/>
          </a:xfrm>
          <a:prstGeom prst="rect">
            <a:avLst/>
          </a:prstGeom>
          <a:noFill/>
          <a:ln w="9525">
            <a:noFill/>
            <a:miter lim="800000"/>
            <a:headEnd/>
            <a:tailEnd/>
          </a:ln>
        </p:spPr>
      </p:pic>
      <p:pic>
        <p:nvPicPr>
          <p:cNvPr id="54278" name="Bild 47"/>
          <p:cNvPicPr>
            <a:picLocks noChangeAspect="1" noChangeArrowheads="1"/>
          </p:cNvPicPr>
          <p:nvPr/>
        </p:nvPicPr>
        <p:blipFill>
          <a:blip r:embed="rId6" cstate="print"/>
          <a:srcRect t="1833"/>
          <a:stretch>
            <a:fillRect/>
          </a:stretch>
        </p:blipFill>
        <p:spPr bwMode="auto">
          <a:xfrm>
            <a:off x="4137025" y="4076700"/>
            <a:ext cx="1806575" cy="2384425"/>
          </a:xfrm>
          <a:prstGeom prst="rect">
            <a:avLst/>
          </a:prstGeom>
          <a:noFill/>
          <a:ln w="9525">
            <a:noFill/>
            <a:miter lim="800000"/>
            <a:headEnd/>
            <a:tailEnd/>
          </a:ln>
        </p:spPr>
      </p:pic>
      <p:pic>
        <p:nvPicPr>
          <p:cNvPr id="54279" name="Grafik 99" descr="double_point_mutant.png"/>
          <p:cNvPicPr>
            <a:picLocks noChangeAspect="1" noChangeArrowheads="1"/>
          </p:cNvPicPr>
          <p:nvPr/>
        </p:nvPicPr>
        <p:blipFill>
          <a:blip r:embed="rId7" cstate="print"/>
          <a:srcRect/>
          <a:stretch>
            <a:fillRect/>
          </a:stretch>
        </p:blipFill>
        <p:spPr bwMode="auto">
          <a:xfrm>
            <a:off x="6858000" y="3933825"/>
            <a:ext cx="1363663" cy="2736850"/>
          </a:xfrm>
          <a:prstGeom prst="rect">
            <a:avLst/>
          </a:prstGeom>
          <a:noFill/>
          <a:ln w="9525">
            <a:noFill/>
            <a:miter lim="800000"/>
            <a:headEnd/>
            <a:tailEnd/>
          </a:ln>
        </p:spPr>
      </p:pic>
      <p:sp>
        <p:nvSpPr>
          <p:cNvPr id="54280" name="Rectangle 8"/>
          <p:cNvSpPr>
            <a:spLocks noChangeArrowheads="1"/>
          </p:cNvSpPr>
          <p:nvPr/>
        </p:nvSpPr>
        <p:spPr bwMode="auto">
          <a:xfrm>
            <a:off x="757238" y="2681288"/>
            <a:ext cx="184150" cy="519112"/>
          </a:xfrm>
          <a:prstGeom prst="rect">
            <a:avLst/>
          </a:prstGeom>
          <a:noFill/>
          <a:ln w="9525">
            <a:noFill/>
            <a:miter lim="800000"/>
            <a:headEnd/>
            <a:tailEnd/>
          </a:ln>
        </p:spPr>
        <p:txBody>
          <a:bodyPr wrap="none">
            <a:spAutoFit/>
          </a:bodyPr>
          <a:lstStyle/>
          <a:p>
            <a:pPr eaLnBrk="1" hangingPunct="1"/>
            <a:endParaRPr lang="ru-RU" sz="1000">
              <a:latin typeface="Times New Roman" pitchFamily="18" charset="0"/>
              <a:cs typeface="Times New Roman" pitchFamily="18" charset="0"/>
            </a:endParaRPr>
          </a:p>
          <a:p>
            <a:endParaRPr lang="ru-RU"/>
          </a:p>
        </p:txBody>
      </p:sp>
      <p:sp>
        <p:nvSpPr>
          <p:cNvPr id="54281" name="Text Box 9"/>
          <p:cNvSpPr txBox="1">
            <a:spLocks noChangeArrowheads="1"/>
          </p:cNvSpPr>
          <p:nvPr/>
        </p:nvSpPr>
        <p:spPr bwMode="auto">
          <a:xfrm>
            <a:off x="304800" y="2528888"/>
            <a:ext cx="6699250" cy="366712"/>
          </a:xfrm>
          <a:prstGeom prst="rect">
            <a:avLst/>
          </a:prstGeom>
          <a:noFill/>
          <a:ln w="9525">
            <a:noFill/>
            <a:miter lim="800000"/>
            <a:headEnd/>
            <a:tailEnd/>
          </a:ln>
        </p:spPr>
        <p:txBody>
          <a:bodyPr wrap="none">
            <a:spAutoFit/>
          </a:bodyPr>
          <a:lstStyle/>
          <a:p>
            <a:pPr eaLnBrk="1" hangingPunct="1"/>
            <a:r>
              <a:rPr lang="en-US" b="1">
                <a:latin typeface="Times New Roman" pitchFamily="18" charset="0"/>
              </a:rPr>
              <a:t>NS1wt		        NS1mut3541		            NS1mut3941</a:t>
            </a:r>
            <a:endParaRPr lang="ru-RU" b="1">
              <a:latin typeface="Times New Roman" pitchFamily="18" charset="0"/>
            </a:endParaRPr>
          </a:p>
        </p:txBody>
      </p:sp>
      <p:sp>
        <p:nvSpPr>
          <p:cNvPr id="54282" name="Text Box 10"/>
          <p:cNvSpPr txBox="1">
            <a:spLocks noChangeArrowheads="1"/>
          </p:cNvSpPr>
          <p:nvPr/>
        </p:nvSpPr>
        <p:spPr bwMode="auto">
          <a:xfrm>
            <a:off x="2819400" y="5181600"/>
            <a:ext cx="4527550" cy="366713"/>
          </a:xfrm>
          <a:prstGeom prst="rect">
            <a:avLst/>
          </a:prstGeom>
          <a:noFill/>
          <a:ln w="9525">
            <a:noFill/>
            <a:miter lim="800000"/>
            <a:headEnd/>
            <a:tailEnd/>
          </a:ln>
        </p:spPr>
        <p:txBody>
          <a:bodyPr wrap="none">
            <a:spAutoFit/>
          </a:bodyPr>
          <a:lstStyle/>
          <a:p>
            <a:pPr eaLnBrk="1" hangingPunct="1"/>
            <a:r>
              <a:rPr lang="en-US" b="1">
                <a:latin typeface="Times New Roman" pitchFamily="18" charset="0"/>
              </a:rPr>
              <a:t>NS1mut3540		      </a:t>
            </a:r>
            <a:r>
              <a:rPr lang="en-US" b="1">
                <a:solidFill>
                  <a:srgbClr val="CC3300"/>
                </a:solidFill>
                <a:latin typeface="Times New Roman" pitchFamily="18" charset="0"/>
              </a:rPr>
              <a:t>NS1mut3841</a:t>
            </a:r>
            <a:endParaRPr lang="ru-RU" b="1">
              <a:solidFill>
                <a:srgbClr val="CC3300"/>
              </a:solidFill>
              <a:latin typeface="Times New Roman"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sz="3200" smtClean="0"/>
              <a:t>Preservation of Hairpin/Loop mRNA Structure is Essential for Recombinant NS1 Expression</a:t>
            </a:r>
            <a:endParaRPr lang="ru-RU" sz="3200" smtClean="0"/>
          </a:p>
        </p:txBody>
      </p:sp>
      <p:pic>
        <p:nvPicPr>
          <p:cNvPr id="55299" name="Picture 3"/>
          <p:cNvPicPr>
            <a:picLocks noChangeAspect="1" noChangeArrowheads="1"/>
          </p:cNvPicPr>
          <p:nvPr/>
        </p:nvPicPr>
        <p:blipFill>
          <a:blip r:embed="rId3" cstate="print"/>
          <a:srcRect l="5855" b="19347"/>
          <a:stretch>
            <a:fillRect/>
          </a:stretch>
        </p:blipFill>
        <p:spPr bwMode="auto">
          <a:xfrm>
            <a:off x="468313" y="2924175"/>
            <a:ext cx="8270875" cy="2381250"/>
          </a:xfrm>
          <a:prstGeom prst="rect">
            <a:avLst/>
          </a:prstGeom>
          <a:noFill/>
          <a:ln w="9525">
            <a:noFill/>
            <a:miter lim="800000"/>
            <a:headEnd/>
            <a:tailEnd/>
          </a:ln>
        </p:spPr>
      </p:pic>
      <p:sp>
        <p:nvSpPr>
          <p:cNvPr id="55300" name="Text Box 4"/>
          <p:cNvSpPr txBox="1">
            <a:spLocks noChangeArrowheads="1"/>
          </p:cNvSpPr>
          <p:nvPr/>
        </p:nvSpPr>
        <p:spPr bwMode="auto">
          <a:xfrm>
            <a:off x="292100" y="2492375"/>
            <a:ext cx="8699500" cy="336550"/>
          </a:xfrm>
          <a:prstGeom prst="rect">
            <a:avLst/>
          </a:prstGeom>
          <a:noFill/>
          <a:ln w="9525">
            <a:noFill/>
            <a:miter lim="800000"/>
            <a:headEnd/>
            <a:tailEnd/>
          </a:ln>
        </p:spPr>
        <p:txBody>
          <a:bodyPr wrap="none">
            <a:spAutoFit/>
          </a:bodyPr>
          <a:lstStyle/>
          <a:p>
            <a:pPr eaLnBrk="1" hangingPunct="1"/>
            <a:r>
              <a:rPr lang="en-US" sz="1600" b="1">
                <a:latin typeface="Times New Roman" pitchFamily="18" charset="0"/>
              </a:rPr>
              <a:t>NS1wt</a:t>
            </a:r>
            <a:r>
              <a:rPr lang="en-US" sz="1600" b="1">
                <a:latin typeface="Times New Roman" pitchFamily="18" charset="0"/>
                <a:cs typeface="Times New Roman" pitchFamily="18" charset="0"/>
              </a:rPr>
              <a:t>½      NS1wt    </a:t>
            </a:r>
            <a:r>
              <a:rPr lang="en-US" sz="1600" b="1">
                <a:latin typeface="Times New Roman" pitchFamily="18" charset="0"/>
              </a:rPr>
              <a:t>      NS1mut3540     NS1mut3541    NS1mut3941     </a:t>
            </a:r>
            <a:r>
              <a:rPr lang="en-US" sz="1600" b="1">
                <a:solidFill>
                  <a:srgbClr val="CC3300"/>
                </a:solidFill>
                <a:latin typeface="Times New Roman" pitchFamily="18" charset="0"/>
              </a:rPr>
              <a:t>NS1mut3841 NS1mut3841</a:t>
            </a:r>
            <a:r>
              <a:rPr lang="en-US" sz="1600" b="1">
                <a:latin typeface="Times New Roman" pitchFamily="18" charset="0"/>
              </a:rPr>
              <a:t> </a:t>
            </a:r>
            <a:endParaRPr lang="ru-RU" sz="1600" b="1">
              <a:latin typeface="Times New Roman" pitchFamily="18" charset="0"/>
            </a:endParaRPr>
          </a:p>
        </p:txBody>
      </p:sp>
      <p:sp>
        <p:nvSpPr>
          <p:cNvPr id="55301" name="Line 5"/>
          <p:cNvSpPr>
            <a:spLocks noChangeShapeType="1"/>
          </p:cNvSpPr>
          <p:nvPr/>
        </p:nvSpPr>
        <p:spPr bwMode="auto">
          <a:xfrm>
            <a:off x="1187450" y="2852738"/>
            <a:ext cx="1223963" cy="0"/>
          </a:xfrm>
          <a:prstGeom prst="line">
            <a:avLst/>
          </a:prstGeom>
          <a:noFill/>
          <a:ln w="19050">
            <a:solidFill>
              <a:schemeClr val="tx1"/>
            </a:solidFill>
            <a:round/>
            <a:headEnd/>
            <a:tailEnd/>
          </a:ln>
        </p:spPr>
        <p:txBody>
          <a:bodyPr/>
          <a:lstStyle/>
          <a:p>
            <a:endParaRPr lang="en-US"/>
          </a:p>
        </p:txBody>
      </p:sp>
      <p:sp>
        <p:nvSpPr>
          <p:cNvPr id="55302" name="Line 6"/>
          <p:cNvSpPr>
            <a:spLocks noChangeShapeType="1"/>
          </p:cNvSpPr>
          <p:nvPr/>
        </p:nvSpPr>
        <p:spPr bwMode="auto">
          <a:xfrm>
            <a:off x="2555875" y="2852738"/>
            <a:ext cx="1152525" cy="0"/>
          </a:xfrm>
          <a:prstGeom prst="line">
            <a:avLst/>
          </a:prstGeom>
          <a:noFill/>
          <a:ln w="19050">
            <a:solidFill>
              <a:schemeClr val="tx1"/>
            </a:solidFill>
            <a:round/>
            <a:headEnd/>
            <a:tailEnd/>
          </a:ln>
        </p:spPr>
        <p:txBody>
          <a:bodyPr/>
          <a:lstStyle/>
          <a:p>
            <a:endParaRPr lang="en-US"/>
          </a:p>
        </p:txBody>
      </p:sp>
      <p:sp>
        <p:nvSpPr>
          <p:cNvPr id="55303" name="Line 7"/>
          <p:cNvSpPr>
            <a:spLocks noChangeShapeType="1"/>
          </p:cNvSpPr>
          <p:nvPr/>
        </p:nvSpPr>
        <p:spPr bwMode="auto">
          <a:xfrm>
            <a:off x="3851275" y="2852738"/>
            <a:ext cx="1152525" cy="0"/>
          </a:xfrm>
          <a:prstGeom prst="line">
            <a:avLst/>
          </a:prstGeom>
          <a:noFill/>
          <a:ln w="19050">
            <a:solidFill>
              <a:schemeClr val="tx1"/>
            </a:solidFill>
            <a:round/>
            <a:headEnd/>
            <a:tailEnd/>
          </a:ln>
        </p:spPr>
        <p:txBody>
          <a:bodyPr/>
          <a:lstStyle/>
          <a:p>
            <a:endParaRPr lang="en-US"/>
          </a:p>
        </p:txBody>
      </p:sp>
      <p:sp>
        <p:nvSpPr>
          <p:cNvPr id="55304" name="Line 8"/>
          <p:cNvSpPr>
            <a:spLocks noChangeShapeType="1"/>
          </p:cNvSpPr>
          <p:nvPr/>
        </p:nvSpPr>
        <p:spPr bwMode="auto">
          <a:xfrm>
            <a:off x="5219700" y="2852738"/>
            <a:ext cx="1152525" cy="0"/>
          </a:xfrm>
          <a:prstGeom prst="line">
            <a:avLst/>
          </a:prstGeom>
          <a:noFill/>
          <a:ln w="19050">
            <a:solidFill>
              <a:schemeClr val="tx1"/>
            </a:solidFill>
            <a:round/>
            <a:headEnd/>
            <a:tailEnd/>
          </a:ln>
        </p:spPr>
        <p:txBody>
          <a:bodyPr/>
          <a:lstStyle/>
          <a:p>
            <a:endParaRPr lang="en-US"/>
          </a:p>
        </p:txBody>
      </p:sp>
      <p:sp>
        <p:nvSpPr>
          <p:cNvPr id="55305" name="Line 9"/>
          <p:cNvSpPr>
            <a:spLocks noChangeShapeType="1"/>
          </p:cNvSpPr>
          <p:nvPr/>
        </p:nvSpPr>
        <p:spPr bwMode="auto">
          <a:xfrm>
            <a:off x="6588125" y="2852738"/>
            <a:ext cx="1079500" cy="0"/>
          </a:xfrm>
          <a:prstGeom prst="line">
            <a:avLst/>
          </a:prstGeom>
          <a:noFill/>
          <a:ln w="19050">
            <a:solidFill>
              <a:schemeClr val="tx1"/>
            </a:solidFill>
            <a:round/>
            <a:headEnd/>
            <a:tailEnd/>
          </a:ln>
        </p:spPr>
        <p:txBody>
          <a:bodyPr/>
          <a:lstStyle/>
          <a:p>
            <a:endParaRPr lang="en-US"/>
          </a:p>
        </p:txBody>
      </p:sp>
      <p:sp>
        <p:nvSpPr>
          <p:cNvPr id="55306" name="Text Box 10"/>
          <p:cNvSpPr txBox="1">
            <a:spLocks noChangeArrowheads="1"/>
          </p:cNvSpPr>
          <p:nvPr/>
        </p:nvSpPr>
        <p:spPr bwMode="auto">
          <a:xfrm>
            <a:off x="7667625" y="2133600"/>
            <a:ext cx="1150938" cy="457200"/>
          </a:xfrm>
          <a:prstGeom prst="rect">
            <a:avLst/>
          </a:prstGeom>
          <a:noFill/>
          <a:ln w="9525">
            <a:noFill/>
            <a:miter lim="800000"/>
            <a:headEnd/>
            <a:tailEnd/>
          </a:ln>
        </p:spPr>
        <p:txBody>
          <a:bodyPr wrap="none">
            <a:spAutoFit/>
          </a:bodyPr>
          <a:lstStyle/>
          <a:p>
            <a:pPr eaLnBrk="1" hangingPunct="1"/>
            <a:r>
              <a:rPr lang="en-US" sz="2400" b="1">
                <a:solidFill>
                  <a:srgbClr val="CC3300"/>
                </a:solidFill>
                <a:latin typeface="Times New Roman" pitchFamily="18" charset="0"/>
              </a:rPr>
              <a:t>4xDNA</a:t>
            </a:r>
            <a:endParaRPr lang="ru-RU" sz="2400" b="1">
              <a:solidFill>
                <a:srgbClr val="CC3300"/>
              </a:solidFill>
              <a:latin typeface="Times New Roman" pitchFamily="18" charset="0"/>
            </a:endParaRPr>
          </a:p>
        </p:txBody>
      </p:sp>
      <p:pic>
        <p:nvPicPr>
          <p:cNvPr id="55307" name="Picture 11" descr="finger_prediction_a"/>
          <p:cNvPicPr>
            <a:picLocks noChangeAspect="1" noChangeArrowheads="1"/>
          </p:cNvPicPr>
          <p:nvPr/>
        </p:nvPicPr>
        <p:blipFill>
          <a:blip r:embed="rId4" cstate="print"/>
          <a:srcRect b="3947"/>
          <a:stretch>
            <a:fillRect/>
          </a:stretch>
        </p:blipFill>
        <p:spPr bwMode="auto">
          <a:xfrm>
            <a:off x="1187450" y="1371600"/>
            <a:ext cx="869950" cy="914400"/>
          </a:xfrm>
          <a:prstGeom prst="rect">
            <a:avLst/>
          </a:prstGeom>
          <a:noFill/>
          <a:ln w="9525">
            <a:noFill/>
            <a:miter lim="800000"/>
            <a:headEnd/>
            <a:tailEnd/>
          </a:ln>
        </p:spPr>
      </p:pic>
      <p:pic>
        <p:nvPicPr>
          <p:cNvPr id="55308" name="Bild 35"/>
          <p:cNvPicPr>
            <a:picLocks noChangeAspect="1" noChangeArrowheads="1"/>
          </p:cNvPicPr>
          <p:nvPr/>
        </p:nvPicPr>
        <p:blipFill>
          <a:blip r:embed="rId5" cstate="print"/>
          <a:srcRect t="4599" b="4599"/>
          <a:stretch>
            <a:fillRect/>
          </a:stretch>
        </p:blipFill>
        <p:spPr bwMode="auto">
          <a:xfrm>
            <a:off x="2555875" y="1339850"/>
            <a:ext cx="862013" cy="946150"/>
          </a:xfrm>
          <a:prstGeom prst="rect">
            <a:avLst/>
          </a:prstGeom>
          <a:noFill/>
          <a:ln w="9525">
            <a:noFill/>
            <a:miter lim="800000"/>
            <a:headEnd/>
            <a:tailEnd/>
          </a:ln>
        </p:spPr>
      </p:pic>
      <p:pic>
        <p:nvPicPr>
          <p:cNvPr id="55309" name="Bild 38"/>
          <p:cNvPicPr>
            <a:picLocks noChangeAspect="1" noChangeArrowheads="1"/>
          </p:cNvPicPr>
          <p:nvPr/>
        </p:nvPicPr>
        <p:blipFill>
          <a:blip r:embed="rId6" cstate="print"/>
          <a:srcRect t="3065" b="4599"/>
          <a:stretch>
            <a:fillRect/>
          </a:stretch>
        </p:blipFill>
        <p:spPr bwMode="auto">
          <a:xfrm>
            <a:off x="3851275" y="1339850"/>
            <a:ext cx="838200" cy="946150"/>
          </a:xfrm>
          <a:prstGeom prst="rect">
            <a:avLst/>
          </a:prstGeom>
          <a:noFill/>
          <a:ln w="9525">
            <a:noFill/>
            <a:miter lim="800000"/>
            <a:headEnd/>
            <a:tailEnd/>
          </a:ln>
        </p:spPr>
      </p:pic>
      <p:pic>
        <p:nvPicPr>
          <p:cNvPr id="55310" name="Bild 47"/>
          <p:cNvPicPr>
            <a:picLocks noChangeAspect="1" noChangeArrowheads="1"/>
          </p:cNvPicPr>
          <p:nvPr/>
        </p:nvPicPr>
        <p:blipFill>
          <a:blip r:embed="rId7" cstate="print"/>
          <a:srcRect t="1833"/>
          <a:stretch>
            <a:fillRect/>
          </a:stretch>
        </p:blipFill>
        <p:spPr bwMode="auto">
          <a:xfrm>
            <a:off x="5410200" y="1371600"/>
            <a:ext cx="647700" cy="952500"/>
          </a:xfrm>
          <a:prstGeom prst="rect">
            <a:avLst/>
          </a:prstGeom>
          <a:noFill/>
          <a:ln w="9525">
            <a:noFill/>
            <a:miter lim="800000"/>
            <a:headEnd/>
            <a:tailEnd/>
          </a:ln>
        </p:spPr>
      </p:pic>
      <p:sp>
        <p:nvSpPr>
          <p:cNvPr id="55311" name="Rectangle 15"/>
          <p:cNvSpPr>
            <a:spLocks noChangeArrowheads="1"/>
          </p:cNvSpPr>
          <p:nvPr/>
        </p:nvSpPr>
        <p:spPr bwMode="auto">
          <a:xfrm>
            <a:off x="757238" y="2681288"/>
            <a:ext cx="184150" cy="519112"/>
          </a:xfrm>
          <a:prstGeom prst="rect">
            <a:avLst/>
          </a:prstGeom>
          <a:noFill/>
          <a:ln w="9525">
            <a:noFill/>
            <a:miter lim="800000"/>
            <a:headEnd/>
            <a:tailEnd/>
          </a:ln>
        </p:spPr>
        <p:txBody>
          <a:bodyPr wrap="none">
            <a:spAutoFit/>
          </a:bodyPr>
          <a:lstStyle/>
          <a:p>
            <a:pPr eaLnBrk="1" hangingPunct="1"/>
            <a:endParaRPr lang="ru-RU" sz="1000">
              <a:latin typeface="Times New Roman" pitchFamily="18" charset="0"/>
              <a:cs typeface="Times New Roman" pitchFamily="18" charset="0"/>
            </a:endParaRPr>
          </a:p>
          <a:p>
            <a:endParaRPr lang="ru-RU"/>
          </a:p>
        </p:txBody>
      </p:sp>
      <p:pic>
        <p:nvPicPr>
          <p:cNvPr id="55312" name="Grafik 99" descr="double_point_mutant.png"/>
          <p:cNvPicPr>
            <a:picLocks noGrp="1" noChangeAspect="1" noChangeArrowheads="1"/>
          </p:cNvPicPr>
          <p:nvPr>
            <p:ph idx="1"/>
          </p:nvPr>
        </p:nvPicPr>
        <p:blipFill>
          <a:blip r:embed="rId8" cstate="print"/>
          <a:srcRect/>
          <a:stretch>
            <a:fillRect/>
          </a:stretch>
        </p:blipFill>
        <p:spPr>
          <a:xfrm>
            <a:off x="7010400" y="1339850"/>
            <a:ext cx="657225" cy="98425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304800" y="76200"/>
            <a:ext cx="8458200" cy="1066800"/>
          </a:xfrm>
        </p:spPr>
        <p:txBody>
          <a:bodyPr/>
          <a:lstStyle/>
          <a:p>
            <a:r>
              <a:rPr lang="en-US" sz="4000" smtClean="0"/>
              <a:t>Hairpin/Loop Mutations Suppress Transcription of NS1 mRNA</a:t>
            </a:r>
            <a:endParaRPr lang="ru-RU" sz="4000" smtClean="0"/>
          </a:p>
        </p:txBody>
      </p:sp>
      <p:graphicFrame>
        <p:nvGraphicFramePr>
          <p:cNvPr id="20482" name="Object 3"/>
          <p:cNvGraphicFramePr>
            <a:graphicFrameLocks noGrp="1" noChangeAspect="1"/>
          </p:cNvGraphicFramePr>
          <p:nvPr>
            <p:ph idx="1"/>
          </p:nvPr>
        </p:nvGraphicFramePr>
        <p:xfrm>
          <a:off x="1066800" y="1371600"/>
          <a:ext cx="6934200" cy="4352925"/>
        </p:xfrm>
        <a:graphic>
          <a:graphicData uri="http://schemas.openxmlformats.org/presentationml/2006/ole">
            <mc:AlternateContent xmlns:mc="http://schemas.openxmlformats.org/markup-compatibility/2006">
              <mc:Choice xmlns:v="urn:schemas-microsoft-com:vml" Requires="v">
                <p:oleObj spid="_x0000_s20483" name="Диаграмма" r:id="rId5" imgW="7524685" imgH="4724481" progId="Excel.Chart.8">
                  <p:embed/>
                </p:oleObj>
              </mc:Choice>
              <mc:Fallback>
                <p:oleObj name="Диаграмма" r:id="rId5" imgW="7524685" imgH="4724481" progId="Excel.Chart.8">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1371600"/>
                        <a:ext cx="6934200" cy="4352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28600" y="0"/>
            <a:ext cx="8458200" cy="1066800"/>
          </a:xfrm>
        </p:spPr>
        <p:txBody>
          <a:bodyPr/>
          <a:lstStyle/>
          <a:p>
            <a:r>
              <a:rPr lang="en-US" sz="3600" smtClean="0"/>
              <a:t>Cold-Adapted and Temperature-Sensitive Life Attenuated Influenza Vaccines</a:t>
            </a:r>
            <a:r>
              <a:rPr lang="en-US" sz="4000" smtClean="0"/>
              <a:t> </a:t>
            </a:r>
            <a:endParaRPr lang="ru-RU" sz="4000" smtClean="0"/>
          </a:p>
        </p:txBody>
      </p:sp>
      <p:sp>
        <p:nvSpPr>
          <p:cNvPr id="56323" name="Rectangle 3"/>
          <p:cNvSpPr>
            <a:spLocks noGrp="1" noChangeArrowheads="1"/>
          </p:cNvSpPr>
          <p:nvPr>
            <p:ph type="body" idx="1"/>
          </p:nvPr>
        </p:nvSpPr>
        <p:spPr>
          <a:xfrm>
            <a:off x="107950" y="1295400"/>
            <a:ext cx="8785225" cy="4525963"/>
          </a:xfrm>
        </p:spPr>
        <p:txBody>
          <a:bodyPr/>
          <a:lstStyle/>
          <a:p>
            <a:pPr algn="just">
              <a:lnSpc>
                <a:spcPct val="90000"/>
              </a:lnSpc>
            </a:pPr>
            <a:r>
              <a:rPr lang="en-US" smtClean="0"/>
              <a:t>ts LAVs constitute one of the most promising class of vaccines. </a:t>
            </a:r>
          </a:p>
          <a:p>
            <a:pPr algn="just">
              <a:lnSpc>
                <a:spcPct val="90000"/>
              </a:lnSpc>
            </a:pPr>
            <a:r>
              <a:rPr lang="en-US" smtClean="0"/>
              <a:t>FluMist is the A/Ann Arbor6/60 and Russian  A/Leningrad/134/57 </a:t>
            </a:r>
          </a:p>
          <a:p>
            <a:pPr algn="just">
              <a:lnSpc>
                <a:spcPct val="90000"/>
              </a:lnSpc>
            </a:pPr>
            <a:r>
              <a:rPr lang="en-US" smtClean="0"/>
              <a:t>Few ts strains are known</a:t>
            </a:r>
          </a:p>
          <a:p>
            <a:pPr algn="just">
              <a:lnSpc>
                <a:spcPct val="90000"/>
              </a:lnSpc>
            </a:pPr>
            <a:r>
              <a:rPr lang="en-US" smtClean="0"/>
              <a:t>Known ts strains were found empirically</a:t>
            </a:r>
          </a:p>
          <a:p>
            <a:pPr algn="just">
              <a:lnSpc>
                <a:spcPct val="90000"/>
              </a:lnSpc>
            </a:pPr>
            <a:r>
              <a:rPr lang="en-US" smtClean="0"/>
              <a:t>ts phenotype could not be explained based on protein structure/function alteration</a:t>
            </a:r>
          </a:p>
          <a:p>
            <a:pPr algn="just">
              <a:lnSpc>
                <a:spcPct val="90000"/>
              </a:lnSpc>
            </a:pPr>
            <a:r>
              <a:rPr lang="en-US" b="1" smtClean="0">
                <a:solidFill>
                  <a:srgbClr val="009900"/>
                </a:solidFill>
              </a:rPr>
              <a:t>Methods of rational design of ts LAVs would be of a great public health benefit</a:t>
            </a:r>
            <a:endParaRPr lang="ru-RU" b="1" smtClean="0">
              <a:solidFill>
                <a:srgbClr val="009900"/>
              </a:solidFill>
            </a:endParaRPr>
          </a:p>
        </p:txBody>
      </p:sp>
      <p:sp>
        <p:nvSpPr>
          <p:cNvPr id="56324" name="Rectangle 4"/>
          <p:cNvSpPr>
            <a:spLocks noChangeArrowheads="1"/>
          </p:cNvSpPr>
          <p:nvPr/>
        </p:nvSpPr>
        <p:spPr bwMode="auto">
          <a:xfrm>
            <a:off x="-685800" y="5410200"/>
            <a:ext cx="184150" cy="396875"/>
          </a:xfrm>
          <a:prstGeom prst="rect">
            <a:avLst/>
          </a:prstGeom>
          <a:noFill/>
          <a:ln w="9525">
            <a:noFill/>
            <a:miter lim="800000"/>
            <a:headEnd/>
            <a:tailEnd/>
          </a:ln>
        </p:spPr>
        <p:txBody>
          <a:bodyPr wrap="none">
            <a:spAutoFit/>
          </a:bodyPr>
          <a:lstStyle/>
          <a:p>
            <a:endParaRPr lang="en-US" sz="2000" i="1">
              <a:latin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0" y="152400"/>
            <a:ext cx="9144000" cy="993775"/>
          </a:xfrm>
        </p:spPr>
        <p:txBody>
          <a:bodyPr/>
          <a:lstStyle/>
          <a:p>
            <a:r>
              <a:rPr lang="en-US" sz="3200" smtClean="0"/>
              <a:t>A Single Mutation in the ca/ts A/Ann Arbor/6/60 Blocks RNA Conformational Change</a:t>
            </a:r>
            <a:endParaRPr lang="ru-RU" sz="3200" smtClean="0"/>
          </a:p>
        </p:txBody>
      </p:sp>
      <p:pic>
        <p:nvPicPr>
          <p:cNvPr id="57347" name="Picture 3" descr="pic"/>
          <p:cNvPicPr>
            <a:picLocks noGrp="1" noChangeAspect="1" noChangeArrowheads="1"/>
          </p:cNvPicPr>
          <p:nvPr>
            <p:ph idx="1"/>
          </p:nvPr>
        </p:nvPicPr>
        <p:blipFill>
          <a:blip r:embed="rId3" cstate="print"/>
          <a:srcRect/>
          <a:stretch>
            <a:fillRect/>
          </a:stretch>
        </p:blipFill>
        <p:spPr>
          <a:xfrm>
            <a:off x="1066800" y="1276350"/>
            <a:ext cx="7011988" cy="5048250"/>
          </a:xfr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28600" y="0"/>
            <a:ext cx="8458200" cy="1066800"/>
          </a:xfrm>
        </p:spPr>
        <p:txBody>
          <a:bodyPr/>
          <a:lstStyle/>
          <a:p>
            <a:r>
              <a:rPr lang="en-US" smtClean="0"/>
              <a:t>Summary</a:t>
            </a:r>
            <a:endParaRPr lang="ru-RU" smtClean="0"/>
          </a:p>
        </p:txBody>
      </p:sp>
      <p:sp>
        <p:nvSpPr>
          <p:cNvPr id="58371" name="Rectangle 3"/>
          <p:cNvSpPr>
            <a:spLocks noGrp="1" noChangeArrowheads="1"/>
          </p:cNvSpPr>
          <p:nvPr>
            <p:ph type="body" idx="1"/>
          </p:nvPr>
        </p:nvSpPr>
        <p:spPr>
          <a:xfrm>
            <a:off x="107950" y="1295400"/>
            <a:ext cx="8785225" cy="4525963"/>
          </a:xfrm>
        </p:spPr>
        <p:txBody>
          <a:bodyPr/>
          <a:lstStyle/>
          <a:p>
            <a:pPr algn="just"/>
            <a:r>
              <a:rPr lang="en-US" sz="2700" b="1" smtClean="0"/>
              <a:t>Secondary structures in mRNA/vRNA regions that encode functionally important protein elements serve as negative selection filter for mutations </a:t>
            </a:r>
          </a:p>
          <a:p>
            <a:pPr algn="just"/>
            <a:r>
              <a:rPr lang="en-US" sz="2700" b="1" smtClean="0"/>
              <a:t>Mutations within these regions lead to reduced or abolished gene expression due to lower transcription rates</a:t>
            </a:r>
          </a:p>
          <a:p>
            <a:pPr algn="just"/>
            <a:r>
              <a:rPr lang="en-US" sz="2700" b="1" smtClean="0">
                <a:solidFill>
                  <a:srgbClr val="009900"/>
                </a:solidFill>
              </a:rPr>
              <a:t>Mutations within this regions should be designed to preserve secondary structures within mRNA/vRNA</a:t>
            </a:r>
          </a:p>
          <a:p>
            <a:pPr algn="just"/>
            <a:r>
              <a:rPr lang="en-US" sz="2700" b="1" smtClean="0">
                <a:solidFill>
                  <a:srgbClr val="009900"/>
                </a:solidFill>
              </a:rPr>
              <a:t>Temperature sensitive LAVs can be created by altering temperature sensitivity of secondary RNA structure</a:t>
            </a:r>
            <a:endParaRPr lang="ru-RU" sz="2700" b="1" smtClean="0">
              <a:solidFill>
                <a:srgbClr val="009900"/>
              </a:solidFill>
            </a:endParaRPr>
          </a:p>
        </p:txBody>
      </p:sp>
      <p:sp>
        <p:nvSpPr>
          <p:cNvPr id="58372" name="Rectangle 4"/>
          <p:cNvSpPr>
            <a:spLocks noChangeArrowheads="1"/>
          </p:cNvSpPr>
          <p:nvPr/>
        </p:nvSpPr>
        <p:spPr bwMode="auto">
          <a:xfrm>
            <a:off x="-685800" y="5410200"/>
            <a:ext cx="184150" cy="396875"/>
          </a:xfrm>
          <a:prstGeom prst="rect">
            <a:avLst/>
          </a:prstGeom>
          <a:noFill/>
          <a:ln w="9525">
            <a:noFill/>
            <a:miter lim="800000"/>
            <a:headEnd/>
            <a:tailEnd/>
          </a:ln>
        </p:spPr>
        <p:txBody>
          <a:bodyPr wrap="none">
            <a:spAutoFit/>
          </a:bodyPr>
          <a:lstStyle/>
          <a:p>
            <a:endParaRPr lang="en-US" sz="2000" i="1">
              <a:latin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28600" y="0"/>
            <a:ext cx="8458200" cy="1066800"/>
          </a:xfrm>
        </p:spPr>
        <p:txBody>
          <a:bodyPr/>
          <a:lstStyle/>
          <a:p>
            <a:r>
              <a:rPr lang="en-US" smtClean="0"/>
              <a:t>Acknowledgments</a:t>
            </a:r>
            <a:endParaRPr lang="ru-RU" smtClean="0"/>
          </a:p>
        </p:txBody>
      </p:sp>
      <p:sp>
        <p:nvSpPr>
          <p:cNvPr id="59395" name="Rectangle 3"/>
          <p:cNvSpPr>
            <a:spLocks noGrp="1" noChangeArrowheads="1"/>
          </p:cNvSpPr>
          <p:nvPr>
            <p:ph type="body" idx="1"/>
          </p:nvPr>
        </p:nvSpPr>
        <p:spPr>
          <a:xfrm>
            <a:off x="107950" y="1295400"/>
            <a:ext cx="8785225" cy="4525963"/>
          </a:xfrm>
        </p:spPr>
        <p:txBody>
          <a:bodyPr/>
          <a:lstStyle/>
          <a:p>
            <a:pPr algn="just">
              <a:lnSpc>
                <a:spcPct val="80000"/>
              </a:lnSpc>
              <a:buFont typeface="Wingdings" pitchFamily="2" charset="2"/>
              <a:buNone/>
            </a:pPr>
            <a:r>
              <a:rPr lang="en-US" sz="2400" b="1" smtClean="0">
                <a:solidFill>
                  <a:srgbClr val="009900"/>
                </a:solidFill>
              </a:rPr>
              <a:t>Cure Lab, Inc.		Ivanonsky Institute of Virology</a:t>
            </a:r>
          </a:p>
          <a:p>
            <a:pPr algn="just">
              <a:lnSpc>
                <a:spcPct val="80000"/>
              </a:lnSpc>
              <a:buFont typeface="Wingdings" pitchFamily="2" charset="2"/>
              <a:buNone/>
            </a:pPr>
            <a:r>
              <a:rPr lang="en-US" sz="1600" b="1" smtClean="0"/>
              <a:t>Peter Ilyinskii			Oleg Zhirnov</a:t>
            </a:r>
          </a:p>
          <a:p>
            <a:pPr algn="just">
              <a:lnSpc>
                <a:spcPct val="80000"/>
              </a:lnSpc>
              <a:buFont typeface="Wingdings" pitchFamily="2" charset="2"/>
              <a:buNone/>
            </a:pPr>
            <a:r>
              <a:rPr lang="en-US" sz="1600" b="1" smtClean="0"/>
              <a:t>Galini Thoidis</a:t>
            </a:r>
          </a:p>
          <a:p>
            <a:pPr algn="just">
              <a:lnSpc>
                <a:spcPct val="80000"/>
              </a:lnSpc>
              <a:buFont typeface="Wingdings" pitchFamily="2" charset="2"/>
              <a:buNone/>
            </a:pPr>
            <a:r>
              <a:rPr lang="en-US" sz="1600" b="1" smtClean="0"/>
              <a:t>Ignat Leschiner			</a:t>
            </a:r>
          </a:p>
          <a:p>
            <a:pPr algn="just">
              <a:lnSpc>
                <a:spcPct val="80000"/>
              </a:lnSpc>
              <a:buFont typeface="Wingdings" pitchFamily="2" charset="2"/>
              <a:buNone/>
            </a:pPr>
            <a:r>
              <a:rPr lang="en-US" sz="1600" b="1" smtClean="0"/>
              <a:t>Victor Shifrin			</a:t>
            </a:r>
          </a:p>
          <a:p>
            <a:pPr algn="just">
              <a:lnSpc>
                <a:spcPct val="80000"/>
              </a:lnSpc>
              <a:buFont typeface="Wingdings" pitchFamily="2" charset="2"/>
              <a:buNone/>
            </a:pPr>
            <a:r>
              <a:rPr lang="en-US" sz="2400" b="1" smtClean="0">
                <a:solidFill>
                  <a:srgbClr val="009900"/>
                </a:solidFill>
              </a:rPr>
              <a:t>Technical University of Munich</a:t>
            </a:r>
          </a:p>
          <a:p>
            <a:pPr algn="just">
              <a:lnSpc>
                <a:spcPct val="80000"/>
              </a:lnSpc>
              <a:buFont typeface="Wingdings" pitchFamily="2" charset="2"/>
              <a:buNone/>
            </a:pPr>
            <a:r>
              <a:rPr lang="en-US" sz="1600" b="1" smtClean="0"/>
              <a:t>Dmitry Frishman</a:t>
            </a:r>
          </a:p>
          <a:p>
            <a:pPr algn="just">
              <a:lnSpc>
                <a:spcPct val="80000"/>
              </a:lnSpc>
              <a:buFont typeface="Wingdings" pitchFamily="2" charset="2"/>
              <a:buNone/>
            </a:pPr>
            <a:r>
              <a:rPr lang="en-US" sz="1600" b="1" smtClean="0"/>
              <a:t>Thorsten Schmidt </a:t>
            </a:r>
          </a:p>
          <a:p>
            <a:pPr algn="just">
              <a:lnSpc>
                <a:spcPct val="80000"/>
              </a:lnSpc>
              <a:buFont typeface="Wingdings" pitchFamily="2" charset="2"/>
              <a:buNone/>
            </a:pPr>
            <a:r>
              <a:rPr lang="en-US" sz="2400" b="1" smtClean="0">
                <a:solidFill>
                  <a:srgbClr val="009900"/>
                </a:solidFill>
              </a:rPr>
              <a:t>Northeastern University</a:t>
            </a:r>
          </a:p>
          <a:p>
            <a:pPr algn="just">
              <a:lnSpc>
                <a:spcPct val="80000"/>
              </a:lnSpc>
              <a:buFont typeface="Wingdings" pitchFamily="2" charset="2"/>
              <a:buNone/>
            </a:pPr>
            <a:r>
              <a:rPr lang="en-US" sz="1600" b="1" smtClean="0"/>
              <a:t>Dmitry Lukashev</a:t>
            </a:r>
          </a:p>
          <a:p>
            <a:pPr algn="just">
              <a:lnSpc>
                <a:spcPct val="80000"/>
              </a:lnSpc>
              <a:buFont typeface="Wingdings" pitchFamily="2" charset="2"/>
              <a:buNone/>
            </a:pPr>
            <a:r>
              <a:rPr lang="en-US" sz="2400" b="1" smtClean="0">
                <a:solidFill>
                  <a:srgbClr val="009900"/>
                </a:solidFill>
              </a:rPr>
              <a:t>Boston University		Harvard Medical School</a:t>
            </a:r>
          </a:p>
          <a:p>
            <a:pPr algn="just">
              <a:lnSpc>
                <a:spcPct val="80000"/>
              </a:lnSpc>
              <a:buFont typeface="Wingdings" pitchFamily="2" charset="2"/>
              <a:buNone/>
            </a:pPr>
            <a:r>
              <a:rPr lang="en-US" sz="1600" b="1" smtClean="0"/>
              <a:t>Michael Sherman			Shamil Sunyaev’s Lab</a:t>
            </a:r>
          </a:p>
          <a:p>
            <a:pPr algn="just">
              <a:lnSpc>
                <a:spcPct val="80000"/>
              </a:lnSpc>
              <a:buFont typeface="Wingdings" pitchFamily="2" charset="2"/>
              <a:buNone/>
            </a:pPr>
            <a:r>
              <a:rPr lang="en-US" sz="1600" b="1" smtClean="0"/>
              <a:t>Anatoly Meriin 			</a:t>
            </a:r>
            <a:r>
              <a:rPr lang="en-US" sz="2400" b="1" smtClean="0">
                <a:solidFill>
                  <a:srgbClr val="009900"/>
                </a:solidFill>
              </a:rPr>
              <a:t>MIT</a:t>
            </a:r>
          </a:p>
          <a:p>
            <a:pPr algn="just">
              <a:lnSpc>
                <a:spcPct val="80000"/>
              </a:lnSpc>
              <a:buFont typeface="Wingdings" pitchFamily="2" charset="2"/>
              <a:buNone/>
            </a:pPr>
            <a:r>
              <a:rPr lang="en-US" sz="1600" b="1" smtClean="0"/>
              <a:t>Vlad Gabai			Alex Klibaov’s Lab</a:t>
            </a:r>
            <a:endParaRPr lang="ru-RU" sz="1600" b="1" smtClean="0"/>
          </a:p>
        </p:txBody>
      </p:sp>
      <p:sp>
        <p:nvSpPr>
          <p:cNvPr id="59396" name="Rectangle 4"/>
          <p:cNvSpPr>
            <a:spLocks noChangeArrowheads="1"/>
          </p:cNvSpPr>
          <p:nvPr/>
        </p:nvSpPr>
        <p:spPr bwMode="auto">
          <a:xfrm>
            <a:off x="-685800" y="5410200"/>
            <a:ext cx="184150" cy="396875"/>
          </a:xfrm>
          <a:prstGeom prst="rect">
            <a:avLst/>
          </a:prstGeom>
          <a:noFill/>
          <a:ln w="9525">
            <a:noFill/>
            <a:miter lim="800000"/>
            <a:headEnd/>
            <a:tailEnd/>
          </a:ln>
        </p:spPr>
        <p:txBody>
          <a:bodyPr wrap="none">
            <a:spAutoFit/>
          </a:bodyPr>
          <a:lstStyle/>
          <a:p>
            <a:endParaRPr lang="en-US" sz="2000" i="1">
              <a:latin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2727325" y="3024188"/>
            <a:ext cx="2978150" cy="641350"/>
          </a:xfrm>
          <a:prstGeom prst="rect">
            <a:avLst/>
          </a:prstGeom>
          <a:noFill/>
          <a:ln w="9525">
            <a:noFill/>
            <a:miter lim="800000"/>
            <a:headEnd/>
            <a:tailEnd/>
          </a:ln>
        </p:spPr>
        <p:txBody>
          <a:bodyPr wrap="none">
            <a:spAutoFit/>
          </a:bodyPr>
          <a:lstStyle/>
          <a:p>
            <a:r>
              <a:rPr lang="en-US" sz="3600">
                <a:solidFill>
                  <a:srgbClr val="009900"/>
                </a:solidFill>
              </a:rPr>
              <a:t>THANK YOU!</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609600" y="2438400"/>
            <a:ext cx="7772400" cy="1470025"/>
          </a:xfrm>
          <a:prstGeom prst="rect">
            <a:avLst/>
          </a:prstGeom>
          <a:noFill/>
          <a:ln w="9525">
            <a:noFill/>
            <a:miter lim="800000"/>
            <a:headEnd/>
            <a:tailEnd/>
          </a:ln>
        </p:spPr>
        <p:txBody>
          <a:bodyPr anchor="ctr"/>
          <a:lstStyle/>
          <a:p>
            <a:pPr algn="ctr"/>
            <a:r>
              <a:rPr lang="en-US" sz="4000">
                <a:solidFill>
                  <a:srgbClr val="009900"/>
                </a:solidFill>
                <a:latin typeface="Times New Roman" pitchFamily="18" charset="0"/>
              </a:rPr>
              <a:t>POLYGLUTAMINE DOMAINS AS NOVEL INTRA-MOLECULAR ADJUVANTS</a:t>
            </a:r>
            <a:endParaRPr lang="ru-RU" sz="4000">
              <a:solidFill>
                <a:srgbClr val="009900"/>
              </a:solidFill>
              <a:latin typeface="Times New Roman" pitchFamily="18" charset="0"/>
            </a:endParaRPr>
          </a:p>
        </p:txBody>
      </p:sp>
      <p:sp>
        <p:nvSpPr>
          <p:cNvPr id="25603" name="Rectangle 3"/>
          <p:cNvSpPr>
            <a:spLocks noChangeArrowheads="1"/>
          </p:cNvSpPr>
          <p:nvPr/>
        </p:nvSpPr>
        <p:spPr bwMode="auto">
          <a:xfrm>
            <a:off x="914400" y="3657600"/>
            <a:ext cx="7315200" cy="1752600"/>
          </a:xfrm>
          <a:prstGeom prst="rect">
            <a:avLst/>
          </a:prstGeom>
          <a:noFill/>
          <a:ln w="9525">
            <a:noFill/>
            <a:miter lim="800000"/>
            <a:headEnd/>
            <a:tailEnd/>
          </a:ln>
        </p:spPr>
        <p:txBody>
          <a:bodyPr/>
          <a:lstStyle/>
          <a:p>
            <a:pPr eaLnBrk="1" hangingPunct="1">
              <a:spcBef>
                <a:spcPct val="20000"/>
              </a:spcBef>
              <a:buClr>
                <a:srgbClr val="FF0000"/>
              </a:buClr>
              <a:buFont typeface="Wingdings" pitchFamily="2" charset="2"/>
              <a:buNone/>
            </a:pPr>
            <a:r>
              <a:rPr lang="en-US" sz="2800">
                <a:latin typeface="Times New Roman" pitchFamily="18" charset="0"/>
              </a:rPr>
              <a:t> </a:t>
            </a:r>
          </a:p>
          <a:p>
            <a:pPr eaLnBrk="1" hangingPunct="1">
              <a:spcBef>
                <a:spcPct val="20000"/>
              </a:spcBef>
              <a:buClr>
                <a:srgbClr val="FF0000"/>
              </a:buClr>
              <a:buFont typeface="Wingdings" pitchFamily="2" charset="2"/>
              <a:buNone/>
            </a:pPr>
            <a:r>
              <a:rPr lang="en-US" sz="2800">
                <a:solidFill>
                  <a:srgbClr val="009900"/>
                </a:solidFill>
                <a:latin typeface="Times New Roman" pitchFamily="18" charset="0"/>
              </a:rPr>
              <a:t/>
            </a:r>
            <a:br>
              <a:rPr lang="en-US" sz="2800">
                <a:solidFill>
                  <a:srgbClr val="009900"/>
                </a:solidFill>
                <a:latin typeface="Times New Roman" pitchFamily="18" charset="0"/>
              </a:rPr>
            </a:br>
            <a:endParaRPr lang="en-US" sz="2800">
              <a:solidFill>
                <a:srgbClr val="009900"/>
              </a:solidFill>
              <a:latin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txBox="1">
            <a:spLocks noGrp="1"/>
          </p:cNvSpPr>
          <p:nvPr/>
        </p:nvSpPr>
        <p:spPr bwMode="auto">
          <a:xfrm>
            <a:off x="6781800" y="6248400"/>
            <a:ext cx="1905000" cy="457200"/>
          </a:xfrm>
          <a:prstGeom prst="rect">
            <a:avLst/>
          </a:prstGeom>
          <a:noFill/>
          <a:ln>
            <a:miter lim="800000"/>
            <a:headEnd/>
            <a:tailEnd/>
          </a:ln>
        </p:spPr>
        <p:txBody>
          <a:bodyPr/>
          <a:lstStyle/>
          <a:p>
            <a:pPr algn="r" eaLnBrk="1" hangingPunct="1">
              <a:defRPr/>
            </a:pPr>
            <a:fld id="{11BF8FFB-4B61-479E-BEFF-F63685C722DA}" type="slidenum">
              <a:rPr lang="en-US" sz="1400">
                <a:latin typeface="+mn-lt"/>
              </a:rPr>
              <a:pPr algn="r" eaLnBrk="1" hangingPunct="1">
                <a:defRPr/>
              </a:pPr>
              <a:t>5</a:t>
            </a:fld>
            <a:endParaRPr lang="en-US" sz="1400">
              <a:latin typeface="+mn-lt"/>
            </a:endParaRPr>
          </a:p>
        </p:txBody>
      </p:sp>
      <p:pic>
        <p:nvPicPr>
          <p:cNvPr id="26627" name="Picture 29" descr="2"/>
          <p:cNvPicPr>
            <a:picLocks noChangeAspect="1" noChangeArrowheads="1"/>
          </p:cNvPicPr>
          <p:nvPr/>
        </p:nvPicPr>
        <p:blipFill>
          <a:blip r:embed="rId3" cstate="print"/>
          <a:srcRect/>
          <a:stretch>
            <a:fillRect/>
          </a:stretch>
        </p:blipFill>
        <p:spPr bwMode="auto">
          <a:xfrm rot="872396">
            <a:off x="533400" y="3657600"/>
            <a:ext cx="2328863" cy="2286000"/>
          </a:xfrm>
          <a:prstGeom prst="rect">
            <a:avLst/>
          </a:prstGeom>
          <a:noFill/>
          <a:ln w="9525">
            <a:noFill/>
            <a:miter lim="800000"/>
            <a:headEnd/>
            <a:tailEnd/>
          </a:ln>
        </p:spPr>
      </p:pic>
      <p:sp>
        <p:nvSpPr>
          <p:cNvPr id="26628" name="Rectangle 2"/>
          <p:cNvSpPr>
            <a:spLocks noGrp="1" noChangeArrowheads="1"/>
          </p:cNvSpPr>
          <p:nvPr>
            <p:ph type="title" idx="4294967295"/>
          </p:nvPr>
        </p:nvSpPr>
        <p:spPr/>
        <p:txBody>
          <a:bodyPr/>
          <a:lstStyle/>
          <a:p>
            <a:pPr eaLnBrk="1" hangingPunct="1"/>
            <a:r>
              <a:rPr lang="en-US" sz="3200" smtClean="0"/>
              <a:t>Adjuvants: Enhancing Immunogenicity via Aggregate Formation</a:t>
            </a:r>
          </a:p>
        </p:txBody>
      </p:sp>
      <p:pic>
        <p:nvPicPr>
          <p:cNvPr id="26629" name="Picture 5" descr="proteinSCM"/>
          <p:cNvPicPr>
            <a:picLocks noChangeAspect="1" noChangeArrowheads="1"/>
          </p:cNvPicPr>
          <p:nvPr/>
        </p:nvPicPr>
        <p:blipFill>
          <a:blip r:embed="rId4" cstate="print"/>
          <a:srcRect/>
          <a:stretch>
            <a:fillRect/>
          </a:stretch>
        </p:blipFill>
        <p:spPr bwMode="auto">
          <a:xfrm>
            <a:off x="533400" y="1828800"/>
            <a:ext cx="241300" cy="157163"/>
          </a:xfrm>
          <a:prstGeom prst="rect">
            <a:avLst/>
          </a:prstGeom>
          <a:noFill/>
          <a:ln w="9525">
            <a:noFill/>
            <a:miter lim="800000"/>
            <a:headEnd/>
            <a:tailEnd/>
          </a:ln>
        </p:spPr>
      </p:pic>
      <p:pic>
        <p:nvPicPr>
          <p:cNvPr id="26630" name="Picture 6" descr="proteinSCM"/>
          <p:cNvPicPr>
            <a:picLocks noChangeAspect="1" noChangeArrowheads="1"/>
          </p:cNvPicPr>
          <p:nvPr/>
        </p:nvPicPr>
        <p:blipFill>
          <a:blip r:embed="rId4" cstate="print"/>
          <a:srcRect/>
          <a:stretch>
            <a:fillRect/>
          </a:stretch>
        </p:blipFill>
        <p:spPr bwMode="auto">
          <a:xfrm rot="2351596">
            <a:off x="776288" y="1963738"/>
            <a:ext cx="220662" cy="142875"/>
          </a:xfrm>
          <a:prstGeom prst="rect">
            <a:avLst/>
          </a:prstGeom>
          <a:noFill/>
          <a:ln w="9525">
            <a:noFill/>
            <a:miter lim="800000"/>
            <a:headEnd/>
            <a:tailEnd/>
          </a:ln>
        </p:spPr>
      </p:pic>
      <p:pic>
        <p:nvPicPr>
          <p:cNvPr id="26631" name="Picture 7" descr="proteinSCM"/>
          <p:cNvPicPr>
            <a:picLocks noGrp="1" noChangeAspect="1" noChangeArrowheads="1"/>
          </p:cNvPicPr>
          <p:nvPr>
            <p:ph type="body" idx="4294967295"/>
          </p:nvPr>
        </p:nvPicPr>
        <p:blipFill>
          <a:blip r:embed="rId4" cstate="print"/>
          <a:srcRect/>
          <a:stretch>
            <a:fillRect/>
          </a:stretch>
        </p:blipFill>
        <p:spPr>
          <a:xfrm rot="19533660">
            <a:off x="892175" y="2116138"/>
            <a:ext cx="241300" cy="157162"/>
          </a:xfrm>
          <a:noFill/>
        </p:spPr>
      </p:pic>
      <p:pic>
        <p:nvPicPr>
          <p:cNvPr id="26632" name="Picture 8" descr="proteinSCM"/>
          <p:cNvPicPr>
            <a:picLocks noChangeAspect="1" noChangeArrowheads="1"/>
          </p:cNvPicPr>
          <p:nvPr/>
        </p:nvPicPr>
        <p:blipFill>
          <a:blip r:embed="rId5" cstate="print"/>
          <a:srcRect/>
          <a:stretch>
            <a:fillRect/>
          </a:stretch>
        </p:blipFill>
        <p:spPr bwMode="auto">
          <a:xfrm rot="872067">
            <a:off x="992188" y="1763713"/>
            <a:ext cx="177800" cy="273050"/>
          </a:xfrm>
          <a:prstGeom prst="rect">
            <a:avLst/>
          </a:prstGeom>
          <a:noFill/>
          <a:ln w="9525">
            <a:noFill/>
            <a:miter lim="800000"/>
            <a:headEnd/>
            <a:tailEnd/>
          </a:ln>
        </p:spPr>
      </p:pic>
      <p:pic>
        <p:nvPicPr>
          <p:cNvPr id="26633" name="Picture 9" descr="proteinSCM"/>
          <p:cNvPicPr>
            <a:picLocks noChangeAspect="1" noChangeArrowheads="1"/>
          </p:cNvPicPr>
          <p:nvPr/>
        </p:nvPicPr>
        <p:blipFill>
          <a:blip r:embed="rId4" cstate="print"/>
          <a:srcRect/>
          <a:stretch>
            <a:fillRect/>
          </a:stretch>
        </p:blipFill>
        <p:spPr bwMode="auto">
          <a:xfrm rot="1466637">
            <a:off x="754063" y="1660525"/>
            <a:ext cx="295275" cy="192088"/>
          </a:xfrm>
          <a:prstGeom prst="rect">
            <a:avLst/>
          </a:prstGeom>
          <a:noFill/>
          <a:ln w="9525">
            <a:noFill/>
            <a:miter lim="800000"/>
            <a:headEnd/>
            <a:tailEnd/>
          </a:ln>
        </p:spPr>
      </p:pic>
      <p:pic>
        <p:nvPicPr>
          <p:cNvPr id="26634" name="Picture 15" descr="ist2_5108200_mouse"/>
          <p:cNvPicPr>
            <a:picLocks noChangeAspect="1" noChangeArrowheads="1"/>
          </p:cNvPicPr>
          <p:nvPr/>
        </p:nvPicPr>
        <p:blipFill>
          <a:blip r:embed="rId6" cstate="print"/>
          <a:srcRect/>
          <a:stretch>
            <a:fillRect/>
          </a:stretch>
        </p:blipFill>
        <p:spPr bwMode="auto">
          <a:xfrm>
            <a:off x="3840163" y="2057400"/>
            <a:ext cx="1265237" cy="655638"/>
          </a:xfrm>
          <a:prstGeom prst="rect">
            <a:avLst/>
          </a:prstGeom>
          <a:noFill/>
          <a:ln w="9525">
            <a:noFill/>
            <a:miter lim="800000"/>
            <a:headEnd/>
            <a:tailEnd/>
          </a:ln>
        </p:spPr>
      </p:pic>
      <p:sp>
        <p:nvSpPr>
          <p:cNvPr id="26635" name="Line 10"/>
          <p:cNvSpPr>
            <a:spLocks noChangeShapeType="1"/>
          </p:cNvSpPr>
          <p:nvPr/>
        </p:nvSpPr>
        <p:spPr bwMode="auto">
          <a:xfrm>
            <a:off x="1447800" y="2057400"/>
            <a:ext cx="2362200" cy="228600"/>
          </a:xfrm>
          <a:prstGeom prst="line">
            <a:avLst/>
          </a:prstGeom>
          <a:noFill/>
          <a:ln w="9525">
            <a:solidFill>
              <a:schemeClr val="tx1"/>
            </a:solidFill>
            <a:round/>
            <a:headEnd/>
            <a:tailEnd type="triangle" w="med" len="med"/>
          </a:ln>
        </p:spPr>
        <p:txBody>
          <a:bodyPr/>
          <a:lstStyle/>
          <a:p>
            <a:endParaRPr lang="en-US"/>
          </a:p>
        </p:txBody>
      </p:sp>
      <p:sp>
        <p:nvSpPr>
          <p:cNvPr id="26636" name="Line 13"/>
          <p:cNvSpPr>
            <a:spLocks noChangeShapeType="1"/>
          </p:cNvSpPr>
          <p:nvPr/>
        </p:nvSpPr>
        <p:spPr bwMode="auto">
          <a:xfrm flipH="1">
            <a:off x="5029200" y="2057400"/>
            <a:ext cx="2133600" cy="152400"/>
          </a:xfrm>
          <a:prstGeom prst="line">
            <a:avLst/>
          </a:prstGeom>
          <a:noFill/>
          <a:ln w="9525">
            <a:solidFill>
              <a:schemeClr val="tx1"/>
            </a:solidFill>
            <a:round/>
            <a:headEnd/>
            <a:tailEnd type="triangle" w="med" len="med"/>
          </a:ln>
        </p:spPr>
        <p:txBody>
          <a:bodyPr/>
          <a:lstStyle/>
          <a:p>
            <a:endParaRPr lang="en-US"/>
          </a:p>
        </p:txBody>
      </p:sp>
      <p:pic>
        <p:nvPicPr>
          <p:cNvPr id="26637" name="Picture 16" descr="Chelovechishko"/>
          <p:cNvPicPr>
            <a:picLocks noChangeAspect="1" noChangeArrowheads="1"/>
          </p:cNvPicPr>
          <p:nvPr/>
        </p:nvPicPr>
        <p:blipFill>
          <a:blip r:embed="rId7" cstate="print"/>
          <a:srcRect/>
          <a:stretch>
            <a:fillRect/>
          </a:stretch>
        </p:blipFill>
        <p:spPr bwMode="auto">
          <a:xfrm>
            <a:off x="4125913" y="3581400"/>
            <a:ext cx="979487" cy="1828800"/>
          </a:xfrm>
          <a:prstGeom prst="rect">
            <a:avLst/>
          </a:prstGeom>
          <a:noFill/>
          <a:ln w="9525">
            <a:noFill/>
            <a:miter lim="800000"/>
            <a:headEnd/>
            <a:tailEnd/>
          </a:ln>
        </p:spPr>
      </p:pic>
      <p:sp>
        <p:nvSpPr>
          <p:cNvPr id="26638" name="Text Box 17"/>
          <p:cNvSpPr txBox="1">
            <a:spLocks noChangeArrowheads="1"/>
          </p:cNvSpPr>
          <p:nvPr/>
        </p:nvSpPr>
        <p:spPr bwMode="auto">
          <a:xfrm>
            <a:off x="236538" y="2819400"/>
            <a:ext cx="1987550" cy="822325"/>
          </a:xfrm>
          <a:prstGeom prst="rect">
            <a:avLst/>
          </a:prstGeom>
          <a:noFill/>
          <a:ln w="9525">
            <a:noFill/>
            <a:miter lim="800000"/>
            <a:headEnd/>
            <a:tailEnd/>
          </a:ln>
        </p:spPr>
        <p:txBody>
          <a:bodyPr wrap="none">
            <a:spAutoFit/>
          </a:bodyPr>
          <a:lstStyle/>
          <a:p>
            <a:pPr algn="ctr" eaLnBrk="1" hangingPunct="1"/>
            <a:r>
              <a:rPr lang="en-US" sz="2400" b="1">
                <a:latin typeface="Times New Roman" pitchFamily="18" charset="0"/>
              </a:rPr>
              <a:t>Poor Immune</a:t>
            </a:r>
          </a:p>
          <a:p>
            <a:pPr algn="ctr" eaLnBrk="1" hangingPunct="1"/>
            <a:r>
              <a:rPr lang="en-US" sz="2400" b="1">
                <a:latin typeface="Times New Roman" pitchFamily="18" charset="0"/>
              </a:rPr>
              <a:t>Response</a:t>
            </a:r>
          </a:p>
        </p:txBody>
      </p:sp>
      <p:sp>
        <p:nvSpPr>
          <p:cNvPr id="26639" name="Text Box 18"/>
          <p:cNvSpPr txBox="1">
            <a:spLocks noChangeArrowheads="1"/>
          </p:cNvSpPr>
          <p:nvPr/>
        </p:nvSpPr>
        <p:spPr bwMode="auto">
          <a:xfrm>
            <a:off x="6629400" y="2819400"/>
            <a:ext cx="2243138" cy="822325"/>
          </a:xfrm>
          <a:prstGeom prst="rect">
            <a:avLst/>
          </a:prstGeom>
          <a:noFill/>
          <a:ln w="9525">
            <a:noFill/>
            <a:miter lim="800000"/>
            <a:headEnd/>
            <a:tailEnd/>
          </a:ln>
        </p:spPr>
        <p:txBody>
          <a:bodyPr wrap="none">
            <a:spAutoFit/>
          </a:bodyPr>
          <a:lstStyle/>
          <a:p>
            <a:pPr algn="ctr" eaLnBrk="1" hangingPunct="1"/>
            <a:r>
              <a:rPr lang="en-US" sz="2400" b="1">
                <a:latin typeface="Times New Roman" pitchFamily="18" charset="0"/>
              </a:rPr>
              <a:t>Strong Immune</a:t>
            </a:r>
          </a:p>
          <a:p>
            <a:pPr algn="ctr" eaLnBrk="1" hangingPunct="1"/>
            <a:r>
              <a:rPr lang="en-US" sz="2400" b="1">
                <a:latin typeface="Times New Roman" pitchFamily="18" charset="0"/>
              </a:rPr>
              <a:t>Response</a:t>
            </a:r>
          </a:p>
        </p:txBody>
      </p:sp>
      <p:sp>
        <p:nvSpPr>
          <p:cNvPr id="26640" name="Line 19"/>
          <p:cNvSpPr>
            <a:spLocks noChangeShapeType="1"/>
          </p:cNvSpPr>
          <p:nvPr/>
        </p:nvSpPr>
        <p:spPr bwMode="auto">
          <a:xfrm flipH="1" flipV="1">
            <a:off x="5029200" y="3962400"/>
            <a:ext cx="1219200" cy="457200"/>
          </a:xfrm>
          <a:prstGeom prst="line">
            <a:avLst/>
          </a:prstGeom>
          <a:noFill/>
          <a:ln w="9525">
            <a:solidFill>
              <a:schemeClr val="tx1"/>
            </a:solidFill>
            <a:round/>
            <a:headEnd/>
            <a:tailEnd type="triangle" w="med" len="med"/>
          </a:ln>
        </p:spPr>
        <p:txBody>
          <a:bodyPr/>
          <a:lstStyle/>
          <a:p>
            <a:endParaRPr lang="en-US"/>
          </a:p>
        </p:txBody>
      </p:sp>
      <p:sp>
        <p:nvSpPr>
          <p:cNvPr id="26641" name="Line 20"/>
          <p:cNvSpPr>
            <a:spLocks noChangeShapeType="1"/>
          </p:cNvSpPr>
          <p:nvPr/>
        </p:nvSpPr>
        <p:spPr bwMode="auto">
          <a:xfrm flipH="1" flipV="1">
            <a:off x="4876800" y="2743200"/>
            <a:ext cx="1371600" cy="1676400"/>
          </a:xfrm>
          <a:prstGeom prst="line">
            <a:avLst/>
          </a:prstGeom>
          <a:noFill/>
          <a:ln w="9525">
            <a:solidFill>
              <a:schemeClr val="tx1"/>
            </a:solidFill>
            <a:round/>
            <a:headEnd/>
            <a:tailEnd type="triangle" w="med" len="med"/>
          </a:ln>
        </p:spPr>
        <p:txBody>
          <a:bodyPr/>
          <a:lstStyle/>
          <a:p>
            <a:endParaRPr lang="en-US"/>
          </a:p>
        </p:txBody>
      </p:sp>
      <p:sp>
        <p:nvSpPr>
          <p:cNvPr id="26642" name="Line 14"/>
          <p:cNvSpPr>
            <a:spLocks noChangeShapeType="1"/>
          </p:cNvSpPr>
          <p:nvPr/>
        </p:nvSpPr>
        <p:spPr bwMode="auto">
          <a:xfrm flipH="1">
            <a:off x="4953000" y="2286000"/>
            <a:ext cx="2286000" cy="1447800"/>
          </a:xfrm>
          <a:prstGeom prst="line">
            <a:avLst/>
          </a:prstGeom>
          <a:noFill/>
          <a:ln w="9525">
            <a:solidFill>
              <a:schemeClr val="tx1"/>
            </a:solidFill>
            <a:round/>
            <a:headEnd/>
            <a:tailEnd type="triangle" w="med" len="med"/>
          </a:ln>
        </p:spPr>
        <p:txBody>
          <a:bodyPr/>
          <a:lstStyle/>
          <a:p>
            <a:endParaRPr lang="en-US"/>
          </a:p>
        </p:txBody>
      </p:sp>
      <p:sp>
        <p:nvSpPr>
          <p:cNvPr id="26643" name="Line 11"/>
          <p:cNvSpPr>
            <a:spLocks noChangeShapeType="1"/>
          </p:cNvSpPr>
          <p:nvPr/>
        </p:nvSpPr>
        <p:spPr bwMode="auto">
          <a:xfrm>
            <a:off x="1447800" y="2209800"/>
            <a:ext cx="2895600" cy="1524000"/>
          </a:xfrm>
          <a:prstGeom prst="line">
            <a:avLst/>
          </a:prstGeom>
          <a:noFill/>
          <a:ln w="9525">
            <a:solidFill>
              <a:schemeClr val="tx1"/>
            </a:solidFill>
            <a:round/>
            <a:headEnd/>
            <a:tailEnd type="triangle" w="med" len="med"/>
          </a:ln>
        </p:spPr>
        <p:txBody>
          <a:bodyPr/>
          <a:lstStyle/>
          <a:p>
            <a:endParaRPr lang="en-US"/>
          </a:p>
        </p:txBody>
      </p:sp>
      <p:pic>
        <p:nvPicPr>
          <p:cNvPr id="26644" name="Picture 23" descr="CELL_Aglomerat"/>
          <p:cNvPicPr>
            <a:picLocks noChangeAspect="1" noChangeArrowheads="1"/>
          </p:cNvPicPr>
          <p:nvPr/>
        </p:nvPicPr>
        <p:blipFill>
          <a:blip r:embed="rId8" cstate="print"/>
          <a:srcRect/>
          <a:stretch>
            <a:fillRect/>
          </a:stretch>
        </p:blipFill>
        <p:spPr bwMode="auto">
          <a:xfrm>
            <a:off x="6400800" y="3733800"/>
            <a:ext cx="2362200" cy="2325688"/>
          </a:xfrm>
          <a:prstGeom prst="rect">
            <a:avLst/>
          </a:prstGeom>
          <a:noFill/>
          <a:ln w="9525">
            <a:noFill/>
            <a:miter lim="800000"/>
            <a:headEnd/>
            <a:tailEnd/>
          </a:ln>
        </p:spPr>
      </p:pic>
      <p:pic>
        <p:nvPicPr>
          <p:cNvPr id="26645" name="Picture 24" descr="Aluminum"/>
          <p:cNvPicPr>
            <a:picLocks noChangeAspect="1" noChangeArrowheads="1"/>
          </p:cNvPicPr>
          <p:nvPr/>
        </p:nvPicPr>
        <p:blipFill>
          <a:blip r:embed="rId9" cstate="print"/>
          <a:srcRect/>
          <a:stretch>
            <a:fillRect/>
          </a:stretch>
        </p:blipFill>
        <p:spPr bwMode="auto">
          <a:xfrm rot="-1625075">
            <a:off x="8077200" y="1600200"/>
            <a:ext cx="611188" cy="685800"/>
          </a:xfrm>
          <a:prstGeom prst="rect">
            <a:avLst/>
          </a:prstGeom>
          <a:noFill/>
          <a:ln w="9525">
            <a:noFill/>
            <a:miter lim="800000"/>
            <a:headEnd/>
            <a:tailEnd/>
          </a:ln>
        </p:spPr>
      </p:pic>
      <p:pic>
        <p:nvPicPr>
          <p:cNvPr id="26646" name="Picture 25" descr="Aluminum"/>
          <p:cNvPicPr>
            <a:picLocks noChangeAspect="1" noChangeArrowheads="1"/>
          </p:cNvPicPr>
          <p:nvPr/>
        </p:nvPicPr>
        <p:blipFill>
          <a:blip r:embed="rId10" cstate="print"/>
          <a:srcRect/>
          <a:stretch>
            <a:fillRect/>
          </a:stretch>
        </p:blipFill>
        <p:spPr bwMode="auto">
          <a:xfrm>
            <a:off x="7924800" y="2286000"/>
            <a:ext cx="685800" cy="611188"/>
          </a:xfrm>
          <a:prstGeom prst="rect">
            <a:avLst/>
          </a:prstGeom>
          <a:noFill/>
          <a:ln w="9525">
            <a:noFill/>
            <a:miter lim="800000"/>
            <a:headEnd/>
            <a:tailEnd/>
          </a:ln>
        </p:spPr>
      </p:pic>
      <p:pic>
        <p:nvPicPr>
          <p:cNvPr id="26647" name="Picture 12" descr="Aluminum"/>
          <p:cNvPicPr>
            <a:picLocks noChangeAspect="1" noChangeArrowheads="1"/>
          </p:cNvPicPr>
          <p:nvPr/>
        </p:nvPicPr>
        <p:blipFill>
          <a:blip r:embed="rId10" cstate="print"/>
          <a:srcRect/>
          <a:stretch>
            <a:fillRect/>
          </a:stretch>
        </p:blipFill>
        <p:spPr bwMode="auto">
          <a:xfrm>
            <a:off x="7391400" y="1752600"/>
            <a:ext cx="685800" cy="611188"/>
          </a:xfrm>
          <a:prstGeom prst="rect">
            <a:avLst/>
          </a:prstGeom>
          <a:noFill/>
          <a:ln w="9525">
            <a:noFill/>
            <a:miter lim="800000"/>
            <a:headEnd/>
            <a:tailEnd/>
          </a:ln>
        </p:spPr>
      </p:pic>
      <p:pic>
        <p:nvPicPr>
          <p:cNvPr id="26648" name="Picture 26" descr="proteinSCM"/>
          <p:cNvPicPr>
            <a:picLocks noChangeAspect="1" noChangeArrowheads="1"/>
          </p:cNvPicPr>
          <p:nvPr/>
        </p:nvPicPr>
        <p:blipFill>
          <a:blip r:embed="rId4" cstate="print"/>
          <a:srcRect/>
          <a:stretch>
            <a:fillRect/>
          </a:stretch>
        </p:blipFill>
        <p:spPr bwMode="auto">
          <a:xfrm>
            <a:off x="381000" y="2057400"/>
            <a:ext cx="241300" cy="157163"/>
          </a:xfrm>
          <a:prstGeom prst="rect">
            <a:avLst/>
          </a:prstGeom>
          <a:noFill/>
          <a:ln w="9525">
            <a:noFill/>
            <a:miter lim="800000"/>
            <a:headEnd/>
            <a:tailEnd/>
          </a:ln>
        </p:spPr>
      </p:pic>
      <p:pic>
        <p:nvPicPr>
          <p:cNvPr id="26649" name="Picture 27" descr="proteinSCM"/>
          <p:cNvPicPr>
            <a:picLocks noChangeAspect="1" noChangeArrowheads="1"/>
          </p:cNvPicPr>
          <p:nvPr/>
        </p:nvPicPr>
        <p:blipFill>
          <a:blip r:embed="rId5" cstate="print"/>
          <a:srcRect/>
          <a:stretch>
            <a:fillRect/>
          </a:stretch>
        </p:blipFill>
        <p:spPr bwMode="auto">
          <a:xfrm rot="-1810411">
            <a:off x="685800" y="2133600"/>
            <a:ext cx="157163" cy="241300"/>
          </a:xfrm>
          <a:prstGeom prst="rect">
            <a:avLst/>
          </a:prstGeom>
          <a:noFill/>
          <a:ln w="9525">
            <a:noFill/>
            <a:miter lim="800000"/>
            <a:headEnd/>
            <a:tailEnd/>
          </a:ln>
        </p:spPr>
      </p:pic>
      <p:pic>
        <p:nvPicPr>
          <p:cNvPr id="26650" name="Picture 28" descr="proteinSCM"/>
          <p:cNvPicPr>
            <a:picLocks noChangeAspect="1" noChangeArrowheads="1"/>
          </p:cNvPicPr>
          <p:nvPr/>
        </p:nvPicPr>
        <p:blipFill>
          <a:blip r:embed="rId4" cstate="print"/>
          <a:srcRect/>
          <a:stretch>
            <a:fillRect/>
          </a:stretch>
        </p:blipFill>
        <p:spPr bwMode="auto">
          <a:xfrm>
            <a:off x="990600" y="2286000"/>
            <a:ext cx="241300" cy="157163"/>
          </a:xfrm>
          <a:prstGeom prst="rect">
            <a:avLst/>
          </a:prstGeom>
          <a:noFill/>
          <a:ln w="9525">
            <a:noFill/>
            <a:miter lim="800000"/>
            <a:headEnd/>
            <a:tailEnd/>
          </a:ln>
        </p:spPr>
      </p:pic>
      <p:sp>
        <p:nvSpPr>
          <p:cNvPr id="26651" name="Line 30"/>
          <p:cNvSpPr>
            <a:spLocks noChangeShapeType="1"/>
          </p:cNvSpPr>
          <p:nvPr/>
        </p:nvSpPr>
        <p:spPr bwMode="auto">
          <a:xfrm flipV="1">
            <a:off x="2971800" y="3962400"/>
            <a:ext cx="1219200" cy="457200"/>
          </a:xfrm>
          <a:prstGeom prst="line">
            <a:avLst/>
          </a:prstGeom>
          <a:noFill/>
          <a:ln w="9525">
            <a:solidFill>
              <a:schemeClr val="tx1"/>
            </a:solidFill>
            <a:round/>
            <a:headEnd/>
            <a:tailEnd type="triangle" w="med" len="med"/>
          </a:ln>
        </p:spPr>
        <p:txBody>
          <a:bodyPr/>
          <a:lstStyle/>
          <a:p>
            <a:endParaRPr lang="en-US"/>
          </a:p>
        </p:txBody>
      </p:sp>
      <p:sp>
        <p:nvSpPr>
          <p:cNvPr id="26652" name="Line 31"/>
          <p:cNvSpPr>
            <a:spLocks noChangeShapeType="1"/>
          </p:cNvSpPr>
          <p:nvPr/>
        </p:nvSpPr>
        <p:spPr bwMode="auto">
          <a:xfrm flipV="1">
            <a:off x="2971800" y="2819400"/>
            <a:ext cx="1143000" cy="1600200"/>
          </a:xfrm>
          <a:prstGeom prst="line">
            <a:avLst/>
          </a:prstGeom>
          <a:noFill/>
          <a:ln w="9525">
            <a:solidFill>
              <a:schemeClr val="tx1"/>
            </a:solidFill>
            <a:round/>
            <a:headEnd/>
            <a:tailEnd type="triangle" w="med" len="med"/>
          </a:ln>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txBox="1">
            <a:spLocks noGrp="1"/>
          </p:cNvSpPr>
          <p:nvPr/>
        </p:nvSpPr>
        <p:spPr bwMode="auto">
          <a:xfrm>
            <a:off x="6781800" y="6248400"/>
            <a:ext cx="1905000" cy="457200"/>
          </a:xfrm>
          <a:prstGeom prst="rect">
            <a:avLst/>
          </a:prstGeom>
          <a:noFill/>
          <a:ln>
            <a:miter lim="800000"/>
            <a:headEnd/>
            <a:tailEnd/>
          </a:ln>
        </p:spPr>
        <p:txBody>
          <a:bodyPr/>
          <a:lstStyle/>
          <a:p>
            <a:pPr algn="r" eaLnBrk="1" hangingPunct="1">
              <a:defRPr/>
            </a:pPr>
            <a:fld id="{1D606C6D-4ACC-4417-BBBE-097640DB56A1}" type="slidenum">
              <a:rPr lang="en-US" sz="1400">
                <a:latin typeface="+mn-lt"/>
              </a:rPr>
              <a:pPr algn="r" eaLnBrk="1" hangingPunct="1">
                <a:defRPr/>
              </a:pPr>
              <a:t>6</a:t>
            </a:fld>
            <a:endParaRPr lang="en-US" sz="1400">
              <a:latin typeface="+mn-lt"/>
            </a:endParaRPr>
          </a:p>
        </p:txBody>
      </p:sp>
      <p:sp>
        <p:nvSpPr>
          <p:cNvPr id="27651" name="Rectangle 4"/>
          <p:cNvSpPr>
            <a:spLocks noChangeArrowheads="1"/>
          </p:cNvSpPr>
          <p:nvPr/>
        </p:nvSpPr>
        <p:spPr bwMode="auto">
          <a:xfrm>
            <a:off x="381000" y="304800"/>
            <a:ext cx="8458200" cy="1066800"/>
          </a:xfrm>
          <a:prstGeom prst="rect">
            <a:avLst/>
          </a:prstGeom>
          <a:noFill/>
          <a:ln w="9525">
            <a:noFill/>
            <a:miter lim="800000"/>
            <a:headEnd/>
            <a:tailEnd/>
          </a:ln>
        </p:spPr>
        <p:txBody>
          <a:bodyPr anchor="ctr"/>
          <a:lstStyle/>
          <a:p>
            <a:pPr algn="ctr" eaLnBrk="1" hangingPunct="1"/>
            <a:r>
              <a:rPr lang="en-US" sz="3200" b="1">
                <a:solidFill>
                  <a:srgbClr val="009900"/>
                </a:solidFill>
                <a:latin typeface="Times New Roman" pitchFamily="18" charset="0"/>
              </a:rPr>
              <a:t>Cure Lab’s Self-Aggregating Nano-Particles</a:t>
            </a:r>
          </a:p>
        </p:txBody>
      </p:sp>
      <p:pic>
        <p:nvPicPr>
          <p:cNvPr id="27652" name="Picture 5" descr="Cell_Layout_No_Tail2"/>
          <p:cNvPicPr>
            <a:picLocks noChangeAspect="1" noChangeArrowheads="1"/>
          </p:cNvPicPr>
          <p:nvPr/>
        </p:nvPicPr>
        <p:blipFill>
          <a:blip r:embed="rId3" cstate="print"/>
          <a:srcRect/>
          <a:stretch>
            <a:fillRect/>
          </a:stretch>
        </p:blipFill>
        <p:spPr bwMode="auto">
          <a:xfrm>
            <a:off x="381000" y="1676400"/>
            <a:ext cx="4038600" cy="3886200"/>
          </a:xfrm>
          <a:prstGeom prst="rect">
            <a:avLst/>
          </a:prstGeom>
          <a:noFill/>
          <a:ln w="9525">
            <a:noFill/>
            <a:miter lim="800000"/>
            <a:headEnd/>
            <a:tailEnd/>
          </a:ln>
        </p:spPr>
      </p:pic>
      <p:pic>
        <p:nvPicPr>
          <p:cNvPr id="27653" name="Picture 6" descr="Cell_Layout_mix2"/>
          <p:cNvPicPr>
            <a:picLocks noChangeAspect="1" noChangeArrowheads="1"/>
          </p:cNvPicPr>
          <p:nvPr/>
        </p:nvPicPr>
        <p:blipFill>
          <a:blip r:embed="rId4" cstate="print"/>
          <a:srcRect/>
          <a:stretch>
            <a:fillRect/>
          </a:stretch>
        </p:blipFill>
        <p:spPr bwMode="auto">
          <a:xfrm>
            <a:off x="4724400" y="1676400"/>
            <a:ext cx="4038600" cy="3886200"/>
          </a:xfrm>
          <a:prstGeom prst="rect">
            <a:avLst/>
          </a:prstGeom>
          <a:noFill/>
          <a:ln w="9525">
            <a:noFill/>
            <a:miter lim="800000"/>
            <a:headEnd/>
            <a:tailEnd/>
          </a:ln>
        </p:spPr>
      </p:pic>
      <p:pic>
        <p:nvPicPr>
          <p:cNvPr id="108551" name="Picture 7" descr="Cell_Layout_tail2"/>
          <p:cNvPicPr>
            <a:picLocks noChangeAspect="1" noChangeArrowheads="1"/>
          </p:cNvPicPr>
          <p:nvPr/>
        </p:nvPicPr>
        <p:blipFill>
          <a:blip r:embed="rId5" cstate="print"/>
          <a:srcRect/>
          <a:stretch>
            <a:fillRect/>
          </a:stretch>
        </p:blipFill>
        <p:spPr bwMode="auto">
          <a:xfrm>
            <a:off x="4724400" y="1676400"/>
            <a:ext cx="4038600"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nodeType="clickEffect">
                                  <p:stCondLst>
                                    <p:cond delay="0"/>
                                  </p:stCondLst>
                                  <p:childTnLst>
                                    <p:animEffect transition="out" filter="diamond(in)">
                                      <p:cBhvr>
                                        <p:cTn id="6" dur="1000"/>
                                        <p:tgtEl>
                                          <p:spTgt spid="108551"/>
                                        </p:tgtEl>
                                      </p:cBhvr>
                                    </p:animEffect>
                                    <p:set>
                                      <p:cBhvr>
                                        <p:cTn id="7" dur="1" fill="hold">
                                          <p:stCondLst>
                                            <p:cond delay="999"/>
                                          </p:stCondLst>
                                        </p:cTn>
                                        <p:tgtEl>
                                          <p:spTgt spid="1085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z="3600" smtClean="0"/>
              <a:t>polyQ Tails in Huntington’s Disease</a:t>
            </a:r>
          </a:p>
        </p:txBody>
      </p:sp>
      <p:pic>
        <p:nvPicPr>
          <p:cNvPr id="28675" name="Picture 3"/>
          <p:cNvPicPr>
            <a:picLocks noChangeAspect="1" noChangeArrowheads="1"/>
          </p:cNvPicPr>
          <p:nvPr/>
        </p:nvPicPr>
        <p:blipFill>
          <a:blip r:embed="rId3" cstate="print"/>
          <a:srcRect l="49411" t="41974" r="41986" b="25920"/>
          <a:stretch>
            <a:fillRect/>
          </a:stretch>
        </p:blipFill>
        <p:spPr bwMode="auto">
          <a:xfrm>
            <a:off x="1600200" y="2400300"/>
            <a:ext cx="1165225" cy="2632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p:txBody>
          <a:bodyPr/>
          <a:lstStyle/>
          <a:p>
            <a:r>
              <a:rPr lang="en-US" sz="3600" smtClean="0"/>
              <a:t>polyQ Tails in Huntington’s Disease</a:t>
            </a:r>
          </a:p>
        </p:txBody>
      </p:sp>
      <p:pic>
        <p:nvPicPr>
          <p:cNvPr id="1028" name="Picture 3"/>
          <p:cNvPicPr>
            <a:picLocks noChangeAspect="1" noChangeArrowheads="1"/>
          </p:cNvPicPr>
          <p:nvPr/>
        </p:nvPicPr>
        <p:blipFill>
          <a:blip r:embed="rId4" cstate="print"/>
          <a:srcRect l="49411" t="41974" r="41986" b="25920"/>
          <a:stretch>
            <a:fillRect/>
          </a:stretch>
        </p:blipFill>
        <p:spPr bwMode="auto">
          <a:xfrm>
            <a:off x="1600200" y="2400300"/>
            <a:ext cx="1165225" cy="2632075"/>
          </a:xfrm>
          <a:prstGeom prst="rect">
            <a:avLst/>
          </a:prstGeom>
          <a:noFill/>
          <a:ln w="9525">
            <a:noFill/>
            <a:miter lim="800000"/>
            <a:headEnd/>
            <a:tailEnd/>
          </a:ln>
        </p:spPr>
      </p:pic>
      <p:sp>
        <p:nvSpPr>
          <p:cNvPr id="1029" name="AutoShape 4"/>
          <p:cNvSpPr>
            <a:spLocks noChangeArrowheads="1"/>
          </p:cNvSpPr>
          <p:nvPr/>
        </p:nvSpPr>
        <p:spPr bwMode="auto">
          <a:xfrm>
            <a:off x="2971800" y="3505200"/>
            <a:ext cx="533400" cy="457200"/>
          </a:xfrm>
          <a:prstGeom prst="rightArrow">
            <a:avLst>
              <a:gd name="adj1" fmla="val 50000"/>
              <a:gd name="adj2" fmla="val 29167"/>
            </a:avLst>
          </a:prstGeom>
          <a:gradFill rotWithShape="1">
            <a:gsLst>
              <a:gs pos="0">
                <a:srgbClr val="760000"/>
              </a:gs>
              <a:gs pos="100000">
                <a:srgbClr val="FF0000"/>
              </a:gs>
            </a:gsLst>
            <a:lin ang="0" scaled="1"/>
          </a:gradFill>
          <a:ln w="9525">
            <a:solidFill>
              <a:schemeClr val="tx1"/>
            </a:solidFill>
            <a:miter lim="800000"/>
            <a:headEnd/>
            <a:tailEnd/>
          </a:ln>
        </p:spPr>
        <p:txBody>
          <a:bodyPr wrap="none" anchor="ctr"/>
          <a:lstStyle/>
          <a:p>
            <a:endParaRPr lang="en-US"/>
          </a:p>
        </p:txBody>
      </p:sp>
      <p:graphicFrame>
        <p:nvGraphicFramePr>
          <p:cNvPr id="1026" name="Object 5"/>
          <p:cNvGraphicFramePr>
            <a:graphicFrameLocks noGrp="1" noChangeAspect="1"/>
          </p:cNvGraphicFramePr>
          <p:nvPr>
            <p:ph idx="1"/>
          </p:nvPr>
        </p:nvGraphicFramePr>
        <p:xfrm>
          <a:off x="3797300" y="1676400"/>
          <a:ext cx="4292600" cy="4114800"/>
        </p:xfrm>
        <a:graphic>
          <a:graphicData uri="http://schemas.openxmlformats.org/presentationml/2006/ole">
            <mc:AlternateContent xmlns:mc="http://schemas.openxmlformats.org/markup-compatibility/2006">
              <mc:Choice xmlns:v="urn:schemas-microsoft-com:vml" Requires="v">
                <p:oleObj spid="_x0000_s1027" name="Image" r:id="rId5" imgW="5231746" imgH="5015873" progId="Photoshop.Image.6">
                  <p:embed/>
                </p:oleObj>
              </mc:Choice>
              <mc:Fallback>
                <p:oleObj name="Image" r:id="rId5" imgW="5231746" imgH="5015873" progId="Photoshop.Image.6">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7300" y="1676400"/>
                        <a:ext cx="4292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en-US" sz="3600" smtClean="0"/>
              <a:t>polyQ Tails in Huntington’s Disease</a:t>
            </a:r>
          </a:p>
        </p:txBody>
      </p:sp>
      <p:pic>
        <p:nvPicPr>
          <p:cNvPr id="2052" name="Picture 3"/>
          <p:cNvPicPr>
            <a:picLocks noChangeAspect="1" noChangeArrowheads="1"/>
          </p:cNvPicPr>
          <p:nvPr/>
        </p:nvPicPr>
        <p:blipFill>
          <a:blip r:embed="rId4" cstate="print"/>
          <a:srcRect l="49411" t="41974" r="41986" b="25920"/>
          <a:stretch>
            <a:fillRect/>
          </a:stretch>
        </p:blipFill>
        <p:spPr bwMode="auto">
          <a:xfrm>
            <a:off x="1600200" y="2400300"/>
            <a:ext cx="1165225" cy="2632075"/>
          </a:xfrm>
          <a:prstGeom prst="rect">
            <a:avLst/>
          </a:prstGeom>
          <a:noFill/>
          <a:ln w="9525">
            <a:noFill/>
            <a:miter lim="800000"/>
            <a:headEnd/>
            <a:tailEnd/>
          </a:ln>
        </p:spPr>
      </p:pic>
      <p:sp>
        <p:nvSpPr>
          <p:cNvPr id="2053" name="AutoShape 4"/>
          <p:cNvSpPr>
            <a:spLocks noChangeArrowheads="1"/>
          </p:cNvSpPr>
          <p:nvPr/>
        </p:nvSpPr>
        <p:spPr bwMode="auto">
          <a:xfrm>
            <a:off x="2971800" y="3505200"/>
            <a:ext cx="533400" cy="457200"/>
          </a:xfrm>
          <a:prstGeom prst="rightArrow">
            <a:avLst>
              <a:gd name="adj1" fmla="val 50000"/>
              <a:gd name="adj2" fmla="val 29167"/>
            </a:avLst>
          </a:prstGeom>
          <a:gradFill rotWithShape="1">
            <a:gsLst>
              <a:gs pos="0">
                <a:srgbClr val="760000"/>
              </a:gs>
              <a:gs pos="100000">
                <a:srgbClr val="FF0000"/>
              </a:gs>
            </a:gsLst>
            <a:lin ang="0" scaled="1"/>
          </a:gradFill>
          <a:ln w="9525">
            <a:solidFill>
              <a:schemeClr val="tx1"/>
            </a:solidFill>
            <a:miter lim="800000"/>
            <a:headEnd/>
            <a:tailEnd/>
          </a:ln>
        </p:spPr>
        <p:txBody>
          <a:bodyPr wrap="none" anchor="ctr"/>
          <a:lstStyle/>
          <a:p>
            <a:endParaRPr lang="en-US"/>
          </a:p>
        </p:txBody>
      </p:sp>
      <p:graphicFrame>
        <p:nvGraphicFramePr>
          <p:cNvPr id="2050" name="Object 5"/>
          <p:cNvGraphicFramePr>
            <a:graphicFrameLocks noGrp="1" noChangeAspect="1"/>
          </p:cNvGraphicFramePr>
          <p:nvPr>
            <p:ph idx="1"/>
          </p:nvPr>
        </p:nvGraphicFramePr>
        <p:xfrm>
          <a:off x="3797300" y="1676400"/>
          <a:ext cx="4292600" cy="4114800"/>
        </p:xfrm>
        <a:graphic>
          <a:graphicData uri="http://schemas.openxmlformats.org/presentationml/2006/ole">
            <mc:AlternateContent xmlns:mc="http://schemas.openxmlformats.org/markup-compatibility/2006">
              <mc:Choice xmlns:v="urn:schemas-microsoft-com:vml" Requires="v">
                <p:oleObj spid="_x0000_s2051" name="Image" r:id="rId5" imgW="5231746" imgH="5015873" progId="Photoshop.Image.6">
                  <p:embed/>
                </p:oleObj>
              </mc:Choice>
              <mc:Fallback>
                <p:oleObj name="Image" r:id="rId5" imgW="5231746" imgH="5015873" progId="Photoshop.Image.6">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7300" y="1676400"/>
                        <a:ext cx="4292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6555</TotalTime>
  <Words>678</Words>
  <Application>Microsoft Office PowerPoint</Application>
  <PresentationFormat>On-screen Show (4:3)</PresentationFormat>
  <Paragraphs>174</Paragraphs>
  <Slides>37</Slides>
  <Notes>37</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37</vt:i4>
      </vt:variant>
    </vt:vector>
  </HeadingPairs>
  <TitlesOfParts>
    <vt:vector size="41" baseType="lpstr">
      <vt:lpstr>Default Design</vt:lpstr>
      <vt:lpstr>Image</vt:lpstr>
      <vt:lpstr>Диаграмма</vt:lpstr>
      <vt:lpstr>Chart</vt:lpstr>
      <vt:lpstr>PowerPoint Presentation</vt:lpstr>
      <vt:lpstr>Safe Harbor Statement</vt:lpstr>
      <vt:lpstr>PowerPoint Presentation</vt:lpstr>
      <vt:lpstr>PowerPoint Presentation</vt:lpstr>
      <vt:lpstr>Adjuvants: Enhancing Immunogenicity via Aggregate Formation</vt:lpstr>
      <vt:lpstr>PowerPoint Presentation</vt:lpstr>
      <vt:lpstr>polyQ Tails in Huntington’s Disease</vt:lpstr>
      <vt:lpstr>polyQ Tails in Huntington’s Disease</vt:lpstr>
      <vt:lpstr>polyQ Tails in Huntington’s Disease</vt:lpstr>
      <vt:lpstr>polyQ Tails in Huntington’s Disease</vt:lpstr>
      <vt:lpstr>polyQ Tails in Huntington’s Disease</vt:lpstr>
      <vt:lpstr>GFP Fused to Long PolyQ Domains Induces Higher Antibody Titers</vt:lpstr>
      <vt:lpstr>ONLY Long PolyQ Domains Trigger Formation of Intracellular GFP Aggregates</vt:lpstr>
      <vt:lpstr>PolyQ Domain Lacking Aggregate-Forming Activity DOES NOT Augment GFP Immunogenicity</vt:lpstr>
      <vt:lpstr>Aggregate-Forming PolyQ Domains Augment Cellular Immunity</vt:lpstr>
      <vt:lpstr>Summary</vt:lpstr>
      <vt:lpstr>Covalently Fused PolyQ Domain is Cleaved from Recombinant Protein in Time-Dependent Manner</vt:lpstr>
      <vt:lpstr>Attachment of PolyQ Domain Alleviates Influenza M2 Toxicity</vt:lpstr>
      <vt:lpstr>Attachment of PolyQ Domain Hinders M2-Induced Cell Death</vt:lpstr>
      <vt:lpstr> Summary</vt:lpstr>
      <vt:lpstr>PowerPoint Presentation</vt:lpstr>
      <vt:lpstr>Proteosome-Dependent MHC I Presentation</vt:lpstr>
      <vt:lpstr>Proteosome-Resistant and -Degradable Protein Forms at Different Stages of Immune Response</vt:lpstr>
      <vt:lpstr>Disruption of NS1 3-D Structure</vt:lpstr>
      <vt:lpstr>CTL Response Following Immunization with Combinations of Wild-Type and Modified Forms of NS1 </vt:lpstr>
      <vt:lpstr>Summary</vt:lpstr>
      <vt:lpstr>PowerPoint Presentation</vt:lpstr>
      <vt:lpstr>PowerPoint Presentation</vt:lpstr>
      <vt:lpstr>Novel Hairpin/Loop Structure in NS1 mRNA</vt:lpstr>
      <vt:lpstr>Mutations Preserving or Destroying the Hairpin/Loop</vt:lpstr>
      <vt:lpstr>Preservation of Hairpin/Loop mRNA Structure is Essential for Recombinant NS1 Expression</vt:lpstr>
      <vt:lpstr>Hairpin/Loop Mutations Suppress Transcription of NS1 mRNA</vt:lpstr>
      <vt:lpstr>Cold-Adapted and Temperature-Sensitive Life Attenuated Influenza Vaccines </vt:lpstr>
      <vt:lpstr>A Single Mutation in the ca/ts A/Ann Arbor/6/60 Blocks RNA Conformational Change</vt:lpstr>
      <vt:lpstr>Summary</vt:lpstr>
      <vt:lpstr>Acknowledgments</vt:lpstr>
      <vt:lpstr>PowerPoint Presentation</vt:lpstr>
    </vt:vector>
  </TitlesOfParts>
  <Company>Mintz Levin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Information Services</dc:creator>
  <cp:lastModifiedBy>Maria Issagouliantis</cp:lastModifiedBy>
  <cp:revision>191</cp:revision>
  <dcterms:created xsi:type="dcterms:W3CDTF">2003-04-17T14:31:51Z</dcterms:created>
  <dcterms:modified xsi:type="dcterms:W3CDTF">2016-11-29T10:27:09Z</dcterms:modified>
</cp:coreProperties>
</file>