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7" r:id="rId3"/>
    <p:sldId id="276" r:id="rId4"/>
    <p:sldId id="278" r:id="rId5"/>
    <p:sldId id="259" r:id="rId6"/>
    <p:sldId id="281" r:id="rId7"/>
    <p:sldId id="261" r:id="rId8"/>
    <p:sldId id="266" r:id="rId9"/>
    <p:sldId id="268" r:id="rId10"/>
    <p:sldId id="262" r:id="rId11"/>
    <p:sldId id="274" r:id="rId12"/>
    <p:sldId id="269" r:id="rId13"/>
    <p:sldId id="264" r:id="rId14"/>
    <p:sldId id="267" r:id="rId15"/>
    <p:sldId id="283" r:id="rId16"/>
    <p:sldId id="270" r:id="rId17"/>
    <p:sldId id="287" r:id="rId18"/>
    <p:sldId id="291" r:id="rId19"/>
    <p:sldId id="279" r:id="rId20"/>
    <p:sldId id="288" r:id="rId21"/>
    <p:sldId id="289" r:id="rId22"/>
    <p:sldId id="271" r:id="rId23"/>
  </p:sldIdLst>
  <p:sldSz cx="9144000" cy="6858000" type="screen4x3"/>
  <p:notesSz cx="6858000" cy="994568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1363" y="-1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30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866337-D79C-46A7-ADF1-5AC84DA9E8E2}" type="datetimeFigureOut">
              <a:rPr lang="lv-LV" smtClean="0"/>
              <a:pPr/>
              <a:t>16.11.2016</a:t>
            </a:fld>
            <a:endParaRPr lang="lv-LV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F7138E-B77C-4B10-9C6A-E948D21B49EA}" type="slidenum">
              <a:rPr lang="lv-LV" smtClean="0"/>
              <a:pPr/>
              <a:t>‹#›</a:t>
            </a:fld>
            <a:endParaRPr lang="lv-LV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9388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276872"/>
            <a:ext cx="87129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lv-LV" sz="3600" b="1" dirty="0"/>
              <a:t>Protein against DNA, a review of vaccines against hepatitis B </a:t>
            </a:r>
            <a:r>
              <a:rPr lang="lv-LV" sz="3600" b="1" dirty="0" smtClean="0"/>
              <a:t>virus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4221088"/>
            <a:ext cx="1983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Irina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Sominskaya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Moscow 2016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1369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success of HBV vaccination has been clearly demonstrated. The Global Alliance for Vaccines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Immunisation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recognizes that the effect of HBV vaccination in reducing the incidence of liver cancer result in an impact on public health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worldwide.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Countries that have adopted the recommendation had a marked reduction in carrier rates as well as complications from HBV including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HCC.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has been most evident in regions with a high prevalence of chronic HBV infection. At present, global HBV vaccine coverage is estimated at 75% and has reached 91% in the Western Pacific and 89% in the American, the largest decline in incidence was seen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children.</a:t>
            </a:r>
          </a:p>
          <a:p>
            <a:pPr algn="just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Nature of the currently predominating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hepatitis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vaccines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Small hepatitis B surface protein SHBs</a:t>
            </a:r>
          </a:p>
          <a:p>
            <a:pPr algn="just"/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preS-containing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lv-LV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b="1" dirty="0" err="1" smtClean="0">
                <a:latin typeface="Times New Roman" pitchFamily="18" charset="0"/>
                <a:cs typeface="Times New Roman" pitchFamily="18" charset="0"/>
              </a:rPr>
              <a:t>proteins</a:t>
            </a:r>
            <a:endParaRPr 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subtype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adw2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WHO standard only genotype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Worldwide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genotypes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B,C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predominant</a:t>
            </a: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Genotype F not detected for years with some 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tests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Expressed in transformed yeast cells</a:t>
            </a:r>
          </a:p>
          <a:p>
            <a:pPr algn="just"/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Incomplete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folding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secretion</a:t>
            </a: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Neutralising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conformational epitopes in vitro only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partially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generated</a:t>
            </a:r>
            <a:endParaRPr lang="lv-LV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• Moderately immunogenic (3 doses of 20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μg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lv-LV" sz="2000" dirty="0" smtClean="0"/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358237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Around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10%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general population shows poor responses. Antibody response rates decline gradually after age 40 years, with age being a factor determining response to HB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vaccine.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mechanism of nonresponse is not fully understood, but several hypotheses have been proposed. Because the existence of non-responders to HB vaccine is a serious social problem, several attempts have been made to improve the efficacy of vaccine. Persons unresponsive to a first series of three injections (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., anti-HBs &lt; 10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/mL) are recommended to complete a second 3-dose vaccine series, with about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of these individuals showing an anti-HBs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response.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Non-responders to the second course should be evaluated for underlying chronic HBV infection. Response in patients on hemodialysis may be improved using double-dose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vaccine.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However, some individuals are non-responsive to multiple series of vaccinations, suggesting the need for other strategies to induce anti-HBs production in these subjects.</a:t>
            </a:r>
            <a:endParaRPr 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4725144"/>
            <a:ext cx="466544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Strategy to overcome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nonresponsiveness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-epitopes to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vaccine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Change vaccine carrier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More immunogenic adjuvants</a:t>
            </a:r>
          </a:p>
        </p:txBody>
      </p:sp>
    </p:spTree>
    <p:extLst>
      <p:ext uri="{BB962C8B-B14F-4D97-AF65-F5344CB8AC3E}">
        <p14:creationId xmlns="" xmlns:p14="http://schemas.microsoft.com/office/powerpoint/2010/main" val="209331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4780"/>
            <a:ext cx="89852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247530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 vaccines have been developed to improve anti-HBs response in non-responders.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sz="2000" b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third generation vaccine containing pre-S1 and pre-S2 proteins in addition to S protein, has been shown to induce anti-HBs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76%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previously non-responsive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third generation HB vaccine,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was recently shown to induce anti-HBs in 20 of 21 non- or low-responders, with 12 non-responders and all 6 low responders showing a high anti-HBs response (&gt; 100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Moreover, the preventive effect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™ has been assessed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newborns.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3853886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93500" cy="73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3946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305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16832"/>
            <a:ext cx="2204902" cy="303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9962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4819" y="5877272"/>
            <a:ext cx="3439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/>
              <a:t>Source:https://ClinicalTrials.gov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872" y="548680"/>
            <a:ext cx="258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clinical trials</a:t>
            </a:r>
            <a:endParaRPr lang="lv-LV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2" y="1340768"/>
            <a:ext cx="8062866" cy="446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518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7704856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5896" y="0"/>
            <a:ext cx="2600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v-LV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vaccines</a:t>
            </a:r>
            <a:endParaRPr lang="en-US" altLang="lv-LV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896544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4843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5375790"/>
              </p:ext>
            </p:extLst>
          </p:nvPr>
        </p:nvGraphicFramePr>
        <p:xfrm>
          <a:off x="395536" y="116633"/>
          <a:ext cx="8352929" cy="6669143"/>
        </p:xfrm>
        <a:graphic>
          <a:graphicData uri="http://schemas.openxmlformats.org/drawingml/2006/table">
            <a:tbl>
              <a:tblPr/>
              <a:tblGrid>
                <a:gridCol w="1670585"/>
                <a:gridCol w="3341172"/>
                <a:gridCol w="3341172"/>
              </a:tblGrid>
              <a:tr h="448768">
                <a:tc>
                  <a:txBody>
                    <a:bodyPr/>
                    <a:lstStyle/>
                    <a:p>
                      <a:pPr algn="ctr"/>
                      <a:r>
                        <a:rPr lang="lv-LV" sz="1500" b="1" dirty="0" err="1">
                          <a:latin typeface="Times New Roman" pitchFamily="18" charset="0"/>
                          <a:cs typeface="Times New Roman" pitchFamily="18" charset="0"/>
                        </a:rPr>
                        <a:t>Method</a:t>
                      </a:r>
                      <a:r>
                        <a:rPr lang="lv-LV" sz="15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b="1" dirty="0" err="1"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lv-LV" sz="15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b="1" dirty="0" err="1">
                          <a:latin typeface="Times New Roman" pitchFamily="18" charset="0"/>
                          <a:cs typeface="Times New Roman" pitchFamily="18" charset="0"/>
                        </a:rPr>
                        <a:t>delivery</a:t>
                      </a:r>
                      <a:endParaRPr lang="lv-LV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b="1" dirty="0" err="1">
                          <a:latin typeface="Times New Roman" pitchFamily="18" charset="0"/>
                          <a:cs typeface="Times New Roman" pitchFamily="18" charset="0"/>
                        </a:rPr>
                        <a:t>Advantage</a:t>
                      </a:r>
                      <a:endParaRPr lang="lv-LV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500" b="1" dirty="0" err="1">
                          <a:latin typeface="Times New Roman" pitchFamily="18" charset="0"/>
                          <a:cs typeface="Times New Roman" pitchFamily="18" charset="0"/>
                        </a:rPr>
                        <a:t>Disadvantage</a:t>
                      </a:r>
                      <a:endParaRPr lang="lv-LV" sz="1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8083"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Intramuscular</a:t>
                      </a:r>
                      <a:r>
                        <a:rPr lang="lv-LV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r>
                        <a:rPr lang="lv-LV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Intradermal</a:t>
                      </a:r>
                      <a:r>
                        <a:rPr lang="lv-LV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injection</a:t>
                      </a:r>
                      <a:endParaRPr lang="lv-LV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special delivery mechanism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 or semi-permanent expression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pDNA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spreads rapidly throughout the body</a:t>
                      </a: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Inefficient site for uptake due to morphology of muscle tissue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Relatively large amounts of DNA used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Th1 response may not be the response required</a:t>
                      </a: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1514"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Gene</a:t>
                      </a:r>
                      <a:r>
                        <a:rPr lang="lv-LV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gun</a:t>
                      </a:r>
                      <a:endParaRPr lang="lv-LV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DNA bombarded directly into cells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Small amounts DNA</a:t>
                      </a: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Th2 response may not be the response required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Requires inert particles as carrier</a:t>
                      </a: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0749"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Jet</a:t>
                      </a:r>
                      <a:r>
                        <a:rPr lang="lv-LV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injection</a:t>
                      </a:r>
                      <a:endParaRPr lang="lv-LV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particles required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DNA can be delivered to cells mm to cm below skin surface</a:t>
                      </a: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Significant shearing of DNA after high-pressure expulsion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10-fold lower expression, and lower immune response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Requires large amounts of DNA (up to 300 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μg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4388">
                <a:tc>
                  <a:txBody>
                    <a:bodyPr/>
                    <a:lstStyle/>
                    <a:p>
                      <a:pPr algn="ctr"/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Liposome-mediated</a:t>
                      </a:r>
                      <a:r>
                        <a:rPr lang="lv-LV" sz="15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v-LV" sz="1500" dirty="0" err="1">
                          <a:latin typeface="Times New Roman" pitchFamily="18" charset="0"/>
                          <a:cs typeface="Times New Roman" pitchFamily="18" charset="0"/>
                        </a:rPr>
                        <a:t>delivery</a:t>
                      </a:r>
                      <a:endParaRPr lang="lv-LV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 levels of immune response can be generated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Can increase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transfection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of intravenously delivered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pDNA</a:t>
                      </a:r>
                      <a:endParaRPr lang="en-US" sz="15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Intravenously delivered liposome-DNA complexes can potentially transfect all tissues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Intranasally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delivered liposome-DNA complexes can result in expression in distal mucosa as well as nasal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muscosa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the generation of </a:t>
                      </a:r>
                      <a:r>
                        <a:rPr lang="en-US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IgA</a:t>
                      </a: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antibodies</a:t>
                      </a: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Toxicity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Ineffectiveness in serum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Risk of disease or immune reactions</a:t>
                      </a:r>
                    </a:p>
                  </a:txBody>
                  <a:tcPr marL="44790" marR="44790" marT="22395" marB="223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55308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8497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077072"/>
            <a:ext cx="59766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lv-LV" sz="2400" dirty="0" err="1" smtClean="0">
                <a:latin typeface="Times New Roman" pitchFamily="18" charset="0"/>
                <a:cs typeface="Times New Roman" pitchFamily="18" charset="0"/>
              </a:rPr>
              <a:t>Tacket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i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lv-LV" sz="2400" i="1" dirty="0" err="1" smtClean="0">
                <a:latin typeface="Times New Roman" pitchFamily="18" charset="0"/>
                <a:cs typeface="Times New Roman" pitchFamily="18" charset="0"/>
              </a:rPr>
              <a:t>Vaccine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17(22), 2826–2829 (1999). </a:t>
            </a:r>
          </a:p>
          <a:p>
            <a:pPr marL="228600" indent="-228600">
              <a:buFont typeface="+mj-lt"/>
              <a:buAutoNum type="arabicPeriod"/>
            </a:pPr>
            <a:r>
              <a:rPr lang="lv-LV" sz="2400" dirty="0" err="1" smtClean="0">
                <a:latin typeface="Times New Roman" pitchFamily="18" charset="0"/>
                <a:cs typeface="Times New Roman" pitchFamily="18" charset="0"/>
              </a:rPr>
              <a:t>Roy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 MJ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i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Vaccine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19(7–8), 764–778 (2000). </a:t>
            </a:r>
          </a:p>
          <a:p>
            <a:pPr marL="228600" indent="-228600">
              <a:buFont typeface="+mj-lt"/>
              <a:buAutoNum type="arabicPeriod"/>
            </a:pPr>
            <a:r>
              <a:rPr lang="lv-LV" sz="2400" dirty="0" err="1" smtClean="0">
                <a:latin typeface="Times New Roman" pitchFamily="18" charset="0"/>
                <a:cs typeface="Times New Roman" pitchFamily="18" charset="0"/>
              </a:rPr>
              <a:t>Rottinghaus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 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i="1" dirty="0" err="1" smtClean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i="1" dirty="0" err="1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v-LV" sz="2400" i="1" dirty="0" err="1" smtClean="0">
                <a:latin typeface="Times New Roman" pitchFamily="18" charset="0"/>
                <a:cs typeface="Times New Roman" pitchFamily="18" charset="0"/>
              </a:rPr>
              <a:t>Vaccine</a:t>
            </a:r>
            <a:r>
              <a:rPr lang="lv-LV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v-LV" sz="2400" dirty="0" smtClean="0">
                <a:latin typeface="Times New Roman" pitchFamily="18" charset="0"/>
                <a:cs typeface="Times New Roman" pitchFamily="18" charset="0"/>
              </a:rPr>
              <a:t>21(31), 4604–4608 (2003).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8928992" cy="515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is also a great need around the world for a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therapeutic vaccine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which could be used instead of the current HBV treatments using interferon.</a:t>
            </a:r>
          </a:p>
          <a:p>
            <a:pPr marL="0" lvl="2" algn="just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2" algn="just">
              <a:lnSpc>
                <a:spcPct val="90000"/>
              </a:lnSpc>
            </a:pPr>
            <a:r>
              <a:rPr lang="en-AU" altLang="lv-LV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AU" altLang="lv-LV" sz="2400" dirty="0">
                <a:latin typeface="Times New Roman" pitchFamily="18" charset="0"/>
                <a:cs typeface="Times New Roman" pitchFamily="18" charset="0"/>
              </a:rPr>
              <a:t>aim of giving therapeutic vaccines to HBV-infected patients is to increase the efficiency of the natural immune response – in particular the T-helper or cytotoxic T lymphocyte </a:t>
            </a:r>
            <a:r>
              <a:rPr lang="en-AU" altLang="lv-LV" sz="2400" dirty="0" smtClean="0">
                <a:latin typeface="Times New Roman" pitchFamily="18" charset="0"/>
                <a:cs typeface="Times New Roman" pitchFamily="18" charset="0"/>
              </a:rPr>
              <a:t>response.</a:t>
            </a:r>
          </a:p>
          <a:p>
            <a:endParaRPr lang="en-US" dirty="0" smtClean="0"/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Currently studied HBV therapeutic vaccines include recombinant peptide-based vaccines, DNA-based vaccines, viral vector-based vaccines, and cell-based vaccines. The challenge for the development of an efficient vaccine with relatively low side effects is still in progress.</a:t>
            </a:r>
          </a:p>
          <a:p>
            <a:pPr lvl="2" algn="just">
              <a:lnSpc>
                <a:spcPct val="90000"/>
              </a:lnSpc>
            </a:pPr>
            <a:endParaRPr lang="en-AU" altLang="lv-LV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endParaRPr lang="en-AU" altLang="lv-LV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332656"/>
            <a:ext cx="29472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v-LV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vaccines</a:t>
            </a:r>
            <a:endParaRPr lang="en-US" altLang="lv-LV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570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052736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Hepatitis B is a major global health problem, that can cause chronic liver disease and it is associated to a high risk of death from cirrhosis and hepatocellular carcinoma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HCC). Roughly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30% of the world’s population (more than 2 billion people) show serological evidence of current or past infection and among them 240 million are chronic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HBV.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Reduction in the morbidity and mortality can be achieved as a result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HBV vaccination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intensive screening programs, and antiviral treatment.</a:t>
            </a:r>
            <a:endParaRPr lang="lv-LV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528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" y="116632"/>
            <a:ext cx="8856984" cy="66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62157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9512" y="836712"/>
            <a:ext cx="8964488" cy="4824536"/>
            <a:chOff x="179512" y="1052736"/>
            <a:chExt cx="8964488" cy="4176464"/>
          </a:xfrm>
        </p:grpSpPr>
        <p:sp>
          <p:nvSpPr>
            <p:cNvPr id="10" name="Rectangle 9"/>
            <p:cNvSpPr/>
            <p:nvPr/>
          </p:nvSpPr>
          <p:spPr>
            <a:xfrm>
              <a:off x="6660232" y="1556792"/>
              <a:ext cx="2483768" cy="3456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79512" y="1052736"/>
              <a:ext cx="6552728" cy="4176464"/>
              <a:chOff x="539552" y="1412776"/>
              <a:chExt cx="7488832" cy="308266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30000" contrast="30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772816"/>
                <a:ext cx="7488832" cy="2722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412776"/>
                <a:ext cx="7488832" cy="374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588224" y="2361777"/>
              <a:ext cx="2123728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28600" indent="-228600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Yang SH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et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 Gene </a:t>
              </a:r>
              <a:r>
                <a:rPr lang="en-US" sz="1200" i="1" dirty="0" err="1" smtClean="0">
                  <a:latin typeface="Times New Roman" pitchFamily="18" charset="0"/>
                  <a:cs typeface="Times New Roman" pitchFamily="18" charset="0"/>
                </a:rPr>
                <a:t>Ther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13(14), 1110–1117 (2006). </a:t>
              </a:r>
            </a:p>
            <a:p>
              <a:pPr marL="228600" indent="-228600"/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Im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SJ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et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Immune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Netw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9(1), 20–26 (2009). </a:t>
              </a:r>
              <a:endParaRPr lang="lv-LV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88224" y="1551418"/>
              <a:ext cx="2555776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228600" indent="-228600"/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Mancini-Bourgine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M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et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Hepatology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40(4), 874–882 (2004) </a:t>
              </a:r>
            </a:p>
            <a:p>
              <a:pPr marL="228600" indent="-228600"/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Scott-Algara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D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et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PLoS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One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5(1), E8761 (2010) </a:t>
              </a:r>
              <a:endParaRPr lang="lv-LV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588224" y="3356992"/>
              <a:ext cx="22860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Cavenaugh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JS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et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PLoS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One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6(2), E14626 (2011). </a:t>
              </a:r>
              <a:endParaRPr lang="lv-LV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88224" y="4005064"/>
              <a:ext cx="2376264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Fontaine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H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et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al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46th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Annual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Meeting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European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Association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for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Study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of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the</a:t>
              </a:r>
              <a:r>
                <a:rPr lang="lv-LV" sz="12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lv-LV" sz="1200" i="1" dirty="0" err="1" smtClean="0">
                  <a:latin typeface="Times New Roman" pitchFamily="18" charset="0"/>
                  <a:cs typeface="Times New Roman" pitchFamily="18" charset="0"/>
                </a:rPr>
                <a:t>Liver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Vienna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Austria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, 31 </a:t>
              </a:r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March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–2 </a:t>
              </a:r>
              <a:r>
                <a:rPr lang="lv-LV" sz="1200" dirty="0" err="1" smtClean="0">
                  <a:latin typeface="Times New Roman" pitchFamily="18" charset="0"/>
                  <a:cs typeface="Times New Roman" pitchFamily="18" charset="0"/>
                </a:rPr>
                <a:t>April</a:t>
              </a:r>
              <a:r>
                <a:rPr lang="lv-LV" sz="1200" dirty="0" smtClean="0">
                  <a:latin typeface="Times New Roman" pitchFamily="18" charset="0"/>
                  <a:cs typeface="Times New Roman" pitchFamily="18" charset="0"/>
                </a:rPr>
                <a:t> 2011. </a:t>
              </a:r>
              <a:endParaRPr lang="lv-LV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8224" y="1052736"/>
              <a:ext cx="2555776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tabLst>
                  <a:tab pos="180975" algn="l"/>
                </a:tabLst>
              </a:pPr>
              <a:r>
                <a:rPr lang="en-US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Authors</a:t>
              </a:r>
              <a:endPara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88224" y="3140968"/>
              <a:ext cx="144016" cy="21602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88224" y="3789040"/>
              <a:ext cx="216024" cy="2880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3514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23629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-99392"/>
            <a:ext cx="2600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lv-LV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vaccines</a:t>
            </a:r>
            <a:endParaRPr lang="en-US" altLang="lv-LV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971600" y="3068959"/>
            <a:ext cx="6530503" cy="378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91021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3991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23528" y="1444310"/>
            <a:ext cx="8208912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altLang="lv-LV" sz="2000" b="1" dirty="0">
                <a:latin typeface="Times New Roman" pitchFamily="18" charset="0"/>
                <a:cs typeface="Times New Roman" pitchFamily="18" charset="0"/>
              </a:rPr>
              <a:t>Immunization</a:t>
            </a:r>
            <a:r>
              <a:rPr lang="en-US" altLang="lv-LV" sz="2000" dirty="0">
                <a:latin typeface="Times New Roman" pitchFamily="18" charset="0"/>
                <a:cs typeface="Times New Roman" pitchFamily="18" charset="0"/>
              </a:rPr>
              <a:t>: a procedure designed to increase concentrations of antibodies and/or effector T-cells which are reactive against infection (or cancer). </a:t>
            </a:r>
          </a:p>
          <a:p>
            <a:pPr>
              <a:lnSpc>
                <a:spcPct val="90000"/>
              </a:lnSpc>
            </a:pPr>
            <a:endParaRPr lang="en-US" alt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4125" y="2492896"/>
            <a:ext cx="9070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AU" altLang="lv-LV" sz="2000" b="1" dirty="0" smtClean="0">
                <a:latin typeface="Times New Roman" pitchFamily="18" charset="0"/>
                <a:cs typeface="Times New Roman" pitchFamily="18" charset="0"/>
              </a:rPr>
              <a:t>Two types of HBV immunisation:</a:t>
            </a:r>
          </a:p>
          <a:p>
            <a:pPr algn="just">
              <a:lnSpc>
                <a:spcPct val="90000"/>
              </a:lnSpc>
            </a:pPr>
            <a:endParaRPr lang="en-AU" alt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indent="274638" algn="just">
              <a:lnSpc>
                <a:spcPct val="90000"/>
              </a:lnSpc>
            </a:pPr>
            <a:r>
              <a:rPr lang="en-AU" altLang="lv-LV" sz="2000" b="1" dirty="0" smtClean="0">
                <a:latin typeface="Times New Roman" pitchFamily="18" charset="0"/>
                <a:cs typeface="Times New Roman" pitchFamily="18" charset="0"/>
              </a:rPr>
              <a:t>Passive </a:t>
            </a: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immunization</a:t>
            </a:r>
          </a:p>
          <a:p>
            <a:pPr lvl="2" algn="just">
              <a:lnSpc>
                <a:spcPct val="90000"/>
              </a:lnSpc>
            </a:pP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Inject the individual with ready-made HBV-specific Immunoglobulin (HBIG)</a:t>
            </a:r>
          </a:p>
          <a:p>
            <a:pPr lvl="2" algn="just">
              <a:lnSpc>
                <a:spcPct val="90000"/>
              </a:lnSpc>
            </a:pP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Provides immediate short-term protection</a:t>
            </a:r>
          </a:p>
          <a:p>
            <a:pPr lvl="2" algn="just">
              <a:lnSpc>
                <a:spcPct val="90000"/>
              </a:lnSpc>
            </a:pP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Involves large injection volumes</a:t>
            </a:r>
          </a:p>
          <a:p>
            <a:pPr lvl="2" algn="just">
              <a:lnSpc>
                <a:spcPct val="90000"/>
              </a:lnSpc>
            </a:pP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Can be given at birth to reduce prenatal transmission</a:t>
            </a:r>
          </a:p>
          <a:p>
            <a:pPr marL="271463" lvl="1" algn="just">
              <a:lnSpc>
                <a:spcPct val="90000"/>
              </a:lnSpc>
            </a:pPr>
            <a:endParaRPr lang="en-AU" altLang="lv-LV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1463" lvl="1" algn="just">
              <a:lnSpc>
                <a:spcPct val="90000"/>
              </a:lnSpc>
            </a:pPr>
            <a:r>
              <a:rPr lang="en-AU" altLang="lv-LV" sz="2000" b="1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AU" altLang="lv-LV" sz="2000" dirty="0" smtClean="0">
                <a:latin typeface="Times New Roman" pitchFamily="18" charset="0"/>
                <a:cs typeface="Times New Roman" pitchFamily="18" charset="0"/>
              </a:rPr>
              <a:t>immunization</a:t>
            </a:r>
          </a:p>
          <a:p>
            <a:pPr lvl="1" algn="just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The induction of immunity after exposure to an antigen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1547196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5109" y="917912"/>
            <a:ext cx="50405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lv-LV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Baruch Blumberg </a:t>
            </a:r>
            <a:r>
              <a:rPr lang="lv-LV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submits patent application for Australia antigen purified from plasma (later named HBsAg) as vaccine. </a:t>
            </a:r>
          </a:p>
          <a:p>
            <a:pPr algn="just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1970 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Saul Krugman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Saul Krugman was the first to report on a so-called vaccination against hepatitis B in 1971. He diluted Australia antigen positive serum from his previous human experiments 1:10, boiled it briefly to kill the virus and injected this material to mentally handicapped children as a kind of vaccine. After two injections, he injected infectious HBV containing serum as challenge to the children and found incomplete, but statistically significant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lv-LV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2" y="201546"/>
            <a:ext cx="1815072" cy="23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5"/>
            <a:ext cx="1843176" cy="25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188640"/>
            <a:ext cx="4011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generation vaccines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19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3888432" cy="209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586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HBV particles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filaments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HBsAg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 nm particles </a:t>
            </a:r>
            <a:endParaRPr lang="lv-LV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350" y="0"/>
            <a:ext cx="3223650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70892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 Using chimpanzees as experimental animals,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Purcell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NIH, and in parallel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Maurice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Hilleman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MSD, could prove that Blumberg’s concept of using </a:t>
            </a:r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purified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nm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from carrier plasma as HB vaccine was valid and could protect against an intravenous challenge with 3000 chimpanzee-infectious doses (MSD) immunize chimpanzees with purified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state of the art field study was published by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Wolf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Szmuness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1980 using the plasma-derived vaccine produced at MSD.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Szmuness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had recognized that male homosexuals in New York had an extremely high incidence of HBV infections and performed a large placebo-controlled study with 1083 (truly voluntary) participants. The protection rate of the vaccine was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After this study, the recommendation to vaccinate all kinds of high risk groups, including medical staff, was adopted in many countries.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Thereafter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recommends worldwide vaccination of risk groups.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–Safety concerns because of AIDS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873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41318"/>
            <a:ext cx="437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vaccines</a:t>
            </a:r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302" y="764704"/>
            <a:ext cx="86357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cloning of the HBV genome and the identification of the HBs gene in 1979 a new era of vaccine production was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opened.</a:t>
            </a:r>
          </a:p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could not be expressed in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spite of initial claims. Expression of glycosylated and secreted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particles in mammalian host cells was possible but the yield was relatively low and mammalian cell culture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relatively expensive. Thus, in the early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Pablo Valenzuela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MSD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Michel de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Smith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RIT (today GSK)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yeast cell strains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expressed the major HBs protein in very large amounts (800 mg/liter yeast culture) at low cost. The product was not completely identical to the natural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it did not assemble spontaneously to the 20 nm particles, was not secreted and not glycosylated. But protection experiments in chimpanzees published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MSD were very encouraging Thus, in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yeast-derived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HBsAg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became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vaccine against HBV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Rapid immunization schemes for urgent cases (e.g. 3 injections within 3 weeks) are possible but three or four injections within 6 or 12 months are optimal for induction of dependable long lasting immunity. With the advent of an inexpensive, but highly protective and well tolerated hepatitis B vaccine, WHO recommended 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implement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 childhood vaccination worldwide and meanwhile ca. 180 countries have adopted this measure </a:t>
            </a:r>
            <a:endParaRPr lang="lv-LV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569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96944" cy="584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88640"/>
            <a:ext cx="554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recombinant vaccine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490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2" y="1772816"/>
            <a:ext cx="737420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2773685" cy="2361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08920"/>
            <a:ext cx="14859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1876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6315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8386</TotalTime>
  <Words>1475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</dc:creator>
  <cp:lastModifiedBy>Irina</cp:lastModifiedBy>
  <cp:revision>75</cp:revision>
  <cp:lastPrinted>2016-05-23T13:35:10Z</cp:lastPrinted>
  <dcterms:created xsi:type="dcterms:W3CDTF">2016-05-12T08:04:50Z</dcterms:created>
  <dcterms:modified xsi:type="dcterms:W3CDTF">2016-11-16T21:05:31Z</dcterms:modified>
</cp:coreProperties>
</file>