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58" r:id="rId3"/>
    <p:sldId id="291" r:id="rId4"/>
    <p:sldId id="260" r:id="rId5"/>
    <p:sldId id="262" r:id="rId6"/>
    <p:sldId id="264" r:id="rId7"/>
    <p:sldId id="267" r:id="rId8"/>
    <p:sldId id="294" r:id="rId9"/>
    <p:sldId id="268" r:id="rId10"/>
    <p:sldId id="270" r:id="rId11"/>
    <p:sldId id="271" r:id="rId12"/>
    <p:sldId id="296" r:id="rId13"/>
    <p:sldId id="297" r:id="rId14"/>
    <p:sldId id="274" r:id="rId15"/>
    <p:sldId id="272" r:id="rId16"/>
    <p:sldId id="292" r:id="rId17"/>
    <p:sldId id="275" r:id="rId18"/>
    <p:sldId id="276" r:id="rId19"/>
    <p:sldId id="293" r:id="rId20"/>
    <p:sldId id="295" r:id="rId21"/>
    <p:sldId id="287" r:id="rId22"/>
    <p:sldId id="288" r:id="rId23"/>
    <p:sldId id="280" r:id="rId24"/>
    <p:sldId id="281" r:id="rId25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0000"/>
    <a:srgbClr val="882C2E"/>
    <a:srgbClr val="E8E8EA"/>
    <a:srgbClr val="CDCED2"/>
    <a:srgbClr val="7E0000"/>
    <a:srgbClr val="F3E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28" autoAdjust="0"/>
  </p:normalViewPr>
  <p:slideViewPr>
    <p:cSldViewPr>
      <p:cViewPr varScale="1">
        <p:scale>
          <a:sx n="66" d="100"/>
          <a:sy n="66" d="100"/>
        </p:scale>
        <p:origin x="-14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Horizon2020\Maskava_konference\maf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onust\Downloads\OR_PLOTI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user\Desktop\Insit&#363;ts\kombinacijas_SNP\dazadi%20modeli\kontr_pac_dazadi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user\Desktop\Insit&#363;ts\kombinacijas_SNP\dazadi%20modeli\kontr_pac_dazad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Lapa1!$C$1</c:f>
              <c:strCache>
                <c:ptCount val="1"/>
                <c:pt idx="0">
                  <c:v>Patient group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</c:spPr>
          <c:invertIfNegative val="0"/>
          <c:cat>
            <c:strRef>
              <c:f>Lapa1!$A$2:$A$12</c:f>
              <c:strCache>
                <c:ptCount val="11"/>
                <c:pt idx="0">
                  <c:v>rs1436904</c:v>
                </c:pt>
                <c:pt idx="1">
                  <c:v>rs9693444</c:v>
                </c:pt>
                <c:pt idx="2">
                  <c:v>rs17356907</c:v>
                </c:pt>
                <c:pt idx="3">
                  <c:v>rs1550623</c:v>
                </c:pt>
                <c:pt idx="4">
                  <c:v>rs13329835</c:v>
                </c:pt>
                <c:pt idx="5">
                  <c:v>rs132390</c:v>
                </c:pt>
                <c:pt idx="6">
                  <c:v>rs204247</c:v>
                </c:pt>
                <c:pt idx="7">
                  <c:v>rs616488</c:v>
                </c:pt>
                <c:pt idx="8">
                  <c:v>rs3760982</c:v>
                </c:pt>
                <c:pt idx="9">
                  <c:v>rs7072776</c:v>
                </c:pt>
                <c:pt idx="10">
                  <c:v>rs11571833</c:v>
                </c:pt>
              </c:strCache>
            </c:strRef>
          </c:cat>
          <c:val>
            <c:numRef>
              <c:f>Lapa1!$C$2:$C$12</c:f>
              <c:numCache>
                <c:formatCode>General</c:formatCode>
                <c:ptCount val="11"/>
                <c:pt idx="0">
                  <c:v>30.02</c:v>
                </c:pt>
                <c:pt idx="1">
                  <c:v>30.76</c:v>
                </c:pt>
                <c:pt idx="2">
                  <c:v>28.28</c:v>
                </c:pt>
                <c:pt idx="3">
                  <c:v>19.7</c:v>
                </c:pt>
                <c:pt idx="4">
                  <c:v>23.74</c:v>
                </c:pt>
                <c:pt idx="5">
                  <c:v>2.58</c:v>
                </c:pt>
                <c:pt idx="6">
                  <c:v>44.29</c:v>
                </c:pt>
                <c:pt idx="7">
                  <c:v>29.94</c:v>
                </c:pt>
                <c:pt idx="8">
                  <c:v>53.56</c:v>
                </c:pt>
                <c:pt idx="9">
                  <c:v>28.51</c:v>
                </c:pt>
                <c:pt idx="10">
                  <c:v>0.67</c:v>
                </c:pt>
              </c:numCache>
            </c:numRef>
          </c:val>
        </c:ser>
        <c:ser>
          <c:idx val="1"/>
          <c:order val="1"/>
          <c:tx>
            <c:strRef>
              <c:f>Lapa1!$D$1</c:f>
              <c:strCache>
                <c:ptCount val="1"/>
                <c:pt idx="0">
                  <c:v>Control group</c:v>
                </c:pt>
              </c:strCache>
            </c:strRef>
          </c:tx>
          <c:spPr>
            <a:solidFill>
              <a:srgbClr val="6C0A0A"/>
            </a:solidFill>
          </c:spPr>
          <c:invertIfNegative val="0"/>
          <c:cat>
            <c:strRef>
              <c:f>Lapa1!$A$2:$A$12</c:f>
              <c:strCache>
                <c:ptCount val="11"/>
                <c:pt idx="0">
                  <c:v>rs1436904</c:v>
                </c:pt>
                <c:pt idx="1">
                  <c:v>rs9693444</c:v>
                </c:pt>
                <c:pt idx="2">
                  <c:v>rs17356907</c:v>
                </c:pt>
                <c:pt idx="3">
                  <c:v>rs1550623</c:v>
                </c:pt>
                <c:pt idx="4">
                  <c:v>rs13329835</c:v>
                </c:pt>
                <c:pt idx="5">
                  <c:v>rs132390</c:v>
                </c:pt>
                <c:pt idx="6">
                  <c:v>rs204247</c:v>
                </c:pt>
                <c:pt idx="7">
                  <c:v>rs616488</c:v>
                </c:pt>
                <c:pt idx="8">
                  <c:v>rs3760982</c:v>
                </c:pt>
                <c:pt idx="9">
                  <c:v>rs7072776</c:v>
                </c:pt>
                <c:pt idx="10">
                  <c:v>rs11571833</c:v>
                </c:pt>
              </c:strCache>
            </c:strRef>
          </c:cat>
          <c:val>
            <c:numRef>
              <c:f>Lapa1!$D$2:$D$12</c:f>
              <c:numCache>
                <c:formatCode>General</c:formatCode>
                <c:ptCount val="11"/>
                <c:pt idx="0">
                  <c:v>33.520000000000003</c:v>
                </c:pt>
                <c:pt idx="1">
                  <c:v>25.81</c:v>
                </c:pt>
                <c:pt idx="2">
                  <c:v>31.73</c:v>
                </c:pt>
                <c:pt idx="3">
                  <c:v>15.39</c:v>
                </c:pt>
                <c:pt idx="4">
                  <c:v>19.47</c:v>
                </c:pt>
                <c:pt idx="5">
                  <c:v>2.66</c:v>
                </c:pt>
                <c:pt idx="6">
                  <c:v>44.54</c:v>
                </c:pt>
                <c:pt idx="7">
                  <c:v>32.36</c:v>
                </c:pt>
                <c:pt idx="8">
                  <c:v>49.83</c:v>
                </c:pt>
                <c:pt idx="9">
                  <c:v>25.93</c:v>
                </c:pt>
                <c:pt idx="10">
                  <c:v>0.46</c:v>
                </c:pt>
              </c:numCache>
            </c:numRef>
          </c:val>
        </c:ser>
        <c:ser>
          <c:idx val="2"/>
          <c:order val="2"/>
          <c:tx>
            <c:strRef>
              <c:f>Lapa1!$E$1</c:f>
              <c:strCache>
                <c:ptCount val="1"/>
                <c:pt idx="0">
                  <c:v>Europe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Lapa1!$A$2:$A$12</c:f>
              <c:strCache>
                <c:ptCount val="11"/>
                <c:pt idx="0">
                  <c:v>rs1436904</c:v>
                </c:pt>
                <c:pt idx="1">
                  <c:v>rs9693444</c:v>
                </c:pt>
                <c:pt idx="2">
                  <c:v>rs17356907</c:v>
                </c:pt>
                <c:pt idx="3">
                  <c:v>rs1550623</c:v>
                </c:pt>
                <c:pt idx="4">
                  <c:v>rs13329835</c:v>
                </c:pt>
                <c:pt idx="5">
                  <c:v>rs132390</c:v>
                </c:pt>
                <c:pt idx="6">
                  <c:v>rs204247</c:v>
                </c:pt>
                <c:pt idx="7">
                  <c:v>rs616488</c:v>
                </c:pt>
                <c:pt idx="8">
                  <c:v>rs3760982</c:v>
                </c:pt>
                <c:pt idx="9">
                  <c:v>rs7072776</c:v>
                </c:pt>
                <c:pt idx="10">
                  <c:v>rs11571833</c:v>
                </c:pt>
              </c:strCache>
            </c:strRef>
          </c:cat>
          <c:val>
            <c:numRef>
              <c:f>Lapa1!$E$2:$E$12</c:f>
              <c:numCache>
                <c:formatCode>General</c:formatCode>
                <c:ptCount val="11"/>
                <c:pt idx="0">
                  <c:v>41.15</c:v>
                </c:pt>
                <c:pt idx="1">
                  <c:v>34.590000000000003</c:v>
                </c:pt>
                <c:pt idx="2">
                  <c:v>29.32</c:v>
                </c:pt>
                <c:pt idx="3">
                  <c:v>15.31</c:v>
                </c:pt>
                <c:pt idx="4">
                  <c:v>24.16</c:v>
                </c:pt>
                <c:pt idx="5">
                  <c:v>2.4900000000000002</c:v>
                </c:pt>
                <c:pt idx="6">
                  <c:v>42.25</c:v>
                </c:pt>
                <c:pt idx="7">
                  <c:v>32.6</c:v>
                </c:pt>
                <c:pt idx="8">
                  <c:v>45.73</c:v>
                </c:pt>
                <c:pt idx="9">
                  <c:v>28.63</c:v>
                </c:pt>
                <c:pt idx="10">
                  <c:v>1.0900000000000001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952384"/>
        <c:axId val="39953920"/>
      </c:barChart>
      <c:catAx>
        <c:axId val="399523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v-LV"/>
          </a:p>
        </c:txPr>
        <c:crossAx val="39953920"/>
        <c:crosses val="autoZero"/>
        <c:auto val="1"/>
        <c:lblAlgn val="ctr"/>
        <c:lblOffset val="100"/>
        <c:noMultiLvlLbl val="0"/>
      </c:catAx>
      <c:valAx>
        <c:axId val="399539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lv-LV" b="0">
                    <a:latin typeface="Times New Roman" pitchFamily="18" charset="0"/>
                    <a:cs typeface="Times New Roman" pitchFamily="18" charset="0"/>
                  </a:rPr>
                  <a:t>Minor</a:t>
                </a:r>
                <a:r>
                  <a:rPr lang="lv-LV" b="0" baseline="0">
                    <a:latin typeface="Times New Roman" pitchFamily="18" charset="0"/>
                    <a:cs typeface="Times New Roman" pitchFamily="18" charset="0"/>
                  </a:rPr>
                  <a:t> allele frequency (%)</a:t>
                </a:r>
                <a:endParaRPr lang="lv-LV" b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99523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v-LV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667659337286442"/>
          <c:y val="1.6667924127833227E-2"/>
          <c:w val="0.78987146703125133"/>
          <c:h val="0.92923201539570932"/>
        </c:manualLayout>
      </c:layout>
      <c:scatterChart>
        <c:scatterStyle val="lineMarker"/>
        <c:varyColors val="0"/>
        <c:ser>
          <c:idx val="0"/>
          <c:order val="0"/>
          <c:tx>
            <c:strRef>
              <c:f>[OR_PLOTI.xlsx]Sheet3!$J$2</c:f>
              <c:strCache>
                <c:ptCount val="1"/>
                <c:pt idx="0">
                  <c:v>rs1436904</c:v>
                </c:pt>
              </c:strCache>
            </c:strRef>
          </c:tx>
          <c:spPr>
            <a:ln>
              <a:solidFill>
                <a:srgbClr val="A50021"/>
              </a:solidFill>
            </a:ln>
          </c:spPr>
          <c:marker>
            <c:symbol val="square"/>
            <c:size val="5"/>
            <c:spPr>
              <a:solidFill>
                <a:srgbClr val="A50021"/>
              </a:solidFill>
              <a:ln>
                <a:solidFill>
                  <a:srgbClr val="A50021"/>
                </a:solidFill>
              </a:ln>
            </c:spPr>
          </c:marker>
          <c:xVal>
            <c:numRef>
              <c:f>[OR_PLOTI.xlsx]Sheet3!$K$2:$K$4</c:f>
              <c:numCache>
                <c:formatCode>General</c:formatCode>
                <c:ptCount val="3"/>
                <c:pt idx="0">
                  <c:v>0.86</c:v>
                </c:pt>
                <c:pt idx="1">
                  <c:v>0.75</c:v>
                </c:pt>
                <c:pt idx="2">
                  <c:v>0.99</c:v>
                </c:pt>
              </c:numCache>
            </c:numRef>
          </c:xVal>
          <c:yVal>
            <c:numRef>
              <c:f>[OR_PLOTI.xlsx]Sheet3!$L$2:$L$4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[OR_PLOTI.xlsx]Sheet3!$J$5</c:f>
              <c:strCache>
                <c:ptCount val="1"/>
                <c:pt idx="0">
                  <c:v>rs9693444</c:v>
                </c:pt>
              </c:strCache>
            </c:strRef>
          </c:tx>
          <c:spPr>
            <a:ln>
              <a:solidFill>
                <a:srgbClr val="A50021"/>
              </a:solidFill>
            </a:ln>
          </c:spPr>
          <c:marker>
            <c:symbol val="square"/>
            <c:size val="5"/>
            <c:spPr>
              <a:solidFill>
                <a:srgbClr val="A50021"/>
              </a:solidFill>
              <a:ln>
                <a:solidFill>
                  <a:srgbClr val="A50021"/>
                </a:solidFill>
              </a:ln>
            </c:spPr>
          </c:marker>
          <c:xVal>
            <c:numRef>
              <c:f>[OR_PLOTI.xlsx]Sheet3!$K$5:$K$7</c:f>
              <c:numCache>
                <c:formatCode>General</c:formatCode>
                <c:ptCount val="3"/>
                <c:pt idx="0">
                  <c:v>1.39</c:v>
                </c:pt>
                <c:pt idx="1">
                  <c:v>1.1399999999999999</c:v>
                </c:pt>
                <c:pt idx="2">
                  <c:v>1.7</c:v>
                </c:pt>
              </c:numCache>
            </c:numRef>
          </c:xVal>
          <c:yVal>
            <c:numRef>
              <c:f>[OR_PLOTI.xlsx]Sheet3!$L$5:$L$7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3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[OR_PLOTI.xlsx]Sheet3!$J$8</c:f>
              <c:strCache>
                <c:ptCount val="1"/>
                <c:pt idx="0">
                  <c:v>rs17356907</c:v>
                </c:pt>
              </c:strCache>
            </c:strRef>
          </c:tx>
          <c:spPr>
            <a:ln>
              <a:solidFill>
                <a:srgbClr val="A50021"/>
              </a:solidFill>
            </a:ln>
          </c:spPr>
          <c:marker>
            <c:symbol val="square"/>
            <c:size val="5"/>
            <c:spPr>
              <a:solidFill>
                <a:srgbClr val="A50021"/>
              </a:solidFill>
              <a:ln>
                <a:solidFill>
                  <a:srgbClr val="A50021"/>
                </a:solidFill>
              </a:ln>
            </c:spPr>
          </c:marker>
          <c:xVal>
            <c:numRef>
              <c:f>[OR_PLOTI.xlsx]Sheet3!$K$8:$K$10</c:f>
              <c:numCache>
                <c:formatCode>General</c:formatCode>
                <c:ptCount val="3"/>
                <c:pt idx="0">
                  <c:v>0.69</c:v>
                </c:pt>
                <c:pt idx="1">
                  <c:v>0.56999999999999995</c:v>
                </c:pt>
                <c:pt idx="2">
                  <c:v>0.85</c:v>
                </c:pt>
              </c:numCache>
            </c:numRef>
          </c:xVal>
          <c:yVal>
            <c:numRef>
              <c:f>[OR_PLOTI.xlsx]Sheet3!$L$8:$L$10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4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[OR_PLOTI.xlsx]Sheet3!$J$11</c:f>
              <c:strCache>
                <c:ptCount val="1"/>
                <c:pt idx="0">
                  <c:v>rs1550623</c:v>
                </c:pt>
              </c:strCache>
            </c:strRef>
          </c:tx>
          <c:spPr>
            <a:ln>
              <a:solidFill>
                <a:srgbClr val="A50021"/>
              </a:solidFill>
            </a:ln>
          </c:spPr>
          <c:marker>
            <c:symbol val="square"/>
            <c:size val="5"/>
            <c:spPr>
              <a:solidFill>
                <a:srgbClr val="A50021"/>
              </a:solidFill>
              <a:ln>
                <a:solidFill>
                  <a:srgbClr val="A50021"/>
                </a:solidFill>
              </a:ln>
            </c:spPr>
          </c:marker>
          <c:xVal>
            <c:numRef>
              <c:f>[OR_PLOTI.xlsx]Sheet3!$K$11:$K$13</c:f>
              <c:numCache>
                <c:formatCode>General</c:formatCode>
                <c:ptCount val="3"/>
                <c:pt idx="0">
                  <c:v>1.37</c:v>
                </c:pt>
                <c:pt idx="1">
                  <c:v>1.1299999999999999</c:v>
                </c:pt>
                <c:pt idx="2">
                  <c:v>1.68</c:v>
                </c:pt>
              </c:numCache>
            </c:numRef>
          </c:xVal>
          <c:yVal>
            <c:numRef>
              <c:f>[OR_PLOTI.xlsx]Sheet3!$L$11:$L$13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5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[OR_PLOTI.xlsx]Sheet3!$J$14</c:f>
              <c:strCache>
                <c:ptCount val="1"/>
                <c:pt idx="0">
                  <c:v>rs13329835</c:v>
                </c:pt>
              </c:strCache>
            </c:strRef>
          </c:tx>
          <c:spPr>
            <a:ln>
              <a:solidFill>
                <a:srgbClr val="A50021"/>
              </a:solidFill>
            </a:ln>
          </c:spPr>
          <c:marker>
            <c:symbol val="square"/>
            <c:size val="5"/>
            <c:spPr>
              <a:solidFill>
                <a:srgbClr val="A50021"/>
              </a:solidFill>
              <a:ln>
                <a:solidFill>
                  <a:srgbClr val="A50021"/>
                </a:solidFill>
              </a:ln>
            </c:spPr>
          </c:marker>
          <c:xVal>
            <c:numRef>
              <c:f>[OR_PLOTI.xlsx]Sheet3!$K$14:$K$16</c:f>
              <c:numCache>
                <c:formatCode>General</c:formatCode>
                <c:ptCount val="3"/>
                <c:pt idx="0">
                  <c:v>1.38</c:v>
                </c:pt>
                <c:pt idx="1">
                  <c:v>1.1399999999999999</c:v>
                </c:pt>
                <c:pt idx="2">
                  <c:v>1.67</c:v>
                </c:pt>
              </c:numCache>
            </c:numRef>
          </c:xVal>
          <c:yVal>
            <c:numRef>
              <c:f>[OR_PLOTI.xlsx]Sheet3!$L$14:$L$16</c:f>
              <c:numCache>
                <c:formatCode>General</c:formatCode>
                <c:ptCount val="3"/>
                <c:pt idx="0">
                  <c:v>6</c:v>
                </c:pt>
                <c:pt idx="1">
                  <c:v>6</c:v>
                </c:pt>
                <c:pt idx="2">
                  <c:v>6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[OR_PLOTI.xlsx]Sheet3!$J$17</c:f>
              <c:strCache>
                <c:ptCount val="1"/>
                <c:pt idx="0">
                  <c:v>rs132390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square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[OR_PLOTI.xlsx]Sheet3!$K$17:$K$19</c:f>
              <c:numCache>
                <c:formatCode>General</c:formatCode>
                <c:ptCount val="3"/>
                <c:pt idx="0">
                  <c:v>0.51</c:v>
                </c:pt>
                <c:pt idx="1">
                  <c:v>0.05</c:v>
                </c:pt>
                <c:pt idx="2">
                  <c:v>5.61</c:v>
                </c:pt>
              </c:numCache>
            </c:numRef>
          </c:xVal>
          <c:yVal>
            <c:numRef>
              <c:f>[OR_PLOTI.xlsx]Sheet3!$L$17:$L$19</c:f>
              <c:numCache>
                <c:formatCode>General</c:formatCode>
                <c:ptCount val="3"/>
                <c:pt idx="0">
                  <c:v>7</c:v>
                </c:pt>
                <c:pt idx="1">
                  <c:v>7</c:v>
                </c:pt>
                <c:pt idx="2">
                  <c:v>7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[OR_PLOTI.xlsx]Sheet3!$J$20</c:f>
              <c:strCache>
                <c:ptCount val="1"/>
                <c:pt idx="0">
                  <c:v>rs204247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square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[OR_PLOTI.xlsx]Sheet3!$K$20:$K$22</c:f>
              <c:numCache>
                <c:formatCode>General</c:formatCode>
                <c:ptCount val="3"/>
                <c:pt idx="0">
                  <c:v>0.86</c:v>
                </c:pt>
                <c:pt idx="1">
                  <c:v>0.72</c:v>
                </c:pt>
                <c:pt idx="2">
                  <c:v>1.02</c:v>
                </c:pt>
              </c:numCache>
            </c:numRef>
          </c:xVal>
          <c:yVal>
            <c:numRef>
              <c:f>[OR_PLOTI.xlsx]Sheet3!$L$20:$L$22</c:f>
              <c:numCache>
                <c:formatCode>General</c:formatCode>
                <c:ptCount val="3"/>
                <c:pt idx="0">
                  <c:v>8</c:v>
                </c:pt>
                <c:pt idx="1">
                  <c:v>8</c:v>
                </c:pt>
                <c:pt idx="2">
                  <c:v>8</c:v>
                </c:pt>
              </c:numCache>
            </c:numRef>
          </c:yVal>
          <c:smooth val="0"/>
        </c:ser>
        <c:ser>
          <c:idx val="7"/>
          <c:order val="7"/>
          <c:tx>
            <c:strRef>
              <c:f>[OR_PLOTI.xlsx]Sheet3!$J$23</c:f>
              <c:strCache>
                <c:ptCount val="1"/>
                <c:pt idx="0">
                  <c:v>rs616488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square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[OR_PLOTI.xlsx]Sheet3!$K$23:$K$25</c:f>
              <c:numCache>
                <c:formatCode>General</c:formatCode>
                <c:ptCount val="3"/>
                <c:pt idx="0">
                  <c:v>0.85</c:v>
                </c:pt>
                <c:pt idx="1">
                  <c:v>0.71</c:v>
                </c:pt>
                <c:pt idx="2">
                  <c:v>1.02</c:v>
                </c:pt>
              </c:numCache>
            </c:numRef>
          </c:xVal>
          <c:yVal>
            <c:numRef>
              <c:f>[OR_PLOTI.xlsx]Sheet3!$L$23:$L$25</c:f>
              <c:numCache>
                <c:formatCode>General</c:formatCode>
                <c:ptCount val="3"/>
                <c:pt idx="0">
                  <c:v>9</c:v>
                </c:pt>
                <c:pt idx="1">
                  <c:v>9</c:v>
                </c:pt>
                <c:pt idx="2">
                  <c:v>9</c:v>
                </c:pt>
              </c:numCache>
            </c:numRef>
          </c:yVal>
          <c:smooth val="0"/>
        </c:ser>
        <c:ser>
          <c:idx val="8"/>
          <c:order val="8"/>
          <c:tx>
            <c:strRef>
              <c:f>[OR_PLOTI.xlsx]Sheet3!$J$26</c:f>
              <c:strCache>
                <c:ptCount val="1"/>
                <c:pt idx="0">
                  <c:v>rs3760982</c:v>
                </c:pt>
              </c:strCache>
            </c:strRef>
          </c:tx>
          <c:spPr>
            <a:ln>
              <a:solidFill>
                <a:srgbClr val="A50021"/>
              </a:solidFill>
            </a:ln>
          </c:spPr>
          <c:marker>
            <c:symbol val="square"/>
            <c:size val="5"/>
            <c:spPr>
              <a:solidFill>
                <a:srgbClr val="A50021"/>
              </a:solidFill>
              <a:ln>
                <a:solidFill>
                  <a:srgbClr val="A50021"/>
                </a:solidFill>
              </a:ln>
            </c:spPr>
          </c:marker>
          <c:xVal>
            <c:numRef>
              <c:f>[OR_PLOTI.xlsx]Sheet3!$K$26:$K$28</c:f>
              <c:numCache>
                <c:formatCode>General</c:formatCode>
                <c:ptCount val="3"/>
                <c:pt idx="0">
                  <c:v>1.34</c:v>
                </c:pt>
                <c:pt idx="1">
                  <c:v>1.0900000000000001</c:v>
                </c:pt>
                <c:pt idx="2">
                  <c:v>1.64</c:v>
                </c:pt>
              </c:numCache>
            </c:numRef>
          </c:xVal>
          <c:yVal>
            <c:numRef>
              <c:f>[OR_PLOTI.xlsx]Sheet3!$L$26:$L$28</c:f>
              <c:numCache>
                <c:formatCode>General</c:formatCode>
                <c:ptCount val="3"/>
                <c:pt idx="0">
                  <c:v>10</c:v>
                </c:pt>
                <c:pt idx="1">
                  <c:v>10</c:v>
                </c:pt>
                <c:pt idx="2">
                  <c:v>10</c:v>
                </c:pt>
              </c:numCache>
            </c:numRef>
          </c:yVal>
          <c:smooth val="0"/>
        </c:ser>
        <c:ser>
          <c:idx val="9"/>
          <c:order val="9"/>
          <c:tx>
            <c:strRef>
              <c:f>[OR_PLOTI.xlsx]Sheet3!$J$29</c:f>
              <c:strCache>
                <c:ptCount val="1"/>
                <c:pt idx="0">
                  <c:v>rs7072776</c:v>
                </c:pt>
              </c:strCache>
            </c:strRef>
          </c:tx>
          <c:spPr>
            <a:ln>
              <a:solidFill>
                <a:srgbClr val="A50021"/>
              </a:solidFill>
            </a:ln>
          </c:spPr>
          <c:marker>
            <c:symbol val="square"/>
            <c:size val="5"/>
            <c:spPr>
              <a:solidFill>
                <a:srgbClr val="A50021"/>
              </a:solidFill>
              <a:ln>
                <a:solidFill>
                  <a:srgbClr val="A50021"/>
                </a:solidFill>
              </a:ln>
            </c:spPr>
          </c:marker>
          <c:xVal>
            <c:numRef>
              <c:f>[OR_PLOTI.xlsx]Sheet3!$K$29:$K$31</c:f>
              <c:numCache>
                <c:formatCode>General</c:formatCode>
                <c:ptCount val="3"/>
                <c:pt idx="0">
                  <c:v>1.27</c:v>
                </c:pt>
                <c:pt idx="1">
                  <c:v>1.05</c:v>
                </c:pt>
                <c:pt idx="2">
                  <c:v>1.54</c:v>
                </c:pt>
              </c:numCache>
            </c:numRef>
          </c:xVal>
          <c:yVal>
            <c:numRef>
              <c:f>[OR_PLOTI.xlsx]Sheet3!$L$29:$L$31</c:f>
              <c:numCache>
                <c:formatCode>General</c:formatCode>
                <c:ptCount val="3"/>
                <c:pt idx="0">
                  <c:v>11</c:v>
                </c:pt>
                <c:pt idx="1">
                  <c:v>11</c:v>
                </c:pt>
                <c:pt idx="2">
                  <c:v>11</c:v>
                </c:pt>
              </c:numCache>
            </c:numRef>
          </c:yVal>
          <c:smooth val="0"/>
        </c:ser>
        <c:ser>
          <c:idx val="10"/>
          <c:order val="10"/>
          <c:tx>
            <c:strRef>
              <c:f>[OR_PLOTI.xlsx]Sheet3!$J$32</c:f>
              <c:strCache>
                <c:ptCount val="1"/>
                <c:pt idx="0">
                  <c:v>rs11571833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square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[OR_PLOTI.xlsx]Sheet3!$K$32:$K$34</c:f>
              <c:numCache>
                <c:formatCode>General</c:formatCode>
                <c:ptCount val="3"/>
                <c:pt idx="0">
                  <c:v>1.45</c:v>
                </c:pt>
                <c:pt idx="1">
                  <c:v>0.6</c:v>
                </c:pt>
                <c:pt idx="2">
                  <c:v>3.47</c:v>
                </c:pt>
              </c:numCache>
            </c:numRef>
          </c:xVal>
          <c:yVal>
            <c:numRef>
              <c:f>[OR_PLOTI.xlsx]Sheet3!$L$32:$L$34</c:f>
              <c:numCache>
                <c:formatCode>General</c:formatCode>
                <c:ptCount val="3"/>
                <c:pt idx="0">
                  <c:v>12</c:v>
                </c:pt>
                <c:pt idx="1">
                  <c:v>12</c:v>
                </c:pt>
                <c:pt idx="2">
                  <c:v>12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178048"/>
        <c:axId val="40298752"/>
      </c:scatterChart>
      <c:valAx>
        <c:axId val="401780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lv-LV" sz="1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Odds</a:t>
                </a:r>
                <a:r>
                  <a:rPr lang="lv-LV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lv-LV" sz="1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ratio</a:t>
                </a:r>
                <a:r>
                  <a:rPr lang="lv-LV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lv-LV" sz="1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</a:t>
                </a:r>
                <a:r>
                  <a:rPr lang="lv-LV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95% </a:t>
                </a:r>
                <a:r>
                  <a:rPr lang="lv-LV" sz="1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confidence</a:t>
                </a:r>
                <a:r>
                  <a:rPr lang="lv-LV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lv-LV" sz="1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interval</a:t>
                </a:r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33827550234531378"/>
              <c:y val="0.9421579608899176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lv-LV"/>
          </a:p>
        </c:txPr>
        <c:crossAx val="40298752"/>
        <c:crossesAt val="1"/>
        <c:crossBetween val="midCat"/>
      </c:valAx>
      <c:valAx>
        <c:axId val="40298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crossAx val="40178048"/>
        <c:crossesAt val="1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529509332166812"/>
          <c:y val="4.0899795501022497E-2"/>
          <c:w val="0.86387157334499853"/>
          <c:h val="0.79544510366209797"/>
        </c:manualLayout>
      </c:layout>
      <c:lineChart>
        <c:grouping val="standard"/>
        <c:varyColors val="0"/>
        <c:ser>
          <c:idx val="0"/>
          <c:order val="0"/>
          <c:tx>
            <c:strRef>
              <c:f>Lapa1!$U$1</c:f>
              <c:strCache>
                <c:ptCount val="1"/>
                <c:pt idx="0">
                  <c:v>Pacientu grupa</c:v>
                </c:pt>
              </c:strCache>
            </c:strRef>
          </c:tx>
          <c:spPr>
            <a:ln w="3175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Lapa1!$W$2:$W$7</c:f>
              <c:numCache>
                <c:formatCode>General</c:formatCode>
                <c:ptCount val="6"/>
                <c:pt idx="0">
                  <c:v>0</c:v>
                </c:pt>
                <c:pt idx="1">
                  <c:v>1.3</c:v>
                </c:pt>
                <c:pt idx="2">
                  <c:v>2.1</c:v>
                </c:pt>
                <c:pt idx="3">
                  <c:v>2.9</c:v>
                </c:pt>
                <c:pt idx="4">
                  <c:v>3.7</c:v>
                </c:pt>
                <c:pt idx="5">
                  <c:v>4.5</c:v>
                </c:pt>
              </c:numCache>
            </c:numRef>
          </c:cat>
          <c:val>
            <c:numRef>
              <c:f>Lapa1!$U$2:$U$7</c:f>
              <c:numCache>
                <c:formatCode>General</c:formatCode>
                <c:ptCount val="6"/>
                <c:pt idx="0">
                  <c:v>0</c:v>
                </c:pt>
                <c:pt idx="1">
                  <c:v>29.848229342327151</c:v>
                </c:pt>
                <c:pt idx="2">
                  <c:v>41.399662731871842</c:v>
                </c:pt>
                <c:pt idx="3">
                  <c:v>21.753794266441822</c:v>
                </c:pt>
                <c:pt idx="4">
                  <c:v>5.9021922428330527</c:v>
                </c:pt>
                <c:pt idx="5">
                  <c:v>1.0961214165261381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217984"/>
        <c:axId val="40633856"/>
      </c:lineChart>
      <c:catAx>
        <c:axId val="402179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lv-LV" sz="1400" b="0" dirty="0" err="1" smtClean="0">
                    <a:latin typeface="Times New Roman" pitchFamily="18" charset="0"/>
                    <a:cs typeface="Times New Roman" pitchFamily="18" charset="0"/>
                  </a:rPr>
                  <a:t>Polygenic</a:t>
                </a:r>
                <a:r>
                  <a:rPr lang="lv-LV" sz="1400" b="0" baseline="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lv-LV" sz="1400" b="0" baseline="0" dirty="0" err="1" smtClean="0">
                    <a:latin typeface="Times New Roman" pitchFamily="18" charset="0"/>
                    <a:cs typeface="Times New Roman" pitchFamily="18" charset="0"/>
                  </a:rPr>
                  <a:t>score</a:t>
                </a:r>
                <a:endParaRPr lang="lv-LV" sz="1400" b="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v-LV"/>
          </a:p>
        </c:txPr>
        <c:crossAx val="40633856"/>
        <c:crosses val="autoZero"/>
        <c:auto val="1"/>
        <c:lblAlgn val="ctr"/>
        <c:lblOffset val="100"/>
        <c:noMultiLvlLbl val="0"/>
      </c:catAx>
      <c:valAx>
        <c:axId val="4063385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lv-LV" sz="1400" b="0" dirty="0" err="1" smtClean="0">
                    <a:latin typeface="Times New Roman" pitchFamily="18" charset="0"/>
                    <a:cs typeface="Times New Roman" pitchFamily="18" charset="0"/>
                  </a:rPr>
                  <a:t>Patient</a:t>
                </a:r>
                <a:r>
                  <a:rPr lang="lv-LV" sz="1400" b="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lv-LV" sz="1400" b="0" dirty="0" err="1" smtClean="0">
                    <a:latin typeface="Times New Roman" pitchFamily="18" charset="0"/>
                    <a:cs typeface="Times New Roman" pitchFamily="18" charset="0"/>
                  </a:rPr>
                  <a:t>proportieon</a:t>
                </a:r>
                <a:r>
                  <a:rPr lang="lv-LV" sz="1400" b="0" dirty="0" smtClean="0">
                    <a:latin typeface="Times New Roman" pitchFamily="18" charset="0"/>
                    <a:cs typeface="Times New Roman" pitchFamily="18" charset="0"/>
                  </a:rPr>
                  <a:t> (%)</a:t>
                </a:r>
                <a:endParaRPr lang="lv-LV" sz="1400" b="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v-LV"/>
          </a:p>
        </c:txPr>
        <c:crossAx val="402179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529509332166812"/>
          <c:y val="4.0899795501022497E-2"/>
          <c:w val="0.86387157334499853"/>
          <c:h val="0.79544510366209797"/>
        </c:manualLayout>
      </c:layout>
      <c:lineChart>
        <c:grouping val="standard"/>
        <c:varyColors val="0"/>
        <c:ser>
          <c:idx val="0"/>
          <c:order val="0"/>
          <c:tx>
            <c:strRef>
              <c:f>Lapa1!$U$1</c:f>
              <c:strCache>
                <c:ptCount val="1"/>
                <c:pt idx="0">
                  <c:v>Pacientu grupa</c:v>
                </c:pt>
              </c:strCache>
            </c:strRef>
          </c:tx>
          <c:spPr>
            <a:ln w="3175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Lapa1!$W$2:$W$7</c:f>
              <c:numCache>
                <c:formatCode>General</c:formatCode>
                <c:ptCount val="6"/>
                <c:pt idx="0">
                  <c:v>0</c:v>
                </c:pt>
                <c:pt idx="1">
                  <c:v>1.3</c:v>
                </c:pt>
                <c:pt idx="2">
                  <c:v>2.1</c:v>
                </c:pt>
                <c:pt idx="3">
                  <c:v>2.9</c:v>
                </c:pt>
                <c:pt idx="4">
                  <c:v>3.7</c:v>
                </c:pt>
                <c:pt idx="5">
                  <c:v>4.5</c:v>
                </c:pt>
              </c:numCache>
            </c:numRef>
          </c:cat>
          <c:val>
            <c:numRef>
              <c:f>Lapa1!$U$2:$U$7</c:f>
              <c:numCache>
                <c:formatCode>General</c:formatCode>
                <c:ptCount val="6"/>
                <c:pt idx="0">
                  <c:v>0</c:v>
                </c:pt>
                <c:pt idx="1">
                  <c:v>29.848229342327151</c:v>
                </c:pt>
                <c:pt idx="2">
                  <c:v>41.399662731871842</c:v>
                </c:pt>
                <c:pt idx="3">
                  <c:v>21.753794266441822</c:v>
                </c:pt>
                <c:pt idx="4">
                  <c:v>5.9021922428330527</c:v>
                </c:pt>
                <c:pt idx="5">
                  <c:v>1.0961214165261381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694528"/>
        <c:axId val="40696448"/>
      </c:lineChart>
      <c:catAx>
        <c:axId val="406945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lv-LV" sz="1400" b="0" dirty="0" err="1" smtClean="0">
                    <a:latin typeface="Times New Roman" pitchFamily="18" charset="0"/>
                    <a:cs typeface="Times New Roman" pitchFamily="18" charset="0"/>
                  </a:rPr>
                  <a:t>Polygenic</a:t>
                </a:r>
                <a:r>
                  <a:rPr lang="lv-LV" sz="1400" b="0" baseline="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lv-LV" sz="1400" b="0" baseline="0" dirty="0" err="1" smtClean="0">
                    <a:latin typeface="Times New Roman" pitchFamily="18" charset="0"/>
                    <a:cs typeface="Times New Roman" pitchFamily="18" charset="0"/>
                  </a:rPr>
                  <a:t>score</a:t>
                </a:r>
                <a:endParaRPr lang="lv-LV" sz="1400" b="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v-LV"/>
          </a:p>
        </c:txPr>
        <c:crossAx val="40696448"/>
        <c:crosses val="autoZero"/>
        <c:auto val="1"/>
        <c:lblAlgn val="ctr"/>
        <c:lblOffset val="100"/>
        <c:noMultiLvlLbl val="0"/>
      </c:catAx>
      <c:valAx>
        <c:axId val="4069644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lv-LV" sz="1400" b="0" dirty="0" err="1" smtClean="0">
                    <a:latin typeface="Times New Roman" pitchFamily="18" charset="0"/>
                    <a:cs typeface="Times New Roman" pitchFamily="18" charset="0"/>
                  </a:rPr>
                  <a:t>Patient</a:t>
                </a:r>
                <a:r>
                  <a:rPr lang="lv-LV" sz="1400" b="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lv-LV" sz="1400" b="0" dirty="0" err="1" smtClean="0">
                    <a:latin typeface="Times New Roman" pitchFamily="18" charset="0"/>
                    <a:cs typeface="Times New Roman" pitchFamily="18" charset="0"/>
                  </a:rPr>
                  <a:t>proportieon</a:t>
                </a:r>
                <a:r>
                  <a:rPr lang="lv-LV" sz="1400" b="0" dirty="0" smtClean="0">
                    <a:latin typeface="Times New Roman" pitchFamily="18" charset="0"/>
                    <a:cs typeface="Times New Roman" pitchFamily="18" charset="0"/>
                  </a:rPr>
                  <a:t> (%)</a:t>
                </a:r>
                <a:endParaRPr lang="lv-LV" sz="1400" b="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v-LV"/>
          </a:p>
        </c:txPr>
        <c:crossAx val="406945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9BD588-40ED-4267-8618-AFE38AF28F6F}" type="doc">
      <dgm:prSet loTypeId="urn:microsoft.com/office/officeart/2005/8/layout/orgChart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B0DF3EE2-57FD-4D2D-8DF7-BC585FA7D91F}">
      <dgm:prSet phldrT="[Teksts]" custT="1"/>
      <dgm:spPr>
        <a:noFill/>
        <a:ln w="38100">
          <a:solidFill>
            <a:srgbClr val="7E0000"/>
          </a:solidFill>
        </a:ln>
      </dgm:spPr>
      <dgm:t>
        <a:bodyPr/>
        <a:lstStyle/>
        <a:p>
          <a:r>
            <a:rPr lang="lv-LV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Study</a:t>
          </a:r>
          <a:r>
            <a:rPr lang="lv-LV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groups</a:t>
          </a:r>
          <a:endParaRPr lang="lv-LV" sz="3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FB003D8-1602-48E8-95EB-A5B52DF14CD9}" type="parTrans" cxnId="{BC758BD2-E850-488D-9A8E-CB28DF5A7F7A}">
      <dgm:prSet/>
      <dgm:spPr/>
      <dgm:t>
        <a:bodyPr/>
        <a:lstStyle/>
        <a:p>
          <a:endParaRPr lang="lv-LV"/>
        </a:p>
      </dgm:t>
    </dgm:pt>
    <dgm:pt modelId="{F553C953-B084-4C7B-9755-A2047DE77CF2}" type="sibTrans" cxnId="{BC758BD2-E850-488D-9A8E-CB28DF5A7F7A}">
      <dgm:prSet/>
      <dgm:spPr/>
      <dgm:t>
        <a:bodyPr/>
        <a:lstStyle/>
        <a:p>
          <a:endParaRPr lang="lv-LV"/>
        </a:p>
      </dgm:t>
    </dgm:pt>
    <dgm:pt modelId="{9FF5E9D3-4E6E-4518-B3D0-7CE32B5C65DC}">
      <dgm:prSet phldrT="[Teksts]" custT="1"/>
      <dgm:spPr>
        <a:gradFill rotWithShape="0">
          <a:gsLst>
            <a:gs pos="0">
              <a:srgbClr val="640000"/>
            </a:gs>
            <a:gs pos="82000">
              <a:schemeClr val="bg1"/>
            </a:gs>
            <a:gs pos="100000">
              <a:schemeClr val="bg1"/>
            </a:gs>
          </a:gsLst>
          <a:lin ang="5400000" scaled="0"/>
        </a:gradFill>
      </dgm:spPr>
      <dgm:t>
        <a:bodyPr/>
        <a:lstStyle/>
        <a:p>
          <a:pPr algn="ctr"/>
          <a:r>
            <a:rPr lang="lv-LV" sz="2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Patients</a:t>
          </a:r>
          <a:endParaRPr lang="lv-LV" sz="28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algn="l"/>
          <a:r>
            <a:rPr lang="lv-LV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2 609 </a:t>
          </a:r>
          <a:r>
            <a:rPr lang="lv-LV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breast</a:t>
          </a:r>
          <a:r>
            <a:rPr lang="lv-LV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cancer</a:t>
          </a:r>
          <a:r>
            <a:rPr lang="lv-LV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patients</a:t>
          </a:r>
          <a:r>
            <a:rPr lang="lv-LV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</a:t>
          </a:r>
          <a:r>
            <a:rPr lang="lv-LV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with</a:t>
          </a:r>
          <a:r>
            <a:rPr lang="lv-LV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</a:t>
          </a:r>
        </a:p>
        <a:p>
          <a:pPr marL="176213" indent="0" algn="l"/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-no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proven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founder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mutations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in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BRCA1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gene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(5382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insC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4153delA, 300T/G), </a:t>
          </a:r>
        </a:p>
        <a:p>
          <a:pPr marL="176213" indent="0" algn="l"/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-no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positive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family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history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of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the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disease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lv-LV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6736E87-3721-4DDB-9049-B5EB14143133}" type="parTrans" cxnId="{950F8AD0-6784-4426-BCE9-5F3EE2111710}">
      <dgm:prSet/>
      <dgm:spPr>
        <a:ln>
          <a:solidFill>
            <a:srgbClr val="7E0000"/>
          </a:solidFill>
        </a:ln>
      </dgm:spPr>
      <dgm:t>
        <a:bodyPr/>
        <a:lstStyle/>
        <a:p>
          <a:endParaRPr lang="lv-LV"/>
        </a:p>
      </dgm:t>
    </dgm:pt>
    <dgm:pt modelId="{B8C3429D-2593-4569-9707-D80EC023459C}" type="sibTrans" cxnId="{950F8AD0-6784-4426-BCE9-5F3EE2111710}">
      <dgm:prSet/>
      <dgm:spPr/>
      <dgm:t>
        <a:bodyPr/>
        <a:lstStyle/>
        <a:p>
          <a:endParaRPr lang="lv-LV"/>
        </a:p>
      </dgm:t>
    </dgm:pt>
    <dgm:pt modelId="{08FAA2BB-9A67-4E2C-92A9-319259D7F83A}">
      <dgm:prSet phldrT="[Teksts]" custT="1"/>
      <dgm:spPr>
        <a:gradFill rotWithShape="0">
          <a:gsLst>
            <a:gs pos="0">
              <a:srgbClr val="640000"/>
            </a:gs>
            <a:gs pos="100000">
              <a:schemeClr val="bg1"/>
            </a:gs>
            <a:gs pos="84000">
              <a:schemeClr val="bg1"/>
            </a:gs>
            <a:gs pos="100000">
              <a:schemeClr val="bg1"/>
            </a:gs>
          </a:gsLst>
          <a:lin ang="5400000" scaled="0"/>
        </a:gradFill>
        <a:ln>
          <a:solidFill>
            <a:srgbClr val="7E0000"/>
          </a:solidFill>
        </a:ln>
      </dgm:spPr>
      <dgm:t>
        <a:bodyPr/>
        <a:lstStyle/>
        <a:p>
          <a:pPr algn="ctr"/>
          <a:r>
            <a:rPr lang="lv-LV" sz="2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Controls</a:t>
          </a:r>
          <a:endParaRPr lang="lv-LV" sz="28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marL="176213" indent="0" algn="l"/>
          <a:r>
            <a:rPr lang="lv-LV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694 </a:t>
          </a:r>
          <a:r>
            <a:rPr lang="lv-LV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volunteer</a:t>
          </a:r>
          <a:r>
            <a:rPr lang="lv-LV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blood</a:t>
          </a:r>
          <a:r>
            <a:rPr lang="lv-LV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donors </a:t>
          </a:r>
          <a:r>
            <a:rPr lang="lv-LV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with</a:t>
          </a:r>
          <a:r>
            <a:rPr lang="lv-LV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</a:t>
          </a:r>
        </a:p>
        <a:p>
          <a:pPr marL="176213" indent="0" algn="l"/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-no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oncologic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illnesses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detected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at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the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time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of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application</a:t>
          </a:r>
          <a:r>
            <a:rPr lang="lv-LV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  <a:p>
          <a:pPr algn="l"/>
          <a:endParaRPr lang="lv-LV" sz="2800" dirty="0">
            <a:latin typeface="Times New Roman" pitchFamily="18" charset="0"/>
            <a:cs typeface="Times New Roman" pitchFamily="18" charset="0"/>
          </a:endParaRPr>
        </a:p>
      </dgm:t>
    </dgm:pt>
    <dgm:pt modelId="{03171030-BF42-4D4D-BDEF-6ED83E0229BD}" type="parTrans" cxnId="{15FF9F2A-7C21-49F3-9816-C314FC6A37C2}">
      <dgm:prSet/>
      <dgm:spPr>
        <a:ln>
          <a:solidFill>
            <a:srgbClr val="7E0000"/>
          </a:solidFill>
        </a:ln>
      </dgm:spPr>
      <dgm:t>
        <a:bodyPr/>
        <a:lstStyle/>
        <a:p>
          <a:endParaRPr lang="lv-LV"/>
        </a:p>
      </dgm:t>
    </dgm:pt>
    <dgm:pt modelId="{DEB06CD8-9CEC-4939-BDA8-AA05C33F48B2}" type="sibTrans" cxnId="{15FF9F2A-7C21-49F3-9816-C314FC6A37C2}">
      <dgm:prSet/>
      <dgm:spPr/>
      <dgm:t>
        <a:bodyPr/>
        <a:lstStyle/>
        <a:p>
          <a:endParaRPr lang="lv-LV"/>
        </a:p>
      </dgm:t>
    </dgm:pt>
    <dgm:pt modelId="{6E46092D-80BE-4B3B-8CF4-68EB89F8F144}" type="pres">
      <dgm:prSet presAssocID="{019BD588-40ED-4267-8618-AFE38AF28F6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lv-LV"/>
        </a:p>
      </dgm:t>
    </dgm:pt>
    <dgm:pt modelId="{EA488C40-AC15-4D00-A0C3-510E613F9D49}" type="pres">
      <dgm:prSet presAssocID="{B0DF3EE2-57FD-4D2D-8DF7-BC585FA7D91F}" presName="hierRoot1" presStyleCnt="0">
        <dgm:presLayoutVars>
          <dgm:hierBranch val="init"/>
        </dgm:presLayoutVars>
      </dgm:prSet>
      <dgm:spPr/>
    </dgm:pt>
    <dgm:pt modelId="{06C71E79-DB74-4BEA-84D2-B9CAB9EFE584}" type="pres">
      <dgm:prSet presAssocID="{B0DF3EE2-57FD-4D2D-8DF7-BC585FA7D91F}" presName="rootComposite1" presStyleCnt="0"/>
      <dgm:spPr/>
    </dgm:pt>
    <dgm:pt modelId="{6765A3AA-4A15-467F-A8CF-4AF4BB7D500A}" type="pres">
      <dgm:prSet presAssocID="{B0DF3EE2-57FD-4D2D-8DF7-BC585FA7D91F}" presName="rootText1" presStyleLbl="node0" presStyleIdx="0" presStyleCnt="1" custScaleY="47976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713E1B78-E767-45C7-A5CF-EAF0F0CF5C1C}" type="pres">
      <dgm:prSet presAssocID="{B0DF3EE2-57FD-4D2D-8DF7-BC585FA7D91F}" presName="rootConnector1" presStyleLbl="node1" presStyleIdx="0" presStyleCnt="0"/>
      <dgm:spPr/>
      <dgm:t>
        <a:bodyPr/>
        <a:lstStyle/>
        <a:p>
          <a:endParaRPr lang="lv-LV"/>
        </a:p>
      </dgm:t>
    </dgm:pt>
    <dgm:pt modelId="{921DE75A-5B05-4FB4-B553-47D5799F2CC9}" type="pres">
      <dgm:prSet presAssocID="{B0DF3EE2-57FD-4D2D-8DF7-BC585FA7D91F}" presName="hierChild2" presStyleCnt="0"/>
      <dgm:spPr/>
    </dgm:pt>
    <dgm:pt modelId="{81B8AE81-7F7D-4874-A35C-17EA20629289}" type="pres">
      <dgm:prSet presAssocID="{B6736E87-3721-4DDB-9049-B5EB14143133}" presName="Name37" presStyleLbl="parChTrans1D2" presStyleIdx="0" presStyleCnt="2"/>
      <dgm:spPr/>
      <dgm:t>
        <a:bodyPr/>
        <a:lstStyle/>
        <a:p>
          <a:endParaRPr lang="lv-LV"/>
        </a:p>
      </dgm:t>
    </dgm:pt>
    <dgm:pt modelId="{5349E255-4344-46EE-AD36-0E97923E68AD}" type="pres">
      <dgm:prSet presAssocID="{9FF5E9D3-4E6E-4518-B3D0-7CE32B5C65DC}" presName="hierRoot2" presStyleCnt="0">
        <dgm:presLayoutVars>
          <dgm:hierBranch val="init"/>
        </dgm:presLayoutVars>
      </dgm:prSet>
      <dgm:spPr/>
    </dgm:pt>
    <dgm:pt modelId="{AA2136F4-0595-4991-8314-475EBEA65BD0}" type="pres">
      <dgm:prSet presAssocID="{9FF5E9D3-4E6E-4518-B3D0-7CE32B5C65DC}" presName="rootComposite" presStyleCnt="0"/>
      <dgm:spPr/>
    </dgm:pt>
    <dgm:pt modelId="{B7C5D6C2-7C1B-4F59-9C4A-C2E729ADF8D1}" type="pres">
      <dgm:prSet presAssocID="{9FF5E9D3-4E6E-4518-B3D0-7CE32B5C65DC}" presName="rootText" presStyleLbl="node2" presStyleIdx="0" presStyleCnt="2" custScaleY="192446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A9F309D3-51A1-46D9-B307-F154346B1B94}" type="pres">
      <dgm:prSet presAssocID="{9FF5E9D3-4E6E-4518-B3D0-7CE32B5C65DC}" presName="rootConnector" presStyleLbl="node2" presStyleIdx="0" presStyleCnt="2"/>
      <dgm:spPr/>
      <dgm:t>
        <a:bodyPr/>
        <a:lstStyle/>
        <a:p>
          <a:endParaRPr lang="lv-LV"/>
        </a:p>
      </dgm:t>
    </dgm:pt>
    <dgm:pt modelId="{145A7628-4861-4CBA-8DAA-4BC9DC3A2B1A}" type="pres">
      <dgm:prSet presAssocID="{9FF5E9D3-4E6E-4518-B3D0-7CE32B5C65DC}" presName="hierChild4" presStyleCnt="0"/>
      <dgm:spPr/>
    </dgm:pt>
    <dgm:pt modelId="{A341CA42-5D38-4E8E-A779-07AD4791CD32}" type="pres">
      <dgm:prSet presAssocID="{9FF5E9D3-4E6E-4518-B3D0-7CE32B5C65DC}" presName="hierChild5" presStyleCnt="0"/>
      <dgm:spPr/>
    </dgm:pt>
    <dgm:pt modelId="{AF9319A2-8D08-4495-87DB-A76E1E6F7D4B}" type="pres">
      <dgm:prSet presAssocID="{03171030-BF42-4D4D-BDEF-6ED83E0229BD}" presName="Name37" presStyleLbl="parChTrans1D2" presStyleIdx="1" presStyleCnt="2"/>
      <dgm:spPr/>
      <dgm:t>
        <a:bodyPr/>
        <a:lstStyle/>
        <a:p>
          <a:endParaRPr lang="lv-LV"/>
        </a:p>
      </dgm:t>
    </dgm:pt>
    <dgm:pt modelId="{7145961A-5D8C-4DB0-A571-F1511FA58362}" type="pres">
      <dgm:prSet presAssocID="{08FAA2BB-9A67-4E2C-92A9-319259D7F83A}" presName="hierRoot2" presStyleCnt="0">
        <dgm:presLayoutVars>
          <dgm:hierBranch val="init"/>
        </dgm:presLayoutVars>
      </dgm:prSet>
      <dgm:spPr/>
    </dgm:pt>
    <dgm:pt modelId="{94FD41B2-AF69-44F6-9820-6E6F8C2AE809}" type="pres">
      <dgm:prSet presAssocID="{08FAA2BB-9A67-4E2C-92A9-319259D7F83A}" presName="rootComposite" presStyleCnt="0"/>
      <dgm:spPr/>
    </dgm:pt>
    <dgm:pt modelId="{0C0EFA73-800D-4839-A874-FDB305F879F3}" type="pres">
      <dgm:prSet presAssocID="{08FAA2BB-9A67-4E2C-92A9-319259D7F83A}" presName="rootText" presStyleLbl="node2" presStyleIdx="1" presStyleCnt="2" custScaleY="195706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07232B6F-933E-4153-9223-D85B4D96A20E}" type="pres">
      <dgm:prSet presAssocID="{08FAA2BB-9A67-4E2C-92A9-319259D7F83A}" presName="rootConnector" presStyleLbl="node2" presStyleIdx="1" presStyleCnt="2"/>
      <dgm:spPr/>
      <dgm:t>
        <a:bodyPr/>
        <a:lstStyle/>
        <a:p>
          <a:endParaRPr lang="lv-LV"/>
        </a:p>
      </dgm:t>
    </dgm:pt>
    <dgm:pt modelId="{13B3339B-FAA0-4362-B974-EA7912A791AD}" type="pres">
      <dgm:prSet presAssocID="{08FAA2BB-9A67-4E2C-92A9-319259D7F83A}" presName="hierChild4" presStyleCnt="0"/>
      <dgm:spPr/>
    </dgm:pt>
    <dgm:pt modelId="{7DA9D812-8A60-4B0C-A9B3-85BC018BB1EE}" type="pres">
      <dgm:prSet presAssocID="{08FAA2BB-9A67-4E2C-92A9-319259D7F83A}" presName="hierChild5" presStyleCnt="0"/>
      <dgm:spPr/>
    </dgm:pt>
    <dgm:pt modelId="{22EC1AB0-4B62-4C98-9F48-2C409C47CD04}" type="pres">
      <dgm:prSet presAssocID="{B0DF3EE2-57FD-4D2D-8DF7-BC585FA7D91F}" presName="hierChild3" presStyleCnt="0"/>
      <dgm:spPr/>
    </dgm:pt>
  </dgm:ptLst>
  <dgm:cxnLst>
    <dgm:cxn modelId="{950F8AD0-6784-4426-BCE9-5F3EE2111710}" srcId="{B0DF3EE2-57FD-4D2D-8DF7-BC585FA7D91F}" destId="{9FF5E9D3-4E6E-4518-B3D0-7CE32B5C65DC}" srcOrd="0" destOrd="0" parTransId="{B6736E87-3721-4DDB-9049-B5EB14143133}" sibTransId="{B8C3429D-2593-4569-9707-D80EC023459C}"/>
    <dgm:cxn modelId="{D5508D7B-92AC-4053-A0F5-2D416CB38CB4}" type="presOf" srcId="{9FF5E9D3-4E6E-4518-B3D0-7CE32B5C65DC}" destId="{B7C5D6C2-7C1B-4F59-9C4A-C2E729ADF8D1}" srcOrd="0" destOrd="0" presId="urn:microsoft.com/office/officeart/2005/8/layout/orgChart1"/>
    <dgm:cxn modelId="{B60C9C61-4794-4FBC-B77E-E3C78A38F521}" type="presOf" srcId="{B0DF3EE2-57FD-4D2D-8DF7-BC585FA7D91F}" destId="{6765A3AA-4A15-467F-A8CF-4AF4BB7D500A}" srcOrd="0" destOrd="0" presId="urn:microsoft.com/office/officeart/2005/8/layout/orgChart1"/>
    <dgm:cxn modelId="{F50CA513-EB43-4F44-9AE2-B230A04A7CC3}" type="presOf" srcId="{019BD588-40ED-4267-8618-AFE38AF28F6F}" destId="{6E46092D-80BE-4B3B-8CF4-68EB89F8F144}" srcOrd="0" destOrd="0" presId="urn:microsoft.com/office/officeart/2005/8/layout/orgChart1"/>
    <dgm:cxn modelId="{BC758BD2-E850-488D-9A8E-CB28DF5A7F7A}" srcId="{019BD588-40ED-4267-8618-AFE38AF28F6F}" destId="{B0DF3EE2-57FD-4D2D-8DF7-BC585FA7D91F}" srcOrd="0" destOrd="0" parTransId="{1FB003D8-1602-48E8-95EB-A5B52DF14CD9}" sibTransId="{F553C953-B084-4C7B-9755-A2047DE77CF2}"/>
    <dgm:cxn modelId="{15FF9F2A-7C21-49F3-9816-C314FC6A37C2}" srcId="{B0DF3EE2-57FD-4D2D-8DF7-BC585FA7D91F}" destId="{08FAA2BB-9A67-4E2C-92A9-319259D7F83A}" srcOrd="1" destOrd="0" parTransId="{03171030-BF42-4D4D-BDEF-6ED83E0229BD}" sibTransId="{DEB06CD8-9CEC-4939-BDA8-AA05C33F48B2}"/>
    <dgm:cxn modelId="{E574341C-EFAA-41ED-BD82-B26C8BC22262}" type="presOf" srcId="{B0DF3EE2-57FD-4D2D-8DF7-BC585FA7D91F}" destId="{713E1B78-E767-45C7-A5CF-EAF0F0CF5C1C}" srcOrd="1" destOrd="0" presId="urn:microsoft.com/office/officeart/2005/8/layout/orgChart1"/>
    <dgm:cxn modelId="{B6890625-74BF-4BAE-ACBD-98646C5D4F8F}" type="presOf" srcId="{08FAA2BB-9A67-4E2C-92A9-319259D7F83A}" destId="{07232B6F-933E-4153-9223-D85B4D96A20E}" srcOrd="1" destOrd="0" presId="urn:microsoft.com/office/officeart/2005/8/layout/orgChart1"/>
    <dgm:cxn modelId="{DBBE06CF-D302-4DE2-A063-59707A038C67}" type="presOf" srcId="{08FAA2BB-9A67-4E2C-92A9-319259D7F83A}" destId="{0C0EFA73-800D-4839-A874-FDB305F879F3}" srcOrd="0" destOrd="0" presId="urn:microsoft.com/office/officeart/2005/8/layout/orgChart1"/>
    <dgm:cxn modelId="{7F542DE8-2171-45C5-A0A9-3EA73B0BF479}" type="presOf" srcId="{03171030-BF42-4D4D-BDEF-6ED83E0229BD}" destId="{AF9319A2-8D08-4495-87DB-A76E1E6F7D4B}" srcOrd="0" destOrd="0" presId="urn:microsoft.com/office/officeart/2005/8/layout/orgChart1"/>
    <dgm:cxn modelId="{E1431A3E-4CB0-4343-B3D2-13E5829021C3}" type="presOf" srcId="{B6736E87-3721-4DDB-9049-B5EB14143133}" destId="{81B8AE81-7F7D-4874-A35C-17EA20629289}" srcOrd="0" destOrd="0" presId="urn:microsoft.com/office/officeart/2005/8/layout/orgChart1"/>
    <dgm:cxn modelId="{E95C4147-13A3-4311-8F58-ABA85FF86B24}" type="presOf" srcId="{9FF5E9D3-4E6E-4518-B3D0-7CE32B5C65DC}" destId="{A9F309D3-51A1-46D9-B307-F154346B1B94}" srcOrd="1" destOrd="0" presId="urn:microsoft.com/office/officeart/2005/8/layout/orgChart1"/>
    <dgm:cxn modelId="{13073D5F-4084-4582-8AB4-2AF03D69BDEE}" type="presParOf" srcId="{6E46092D-80BE-4B3B-8CF4-68EB89F8F144}" destId="{EA488C40-AC15-4D00-A0C3-510E613F9D49}" srcOrd="0" destOrd="0" presId="urn:microsoft.com/office/officeart/2005/8/layout/orgChart1"/>
    <dgm:cxn modelId="{0B1D0D26-07B8-4827-8F99-92040DD63FB1}" type="presParOf" srcId="{EA488C40-AC15-4D00-A0C3-510E613F9D49}" destId="{06C71E79-DB74-4BEA-84D2-B9CAB9EFE584}" srcOrd="0" destOrd="0" presId="urn:microsoft.com/office/officeart/2005/8/layout/orgChart1"/>
    <dgm:cxn modelId="{7E8F4315-DCA8-40D2-9E67-7E0AF017C6B9}" type="presParOf" srcId="{06C71E79-DB74-4BEA-84D2-B9CAB9EFE584}" destId="{6765A3AA-4A15-467F-A8CF-4AF4BB7D500A}" srcOrd="0" destOrd="0" presId="urn:microsoft.com/office/officeart/2005/8/layout/orgChart1"/>
    <dgm:cxn modelId="{F0D0229D-1E5B-492D-8F7E-3A8514D54364}" type="presParOf" srcId="{06C71E79-DB74-4BEA-84D2-B9CAB9EFE584}" destId="{713E1B78-E767-45C7-A5CF-EAF0F0CF5C1C}" srcOrd="1" destOrd="0" presId="urn:microsoft.com/office/officeart/2005/8/layout/orgChart1"/>
    <dgm:cxn modelId="{F9B3B931-D848-4414-8C95-7E72BB53244D}" type="presParOf" srcId="{EA488C40-AC15-4D00-A0C3-510E613F9D49}" destId="{921DE75A-5B05-4FB4-B553-47D5799F2CC9}" srcOrd="1" destOrd="0" presId="urn:microsoft.com/office/officeart/2005/8/layout/orgChart1"/>
    <dgm:cxn modelId="{648DF4FA-BD1C-42BF-BAD5-DF2926142CA0}" type="presParOf" srcId="{921DE75A-5B05-4FB4-B553-47D5799F2CC9}" destId="{81B8AE81-7F7D-4874-A35C-17EA20629289}" srcOrd="0" destOrd="0" presId="urn:microsoft.com/office/officeart/2005/8/layout/orgChart1"/>
    <dgm:cxn modelId="{71EEC682-6E49-441B-90A4-1D9F203C1EA2}" type="presParOf" srcId="{921DE75A-5B05-4FB4-B553-47D5799F2CC9}" destId="{5349E255-4344-46EE-AD36-0E97923E68AD}" srcOrd="1" destOrd="0" presId="urn:microsoft.com/office/officeart/2005/8/layout/orgChart1"/>
    <dgm:cxn modelId="{557FF5BF-4188-44A2-AA92-DC0CDC450792}" type="presParOf" srcId="{5349E255-4344-46EE-AD36-0E97923E68AD}" destId="{AA2136F4-0595-4991-8314-475EBEA65BD0}" srcOrd="0" destOrd="0" presId="urn:microsoft.com/office/officeart/2005/8/layout/orgChart1"/>
    <dgm:cxn modelId="{66961605-1879-4C7C-B48D-97D910191E8B}" type="presParOf" srcId="{AA2136F4-0595-4991-8314-475EBEA65BD0}" destId="{B7C5D6C2-7C1B-4F59-9C4A-C2E729ADF8D1}" srcOrd="0" destOrd="0" presId="urn:microsoft.com/office/officeart/2005/8/layout/orgChart1"/>
    <dgm:cxn modelId="{E4D83C76-2409-4E47-BE6E-7A693F4A4436}" type="presParOf" srcId="{AA2136F4-0595-4991-8314-475EBEA65BD0}" destId="{A9F309D3-51A1-46D9-B307-F154346B1B94}" srcOrd="1" destOrd="0" presId="urn:microsoft.com/office/officeart/2005/8/layout/orgChart1"/>
    <dgm:cxn modelId="{68B84D3B-7A3D-4A70-82B7-3A80AE33155D}" type="presParOf" srcId="{5349E255-4344-46EE-AD36-0E97923E68AD}" destId="{145A7628-4861-4CBA-8DAA-4BC9DC3A2B1A}" srcOrd="1" destOrd="0" presId="urn:microsoft.com/office/officeart/2005/8/layout/orgChart1"/>
    <dgm:cxn modelId="{EEE3ACC8-BA90-4733-8C02-6FD928055797}" type="presParOf" srcId="{5349E255-4344-46EE-AD36-0E97923E68AD}" destId="{A341CA42-5D38-4E8E-A779-07AD4791CD32}" srcOrd="2" destOrd="0" presId="urn:microsoft.com/office/officeart/2005/8/layout/orgChart1"/>
    <dgm:cxn modelId="{094ECD52-8BA3-4E64-AEC1-A76D1DAA9FB4}" type="presParOf" srcId="{921DE75A-5B05-4FB4-B553-47D5799F2CC9}" destId="{AF9319A2-8D08-4495-87DB-A76E1E6F7D4B}" srcOrd="2" destOrd="0" presId="urn:microsoft.com/office/officeart/2005/8/layout/orgChart1"/>
    <dgm:cxn modelId="{92D22FF7-2D5F-4FF1-86BC-6059B1BD2FD7}" type="presParOf" srcId="{921DE75A-5B05-4FB4-B553-47D5799F2CC9}" destId="{7145961A-5D8C-4DB0-A571-F1511FA58362}" srcOrd="3" destOrd="0" presId="urn:microsoft.com/office/officeart/2005/8/layout/orgChart1"/>
    <dgm:cxn modelId="{3B4DCD11-9A1B-46D5-83A1-FC574C619098}" type="presParOf" srcId="{7145961A-5D8C-4DB0-A571-F1511FA58362}" destId="{94FD41B2-AF69-44F6-9820-6E6F8C2AE809}" srcOrd="0" destOrd="0" presId="urn:microsoft.com/office/officeart/2005/8/layout/orgChart1"/>
    <dgm:cxn modelId="{46313564-781A-42D5-803D-D68D9136439C}" type="presParOf" srcId="{94FD41B2-AF69-44F6-9820-6E6F8C2AE809}" destId="{0C0EFA73-800D-4839-A874-FDB305F879F3}" srcOrd="0" destOrd="0" presId="urn:microsoft.com/office/officeart/2005/8/layout/orgChart1"/>
    <dgm:cxn modelId="{4878B813-807D-4E81-B033-C259C5DFFCFD}" type="presParOf" srcId="{94FD41B2-AF69-44F6-9820-6E6F8C2AE809}" destId="{07232B6F-933E-4153-9223-D85B4D96A20E}" srcOrd="1" destOrd="0" presId="urn:microsoft.com/office/officeart/2005/8/layout/orgChart1"/>
    <dgm:cxn modelId="{43EC07AD-B67A-4B2B-B871-4D91B6B5F270}" type="presParOf" srcId="{7145961A-5D8C-4DB0-A571-F1511FA58362}" destId="{13B3339B-FAA0-4362-B974-EA7912A791AD}" srcOrd="1" destOrd="0" presId="urn:microsoft.com/office/officeart/2005/8/layout/orgChart1"/>
    <dgm:cxn modelId="{4BBA3000-A831-4BAE-8798-2CC759030B9E}" type="presParOf" srcId="{7145961A-5D8C-4DB0-A571-F1511FA58362}" destId="{7DA9D812-8A60-4B0C-A9B3-85BC018BB1EE}" srcOrd="2" destOrd="0" presId="urn:microsoft.com/office/officeart/2005/8/layout/orgChart1"/>
    <dgm:cxn modelId="{DA143890-66BB-45BC-AFB8-75EFE0600722}" type="presParOf" srcId="{EA488C40-AC15-4D00-A0C3-510E613F9D49}" destId="{22EC1AB0-4B62-4C98-9F48-2C409C47CD04}" srcOrd="2" destOrd="0" presId="urn:microsoft.com/office/officeart/2005/8/layout/orgChart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EDFEF7-1644-40A4-B482-54E517F4A2AA}" type="doc">
      <dgm:prSet loTypeId="urn:microsoft.com/office/officeart/2005/8/layout/process4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D734997-547E-470A-90E9-85EB90D4B2FB}">
      <dgm:prSet phldrT="[Teksts]" custT="1"/>
      <dgm:spPr>
        <a:gradFill rotWithShape="0">
          <a:gsLst>
            <a:gs pos="17000">
              <a:srgbClr val="7E0000"/>
            </a:gs>
            <a:gs pos="68000">
              <a:schemeClr val="bg1"/>
            </a:gs>
            <a:gs pos="100000">
              <a:srgbClr val="7E0000"/>
            </a:gs>
          </a:gsLst>
        </a:gradFill>
      </dgm:spPr>
      <dgm:t>
        <a:bodyPr/>
        <a:lstStyle/>
        <a:p>
          <a:r>
            <a:rPr lang="lv-LV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DNA </a:t>
          </a:r>
          <a:r>
            <a:rPr lang="lv-LV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isolation</a:t>
          </a:r>
          <a:r>
            <a:rPr lang="lv-LV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from</a:t>
          </a:r>
          <a:r>
            <a:rPr lang="lv-LV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peripheral blood leukocytes</a:t>
          </a:r>
          <a:endParaRPr lang="lv-LV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355A811-2930-4805-876C-E7B0D50BB93A}" type="parTrans" cxnId="{D413B6BF-8335-4661-B246-8FC760B21B9B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B44572B5-4D77-409B-BE2B-ADF3215C97E2}" type="sibTrans" cxnId="{D413B6BF-8335-4661-B246-8FC760B21B9B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22604BB4-0949-4E00-9B0B-1F47059E9912}">
      <dgm:prSet phldrT="[Teksts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lv-LV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Genotyping</a:t>
          </a:r>
          <a:r>
            <a:rPr lang="lv-LV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of</a:t>
          </a:r>
          <a:r>
            <a:rPr lang="lv-LV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5 </a:t>
          </a:r>
          <a:r>
            <a:rPr lang="lv-LV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allelic</a:t>
          </a:r>
          <a:r>
            <a:rPr lang="lv-LV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variants </a:t>
          </a:r>
          <a:r>
            <a:rPr lang="lv-LV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using</a:t>
          </a:r>
          <a:r>
            <a:rPr lang="lv-LV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RFLP</a:t>
          </a:r>
          <a:endParaRPr lang="lv-LV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395DE44-35F2-4552-92B2-E4B72A4F0958}" type="parTrans" cxnId="{BD6FB367-678E-423F-AF82-8AA75444EBB3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1B5F2899-3C32-4E97-A7AB-47A3D82B2ED7}" type="sibTrans" cxnId="{BD6FB367-678E-423F-AF82-8AA75444EBB3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E63495D6-FDF7-41AA-AFFA-FA7FFC7D8E94}">
      <dgm:prSet phldrT="[Teksts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lv-LV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Genotyping</a:t>
          </a:r>
          <a:r>
            <a:rPr lang="lv-LV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of</a:t>
          </a:r>
          <a:r>
            <a:rPr lang="lv-LV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6 </a:t>
          </a:r>
          <a:r>
            <a:rPr lang="lv-LV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allelic</a:t>
          </a:r>
          <a:r>
            <a:rPr lang="lv-LV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variants </a:t>
          </a:r>
          <a:r>
            <a:rPr lang="lv-LV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using</a:t>
          </a:r>
          <a:r>
            <a:rPr lang="lv-LV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000" i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TaqMan</a:t>
          </a:r>
          <a:r>
            <a:rPr lang="lv-LV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probes</a:t>
          </a:r>
          <a:endParaRPr lang="lv-LV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C3AD3A1-0D66-4752-BCE3-B9676944C795}" type="parTrans" cxnId="{228A32F2-532D-43C7-A2F1-8EEB4B9CA128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922E9326-78C1-4A95-84B9-179C246A2803}" type="sibTrans" cxnId="{228A32F2-532D-43C7-A2F1-8EEB4B9CA128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FA91E9BE-9534-4ACA-BD35-23D50B18042A}">
      <dgm:prSet phldrT="[Teksts]" custT="1"/>
      <dgm:spPr>
        <a:gradFill rotWithShape="0">
          <a:gsLst>
            <a:gs pos="12000">
              <a:srgbClr val="7E0000"/>
            </a:gs>
            <a:gs pos="60000">
              <a:schemeClr val="bg1"/>
            </a:gs>
            <a:gs pos="94000">
              <a:srgbClr val="7E0000"/>
            </a:gs>
          </a:gsLst>
        </a:gradFill>
      </dgm:spPr>
      <dgm:t>
        <a:bodyPr/>
        <a:lstStyle/>
        <a:p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Verification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of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methods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by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Sanger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sequencing</a:t>
          </a:r>
          <a:endParaRPr lang="lv-LV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4586D0C-4833-47EB-ACA2-B31313161942}" type="parTrans" cxnId="{8FACFF9D-3F3B-4CD5-812D-FB4447B7FF6F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727D551D-E7F0-4FDA-873A-6F1BD92F0C1F}" type="sibTrans" cxnId="{8FACFF9D-3F3B-4CD5-812D-FB4447B7FF6F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95FF3528-8877-4D1A-AABE-0BE3C88635C3}">
      <dgm:prSet phldrT="[Teksts]" custT="1"/>
      <dgm:spPr>
        <a:gradFill rotWithShape="0">
          <a:gsLst>
            <a:gs pos="0">
              <a:srgbClr val="7E0000"/>
            </a:gs>
            <a:gs pos="73000">
              <a:schemeClr val="bg1"/>
            </a:gs>
            <a:gs pos="100000">
              <a:srgbClr val="7E0000"/>
            </a:gs>
          </a:gsLst>
        </a:gradFill>
      </dgm:spPr>
      <dgm:t>
        <a:bodyPr/>
        <a:lstStyle/>
        <a:p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Genotyping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of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11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allelic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variants</a:t>
          </a:r>
          <a:endParaRPr lang="lv-LV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C1AA7D1-60BD-482A-893B-D9A07BEC5F3A}" type="sibTrans" cxnId="{903E9F54-0DBB-4842-8136-232E3613C9A2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F7F29F70-3887-4BBA-83C9-254DC3B81198}" type="parTrans" cxnId="{903E9F54-0DBB-4842-8136-232E3613C9A2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01C1AD1B-A585-43A6-B479-1C1D76F0819E}">
      <dgm:prSet custT="1"/>
      <dgm:spPr>
        <a:gradFill rotWithShape="0">
          <a:gsLst>
            <a:gs pos="100000">
              <a:srgbClr val="7E0000"/>
            </a:gs>
            <a:gs pos="48000">
              <a:schemeClr val="bg1"/>
            </a:gs>
            <a:gs pos="100000">
              <a:schemeClr val="bg1"/>
            </a:gs>
          </a:gsLst>
        </a:gradFill>
      </dgm:spPr>
      <dgm:t>
        <a:bodyPr/>
        <a:lstStyle/>
        <a:p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Data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collection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and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statistical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analysis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using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R. 3.1.2.</a:t>
          </a:r>
          <a:endParaRPr lang="lv-LV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58CEC19-F098-4A45-8F01-9A8DB3BF0FD6}" type="parTrans" cxnId="{269554F0-93BA-4F9A-A40F-3BC6625A79DB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6CC52B11-9E9D-4875-BF7B-C1B6D02FA0DE}" type="sibTrans" cxnId="{269554F0-93BA-4F9A-A40F-3BC6625A79DB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81532255-AEF8-421A-8584-6FE7CBCAD2A2}" type="pres">
      <dgm:prSet presAssocID="{5DEDFEF7-1644-40A4-B482-54E517F4A2A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ACB9AD2A-9A17-462C-A4F7-2CF922D0F3CB}" type="pres">
      <dgm:prSet presAssocID="{01C1AD1B-A585-43A6-B479-1C1D76F0819E}" presName="boxAndChildren" presStyleCnt="0"/>
      <dgm:spPr/>
    </dgm:pt>
    <dgm:pt modelId="{65802300-A033-49CB-A0DD-9484C129441F}" type="pres">
      <dgm:prSet presAssocID="{01C1AD1B-A585-43A6-B479-1C1D76F0819E}" presName="parentTextBox" presStyleLbl="node1" presStyleIdx="0" presStyleCnt="4" custScaleY="1367380"/>
      <dgm:spPr/>
      <dgm:t>
        <a:bodyPr/>
        <a:lstStyle/>
        <a:p>
          <a:endParaRPr lang="lv-LV"/>
        </a:p>
      </dgm:t>
    </dgm:pt>
    <dgm:pt modelId="{79CBFE52-F542-4E50-B82F-BC7B5A964C14}" type="pres">
      <dgm:prSet presAssocID="{727D551D-E7F0-4FDA-873A-6F1BD92F0C1F}" presName="sp" presStyleCnt="0"/>
      <dgm:spPr/>
    </dgm:pt>
    <dgm:pt modelId="{9F04CDC7-49FD-4F6D-A38F-34DB6E868791}" type="pres">
      <dgm:prSet presAssocID="{FA91E9BE-9534-4ACA-BD35-23D50B18042A}" presName="arrowAndChildren" presStyleCnt="0"/>
      <dgm:spPr/>
    </dgm:pt>
    <dgm:pt modelId="{24564B5B-55BA-40B4-9133-14FA543F6D4E}" type="pres">
      <dgm:prSet presAssocID="{FA91E9BE-9534-4ACA-BD35-23D50B18042A}" presName="parentTextArrow" presStyleLbl="node1" presStyleIdx="1" presStyleCnt="4" custScaleY="1399405"/>
      <dgm:spPr/>
      <dgm:t>
        <a:bodyPr/>
        <a:lstStyle/>
        <a:p>
          <a:endParaRPr lang="lv-LV"/>
        </a:p>
      </dgm:t>
    </dgm:pt>
    <dgm:pt modelId="{7A1ACF3E-E020-4ACF-AB6D-1DFB8F601AB9}" type="pres">
      <dgm:prSet presAssocID="{2C1AA7D1-60BD-482A-893B-D9A07BEC5F3A}" presName="sp" presStyleCnt="0"/>
      <dgm:spPr/>
    </dgm:pt>
    <dgm:pt modelId="{6B728881-9F4D-43CF-B7A2-EC1E4B62BC5A}" type="pres">
      <dgm:prSet presAssocID="{95FF3528-8877-4D1A-AABE-0BE3C88635C3}" presName="arrowAndChildren" presStyleCnt="0"/>
      <dgm:spPr/>
    </dgm:pt>
    <dgm:pt modelId="{CE8865FC-72AB-41FB-9582-5593FE10E064}" type="pres">
      <dgm:prSet presAssocID="{95FF3528-8877-4D1A-AABE-0BE3C88635C3}" presName="parentTextArrow" presStyleLbl="node1" presStyleIdx="1" presStyleCnt="4"/>
      <dgm:spPr/>
      <dgm:t>
        <a:bodyPr/>
        <a:lstStyle/>
        <a:p>
          <a:endParaRPr lang="lv-LV"/>
        </a:p>
      </dgm:t>
    </dgm:pt>
    <dgm:pt modelId="{FC39623A-968A-4542-9D38-5198679C3B5B}" type="pres">
      <dgm:prSet presAssocID="{95FF3528-8877-4D1A-AABE-0BE3C88635C3}" presName="arrow" presStyleLbl="node1" presStyleIdx="2" presStyleCnt="4" custScaleY="2000000"/>
      <dgm:spPr/>
      <dgm:t>
        <a:bodyPr/>
        <a:lstStyle/>
        <a:p>
          <a:endParaRPr lang="lv-LV"/>
        </a:p>
      </dgm:t>
    </dgm:pt>
    <dgm:pt modelId="{413DEF06-031D-4FBE-88B0-1132A419FB64}" type="pres">
      <dgm:prSet presAssocID="{95FF3528-8877-4D1A-AABE-0BE3C88635C3}" presName="descendantArrow" presStyleCnt="0"/>
      <dgm:spPr/>
    </dgm:pt>
    <dgm:pt modelId="{20026E2E-F507-4F5E-A690-32BEA5D1DD56}" type="pres">
      <dgm:prSet presAssocID="{22604BB4-0949-4E00-9B0B-1F47059E9912}" presName="childTextArrow" presStyleLbl="fgAccFollowNode1" presStyleIdx="0" presStyleCnt="2" custScaleX="2000000" custScaleY="200000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745E018A-A16A-4AAE-8793-240F02D56491}" type="pres">
      <dgm:prSet presAssocID="{E63495D6-FDF7-41AA-AFFA-FA7FFC7D8E94}" presName="childTextArrow" presStyleLbl="fgAccFollowNode1" presStyleIdx="1" presStyleCnt="2" custScaleX="2000000" custScaleY="200000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FBBB1062-EF6A-4746-B2A9-873C8E0ED09B}" type="pres">
      <dgm:prSet presAssocID="{B44572B5-4D77-409B-BE2B-ADF3215C97E2}" presName="sp" presStyleCnt="0"/>
      <dgm:spPr/>
    </dgm:pt>
    <dgm:pt modelId="{51377444-5BC3-4374-A176-B50FD387FBDD}" type="pres">
      <dgm:prSet presAssocID="{2D734997-547E-470A-90E9-85EB90D4B2FB}" presName="arrowAndChildren" presStyleCnt="0"/>
      <dgm:spPr/>
    </dgm:pt>
    <dgm:pt modelId="{A1336085-B84F-4D74-98E1-9FF2D11D4186}" type="pres">
      <dgm:prSet presAssocID="{2D734997-547E-470A-90E9-85EB90D4B2FB}" presName="parentTextArrow" presStyleLbl="node1" presStyleIdx="3" presStyleCnt="4" custScaleY="1412584"/>
      <dgm:spPr/>
      <dgm:t>
        <a:bodyPr/>
        <a:lstStyle/>
        <a:p>
          <a:endParaRPr lang="lv-LV"/>
        </a:p>
      </dgm:t>
    </dgm:pt>
  </dgm:ptLst>
  <dgm:cxnLst>
    <dgm:cxn modelId="{B2F32CA0-AA30-489F-9791-93FD4D7B0E23}" type="presOf" srcId="{2D734997-547E-470A-90E9-85EB90D4B2FB}" destId="{A1336085-B84F-4D74-98E1-9FF2D11D4186}" srcOrd="0" destOrd="0" presId="urn:microsoft.com/office/officeart/2005/8/layout/process4"/>
    <dgm:cxn modelId="{6C9CD649-F063-4DAB-9AF9-DC008041C107}" type="presOf" srcId="{5DEDFEF7-1644-40A4-B482-54E517F4A2AA}" destId="{81532255-AEF8-421A-8584-6FE7CBCAD2A2}" srcOrd="0" destOrd="0" presId="urn:microsoft.com/office/officeart/2005/8/layout/process4"/>
    <dgm:cxn modelId="{8FACFF9D-3F3B-4CD5-812D-FB4447B7FF6F}" srcId="{5DEDFEF7-1644-40A4-B482-54E517F4A2AA}" destId="{FA91E9BE-9534-4ACA-BD35-23D50B18042A}" srcOrd="2" destOrd="0" parTransId="{64586D0C-4833-47EB-ACA2-B31313161942}" sibTransId="{727D551D-E7F0-4FDA-873A-6F1BD92F0C1F}"/>
    <dgm:cxn modelId="{BD6FB367-678E-423F-AF82-8AA75444EBB3}" srcId="{95FF3528-8877-4D1A-AABE-0BE3C88635C3}" destId="{22604BB4-0949-4E00-9B0B-1F47059E9912}" srcOrd="0" destOrd="0" parTransId="{B395DE44-35F2-4552-92B2-E4B72A4F0958}" sibTransId="{1B5F2899-3C32-4E97-A7AB-47A3D82B2ED7}"/>
    <dgm:cxn modelId="{FB4091A2-75DB-420C-9382-663DDA26875C}" type="presOf" srcId="{95FF3528-8877-4D1A-AABE-0BE3C88635C3}" destId="{FC39623A-968A-4542-9D38-5198679C3B5B}" srcOrd="1" destOrd="0" presId="urn:microsoft.com/office/officeart/2005/8/layout/process4"/>
    <dgm:cxn modelId="{D413B6BF-8335-4661-B246-8FC760B21B9B}" srcId="{5DEDFEF7-1644-40A4-B482-54E517F4A2AA}" destId="{2D734997-547E-470A-90E9-85EB90D4B2FB}" srcOrd="0" destOrd="0" parTransId="{A355A811-2930-4805-876C-E7B0D50BB93A}" sibTransId="{B44572B5-4D77-409B-BE2B-ADF3215C97E2}"/>
    <dgm:cxn modelId="{DB949F1F-7865-4747-99A5-84D465B1C12B}" type="presOf" srcId="{E63495D6-FDF7-41AA-AFFA-FA7FFC7D8E94}" destId="{745E018A-A16A-4AAE-8793-240F02D56491}" srcOrd="0" destOrd="0" presId="urn:microsoft.com/office/officeart/2005/8/layout/process4"/>
    <dgm:cxn modelId="{269554F0-93BA-4F9A-A40F-3BC6625A79DB}" srcId="{5DEDFEF7-1644-40A4-B482-54E517F4A2AA}" destId="{01C1AD1B-A585-43A6-B479-1C1D76F0819E}" srcOrd="3" destOrd="0" parTransId="{358CEC19-F098-4A45-8F01-9A8DB3BF0FD6}" sibTransId="{6CC52B11-9E9D-4875-BF7B-C1B6D02FA0DE}"/>
    <dgm:cxn modelId="{903E9F54-0DBB-4842-8136-232E3613C9A2}" srcId="{5DEDFEF7-1644-40A4-B482-54E517F4A2AA}" destId="{95FF3528-8877-4D1A-AABE-0BE3C88635C3}" srcOrd="1" destOrd="0" parTransId="{F7F29F70-3887-4BBA-83C9-254DC3B81198}" sibTransId="{2C1AA7D1-60BD-482A-893B-D9A07BEC5F3A}"/>
    <dgm:cxn modelId="{D89243EA-4189-413D-9433-EF59C5B9FAC4}" type="presOf" srcId="{22604BB4-0949-4E00-9B0B-1F47059E9912}" destId="{20026E2E-F507-4F5E-A690-32BEA5D1DD56}" srcOrd="0" destOrd="0" presId="urn:microsoft.com/office/officeart/2005/8/layout/process4"/>
    <dgm:cxn modelId="{14D939D6-09E4-434F-833C-FDC86E0B117E}" type="presOf" srcId="{FA91E9BE-9534-4ACA-BD35-23D50B18042A}" destId="{24564B5B-55BA-40B4-9133-14FA543F6D4E}" srcOrd="0" destOrd="0" presId="urn:microsoft.com/office/officeart/2005/8/layout/process4"/>
    <dgm:cxn modelId="{228A32F2-532D-43C7-A2F1-8EEB4B9CA128}" srcId="{95FF3528-8877-4D1A-AABE-0BE3C88635C3}" destId="{E63495D6-FDF7-41AA-AFFA-FA7FFC7D8E94}" srcOrd="1" destOrd="0" parTransId="{AC3AD3A1-0D66-4752-BCE3-B9676944C795}" sibTransId="{922E9326-78C1-4A95-84B9-179C246A2803}"/>
    <dgm:cxn modelId="{1133FBD9-55DC-45F6-AC6A-6A1FA825A2F1}" type="presOf" srcId="{95FF3528-8877-4D1A-AABE-0BE3C88635C3}" destId="{CE8865FC-72AB-41FB-9582-5593FE10E064}" srcOrd="0" destOrd="0" presId="urn:microsoft.com/office/officeart/2005/8/layout/process4"/>
    <dgm:cxn modelId="{D93ACDC0-65A7-4948-91AD-6B714D00EA10}" type="presOf" srcId="{01C1AD1B-A585-43A6-B479-1C1D76F0819E}" destId="{65802300-A033-49CB-A0DD-9484C129441F}" srcOrd="0" destOrd="0" presId="urn:microsoft.com/office/officeart/2005/8/layout/process4"/>
    <dgm:cxn modelId="{50F034EA-0555-4500-A8F6-65A94E2FBD2F}" type="presParOf" srcId="{81532255-AEF8-421A-8584-6FE7CBCAD2A2}" destId="{ACB9AD2A-9A17-462C-A4F7-2CF922D0F3CB}" srcOrd="0" destOrd="0" presId="urn:microsoft.com/office/officeart/2005/8/layout/process4"/>
    <dgm:cxn modelId="{49977CA7-754F-4632-B30C-803681B47097}" type="presParOf" srcId="{ACB9AD2A-9A17-462C-A4F7-2CF922D0F3CB}" destId="{65802300-A033-49CB-A0DD-9484C129441F}" srcOrd="0" destOrd="0" presId="urn:microsoft.com/office/officeart/2005/8/layout/process4"/>
    <dgm:cxn modelId="{48A84629-32C6-4A52-AAF9-D2C057A965F2}" type="presParOf" srcId="{81532255-AEF8-421A-8584-6FE7CBCAD2A2}" destId="{79CBFE52-F542-4E50-B82F-BC7B5A964C14}" srcOrd="1" destOrd="0" presId="urn:microsoft.com/office/officeart/2005/8/layout/process4"/>
    <dgm:cxn modelId="{C86D26E0-E7BC-473C-9BD0-68887A8884CB}" type="presParOf" srcId="{81532255-AEF8-421A-8584-6FE7CBCAD2A2}" destId="{9F04CDC7-49FD-4F6D-A38F-34DB6E868791}" srcOrd="2" destOrd="0" presId="urn:microsoft.com/office/officeart/2005/8/layout/process4"/>
    <dgm:cxn modelId="{D428EC36-FB0F-4254-BDE2-3A8698271157}" type="presParOf" srcId="{9F04CDC7-49FD-4F6D-A38F-34DB6E868791}" destId="{24564B5B-55BA-40B4-9133-14FA543F6D4E}" srcOrd="0" destOrd="0" presId="urn:microsoft.com/office/officeart/2005/8/layout/process4"/>
    <dgm:cxn modelId="{F613466B-EDF7-46CB-9226-5AA73CB11E3F}" type="presParOf" srcId="{81532255-AEF8-421A-8584-6FE7CBCAD2A2}" destId="{7A1ACF3E-E020-4ACF-AB6D-1DFB8F601AB9}" srcOrd="3" destOrd="0" presId="urn:microsoft.com/office/officeart/2005/8/layout/process4"/>
    <dgm:cxn modelId="{D399FC5A-B3D4-4E97-81E6-A0C87871F667}" type="presParOf" srcId="{81532255-AEF8-421A-8584-6FE7CBCAD2A2}" destId="{6B728881-9F4D-43CF-B7A2-EC1E4B62BC5A}" srcOrd="4" destOrd="0" presId="urn:microsoft.com/office/officeart/2005/8/layout/process4"/>
    <dgm:cxn modelId="{9B1CE0B9-CC4A-4E27-B393-B4CFAE7080AF}" type="presParOf" srcId="{6B728881-9F4D-43CF-B7A2-EC1E4B62BC5A}" destId="{CE8865FC-72AB-41FB-9582-5593FE10E064}" srcOrd="0" destOrd="0" presId="urn:microsoft.com/office/officeart/2005/8/layout/process4"/>
    <dgm:cxn modelId="{DA8B037D-3F67-46E4-9F20-97BFBA5BC294}" type="presParOf" srcId="{6B728881-9F4D-43CF-B7A2-EC1E4B62BC5A}" destId="{FC39623A-968A-4542-9D38-5198679C3B5B}" srcOrd="1" destOrd="0" presId="urn:microsoft.com/office/officeart/2005/8/layout/process4"/>
    <dgm:cxn modelId="{D2C35A9D-0D18-4DD4-A823-C52561194EFE}" type="presParOf" srcId="{6B728881-9F4D-43CF-B7A2-EC1E4B62BC5A}" destId="{413DEF06-031D-4FBE-88B0-1132A419FB64}" srcOrd="2" destOrd="0" presId="urn:microsoft.com/office/officeart/2005/8/layout/process4"/>
    <dgm:cxn modelId="{D160FC29-AC23-473D-8CAB-34BF4FF01DB4}" type="presParOf" srcId="{413DEF06-031D-4FBE-88B0-1132A419FB64}" destId="{20026E2E-F507-4F5E-A690-32BEA5D1DD56}" srcOrd="0" destOrd="0" presId="urn:microsoft.com/office/officeart/2005/8/layout/process4"/>
    <dgm:cxn modelId="{DFB49A4F-ECBB-4490-BBE3-79CFF297BC8F}" type="presParOf" srcId="{413DEF06-031D-4FBE-88B0-1132A419FB64}" destId="{745E018A-A16A-4AAE-8793-240F02D56491}" srcOrd="1" destOrd="0" presId="urn:microsoft.com/office/officeart/2005/8/layout/process4"/>
    <dgm:cxn modelId="{237E367A-E8BC-499F-8264-A6A57CEDDFB1}" type="presParOf" srcId="{81532255-AEF8-421A-8584-6FE7CBCAD2A2}" destId="{FBBB1062-EF6A-4746-B2A9-873C8E0ED09B}" srcOrd="5" destOrd="0" presId="urn:microsoft.com/office/officeart/2005/8/layout/process4"/>
    <dgm:cxn modelId="{1A814BCB-C99B-41AE-B9C5-F3CF7076489E}" type="presParOf" srcId="{81532255-AEF8-421A-8584-6FE7CBCAD2A2}" destId="{51377444-5BC3-4374-A176-B50FD387FBDD}" srcOrd="6" destOrd="0" presId="urn:microsoft.com/office/officeart/2005/8/layout/process4"/>
    <dgm:cxn modelId="{21218D68-6941-4AE2-A96F-A6544259DDA2}" type="presParOf" srcId="{51377444-5BC3-4374-A176-B50FD387FBDD}" destId="{A1336085-B84F-4D74-98E1-9FF2D11D418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EDFEF7-1644-40A4-B482-54E517F4A2AA}" type="doc">
      <dgm:prSet loTypeId="urn:microsoft.com/office/officeart/2005/8/layout/process4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D734997-547E-470A-90E9-85EB90D4B2FB}">
      <dgm:prSet phldrT="[Teksts]" custT="1"/>
      <dgm:spPr>
        <a:gradFill rotWithShape="0">
          <a:gsLst>
            <a:gs pos="17000">
              <a:srgbClr val="7E0000"/>
            </a:gs>
            <a:gs pos="68000">
              <a:schemeClr val="bg1"/>
            </a:gs>
            <a:gs pos="100000">
              <a:srgbClr val="7E0000"/>
            </a:gs>
          </a:gsLst>
        </a:gradFill>
      </dgm:spPr>
      <dgm:t>
        <a:bodyPr/>
        <a:lstStyle/>
        <a:p>
          <a:r>
            <a:rPr lang="lv-LV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DNA </a:t>
          </a:r>
          <a:r>
            <a:rPr lang="lv-LV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isolation</a:t>
          </a:r>
          <a:r>
            <a:rPr lang="lv-LV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from</a:t>
          </a:r>
          <a:r>
            <a:rPr lang="lv-LV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peripheral blood leukocytes</a:t>
          </a:r>
          <a:endParaRPr lang="lv-LV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355A811-2930-4805-876C-E7B0D50BB93A}" type="parTrans" cxnId="{D413B6BF-8335-4661-B246-8FC760B21B9B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B44572B5-4D77-409B-BE2B-ADF3215C97E2}" type="sibTrans" cxnId="{D413B6BF-8335-4661-B246-8FC760B21B9B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22604BB4-0949-4E00-9B0B-1F47059E9912}">
      <dgm:prSet phldrT="[Teksts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lv-LV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Genotyping</a:t>
          </a:r>
          <a:r>
            <a:rPr lang="lv-LV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of</a:t>
          </a:r>
          <a:r>
            <a:rPr lang="lv-LV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5 </a:t>
          </a:r>
          <a:r>
            <a:rPr lang="lv-LV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allelic</a:t>
          </a:r>
          <a:r>
            <a:rPr lang="lv-LV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variants </a:t>
          </a:r>
          <a:r>
            <a:rPr lang="lv-LV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using</a:t>
          </a:r>
          <a:r>
            <a:rPr lang="lv-LV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RFLP</a:t>
          </a:r>
          <a:endParaRPr lang="lv-LV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395DE44-35F2-4552-92B2-E4B72A4F0958}" type="parTrans" cxnId="{BD6FB367-678E-423F-AF82-8AA75444EBB3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1B5F2899-3C32-4E97-A7AB-47A3D82B2ED7}" type="sibTrans" cxnId="{BD6FB367-678E-423F-AF82-8AA75444EBB3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E63495D6-FDF7-41AA-AFFA-FA7FFC7D8E94}">
      <dgm:prSet phldrT="[Teksts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lv-LV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Genotyping</a:t>
          </a:r>
          <a:r>
            <a:rPr lang="lv-LV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of</a:t>
          </a:r>
          <a:r>
            <a:rPr lang="lv-LV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6 </a:t>
          </a:r>
          <a:r>
            <a:rPr lang="lv-LV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allelic</a:t>
          </a:r>
          <a:r>
            <a:rPr lang="lv-LV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variants </a:t>
          </a:r>
          <a:r>
            <a:rPr lang="lv-LV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using</a:t>
          </a:r>
          <a:r>
            <a:rPr lang="lv-LV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000" i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TaqMan</a:t>
          </a:r>
          <a:r>
            <a:rPr lang="lv-LV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probes</a:t>
          </a:r>
          <a:endParaRPr lang="lv-LV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C3AD3A1-0D66-4752-BCE3-B9676944C795}" type="parTrans" cxnId="{228A32F2-532D-43C7-A2F1-8EEB4B9CA128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922E9326-78C1-4A95-84B9-179C246A2803}" type="sibTrans" cxnId="{228A32F2-532D-43C7-A2F1-8EEB4B9CA128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FA91E9BE-9534-4ACA-BD35-23D50B18042A}">
      <dgm:prSet phldrT="[Teksts]" custT="1"/>
      <dgm:spPr>
        <a:gradFill rotWithShape="0">
          <a:gsLst>
            <a:gs pos="12000">
              <a:srgbClr val="7E0000"/>
            </a:gs>
            <a:gs pos="60000">
              <a:schemeClr val="bg1"/>
            </a:gs>
            <a:gs pos="94000">
              <a:srgbClr val="7E0000"/>
            </a:gs>
          </a:gsLst>
        </a:gradFill>
      </dgm:spPr>
      <dgm:t>
        <a:bodyPr/>
        <a:lstStyle/>
        <a:p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Verification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of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methods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by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Sanger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sequencing</a:t>
          </a:r>
          <a:endParaRPr lang="lv-LV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4586D0C-4833-47EB-ACA2-B31313161942}" type="parTrans" cxnId="{8FACFF9D-3F3B-4CD5-812D-FB4447B7FF6F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727D551D-E7F0-4FDA-873A-6F1BD92F0C1F}" type="sibTrans" cxnId="{8FACFF9D-3F3B-4CD5-812D-FB4447B7FF6F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95FF3528-8877-4D1A-AABE-0BE3C88635C3}">
      <dgm:prSet phldrT="[Teksts]" custT="1"/>
      <dgm:spPr>
        <a:gradFill rotWithShape="0">
          <a:gsLst>
            <a:gs pos="0">
              <a:srgbClr val="7E0000"/>
            </a:gs>
            <a:gs pos="73000">
              <a:schemeClr val="bg1"/>
            </a:gs>
            <a:gs pos="100000">
              <a:srgbClr val="7E0000"/>
            </a:gs>
          </a:gsLst>
        </a:gradFill>
      </dgm:spPr>
      <dgm:t>
        <a:bodyPr/>
        <a:lstStyle/>
        <a:p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Genotyping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of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11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allelic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variants</a:t>
          </a:r>
          <a:endParaRPr lang="lv-LV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C1AA7D1-60BD-482A-893B-D9A07BEC5F3A}" type="sibTrans" cxnId="{903E9F54-0DBB-4842-8136-232E3613C9A2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F7F29F70-3887-4BBA-83C9-254DC3B81198}" type="parTrans" cxnId="{903E9F54-0DBB-4842-8136-232E3613C9A2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01C1AD1B-A585-43A6-B479-1C1D76F0819E}">
      <dgm:prSet custT="1"/>
      <dgm:spPr>
        <a:gradFill rotWithShape="0">
          <a:gsLst>
            <a:gs pos="100000">
              <a:srgbClr val="7E0000"/>
            </a:gs>
            <a:gs pos="48000">
              <a:schemeClr val="bg1"/>
            </a:gs>
            <a:gs pos="100000">
              <a:schemeClr val="bg1"/>
            </a:gs>
          </a:gsLst>
        </a:gradFill>
      </dgm:spPr>
      <dgm:t>
        <a:bodyPr/>
        <a:lstStyle/>
        <a:p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Data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collection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and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statistical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analysis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using</a:t>
          </a:r>
          <a:r>
            <a:rPr lang="lv-LV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R. 3.1.2.</a:t>
          </a:r>
          <a:endParaRPr lang="lv-LV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58CEC19-F098-4A45-8F01-9A8DB3BF0FD6}" type="parTrans" cxnId="{269554F0-93BA-4F9A-A40F-3BC6625A79DB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6CC52B11-9E9D-4875-BF7B-C1B6D02FA0DE}" type="sibTrans" cxnId="{269554F0-93BA-4F9A-A40F-3BC6625A79DB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81532255-AEF8-421A-8584-6FE7CBCAD2A2}" type="pres">
      <dgm:prSet presAssocID="{5DEDFEF7-1644-40A4-B482-54E517F4A2A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ACB9AD2A-9A17-462C-A4F7-2CF922D0F3CB}" type="pres">
      <dgm:prSet presAssocID="{01C1AD1B-A585-43A6-B479-1C1D76F0819E}" presName="boxAndChildren" presStyleCnt="0"/>
      <dgm:spPr/>
    </dgm:pt>
    <dgm:pt modelId="{65802300-A033-49CB-A0DD-9484C129441F}" type="pres">
      <dgm:prSet presAssocID="{01C1AD1B-A585-43A6-B479-1C1D76F0819E}" presName="parentTextBox" presStyleLbl="node1" presStyleIdx="0" presStyleCnt="4" custScaleY="1367380"/>
      <dgm:spPr/>
      <dgm:t>
        <a:bodyPr/>
        <a:lstStyle/>
        <a:p>
          <a:endParaRPr lang="lv-LV"/>
        </a:p>
      </dgm:t>
    </dgm:pt>
    <dgm:pt modelId="{79CBFE52-F542-4E50-B82F-BC7B5A964C14}" type="pres">
      <dgm:prSet presAssocID="{727D551D-E7F0-4FDA-873A-6F1BD92F0C1F}" presName="sp" presStyleCnt="0"/>
      <dgm:spPr/>
    </dgm:pt>
    <dgm:pt modelId="{9F04CDC7-49FD-4F6D-A38F-34DB6E868791}" type="pres">
      <dgm:prSet presAssocID="{FA91E9BE-9534-4ACA-BD35-23D50B18042A}" presName="arrowAndChildren" presStyleCnt="0"/>
      <dgm:spPr/>
    </dgm:pt>
    <dgm:pt modelId="{24564B5B-55BA-40B4-9133-14FA543F6D4E}" type="pres">
      <dgm:prSet presAssocID="{FA91E9BE-9534-4ACA-BD35-23D50B18042A}" presName="parentTextArrow" presStyleLbl="node1" presStyleIdx="1" presStyleCnt="4" custScaleY="1399405"/>
      <dgm:spPr/>
      <dgm:t>
        <a:bodyPr/>
        <a:lstStyle/>
        <a:p>
          <a:endParaRPr lang="lv-LV"/>
        </a:p>
      </dgm:t>
    </dgm:pt>
    <dgm:pt modelId="{7A1ACF3E-E020-4ACF-AB6D-1DFB8F601AB9}" type="pres">
      <dgm:prSet presAssocID="{2C1AA7D1-60BD-482A-893B-D9A07BEC5F3A}" presName="sp" presStyleCnt="0"/>
      <dgm:spPr/>
    </dgm:pt>
    <dgm:pt modelId="{6B728881-9F4D-43CF-B7A2-EC1E4B62BC5A}" type="pres">
      <dgm:prSet presAssocID="{95FF3528-8877-4D1A-AABE-0BE3C88635C3}" presName="arrowAndChildren" presStyleCnt="0"/>
      <dgm:spPr/>
    </dgm:pt>
    <dgm:pt modelId="{CE8865FC-72AB-41FB-9582-5593FE10E064}" type="pres">
      <dgm:prSet presAssocID="{95FF3528-8877-4D1A-AABE-0BE3C88635C3}" presName="parentTextArrow" presStyleLbl="node1" presStyleIdx="1" presStyleCnt="4"/>
      <dgm:spPr/>
      <dgm:t>
        <a:bodyPr/>
        <a:lstStyle/>
        <a:p>
          <a:endParaRPr lang="lv-LV"/>
        </a:p>
      </dgm:t>
    </dgm:pt>
    <dgm:pt modelId="{FC39623A-968A-4542-9D38-5198679C3B5B}" type="pres">
      <dgm:prSet presAssocID="{95FF3528-8877-4D1A-AABE-0BE3C88635C3}" presName="arrow" presStyleLbl="node1" presStyleIdx="2" presStyleCnt="4" custScaleY="2000000"/>
      <dgm:spPr/>
      <dgm:t>
        <a:bodyPr/>
        <a:lstStyle/>
        <a:p>
          <a:endParaRPr lang="lv-LV"/>
        </a:p>
      </dgm:t>
    </dgm:pt>
    <dgm:pt modelId="{413DEF06-031D-4FBE-88B0-1132A419FB64}" type="pres">
      <dgm:prSet presAssocID="{95FF3528-8877-4D1A-AABE-0BE3C88635C3}" presName="descendantArrow" presStyleCnt="0"/>
      <dgm:spPr/>
    </dgm:pt>
    <dgm:pt modelId="{20026E2E-F507-4F5E-A690-32BEA5D1DD56}" type="pres">
      <dgm:prSet presAssocID="{22604BB4-0949-4E00-9B0B-1F47059E9912}" presName="childTextArrow" presStyleLbl="fgAccFollowNode1" presStyleIdx="0" presStyleCnt="2" custScaleX="2000000" custScaleY="200000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745E018A-A16A-4AAE-8793-240F02D56491}" type="pres">
      <dgm:prSet presAssocID="{E63495D6-FDF7-41AA-AFFA-FA7FFC7D8E94}" presName="childTextArrow" presStyleLbl="fgAccFollowNode1" presStyleIdx="1" presStyleCnt="2" custScaleX="2000000" custScaleY="200000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FBBB1062-EF6A-4746-B2A9-873C8E0ED09B}" type="pres">
      <dgm:prSet presAssocID="{B44572B5-4D77-409B-BE2B-ADF3215C97E2}" presName="sp" presStyleCnt="0"/>
      <dgm:spPr/>
    </dgm:pt>
    <dgm:pt modelId="{51377444-5BC3-4374-A176-B50FD387FBDD}" type="pres">
      <dgm:prSet presAssocID="{2D734997-547E-470A-90E9-85EB90D4B2FB}" presName="arrowAndChildren" presStyleCnt="0"/>
      <dgm:spPr/>
    </dgm:pt>
    <dgm:pt modelId="{A1336085-B84F-4D74-98E1-9FF2D11D4186}" type="pres">
      <dgm:prSet presAssocID="{2D734997-547E-470A-90E9-85EB90D4B2FB}" presName="parentTextArrow" presStyleLbl="node1" presStyleIdx="3" presStyleCnt="4" custScaleY="1412584"/>
      <dgm:spPr/>
      <dgm:t>
        <a:bodyPr/>
        <a:lstStyle/>
        <a:p>
          <a:endParaRPr lang="lv-LV"/>
        </a:p>
      </dgm:t>
    </dgm:pt>
  </dgm:ptLst>
  <dgm:cxnLst>
    <dgm:cxn modelId="{8FACFF9D-3F3B-4CD5-812D-FB4447B7FF6F}" srcId="{5DEDFEF7-1644-40A4-B482-54E517F4A2AA}" destId="{FA91E9BE-9534-4ACA-BD35-23D50B18042A}" srcOrd="2" destOrd="0" parTransId="{64586D0C-4833-47EB-ACA2-B31313161942}" sibTransId="{727D551D-E7F0-4FDA-873A-6F1BD92F0C1F}"/>
    <dgm:cxn modelId="{BD6FB367-678E-423F-AF82-8AA75444EBB3}" srcId="{95FF3528-8877-4D1A-AABE-0BE3C88635C3}" destId="{22604BB4-0949-4E00-9B0B-1F47059E9912}" srcOrd="0" destOrd="0" parTransId="{B395DE44-35F2-4552-92B2-E4B72A4F0958}" sibTransId="{1B5F2899-3C32-4E97-A7AB-47A3D82B2ED7}"/>
    <dgm:cxn modelId="{D413B6BF-8335-4661-B246-8FC760B21B9B}" srcId="{5DEDFEF7-1644-40A4-B482-54E517F4A2AA}" destId="{2D734997-547E-470A-90E9-85EB90D4B2FB}" srcOrd="0" destOrd="0" parTransId="{A355A811-2930-4805-876C-E7B0D50BB93A}" sibTransId="{B44572B5-4D77-409B-BE2B-ADF3215C97E2}"/>
    <dgm:cxn modelId="{8DBA3E34-490B-49A1-8E53-325D00DD0338}" type="presOf" srcId="{2D734997-547E-470A-90E9-85EB90D4B2FB}" destId="{A1336085-B84F-4D74-98E1-9FF2D11D4186}" srcOrd="0" destOrd="0" presId="urn:microsoft.com/office/officeart/2005/8/layout/process4"/>
    <dgm:cxn modelId="{269554F0-93BA-4F9A-A40F-3BC6625A79DB}" srcId="{5DEDFEF7-1644-40A4-B482-54E517F4A2AA}" destId="{01C1AD1B-A585-43A6-B479-1C1D76F0819E}" srcOrd="3" destOrd="0" parTransId="{358CEC19-F098-4A45-8F01-9A8DB3BF0FD6}" sibTransId="{6CC52B11-9E9D-4875-BF7B-C1B6D02FA0DE}"/>
    <dgm:cxn modelId="{5ACCF69F-B429-4198-B125-0C7030741685}" type="presOf" srcId="{E63495D6-FDF7-41AA-AFFA-FA7FFC7D8E94}" destId="{745E018A-A16A-4AAE-8793-240F02D56491}" srcOrd="0" destOrd="0" presId="urn:microsoft.com/office/officeart/2005/8/layout/process4"/>
    <dgm:cxn modelId="{BD4500B8-AF44-496D-BB34-90951AA2311C}" type="presOf" srcId="{22604BB4-0949-4E00-9B0B-1F47059E9912}" destId="{20026E2E-F507-4F5E-A690-32BEA5D1DD56}" srcOrd="0" destOrd="0" presId="urn:microsoft.com/office/officeart/2005/8/layout/process4"/>
    <dgm:cxn modelId="{903E9F54-0DBB-4842-8136-232E3613C9A2}" srcId="{5DEDFEF7-1644-40A4-B482-54E517F4A2AA}" destId="{95FF3528-8877-4D1A-AABE-0BE3C88635C3}" srcOrd="1" destOrd="0" parTransId="{F7F29F70-3887-4BBA-83C9-254DC3B81198}" sibTransId="{2C1AA7D1-60BD-482A-893B-D9A07BEC5F3A}"/>
    <dgm:cxn modelId="{1CEFC97D-B843-46E1-97BE-D97EB0E7C4B1}" type="presOf" srcId="{01C1AD1B-A585-43A6-B479-1C1D76F0819E}" destId="{65802300-A033-49CB-A0DD-9484C129441F}" srcOrd="0" destOrd="0" presId="urn:microsoft.com/office/officeart/2005/8/layout/process4"/>
    <dgm:cxn modelId="{8C7C31BD-7998-4DC0-8F0F-EB7DC37A35D5}" type="presOf" srcId="{5DEDFEF7-1644-40A4-B482-54E517F4A2AA}" destId="{81532255-AEF8-421A-8584-6FE7CBCAD2A2}" srcOrd="0" destOrd="0" presId="urn:microsoft.com/office/officeart/2005/8/layout/process4"/>
    <dgm:cxn modelId="{3370A53C-FE73-4D31-98F2-E24B692E9F0E}" type="presOf" srcId="{95FF3528-8877-4D1A-AABE-0BE3C88635C3}" destId="{FC39623A-968A-4542-9D38-5198679C3B5B}" srcOrd="1" destOrd="0" presId="urn:microsoft.com/office/officeart/2005/8/layout/process4"/>
    <dgm:cxn modelId="{228A32F2-532D-43C7-A2F1-8EEB4B9CA128}" srcId="{95FF3528-8877-4D1A-AABE-0BE3C88635C3}" destId="{E63495D6-FDF7-41AA-AFFA-FA7FFC7D8E94}" srcOrd="1" destOrd="0" parTransId="{AC3AD3A1-0D66-4752-BCE3-B9676944C795}" sibTransId="{922E9326-78C1-4A95-84B9-179C246A2803}"/>
    <dgm:cxn modelId="{A24CAE00-1E20-4501-9D8C-1137F37BD07E}" type="presOf" srcId="{FA91E9BE-9534-4ACA-BD35-23D50B18042A}" destId="{24564B5B-55BA-40B4-9133-14FA543F6D4E}" srcOrd="0" destOrd="0" presId="urn:microsoft.com/office/officeart/2005/8/layout/process4"/>
    <dgm:cxn modelId="{722E4C68-43B1-4252-ACF3-53B04976DBE6}" type="presOf" srcId="{95FF3528-8877-4D1A-AABE-0BE3C88635C3}" destId="{CE8865FC-72AB-41FB-9582-5593FE10E064}" srcOrd="0" destOrd="0" presId="urn:microsoft.com/office/officeart/2005/8/layout/process4"/>
    <dgm:cxn modelId="{EFA98AD5-1AFC-421A-81EA-6C1332DFBAF8}" type="presParOf" srcId="{81532255-AEF8-421A-8584-6FE7CBCAD2A2}" destId="{ACB9AD2A-9A17-462C-A4F7-2CF922D0F3CB}" srcOrd="0" destOrd="0" presId="urn:microsoft.com/office/officeart/2005/8/layout/process4"/>
    <dgm:cxn modelId="{9F1509D7-3BA4-4D98-94B5-E1D6EDB81DF1}" type="presParOf" srcId="{ACB9AD2A-9A17-462C-A4F7-2CF922D0F3CB}" destId="{65802300-A033-49CB-A0DD-9484C129441F}" srcOrd="0" destOrd="0" presId="urn:microsoft.com/office/officeart/2005/8/layout/process4"/>
    <dgm:cxn modelId="{BC42B1FC-5F03-40CD-85F3-62EBCDA99887}" type="presParOf" srcId="{81532255-AEF8-421A-8584-6FE7CBCAD2A2}" destId="{79CBFE52-F542-4E50-B82F-BC7B5A964C14}" srcOrd="1" destOrd="0" presId="urn:microsoft.com/office/officeart/2005/8/layout/process4"/>
    <dgm:cxn modelId="{0B5896A1-AEB2-4FDE-B578-5F2AAE5D70AD}" type="presParOf" srcId="{81532255-AEF8-421A-8584-6FE7CBCAD2A2}" destId="{9F04CDC7-49FD-4F6D-A38F-34DB6E868791}" srcOrd="2" destOrd="0" presId="urn:microsoft.com/office/officeart/2005/8/layout/process4"/>
    <dgm:cxn modelId="{996B61D0-577C-498B-A9F7-A56F052B828B}" type="presParOf" srcId="{9F04CDC7-49FD-4F6D-A38F-34DB6E868791}" destId="{24564B5B-55BA-40B4-9133-14FA543F6D4E}" srcOrd="0" destOrd="0" presId="urn:microsoft.com/office/officeart/2005/8/layout/process4"/>
    <dgm:cxn modelId="{587B3FAC-A059-4766-9591-995512B6D0C4}" type="presParOf" srcId="{81532255-AEF8-421A-8584-6FE7CBCAD2A2}" destId="{7A1ACF3E-E020-4ACF-AB6D-1DFB8F601AB9}" srcOrd="3" destOrd="0" presId="urn:microsoft.com/office/officeart/2005/8/layout/process4"/>
    <dgm:cxn modelId="{E6D8779A-9BC6-4CB4-9EF8-FF6D4766F14C}" type="presParOf" srcId="{81532255-AEF8-421A-8584-6FE7CBCAD2A2}" destId="{6B728881-9F4D-43CF-B7A2-EC1E4B62BC5A}" srcOrd="4" destOrd="0" presId="urn:microsoft.com/office/officeart/2005/8/layout/process4"/>
    <dgm:cxn modelId="{D6E3419B-20B9-4E7D-9CA2-499CE633F640}" type="presParOf" srcId="{6B728881-9F4D-43CF-B7A2-EC1E4B62BC5A}" destId="{CE8865FC-72AB-41FB-9582-5593FE10E064}" srcOrd="0" destOrd="0" presId="urn:microsoft.com/office/officeart/2005/8/layout/process4"/>
    <dgm:cxn modelId="{3C52FA57-E2EE-4DC1-B5CE-79F8FDDA222C}" type="presParOf" srcId="{6B728881-9F4D-43CF-B7A2-EC1E4B62BC5A}" destId="{FC39623A-968A-4542-9D38-5198679C3B5B}" srcOrd="1" destOrd="0" presId="urn:microsoft.com/office/officeart/2005/8/layout/process4"/>
    <dgm:cxn modelId="{0BC663EB-987D-4574-BC01-C5CD87BB39E9}" type="presParOf" srcId="{6B728881-9F4D-43CF-B7A2-EC1E4B62BC5A}" destId="{413DEF06-031D-4FBE-88B0-1132A419FB64}" srcOrd="2" destOrd="0" presId="urn:microsoft.com/office/officeart/2005/8/layout/process4"/>
    <dgm:cxn modelId="{EBF077D3-F843-4BD7-B438-074CC4454D71}" type="presParOf" srcId="{413DEF06-031D-4FBE-88B0-1132A419FB64}" destId="{20026E2E-F507-4F5E-A690-32BEA5D1DD56}" srcOrd="0" destOrd="0" presId="urn:microsoft.com/office/officeart/2005/8/layout/process4"/>
    <dgm:cxn modelId="{DB5CC7FF-8E29-4F9F-AC3D-8ACBE9184BB0}" type="presParOf" srcId="{413DEF06-031D-4FBE-88B0-1132A419FB64}" destId="{745E018A-A16A-4AAE-8793-240F02D56491}" srcOrd="1" destOrd="0" presId="urn:microsoft.com/office/officeart/2005/8/layout/process4"/>
    <dgm:cxn modelId="{B627AC0E-9D26-4B3D-BCDF-3F5FB579DFEF}" type="presParOf" srcId="{81532255-AEF8-421A-8584-6FE7CBCAD2A2}" destId="{FBBB1062-EF6A-4746-B2A9-873C8E0ED09B}" srcOrd="5" destOrd="0" presId="urn:microsoft.com/office/officeart/2005/8/layout/process4"/>
    <dgm:cxn modelId="{9D51BEB1-D822-4A83-BB51-4491101C3D23}" type="presParOf" srcId="{81532255-AEF8-421A-8584-6FE7CBCAD2A2}" destId="{51377444-5BC3-4374-A176-B50FD387FBDD}" srcOrd="6" destOrd="0" presId="urn:microsoft.com/office/officeart/2005/8/layout/process4"/>
    <dgm:cxn modelId="{48D8D076-4EE4-46AF-9F21-352AC21D1A71}" type="presParOf" srcId="{51377444-5BC3-4374-A176-B50FD387FBDD}" destId="{A1336085-B84F-4D74-98E1-9FF2D11D418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9319A2-8D08-4495-87DB-A76E1E6F7D4B}">
      <dsp:nvSpPr>
        <dsp:cNvPr id="0" name=""/>
        <dsp:cNvSpPr/>
      </dsp:nvSpPr>
      <dsp:spPr>
        <a:xfrm>
          <a:off x="4284476" y="1042080"/>
          <a:ext cx="2344667" cy="813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6925"/>
              </a:lnTo>
              <a:lnTo>
                <a:pt x="2344667" y="406925"/>
              </a:lnTo>
              <a:lnTo>
                <a:pt x="2344667" y="813851"/>
              </a:lnTo>
            </a:path>
          </a:pathLst>
        </a:custGeom>
        <a:noFill/>
        <a:ln w="25400" cap="flat" cmpd="sng" algn="ctr">
          <a:solidFill>
            <a:srgbClr val="7E0000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B8AE81-7F7D-4874-A35C-17EA20629289}">
      <dsp:nvSpPr>
        <dsp:cNvPr id="0" name=""/>
        <dsp:cNvSpPr/>
      </dsp:nvSpPr>
      <dsp:spPr>
        <a:xfrm>
          <a:off x="1939808" y="1042080"/>
          <a:ext cx="2344667" cy="813851"/>
        </a:xfrm>
        <a:custGeom>
          <a:avLst/>
          <a:gdLst/>
          <a:ahLst/>
          <a:cxnLst/>
          <a:rect l="0" t="0" r="0" b="0"/>
          <a:pathLst>
            <a:path>
              <a:moveTo>
                <a:pt x="2344667" y="0"/>
              </a:moveTo>
              <a:lnTo>
                <a:pt x="2344667" y="406925"/>
              </a:lnTo>
              <a:lnTo>
                <a:pt x="0" y="406925"/>
              </a:lnTo>
              <a:lnTo>
                <a:pt x="0" y="813851"/>
              </a:lnTo>
            </a:path>
          </a:pathLst>
        </a:custGeom>
        <a:noFill/>
        <a:ln w="25400" cap="flat" cmpd="sng" algn="ctr">
          <a:solidFill>
            <a:srgbClr val="7E0000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65A3AA-4A15-467F-A8CF-4AF4BB7D500A}">
      <dsp:nvSpPr>
        <dsp:cNvPr id="0" name=""/>
        <dsp:cNvSpPr/>
      </dsp:nvSpPr>
      <dsp:spPr>
        <a:xfrm>
          <a:off x="2346733" y="112429"/>
          <a:ext cx="3875484" cy="929651"/>
        </a:xfrm>
        <a:prstGeom prst="rect">
          <a:avLst/>
        </a:prstGeom>
        <a:noFill/>
        <a:ln w="38100">
          <a:solidFill>
            <a:srgbClr val="7E000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6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Study</a:t>
          </a:r>
          <a:r>
            <a:rPr lang="lv-LV" sz="3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36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groups</a:t>
          </a:r>
          <a:endParaRPr lang="lv-LV" sz="3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346733" y="112429"/>
        <a:ext cx="3875484" cy="929651"/>
      </dsp:txXfrm>
    </dsp:sp>
    <dsp:sp modelId="{B7C5D6C2-7C1B-4F59-9C4A-C2E729ADF8D1}">
      <dsp:nvSpPr>
        <dsp:cNvPr id="0" name=""/>
        <dsp:cNvSpPr/>
      </dsp:nvSpPr>
      <dsp:spPr>
        <a:xfrm>
          <a:off x="2065" y="1855932"/>
          <a:ext cx="3875484" cy="3729107"/>
        </a:xfrm>
        <a:prstGeom prst="rect">
          <a:avLst/>
        </a:prstGeom>
        <a:gradFill rotWithShape="0">
          <a:gsLst>
            <a:gs pos="0">
              <a:srgbClr val="640000"/>
            </a:gs>
            <a:gs pos="82000">
              <a:schemeClr val="bg1"/>
            </a:gs>
            <a:gs pos="100000">
              <a:schemeClr val="bg1"/>
            </a:gs>
          </a:gsLst>
          <a:lin ang="54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Patients</a:t>
          </a:r>
          <a:endParaRPr lang="lv-LV" sz="2800" b="1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2 609 </a:t>
          </a:r>
          <a:r>
            <a:rPr lang="lv-LV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breast</a:t>
          </a:r>
          <a:r>
            <a:rPr lang="lv-LV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cancer</a:t>
          </a:r>
          <a:r>
            <a:rPr lang="lv-LV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patients</a:t>
          </a:r>
          <a:r>
            <a:rPr lang="lv-LV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</a:t>
          </a:r>
          <a:r>
            <a:rPr lang="lv-LV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with</a:t>
          </a:r>
          <a:r>
            <a:rPr lang="lv-LV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</a:t>
          </a:r>
        </a:p>
        <a:p>
          <a:pPr marL="176213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-no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proven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founder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mutations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in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BRCA1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gene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(5382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insC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4153delA, 300T/G), </a:t>
          </a:r>
        </a:p>
        <a:p>
          <a:pPr marL="176213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-no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positive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family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history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of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the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disease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lv-LV" sz="2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065" y="1855932"/>
        <a:ext cx="3875484" cy="3729107"/>
      </dsp:txXfrm>
    </dsp:sp>
    <dsp:sp modelId="{0C0EFA73-800D-4839-A874-FDB305F879F3}">
      <dsp:nvSpPr>
        <dsp:cNvPr id="0" name=""/>
        <dsp:cNvSpPr/>
      </dsp:nvSpPr>
      <dsp:spPr>
        <a:xfrm>
          <a:off x="4691401" y="1855932"/>
          <a:ext cx="3875484" cy="3792277"/>
        </a:xfrm>
        <a:prstGeom prst="rect">
          <a:avLst/>
        </a:prstGeom>
        <a:gradFill rotWithShape="0">
          <a:gsLst>
            <a:gs pos="0">
              <a:srgbClr val="640000"/>
            </a:gs>
            <a:gs pos="100000">
              <a:schemeClr val="bg1"/>
            </a:gs>
            <a:gs pos="84000">
              <a:schemeClr val="bg1"/>
            </a:gs>
            <a:gs pos="100000">
              <a:schemeClr val="bg1"/>
            </a:gs>
          </a:gsLst>
          <a:lin ang="5400000" scaled="0"/>
        </a:gradFill>
        <a:ln>
          <a:solidFill>
            <a:srgbClr val="7E000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Controls</a:t>
          </a:r>
          <a:endParaRPr lang="lv-LV" sz="2800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marL="176213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694 </a:t>
          </a:r>
          <a:r>
            <a:rPr lang="lv-LV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volunteer</a:t>
          </a:r>
          <a:r>
            <a:rPr lang="lv-LV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blood</a:t>
          </a:r>
          <a:r>
            <a:rPr lang="lv-LV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donors </a:t>
          </a:r>
          <a:r>
            <a:rPr lang="lv-LV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with</a:t>
          </a:r>
          <a:r>
            <a:rPr lang="lv-LV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</a:t>
          </a:r>
        </a:p>
        <a:p>
          <a:pPr marL="176213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-no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oncologic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illnesses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detected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at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the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time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of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application</a:t>
          </a:r>
          <a:r>
            <a:rPr lang="lv-LV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91401" y="1855932"/>
        <a:ext cx="3875484" cy="37922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802300-A033-49CB-A0DD-9484C129441F}">
      <dsp:nvSpPr>
        <dsp:cNvPr id="0" name=""/>
        <dsp:cNvSpPr/>
      </dsp:nvSpPr>
      <dsp:spPr>
        <a:xfrm>
          <a:off x="0" y="4252215"/>
          <a:ext cx="8532440" cy="785613"/>
        </a:xfrm>
        <a:prstGeom prst="rect">
          <a:avLst/>
        </a:prstGeom>
        <a:gradFill rotWithShape="0">
          <a:gsLst>
            <a:gs pos="100000">
              <a:srgbClr val="7E0000"/>
            </a:gs>
            <a:gs pos="48000">
              <a:schemeClr val="bg1"/>
            </a:gs>
            <a:gs pos="100000">
              <a:schemeClr val="bg1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Data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collection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and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statistical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analysis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using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R. 3.1.2.</a:t>
          </a:r>
          <a:endParaRPr lang="lv-LV" sz="2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252215"/>
        <a:ext cx="8532440" cy="785613"/>
      </dsp:txXfrm>
    </dsp:sp>
    <dsp:sp modelId="{24564B5B-55BA-40B4-9133-14FA543F6D4E}">
      <dsp:nvSpPr>
        <dsp:cNvPr id="0" name=""/>
        <dsp:cNvSpPr/>
      </dsp:nvSpPr>
      <dsp:spPr>
        <a:xfrm rot="10800000">
          <a:off x="0" y="3016506"/>
          <a:ext cx="8532440" cy="1236571"/>
        </a:xfrm>
        <a:prstGeom prst="upArrowCallout">
          <a:avLst/>
        </a:prstGeom>
        <a:gradFill rotWithShape="0">
          <a:gsLst>
            <a:gs pos="12000">
              <a:srgbClr val="7E0000"/>
            </a:gs>
            <a:gs pos="60000">
              <a:schemeClr val="bg1"/>
            </a:gs>
            <a:gs pos="94000">
              <a:srgbClr val="7E0000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Verification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of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methods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by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Sanger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sequencing</a:t>
          </a:r>
          <a:endParaRPr lang="lv-LV" sz="2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3016506"/>
        <a:ext cx="8532440" cy="803487"/>
      </dsp:txXfrm>
    </dsp:sp>
    <dsp:sp modelId="{FC39623A-968A-4542-9D38-5198679C3B5B}">
      <dsp:nvSpPr>
        <dsp:cNvPr id="0" name=""/>
        <dsp:cNvSpPr/>
      </dsp:nvSpPr>
      <dsp:spPr>
        <a:xfrm rot="10800000">
          <a:off x="0" y="1250086"/>
          <a:ext cx="8532440" cy="1767281"/>
        </a:xfrm>
        <a:prstGeom prst="upArrowCallout">
          <a:avLst/>
        </a:prstGeom>
        <a:gradFill rotWithShape="0">
          <a:gsLst>
            <a:gs pos="0">
              <a:srgbClr val="7E0000"/>
            </a:gs>
            <a:gs pos="73000">
              <a:schemeClr val="bg1"/>
            </a:gs>
            <a:gs pos="100000">
              <a:srgbClr val="7E0000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Genotyping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of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11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allelic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variants</a:t>
          </a:r>
          <a:endParaRPr lang="lv-LV" sz="2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-10800000">
        <a:off x="0" y="1250086"/>
        <a:ext cx="8532440" cy="620315"/>
      </dsp:txXfrm>
    </dsp:sp>
    <dsp:sp modelId="{20026E2E-F507-4F5E-A690-32BEA5D1DD56}">
      <dsp:nvSpPr>
        <dsp:cNvPr id="0" name=""/>
        <dsp:cNvSpPr/>
      </dsp:nvSpPr>
      <dsp:spPr>
        <a:xfrm>
          <a:off x="1041" y="1869562"/>
          <a:ext cx="4265178" cy="528417"/>
        </a:xfrm>
        <a:prstGeom prst="rect">
          <a:avLst/>
        </a:prstGeom>
        <a:solidFill>
          <a:schemeClr val="bg1">
            <a:lumMod val="85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Genotyping</a:t>
          </a:r>
          <a:r>
            <a:rPr lang="lv-LV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of</a:t>
          </a:r>
          <a:r>
            <a:rPr lang="lv-LV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5 </a:t>
          </a:r>
          <a:r>
            <a:rPr lang="lv-LV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allelic</a:t>
          </a:r>
          <a:r>
            <a:rPr lang="lv-LV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variants </a:t>
          </a:r>
          <a:r>
            <a:rPr lang="lv-LV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using</a:t>
          </a:r>
          <a:r>
            <a:rPr lang="lv-LV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RFLP</a:t>
          </a:r>
          <a:endParaRPr lang="lv-LV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41" y="1869562"/>
        <a:ext cx="4265178" cy="528417"/>
      </dsp:txXfrm>
    </dsp:sp>
    <dsp:sp modelId="{745E018A-A16A-4AAE-8793-240F02D56491}">
      <dsp:nvSpPr>
        <dsp:cNvPr id="0" name=""/>
        <dsp:cNvSpPr/>
      </dsp:nvSpPr>
      <dsp:spPr>
        <a:xfrm>
          <a:off x="4266220" y="1869562"/>
          <a:ext cx="4265178" cy="528417"/>
        </a:xfrm>
        <a:prstGeom prst="rect">
          <a:avLst/>
        </a:prstGeom>
        <a:solidFill>
          <a:schemeClr val="bg1">
            <a:lumMod val="85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Genotyping</a:t>
          </a:r>
          <a:r>
            <a:rPr lang="lv-LV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of</a:t>
          </a:r>
          <a:r>
            <a:rPr lang="lv-LV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6 </a:t>
          </a:r>
          <a:r>
            <a:rPr lang="lv-LV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allelic</a:t>
          </a:r>
          <a:r>
            <a:rPr lang="lv-LV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variants </a:t>
          </a:r>
          <a:r>
            <a:rPr lang="lv-LV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using</a:t>
          </a:r>
          <a:r>
            <a:rPr lang="lv-LV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000" i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TaqMan</a:t>
          </a:r>
          <a:r>
            <a:rPr lang="lv-LV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probes</a:t>
          </a:r>
          <a:endParaRPr lang="lv-LV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66220" y="1869562"/>
        <a:ext cx="4265178" cy="528417"/>
      </dsp:txXfrm>
    </dsp:sp>
    <dsp:sp modelId="{A1336085-B84F-4D74-98E1-9FF2D11D4186}">
      <dsp:nvSpPr>
        <dsp:cNvPr id="0" name=""/>
        <dsp:cNvSpPr/>
      </dsp:nvSpPr>
      <dsp:spPr>
        <a:xfrm rot="10800000">
          <a:off x="0" y="2731"/>
          <a:ext cx="8532440" cy="1248216"/>
        </a:xfrm>
        <a:prstGeom prst="upArrowCallout">
          <a:avLst/>
        </a:prstGeom>
        <a:gradFill rotWithShape="0">
          <a:gsLst>
            <a:gs pos="17000">
              <a:srgbClr val="7E0000"/>
            </a:gs>
            <a:gs pos="68000">
              <a:schemeClr val="bg1"/>
            </a:gs>
            <a:gs pos="100000">
              <a:srgbClr val="7E0000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DNA </a:t>
          </a:r>
          <a:r>
            <a:rPr lang="lv-LV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isolation</a:t>
          </a:r>
          <a:r>
            <a:rPr lang="lv-LV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from</a:t>
          </a:r>
          <a:r>
            <a:rPr lang="lv-LV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peripheral blood leukocytes</a:t>
          </a:r>
          <a:endParaRPr lang="lv-LV" sz="2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2731"/>
        <a:ext cx="8532440" cy="8110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802300-A033-49CB-A0DD-9484C129441F}">
      <dsp:nvSpPr>
        <dsp:cNvPr id="0" name=""/>
        <dsp:cNvSpPr/>
      </dsp:nvSpPr>
      <dsp:spPr>
        <a:xfrm>
          <a:off x="0" y="4252215"/>
          <a:ext cx="8532440" cy="785613"/>
        </a:xfrm>
        <a:prstGeom prst="rect">
          <a:avLst/>
        </a:prstGeom>
        <a:gradFill rotWithShape="0">
          <a:gsLst>
            <a:gs pos="100000">
              <a:srgbClr val="7E0000"/>
            </a:gs>
            <a:gs pos="48000">
              <a:schemeClr val="bg1"/>
            </a:gs>
            <a:gs pos="100000">
              <a:schemeClr val="bg1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Data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collection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and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statistical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analysis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using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R. 3.1.2.</a:t>
          </a:r>
          <a:endParaRPr lang="lv-LV" sz="2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252215"/>
        <a:ext cx="8532440" cy="785613"/>
      </dsp:txXfrm>
    </dsp:sp>
    <dsp:sp modelId="{24564B5B-55BA-40B4-9133-14FA543F6D4E}">
      <dsp:nvSpPr>
        <dsp:cNvPr id="0" name=""/>
        <dsp:cNvSpPr/>
      </dsp:nvSpPr>
      <dsp:spPr>
        <a:xfrm rot="10800000">
          <a:off x="0" y="3016506"/>
          <a:ext cx="8532440" cy="1236571"/>
        </a:xfrm>
        <a:prstGeom prst="upArrowCallout">
          <a:avLst/>
        </a:prstGeom>
        <a:gradFill rotWithShape="0">
          <a:gsLst>
            <a:gs pos="12000">
              <a:srgbClr val="7E0000"/>
            </a:gs>
            <a:gs pos="60000">
              <a:schemeClr val="bg1"/>
            </a:gs>
            <a:gs pos="94000">
              <a:srgbClr val="7E0000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Verification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of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methods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by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Sanger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sequencing</a:t>
          </a:r>
          <a:endParaRPr lang="lv-LV" sz="2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3016506"/>
        <a:ext cx="8532440" cy="803487"/>
      </dsp:txXfrm>
    </dsp:sp>
    <dsp:sp modelId="{FC39623A-968A-4542-9D38-5198679C3B5B}">
      <dsp:nvSpPr>
        <dsp:cNvPr id="0" name=""/>
        <dsp:cNvSpPr/>
      </dsp:nvSpPr>
      <dsp:spPr>
        <a:xfrm rot="10800000">
          <a:off x="0" y="1250086"/>
          <a:ext cx="8532440" cy="1767281"/>
        </a:xfrm>
        <a:prstGeom prst="upArrowCallout">
          <a:avLst/>
        </a:prstGeom>
        <a:gradFill rotWithShape="0">
          <a:gsLst>
            <a:gs pos="0">
              <a:srgbClr val="7E0000"/>
            </a:gs>
            <a:gs pos="73000">
              <a:schemeClr val="bg1"/>
            </a:gs>
            <a:gs pos="100000">
              <a:srgbClr val="7E0000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Genotyping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of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11 </a:t>
          </a:r>
          <a:r>
            <a:rPr lang="lv-LV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allelic</a:t>
          </a:r>
          <a:r>
            <a:rPr lang="lv-LV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variants</a:t>
          </a:r>
          <a:endParaRPr lang="lv-LV" sz="2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-10800000">
        <a:off x="0" y="1250086"/>
        <a:ext cx="8532440" cy="620315"/>
      </dsp:txXfrm>
    </dsp:sp>
    <dsp:sp modelId="{20026E2E-F507-4F5E-A690-32BEA5D1DD56}">
      <dsp:nvSpPr>
        <dsp:cNvPr id="0" name=""/>
        <dsp:cNvSpPr/>
      </dsp:nvSpPr>
      <dsp:spPr>
        <a:xfrm>
          <a:off x="1041" y="1869562"/>
          <a:ext cx="4265178" cy="528417"/>
        </a:xfrm>
        <a:prstGeom prst="rect">
          <a:avLst/>
        </a:prstGeom>
        <a:solidFill>
          <a:schemeClr val="bg1">
            <a:lumMod val="85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Genotyping</a:t>
          </a:r>
          <a:r>
            <a:rPr lang="lv-LV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of</a:t>
          </a:r>
          <a:r>
            <a:rPr lang="lv-LV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5 </a:t>
          </a:r>
          <a:r>
            <a:rPr lang="lv-LV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allelic</a:t>
          </a:r>
          <a:r>
            <a:rPr lang="lv-LV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variants </a:t>
          </a:r>
          <a:r>
            <a:rPr lang="lv-LV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using</a:t>
          </a:r>
          <a:r>
            <a:rPr lang="lv-LV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RFLP</a:t>
          </a:r>
          <a:endParaRPr lang="lv-LV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41" y="1869562"/>
        <a:ext cx="4265178" cy="528417"/>
      </dsp:txXfrm>
    </dsp:sp>
    <dsp:sp modelId="{745E018A-A16A-4AAE-8793-240F02D56491}">
      <dsp:nvSpPr>
        <dsp:cNvPr id="0" name=""/>
        <dsp:cNvSpPr/>
      </dsp:nvSpPr>
      <dsp:spPr>
        <a:xfrm>
          <a:off x="4266220" y="1869562"/>
          <a:ext cx="4265178" cy="528417"/>
        </a:xfrm>
        <a:prstGeom prst="rect">
          <a:avLst/>
        </a:prstGeom>
        <a:solidFill>
          <a:schemeClr val="bg1">
            <a:lumMod val="85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Genotyping</a:t>
          </a:r>
          <a:r>
            <a:rPr lang="lv-LV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of</a:t>
          </a:r>
          <a:r>
            <a:rPr lang="lv-LV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6 </a:t>
          </a:r>
          <a:r>
            <a:rPr lang="lv-LV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allelic</a:t>
          </a:r>
          <a:r>
            <a:rPr lang="lv-LV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variants </a:t>
          </a:r>
          <a:r>
            <a:rPr lang="lv-LV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using</a:t>
          </a:r>
          <a:r>
            <a:rPr lang="lv-LV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000" i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TaqMan</a:t>
          </a:r>
          <a:r>
            <a:rPr lang="lv-LV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probes</a:t>
          </a:r>
          <a:endParaRPr lang="lv-LV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66220" y="1869562"/>
        <a:ext cx="4265178" cy="528417"/>
      </dsp:txXfrm>
    </dsp:sp>
    <dsp:sp modelId="{A1336085-B84F-4D74-98E1-9FF2D11D4186}">
      <dsp:nvSpPr>
        <dsp:cNvPr id="0" name=""/>
        <dsp:cNvSpPr/>
      </dsp:nvSpPr>
      <dsp:spPr>
        <a:xfrm rot="10800000">
          <a:off x="0" y="2731"/>
          <a:ext cx="8532440" cy="1248216"/>
        </a:xfrm>
        <a:prstGeom prst="upArrowCallout">
          <a:avLst/>
        </a:prstGeom>
        <a:gradFill rotWithShape="0">
          <a:gsLst>
            <a:gs pos="17000">
              <a:srgbClr val="7E0000"/>
            </a:gs>
            <a:gs pos="68000">
              <a:schemeClr val="bg1"/>
            </a:gs>
            <a:gs pos="100000">
              <a:srgbClr val="7E0000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DNA </a:t>
          </a:r>
          <a:r>
            <a:rPr lang="lv-LV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isolation</a:t>
          </a:r>
          <a:r>
            <a:rPr lang="lv-LV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lv-LV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from</a:t>
          </a:r>
          <a:r>
            <a:rPr lang="lv-LV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peripheral blood leukocytes</a:t>
          </a:r>
          <a:endParaRPr lang="lv-LV" sz="2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2731"/>
        <a:ext cx="8532440" cy="8110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0.09119</cdr:y>
    </cdr:from>
    <cdr:to>
      <cdr:x>0.20413</cdr:x>
      <cdr:y>0.9403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439964"/>
          <a:ext cx="1734481" cy="40965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lnSpc>
              <a:spcPts val="2600"/>
            </a:lnSpc>
          </a:pPr>
          <a:r>
            <a:rPr lang="lv-LV" sz="11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Rs15571833 OR = 1.45</a:t>
          </a:r>
          <a:endParaRPr lang="lv-LV" sz="11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>
            <a:lnSpc>
              <a:spcPts val="2600"/>
            </a:lnSpc>
          </a:pPr>
          <a:r>
            <a:rPr lang="lv-LV" sz="1100" b="1" dirty="0" smtClean="0">
              <a:solidFill>
                <a:srgbClr val="7E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Rs7072776 OR = 1.27</a:t>
          </a:r>
          <a:endParaRPr lang="lv-LV" sz="1100" b="1" dirty="0">
            <a:solidFill>
              <a:srgbClr val="7E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>
            <a:lnSpc>
              <a:spcPts val="2600"/>
            </a:lnSpc>
          </a:pPr>
          <a:r>
            <a:rPr lang="lv-LV" sz="1100" b="1" dirty="0" smtClean="0">
              <a:solidFill>
                <a:srgbClr val="7E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Rs3760982 OR= 1.34</a:t>
          </a:r>
          <a:endParaRPr lang="lv-LV" sz="1100" b="1" dirty="0">
            <a:solidFill>
              <a:srgbClr val="7E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>
            <a:lnSpc>
              <a:spcPts val="2600"/>
            </a:lnSpc>
          </a:pPr>
          <a:r>
            <a:rPr lang="lv-LV" sz="11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Rs616488 OR = 0.85</a:t>
          </a:r>
          <a:endParaRPr lang="lv-LV" sz="11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>
            <a:lnSpc>
              <a:spcPts val="2600"/>
            </a:lnSpc>
          </a:pPr>
          <a:r>
            <a:rPr lang="lv-LV" sz="11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Rs204247 OR = 0.86</a:t>
          </a:r>
          <a:endParaRPr lang="lv-LV" sz="11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>
            <a:lnSpc>
              <a:spcPts val="2600"/>
            </a:lnSpc>
          </a:pPr>
          <a:r>
            <a:rPr lang="lv-LV" sz="11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Rs132390 OR = 0.51</a:t>
          </a:r>
          <a:endParaRPr lang="lv-LV" sz="11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>
            <a:lnSpc>
              <a:spcPts val="2600"/>
            </a:lnSpc>
          </a:pPr>
          <a:r>
            <a:rPr lang="lv-LV" sz="1100" b="1" dirty="0" smtClean="0">
              <a:solidFill>
                <a:srgbClr val="7E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Rs13329835 OR = 1.38</a:t>
          </a:r>
          <a:endParaRPr lang="lv-LV" sz="1100" b="1" dirty="0">
            <a:solidFill>
              <a:srgbClr val="7E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>
            <a:lnSpc>
              <a:spcPts val="2600"/>
            </a:lnSpc>
          </a:pPr>
          <a:r>
            <a:rPr lang="lv-LV" sz="1100" b="1" dirty="0" smtClean="0">
              <a:solidFill>
                <a:srgbClr val="7E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Rs1550623 OR = 1.37</a:t>
          </a:r>
          <a:endParaRPr lang="lv-LV" sz="1100" b="1" dirty="0">
            <a:solidFill>
              <a:srgbClr val="7E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>
            <a:lnSpc>
              <a:spcPts val="2600"/>
            </a:lnSpc>
          </a:pPr>
          <a:r>
            <a:rPr lang="lv-LV" sz="1100" b="1" dirty="0" smtClean="0">
              <a:solidFill>
                <a:srgbClr val="7E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Rs17356907 OR = 0.69</a:t>
          </a:r>
          <a:endParaRPr lang="lv-LV" sz="1100" b="1" dirty="0">
            <a:solidFill>
              <a:srgbClr val="7E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>
            <a:lnSpc>
              <a:spcPts val="2600"/>
            </a:lnSpc>
          </a:pPr>
          <a:r>
            <a:rPr lang="lv-LV" sz="1100" b="1" dirty="0" smtClean="0">
              <a:solidFill>
                <a:srgbClr val="7E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Rs9693444 OR = 1.39</a:t>
          </a:r>
          <a:endParaRPr lang="lv-LV" sz="1100" b="1" dirty="0">
            <a:solidFill>
              <a:srgbClr val="7E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>
            <a:lnSpc>
              <a:spcPts val="2600"/>
            </a:lnSpc>
          </a:pPr>
          <a:r>
            <a:rPr lang="lv-LV" sz="1100" b="1" dirty="0" smtClean="0">
              <a:solidFill>
                <a:srgbClr val="7E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Rs1436904 OR = 0.86</a:t>
          </a:r>
          <a:endParaRPr lang="lv-LV" sz="1100" b="1" dirty="0">
            <a:solidFill>
              <a:srgbClr val="7E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0.11311</cdr:x>
      <cdr:y>0.3971</cdr:y>
    </cdr:from>
    <cdr:to>
      <cdr:x>0.30221</cdr:x>
      <cdr:y>0.3971</cdr:y>
    </cdr:to>
    <cdr:cxnSp macro="">
      <cdr:nvCxnSpPr>
        <cdr:cNvPr id="3" name="Taisns savienotājs 2"/>
        <cdr:cNvCxnSpPr/>
      </cdr:nvCxnSpPr>
      <cdr:spPr>
        <a:xfrm xmlns:a="http://schemas.openxmlformats.org/drawingml/2006/main">
          <a:off x="620567" y="1356359"/>
          <a:ext cx="1037478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  <a:prstDash val="lg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0.29688</cdr:x>
      <cdr:y>0.66637</cdr:y>
    </cdr:from>
    <cdr:to>
      <cdr:x>0.29808</cdr:x>
      <cdr:y>0.83662</cdr:y>
    </cdr:to>
    <cdr:cxnSp macro="">
      <cdr:nvCxnSpPr>
        <cdr:cNvPr id="5" name="Taisns savienotājs 4"/>
        <cdr:cNvCxnSpPr/>
      </cdr:nvCxnSpPr>
      <cdr:spPr>
        <a:xfrm xmlns:a="http://schemas.openxmlformats.org/drawingml/2006/main">
          <a:off x="1628775" y="2276107"/>
          <a:ext cx="6611" cy="581507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0.28471</cdr:x>
      <cdr:y>0.45634</cdr:y>
    </cdr:from>
    <cdr:to>
      <cdr:x>0.29525</cdr:x>
      <cdr:y>0.49014</cdr:y>
    </cdr:to>
    <cdr:cxnSp macro="">
      <cdr:nvCxnSpPr>
        <cdr:cNvPr id="18" name="Taisns savienotājs 17"/>
        <cdr:cNvCxnSpPr/>
      </cdr:nvCxnSpPr>
      <cdr:spPr>
        <a:xfrm xmlns:a="http://schemas.openxmlformats.org/drawingml/2006/main">
          <a:off x="1543050" y="1543051"/>
          <a:ext cx="57150" cy="1143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0.27475</cdr:x>
      <cdr:y>0.49953</cdr:y>
    </cdr:from>
    <cdr:to>
      <cdr:x>0.29877</cdr:x>
      <cdr:y>0.57183</cdr:y>
    </cdr:to>
    <cdr:cxnSp macro="">
      <cdr:nvCxnSpPr>
        <cdr:cNvPr id="19" name="Taisns savienotājs 18"/>
        <cdr:cNvCxnSpPr/>
      </cdr:nvCxnSpPr>
      <cdr:spPr>
        <a:xfrm xmlns:a="http://schemas.openxmlformats.org/drawingml/2006/main">
          <a:off x="1489075" y="1689100"/>
          <a:ext cx="130175" cy="24447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0.24663</cdr:x>
      <cdr:y>0.60094</cdr:y>
    </cdr:from>
    <cdr:to>
      <cdr:x>0.29877</cdr:x>
      <cdr:y>0.7493</cdr:y>
    </cdr:to>
    <cdr:cxnSp macro="">
      <cdr:nvCxnSpPr>
        <cdr:cNvPr id="21" name="Taisns savienotājs 20"/>
        <cdr:cNvCxnSpPr/>
      </cdr:nvCxnSpPr>
      <cdr:spPr>
        <a:xfrm xmlns:a="http://schemas.openxmlformats.org/drawingml/2006/main">
          <a:off x="1336675" y="2032000"/>
          <a:ext cx="282575" cy="50165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0.29808</cdr:x>
      <cdr:y>0.39877</cdr:y>
    </cdr:from>
    <cdr:to>
      <cdr:x>0.29861</cdr:x>
      <cdr:y>0.83662</cdr:y>
    </cdr:to>
    <cdr:cxnSp macro="">
      <cdr:nvCxnSpPr>
        <cdr:cNvPr id="27" name="Taisns savienotājs 4"/>
        <cdr:cNvCxnSpPr/>
      </cdr:nvCxnSpPr>
      <cdr:spPr>
        <a:xfrm xmlns:a="http://schemas.openxmlformats.org/drawingml/2006/main" flipH="1">
          <a:off x="1635386" y="1362075"/>
          <a:ext cx="2914" cy="1495539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0.59896</cdr:x>
      <cdr:y>0.4155</cdr:y>
    </cdr:from>
    <cdr:to>
      <cdr:x>0.60243</cdr:x>
      <cdr:y>0.8488</cdr:y>
    </cdr:to>
    <cdr:cxnSp macro="">
      <cdr:nvCxnSpPr>
        <cdr:cNvPr id="28" name="Taisns savienotājs 11"/>
        <cdr:cNvCxnSpPr/>
      </cdr:nvCxnSpPr>
      <cdr:spPr>
        <a:xfrm xmlns:a="http://schemas.openxmlformats.org/drawingml/2006/main">
          <a:off x="3286125" y="1419225"/>
          <a:ext cx="19062" cy="1479987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0.60069</cdr:x>
      <cdr:y>0.40157</cdr:y>
    </cdr:from>
    <cdr:to>
      <cdr:x>1</cdr:x>
      <cdr:y>0.40368</cdr:y>
    </cdr:to>
    <cdr:cxnSp macro="">
      <cdr:nvCxnSpPr>
        <cdr:cNvPr id="29" name="Taisns savienotājs 13"/>
        <cdr:cNvCxnSpPr/>
      </cdr:nvCxnSpPr>
      <cdr:spPr>
        <a:xfrm xmlns:a="http://schemas.openxmlformats.org/drawingml/2006/main">
          <a:off x="3295626" y="1371613"/>
          <a:ext cx="2190774" cy="7207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  <a:prstDash val="lg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0.28299</cdr:x>
      <cdr:y>0.44897</cdr:y>
    </cdr:from>
    <cdr:to>
      <cdr:x>0.30035</cdr:x>
      <cdr:y>0.50195</cdr:y>
    </cdr:to>
    <cdr:cxnSp macro="">
      <cdr:nvCxnSpPr>
        <cdr:cNvPr id="30" name="Taisns savienotājs 17"/>
        <cdr:cNvCxnSpPr/>
      </cdr:nvCxnSpPr>
      <cdr:spPr>
        <a:xfrm xmlns:a="http://schemas.openxmlformats.org/drawingml/2006/main">
          <a:off x="1552596" y="1533531"/>
          <a:ext cx="95229" cy="180969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0.27257</cdr:x>
      <cdr:y>0.49637</cdr:y>
    </cdr:from>
    <cdr:to>
      <cdr:x>0.29877</cdr:x>
      <cdr:y>0.57183</cdr:y>
    </cdr:to>
    <cdr:cxnSp macro="">
      <cdr:nvCxnSpPr>
        <cdr:cNvPr id="31" name="Taisns savienotājs 18"/>
        <cdr:cNvCxnSpPr/>
      </cdr:nvCxnSpPr>
      <cdr:spPr>
        <a:xfrm xmlns:a="http://schemas.openxmlformats.org/drawingml/2006/main">
          <a:off x="1495425" y="1695450"/>
          <a:ext cx="143747" cy="25773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0.24663</cdr:x>
      <cdr:y>0.60094</cdr:y>
    </cdr:from>
    <cdr:to>
      <cdr:x>0.29877</cdr:x>
      <cdr:y>0.7493</cdr:y>
    </cdr:to>
    <cdr:cxnSp macro="">
      <cdr:nvCxnSpPr>
        <cdr:cNvPr id="32" name="Taisns savienotājs 20"/>
        <cdr:cNvCxnSpPr/>
      </cdr:nvCxnSpPr>
      <cdr:spPr>
        <a:xfrm xmlns:a="http://schemas.openxmlformats.org/drawingml/2006/main">
          <a:off x="1336675" y="2032000"/>
          <a:ext cx="282575" cy="50165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0.26042</cdr:x>
      <cdr:y>0.54657</cdr:y>
    </cdr:from>
    <cdr:to>
      <cdr:x>0.30051</cdr:x>
      <cdr:y>0.65639</cdr:y>
    </cdr:to>
    <cdr:cxnSp macro="">
      <cdr:nvCxnSpPr>
        <cdr:cNvPr id="33" name="Taisns savienotājs 23"/>
        <cdr:cNvCxnSpPr/>
      </cdr:nvCxnSpPr>
      <cdr:spPr>
        <a:xfrm xmlns:a="http://schemas.openxmlformats.org/drawingml/2006/main">
          <a:off x="1428747" y="1866909"/>
          <a:ext cx="219950" cy="375109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0.22906</cdr:x>
      <cdr:y>0.65728</cdr:y>
    </cdr:from>
    <cdr:to>
      <cdr:x>0.29525</cdr:x>
      <cdr:y>0.83662</cdr:y>
    </cdr:to>
    <cdr:cxnSp macro="">
      <cdr:nvCxnSpPr>
        <cdr:cNvPr id="34" name="Taisns savienotājs 33"/>
        <cdr:cNvCxnSpPr/>
      </cdr:nvCxnSpPr>
      <cdr:spPr>
        <a:xfrm xmlns:a="http://schemas.openxmlformats.org/drawingml/2006/main">
          <a:off x="1241425" y="2222500"/>
          <a:ext cx="358775" cy="606426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0.21324</cdr:x>
      <cdr:y>0.71643</cdr:y>
    </cdr:from>
    <cdr:to>
      <cdr:x>0.25868</cdr:x>
      <cdr:y>0.8338</cdr:y>
    </cdr:to>
    <cdr:cxnSp macro="">
      <cdr:nvCxnSpPr>
        <cdr:cNvPr id="36" name="Taisns savienotājs 35"/>
        <cdr:cNvCxnSpPr/>
      </cdr:nvCxnSpPr>
      <cdr:spPr>
        <a:xfrm xmlns:a="http://schemas.openxmlformats.org/drawingml/2006/main">
          <a:off x="1169920" y="2447085"/>
          <a:ext cx="249305" cy="40089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0.19939</cdr:x>
      <cdr:y>0.77017</cdr:y>
    </cdr:from>
    <cdr:to>
      <cdr:x>0.22049</cdr:x>
      <cdr:y>0.8338</cdr:y>
    </cdr:to>
    <cdr:cxnSp macro="">
      <cdr:nvCxnSpPr>
        <cdr:cNvPr id="38" name="Taisns savienotājs 37"/>
        <cdr:cNvCxnSpPr/>
      </cdr:nvCxnSpPr>
      <cdr:spPr>
        <a:xfrm xmlns:a="http://schemas.openxmlformats.org/drawingml/2006/main">
          <a:off x="1093933" y="2630643"/>
          <a:ext cx="115742" cy="217332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0.60069</cdr:x>
      <cdr:y>0.42666</cdr:y>
    </cdr:from>
    <cdr:to>
      <cdr:x>0.60938</cdr:x>
      <cdr:y>0.4657</cdr:y>
    </cdr:to>
    <cdr:cxnSp macro="">
      <cdr:nvCxnSpPr>
        <cdr:cNvPr id="10" name="Taisns savienotājs 9"/>
        <cdr:cNvCxnSpPr/>
      </cdr:nvCxnSpPr>
      <cdr:spPr>
        <a:xfrm xmlns:a="http://schemas.openxmlformats.org/drawingml/2006/main" flipH="1">
          <a:off x="3295650" y="1457325"/>
          <a:ext cx="47626" cy="13335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0.59896</cdr:x>
      <cdr:y>0.46663</cdr:y>
    </cdr:from>
    <cdr:to>
      <cdr:x>0.62731</cdr:x>
      <cdr:y>0.53542</cdr:y>
    </cdr:to>
    <cdr:cxnSp macro="">
      <cdr:nvCxnSpPr>
        <cdr:cNvPr id="35" name="Taisns savienotājs 34"/>
        <cdr:cNvCxnSpPr/>
      </cdr:nvCxnSpPr>
      <cdr:spPr>
        <a:xfrm xmlns:a="http://schemas.openxmlformats.org/drawingml/2006/main" flipH="1">
          <a:off x="3286125" y="1593861"/>
          <a:ext cx="155561" cy="234939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0.60069</cdr:x>
      <cdr:y>0.51032</cdr:y>
    </cdr:from>
    <cdr:to>
      <cdr:x>0.64583</cdr:x>
      <cdr:y>0.62186</cdr:y>
    </cdr:to>
    <cdr:cxnSp macro="">
      <cdr:nvCxnSpPr>
        <cdr:cNvPr id="37" name="Taisns savienotājs 36"/>
        <cdr:cNvCxnSpPr/>
      </cdr:nvCxnSpPr>
      <cdr:spPr>
        <a:xfrm xmlns:a="http://schemas.openxmlformats.org/drawingml/2006/main" flipH="1">
          <a:off x="3295650" y="1743075"/>
          <a:ext cx="247650" cy="3810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0.60243</cdr:x>
      <cdr:y>0.56888</cdr:y>
    </cdr:from>
    <cdr:to>
      <cdr:x>0.6684</cdr:x>
      <cdr:y>0.7362</cdr:y>
    </cdr:to>
    <cdr:cxnSp macro="">
      <cdr:nvCxnSpPr>
        <cdr:cNvPr id="39" name="Taisns savienotājs 38"/>
        <cdr:cNvCxnSpPr/>
      </cdr:nvCxnSpPr>
      <cdr:spPr>
        <a:xfrm xmlns:a="http://schemas.openxmlformats.org/drawingml/2006/main" flipH="1">
          <a:off x="3305175" y="1943104"/>
          <a:ext cx="361935" cy="571496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0.60417</cdr:x>
      <cdr:y>0.60885</cdr:y>
    </cdr:from>
    <cdr:to>
      <cdr:x>0.69155</cdr:x>
      <cdr:y>0.83659</cdr:y>
    </cdr:to>
    <cdr:cxnSp macro="">
      <cdr:nvCxnSpPr>
        <cdr:cNvPr id="40" name="Taisns savienotājs 39"/>
        <cdr:cNvCxnSpPr/>
      </cdr:nvCxnSpPr>
      <cdr:spPr>
        <a:xfrm xmlns:a="http://schemas.openxmlformats.org/drawingml/2006/main" flipH="1">
          <a:off x="3314700" y="2079628"/>
          <a:ext cx="479420" cy="777872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0.6441</cdr:x>
      <cdr:y>0.6544</cdr:y>
    </cdr:from>
    <cdr:to>
      <cdr:x>0.7147</cdr:x>
      <cdr:y>0.8338</cdr:y>
    </cdr:to>
    <cdr:cxnSp macro="">
      <cdr:nvCxnSpPr>
        <cdr:cNvPr id="41" name="Taisns savienotājs 40"/>
        <cdr:cNvCxnSpPr/>
      </cdr:nvCxnSpPr>
      <cdr:spPr>
        <a:xfrm xmlns:a="http://schemas.openxmlformats.org/drawingml/2006/main" flipH="1">
          <a:off x="3533775" y="2235211"/>
          <a:ext cx="387355" cy="61276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0.68576</cdr:x>
      <cdr:y>0.69994</cdr:y>
    </cdr:from>
    <cdr:to>
      <cdr:x>0.74132</cdr:x>
      <cdr:y>0.8338</cdr:y>
    </cdr:to>
    <cdr:cxnSp macro="">
      <cdr:nvCxnSpPr>
        <cdr:cNvPr id="42" name="Taisns savienotājs 41"/>
        <cdr:cNvCxnSpPr/>
      </cdr:nvCxnSpPr>
      <cdr:spPr>
        <a:xfrm xmlns:a="http://schemas.openxmlformats.org/drawingml/2006/main" flipH="1">
          <a:off x="3762375" y="2390761"/>
          <a:ext cx="304803" cy="45721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0.72917</cdr:x>
      <cdr:y>0.73713</cdr:y>
    </cdr:from>
    <cdr:to>
      <cdr:x>0.76968</cdr:x>
      <cdr:y>0.83659</cdr:y>
    </cdr:to>
    <cdr:cxnSp macro="">
      <cdr:nvCxnSpPr>
        <cdr:cNvPr id="43" name="Taisns savienotājs 42"/>
        <cdr:cNvCxnSpPr/>
      </cdr:nvCxnSpPr>
      <cdr:spPr>
        <a:xfrm xmlns:a="http://schemas.openxmlformats.org/drawingml/2006/main" flipH="1">
          <a:off x="4000500" y="2517789"/>
          <a:ext cx="222272" cy="33971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0.7691</cdr:x>
      <cdr:y>0.76408</cdr:y>
    </cdr:from>
    <cdr:to>
      <cdr:x>0.80035</cdr:x>
      <cdr:y>0.83659</cdr:y>
    </cdr:to>
    <cdr:cxnSp macro="">
      <cdr:nvCxnSpPr>
        <cdr:cNvPr id="44" name="Taisns savienotājs 43"/>
        <cdr:cNvCxnSpPr/>
      </cdr:nvCxnSpPr>
      <cdr:spPr>
        <a:xfrm xmlns:a="http://schemas.openxmlformats.org/drawingml/2006/main" flipH="1">
          <a:off x="4219576" y="2609850"/>
          <a:ext cx="171449" cy="24765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0.8125</cdr:x>
      <cdr:y>0.7836</cdr:y>
    </cdr:from>
    <cdr:to>
      <cdr:x>0.83333</cdr:x>
      <cdr:y>0.8338</cdr:y>
    </cdr:to>
    <cdr:cxnSp macro="">
      <cdr:nvCxnSpPr>
        <cdr:cNvPr id="45" name="Taisns savienotājs 44"/>
        <cdr:cNvCxnSpPr/>
      </cdr:nvCxnSpPr>
      <cdr:spPr>
        <a:xfrm xmlns:a="http://schemas.openxmlformats.org/drawingml/2006/main" flipH="1">
          <a:off x="4457700" y="2676515"/>
          <a:ext cx="114282" cy="17146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0.62162</cdr:x>
      <cdr:y>0.29527</cdr:y>
    </cdr:from>
    <cdr:to>
      <cdr:x>0.77477</cdr:x>
      <cdr:y>0.37763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68552" y="1403285"/>
          <a:ext cx="1224136" cy="3913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lv-LV" sz="2400" dirty="0" err="1" smtClean="0">
              <a:solidFill>
                <a:srgbClr val="64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High</a:t>
          </a:r>
          <a:r>
            <a:rPr lang="lv-LV" sz="2400" dirty="0" smtClean="0">
              <a:solidFill>
                <a:srgbClr val="64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PS</a:t>
          </a:r>
          <a:endParaRPr lang="lv-LV" sz="2400" dirty="0">
            <a:solidFill>
              <a:srgbClr val="64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0.11311</cdr:x>
      <cdr:y>0.3971</cdr:y>
    </cdr:from>
    <cdr:to>
      <cdr:x>0.30221</cdr:x>
      <cdr:y>0.3971</cdr:y>
    </cdr:to>
    <cdr:cxnSp macro="">
      <cdr:nvCxnSpPr>
        <cdr:cNvPr id="3" name="Taisns savienotājs 2"/>
        <cdr:cNvCxnSpPr/>
      </cdr:nvCxnSpPr>
      <cdr:spPr>
        <a:xfrm xmlns:a="http://schemas.openxmlformats.org/drawingml/2006/main">
          <a:off x="620567" y="1356359"/>
          <a:ext cx="1037478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  <a:prstDash val="lg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0.29688</cdr:x>
      <cdr:y>0.66637</cdr:y>
    </cdr:from>
    <cdr:to>
      <cdr:x>0.29808</cdr:x>
      <cdr:y>0.83662</cdr:y>
    </cdr:to>
    <cdr:cxnSp macro="">
      <cdr:nvCxnSpPr>
        <cdr:cNvPr id="5" name="Taisns savienotājs 4"/>
        <cdr:cNvCxnSpPr/>
      </cdr:nvCxnSpPr>
      <cdr:spPr>
        <a:xfrm xmlns:a="http://schemas.openxmlformats.org/drawingml/2006/main">
          <a:off x="1628775" y="2276107"/>
          <a:ext cx="6611" cy="581507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0.28471</cdr:x>
      <cdr:y>0.45634</cdr:y>
    </cdr:from>
    <cdr:to>
      <cdr:x>0.29525</cdr:x>
      <cdr:y>0.49014</cdr:y>
    </cdr:to>
    <cdr:cxnSp macro="">
      <cdr:nvCxnSpPr>
        <cdr:cNvPr id="18" name="Taisns savienotājs 17"/>
        <cdr:cNvCxnSpPr/>
      </cdr:nvCxnSpPr>
      <cdr:spPr>
        <a:xfrm xmlns:a="http://schemas.openxmlformats.org/drawingml/2006/main">
          <a:off x="1543050" y="1543051"/>
          <a:ext cx="57150" cy="1143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0.27475</cdr:x>
      <cdr:y>0.49953</cdr:y>
    </cdr:from>
    <cdr:to>
      <cdr:x>0.29877</cdr:x>
      <cdr:y>0.57183</cdr:y>
    </cdr:to>
    <cdr:cxnSp macro="">
      <cdr:nvCxnSpPr>
        <cdr:cNvPr id="19" name="Taisns savienotājs 18"/>
        <cdr:cNvCxnSpPr/>
      </cdr:nvCxnSpPr>
      <cdr:spPr>
        <a:xfrm xmlns:a="http://schemas.openxmlformats.org/drawingml/2006/main">
          <a:off x="1489075" y="1689100"/>
          <a:ext cx="130175" cy="24447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0.24663</cdr:x>
      <cdr:y>0.60094</cdr:y>
    </cdr:from>
    <cdr:to>
      <cdr:x>0.29877</cdr:x>
      <cdr:y>0.7493</cdr:y>
    </cdr:to>
    <cdr:cxnSp macro="">
      <cdr:nvCxnSpPr>
        <cdr:cNvPr id="21" name="Taisns savienotājs 20"/>
        <cdr:cNvCxnSpPr/>
      </cdr:nvCxnSpPr>
      <cdr:spPr>
        <a:xfrm xmlns:a="http://schemas.openxmlformats.org/drawingml/2006/main">
          <a:off x="1336675" y="2032000"/>
          <a:ext cx="282575" cy="50165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0.29808</cdr:x>
      <cdr:y>0.39877</cdr:y>
    </cdr:from>
    <cdr:to>
      <cdr:x>0.29861</cdr:x>
      <cdr:y>0.83662</cdr:y>
    </cdr:to>
    <cdr:cxnSp macro="">
      <cdr:nvCxnSpPr>
        <cdr:cNvPr id="27" name="Taisns savienotājs 4"/>
        <cdr:cNvCxnSpPr/>
      </cdr:nvCxnSpPr>
      <cdr:spPr>
        <a:xfrm xmlns:a="http://schemas.openxmlformats.org/drawingml/2006/main" flipH="1">
          <a:off x="1635386" y="1362075"/>
          <a:ext cx="2914" cy="1495539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0.59896</cdr:x>
      <cdr:y>0.4155</cdr:y>
    </cdr:from>
    <cdr:to>
      <cdr:x>0.60243</cdr:x>
      <cdr:y>0.8488</cdr:y>
    </cdr:to>
    <cdr:cxnSp macro="">
      <cdr:nvCxnSpPr>
        <cdr:cNvPr id="28" name="Taisns savienotājs 11"/>
        <cdr:cNvCxnSpPr/>
      </cdr:nvCxnSpPr>
      <cdr:spPr>
        <a:xfrm xmlns:a="http://schemas.openxmlformats.org/drawingml/2006/main">
          <a:off x="3286125" y="1419225"/>
          <a:ext cx="19062" cy="1479987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0.60069</cdr:x>
      <cdr:y>0.40157</cdr:y>
    </cdr:from>
    <cdr:to>
      <cdr:x>1</cdr:x>
      <cdr:y>0.40368</cdr:y>
    </cdr:to>
    <cdr:cxnSp macro="">
      <cdr:nvCxnSpPr>
        <cdr:cNvPr id="29" name="Taisns savienotājs 13"/>
        <cdr:cNvCxnSpPr/>
      </cdr:nvCxnSpPr>
      <cdr:spPr>
        <a:xfrm xmlns:a="http://schemas.openxmlformats.org/drawingml/2006/main">
          <a:off x="3295626" y="1371613"/>
          <a:ext cx="2190774" cy="7207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  <a:prstDash val="lg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0.28299</cdr:x>
      <cdr:y>0.44897</cdr:y>
    </cdr:from>
    <cdr:to>
      <cdr:x>0.30035</cdr:x>
      <cdr:y>0.50195</cdr:y>
    </cdr:to>
    <cdr:cxnSp macro="">
      <cdr:nvCxnSpPr>
        <cdr:cNvPr id="30" name="Taisns savienotājs 17"/>
        <cdr:cNvCxnSpPr/>
      </cdr:nvCxnSpPr>
      <cdr:spPr>
        <a:xfrm xmlns:a="http://schemas.openxmlformats.org/drawingml/2006/main">
          <a:off x="1552596" y="1533531"/>
          <a:ext cx="95229" cy="180969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0.27257</cdr:x>
      <cdr:y>0.49637</cdr:y>
    </cdr:from>
    <cdr:to>
      <cdr:x>0.29877</cdr:x>
      <cdr:y>0.57183</cdr:y>
    </cdr:to>
    <cdr:cxnSp macro="">
      <cdr:nvCxnSpPr>
        <cdr:cNvPr id="31" name="Taisns savienotājs 18"/>
        <cdr:cNvCxnSpPr/>
      </cdr:nvCxnSpPr>
      <cdr:spPr>
        <a:xfrm xmlns:a="http://schemas.openxmlformats.org/drawingml/2006/main">
          <a:off x="1495425" y="1695450"/>
          <a:ext cx="143747" cy="25773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0.24663</cdr:x>
      <cdr:y>0.60094</cdr:y>
    </cdr:from>
    <cdr:to>
      <cdr:x>0.29877</cdr:x>
      <cdr:y>0.7493</cdr:y>
    </cdr:to>
    <cdr:cxnSp macro="">
      <cdr:nvCxnSpPr>
        <cdr:cNvPr id="32" name="Taisns savienotājs 20"/>
        <cdr:cNvCxnSpPr/>
      </cdr:nvCxnSpPr>
      <cdr:spPr>
        <a:xfrm xmlns:a="http://schemas.openxmlformats.org/drawingml/2006/main">
          <a:off x="1336675" y="2032000"/>
          <a:ext cx="282575" cy="50165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0.26042</cdr:x>
      <cdr:y>0.54657</cdr:y>
    </cdr:from>
    <cdr:to>
      <cdr:x>0.30051</cdr:x>
      <cdr:y>0.65639</cdr:y>
    </cdr:to>
    <cdr:cxnSp macro="">
      <cdr:nvCxnSpPr>
        <cdr:cNvPr id="33" name="Taisns savienotājs 23"/>
        <cdr:cNvCxnSpPr/>
      </cdr:nvCxnSpPr>
      <cdr:spPr>
        <a:xfrm xmlns:a="http://schemas.openxmlformats.org/drawingml/2006/main">
          <a:off x="1428747" y="1866909"/>
          <a:ext cx="219950" cy="375109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0.22906</cdr:x>
      <cdr:y>0.65728</cdr:y>
    </cdr:from>
    <cdr:to>
      <cdr:x>0.29525</cdr:x>
      <cdr:y>0.83662</cdr:y>
    </cdr:to>
    <cdr:cxnSp macro="">
      <cdr:nvCxnSpPr>
        <cdr:cNvPr id="34" name="Taisns savienotājs 33"/>
        <cdr:cNvCxnSpPr/>
      </cdr:nvCxnSpPr>
      <cdr:spPr>
        <a:xfrm xmlns:a="http://schemas.openxmlformats.org/drawingml/2006/main">
          <a:off x="1241425" y="2222500"/>
          <a:ext cx="358775" cy="606426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0.21324</cdr:x>
      <cdr:y>0.71643</cdr:y>
    </cdr:from>
    <cdr:to>
      <cdr:x>0.25868</cdr:x>
      <cdr:y>0.8338</cdr:y>
    </cdr:to>
    <cdr:cxnSp macro="">
      <cdr:nvCxnSpPr>
        <cdr:cNvPr id="36" name="Taisns savienotājs 35"/>
        <cdr:cNvCxnSpPr/>
      </cdr:nvCxnSpPr>
      <cdr:spPr>
        <a:xfrm xmlns:a="http://schemas.openxmlformats.org/drawingml/2006/main">
          <a:off x="1169920" y="2447085"/>
          <a:ext cx="249305" cy="40089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0.19939</cdr:x>
      <cdr:y>0.77017</cdr:y>
    </cdr:from>
    <cdr:to>
      <cdr:x>0.22049</cdr:x>
      <cdr:y>0.8338</cdr:y>
    </cdr:to>
    <cdr:cxnSp macro="">
      <cdr:nvCxnSpPr>
        <cdr:cNvPr id="38" name="Taisns savienotājs 37"/>
        <cdr:cNvCxnSpPr/>
      </cdr:nvCxnSpPr>
      <cdr:spPr>
        <a:xfrm xmlns:a="http://schemas.openxmlformats.org/drawingml/2006/main">
          <a:off x="1093933" y="2630643"/>
          <a:ext cx="115742" cy="217332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0.60069</cdr:x>
      <cdr:y>0.42666</cdr:y>
    </cdr:from>
    <cdr:to>
      <cdr:x>0.60938</cdr:x>
      <cdr:y>0.4657</cdr:y>
    </cdr:to>
    <cdr:cxnSp macro="">
      <cdr:nvCxnSpPr>
        <cdr:cNvPr id="10" name="Taisns savienotājs 9"/>
        <cdr:cNvCxnSpPr/>
      </cdr:nvCxnSpPr>
      <cdr:spPr>
        <a:xfrm xmlns:a="http://schemas.openxmlformats.org/drawingml/2006/main" flipH="1">
          <a:off x="3295650" y="1457325"/>
          <a:ext cx="47626" cy="13335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0.59896</cdr:x>
      <cdr:y>0.46663</cdr:y>
    </cdr:from>
    <cdr:to>
      <cdr:x>0.62731</cdr:x>
      <cdr:y>0.53542</cdr:y>
    </cdr:to>
    <cdr:cxnSp macro="">
      <cdr:nvCxnSpPr>
        <cdr:cNvPr id="35" name="Taisns savienotājs 34"/>
        <cdr:cNvCxnSpPr/>
      </cdr:nvCxnSpPr>
      <cdr:spPr>
        <a:xfrm xmlns:a="http://schemas.openxmlformats.org/drawingml/2006/main" flipH="1">
          <a:off x="3286125" y="1593861"/>
          <a:ext cx="155561" cy="234939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0.60069</cdr:x>
      <cdr:y>0.51032</cdr:y>
    </cdr:from>
    <cdr:to>
      <cdr:x>0.64583</cdr:x>
      <cdr:y>0.62186</cdr:y>
    </cdr:to>
    <cdr:cxnSp macro="">
      <cdr:nvCxnSpPr>
        <cdr:cNvPr id="37" name="Taisns savienotājs 36"/>
        <cdr:cNvCxnSpPr/>
      </cdr:nvCxnSpPr>
      <cdr:spPr>
        <a:xfrm xmlns:a="http://schemas.openxmlformats.org/drawingml/2006/main" flipH="1">
          <a:off x="3295650" y="1743075"/>
          <a:ext cx="247650" cy="3810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0.60243</cdr:x>
      <cdr:y>0.56888</cdr:y>
    </cdr:from>
    <cdr:to>
      <cdr:x>0.6684</cdr:x>
      <cdr:y>0.7362</cdr:y>
    </cdr:to>
    <cdr:cxnSp macro="">
      <cdr:nvCxnSpPr>
        <cdr:cNvPr id="39" name="Taisns savienotājs 38"/>
        <cdr:cNvCxnSpPr/>
      </cdr:nvCxnSpPr>
      <cdr:spPr>
        <a:xfrm xmlns:a="http://schemas.openxmlformats.org/drawingml/2006/main" flipH="1">
          <a:off x="3305175" y="1943104"/>
          <a:ext cx="361935" cy="571496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0.60417</cdr:x>
      <cdr:y>0.60885</cdr:y>
    </cdr:from>
    <cdr:to>
      <cdr:x>0.69155</cdr:x>
      <cdr:y>0.83659</cdr:y>
    </cdr:to>
    <cdr:cxnSp macro="">
      <cdr:nvCxnSpPr>
        <cdr:cNvPr id="40" name="Taisns savienotājs 39"/>
        <cdr:cNvCxnSpPr/>
      </cdr:nvCxnSpPr>
      <cdr:spPr>
        <a:xfrm xmlns:a="http://schemas.openxmlformats.org/drawingml/2006/main" flipH="1">
          <a:off x="3314700" y="2079628"/>
          <a:ext cx="479420" cy="777872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0.6441</cdr:x>
      <cdr:y>0.6544</cdr:y>
    </cdr:from>
    <cdr:to>
      <cdr:x>0.7147</cdr:x>
      <cdr:y>0.8338</cdr:y>
    </cdr:to>
    <cdr:cxnSp macro="">
      <cdr:nvCxnSpPr>
        <cdr:cNvPr id="41" name="Taisns savienotājs 40"/>
        <cdr:cNvCxnSpPr/>
      </cdr:nvCxnSpPr>
      <cdr:spPr>
        <a:xfrm xmlns:a="http://schemas.openxmlformats.org/drawingml/2006/main" flipH="1">
          <a:off x="3533775" y="2235211"/>
          <a:ext cx="387355" cy="61276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0.68576</cdr:x>
      <cdr:y>0.69994</cdr:y>
    </cdr:from>
    <cdr:to>
      <cdr:x>0.74132</cdr:x>
      <cdr:y>0.8338</cdr:y>
    </cdr:to>
    <cdr:cxnSp macro="">
      <cdr:nvCxnSpPr>
        <cdr:cNvPr id="42" name="Taisns savienotājs 41"/>
        <cdr:cNvCxnSpPr/>
      </cdr:nvCxnSpPr>
      <cdr:spPr>
        <a:xfrm xmlns:a="http://schemas.openxmlformats.org/drawingml/2006/main" flipH="1">
          <a:off x="3762375" y="2390761"/>
          <a:ext cx="304803" cy="45721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0.72917</cdr:x>
      <cdr:y>0.73713</cdr:y>
    </cdr:from>
    <cdr:to>
      <cdr:x>0.76968</cdr:x>
      <cdr:y>0.83659</cdr:y>
    </cdr:to>
    <cdr:cxnSp macro="">
      <cdr:nvCxnSpPr>
        <cdr:cNvPr id="43" name="Taisns savienotājs 42"/>
        <cdr:cNvCxnSpPr/>
      </cdr:nvCxnSpPr>
      <cdr:spPr>
        <a:xfrm xmlns:a="http://schemas.openxmlformats.org/drawingml/2006/main" flipH="1">
          <a:off x="4000500" y="2517789"/>
          <a:ext cx="222272" cy="33971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0.7691</cdr:x>
      <cdr:y>0.76408</cdr:y>
    </cdr:from>
    <cdr:to>
      <cdr:x>0.80035</cdr:x>
      <cdr:y>0.83659</cdr:y>
    </cdr:to>
    <cdr:cxnSp macro="">
      <cdr:nvCxnSpPr>
        <cdr:cNvPr id="44" name="Taisns savienotājs 43"/>
        <cdr:cNvCxnSpPr/>
      </cdr:nvCxnSpPr>
      <cdr:spPr>
        <a:xfrm xmlns:a="http://schemas.openxmlformats.org/drawingml/2006/main" flipH="1">
          <a:off x="4219576" y="2609850"/>
          <a:ext cx="171449" cy="24765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0.8125</cdr:x>
      <cdr:y>0.7836</cdr:y>
    </cdr:from>
    <cdr:to>
      <cdr:x>0.83333</cdr:x>
      <cdr:y>0.8338</cdr:y>
    </cdr:to>
    <cdr:cxnSp macro="">
      <cdr:nvCxnSpPr>
        <cdr:cNvPr id="45" name="Taisns savienotājs 44"/>
        <cdr:cNvCxnSpPr/>
      </cdr:nvCxnSpPr>
      <cdr:spPr>
        <a:xfrm xmlns:a="http://schemas.openxmlformats.org/drawingml/2006/main" flipH="1">
          <a:off x="4457700" y="2676515"/>
          <a:ext cx="114282" cy="17146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0.62162</cdr:x>
      <cdr:y>0.29527</cdr:y>
    </cdr:from>
    <cdr:to>
      <cdr:x>0.77477</cdr:x>
      <cdr:y>0.37763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68552" y="1403285"/>
          <a:ext cx="1224136" cy="3913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lv-LV" sz="2400" dirty="0" err="1" smtClean="0">
              <a:solidFill>
                <a:srgbClr val="64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High</a:t>
          </a:r>
          <a:r>
            <a:rPr lang="lv-LV" sz="2400" dirty="0" smtClean="0">
              <a:solidFill>
                <a:srgbClr val="64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PS</a:t>
          </a:r>
          <a:endParaRPr lang="lv-LV" sz="2400" dirty="0">
            <a:solidFill>
              <a:srgbClr val="64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061D2-5B05-401A-B3B3-CE8B9C7DA0FA}" type="datetimeFigureOut">
              <a:rPr lang="lv-LV" smtClean="0"/>
              <a:t>18.11.2016.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CC256-8D17-4CB7-BAC3-6734CFD1CFF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1647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CC256-8D17-4CB7-BAC3-6734CFD1CFF5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60951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CC256-8D17-4CB7-BAC3-6734CFD1CFF5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18100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CC256-8D17-4CB7-BAC3-6734CFD1CFF5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48882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CC256-8D17-4CB7-BAC3-6734CFD1CFF5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08133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CC256-8D17-4CB7-BAC3-6734CFD1CFF5}" type="slidenum">
              <a:rPr lang="lv-LV" smtClean="0"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08133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CC256-8D17-4CB7-BAC3-6734CFD1CFF5}" type="slidenum">
              <a:rPr lang="lv-LV" smtClean="0"/>
              <a:t>13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08133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CC256-8D17-4CB7-BAC3-6734CFD1CFF5}" type="slidenum">
              <a:rPr lang="lv-LV" smtClean="0"/>
              <a:t>21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3284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8E00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defRPr/>
            </a:pPr>
            <a:endParaRPr lang="lv-LV" altLang="lv-LV" smtClean="0"/>
          </a:p>
        </p:txBody>
      </p:sp>
      <p:pic>
        <p:nvPicPr>
          <p:cNvPr id="5" name="Picture 11" descr="1liimenis-lie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000"/>
          <a:stretch>
            <a:fillRect/>
          </a:stretch>
        </p:blipFill>
        <p:spPr bwMode="auto">
          <a:xfrm>
            <a:off x="0" y="5143500"/>
            <a:ext cx="9144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28" y="2428868"/>
            <a:ext cx="7100910" cy="2286017"/>
          </a:xfrm>
        </p:spPr>
        <p:txBody>
          <a:bodyPr anchor="b">
            <a:normAutofit/>
          </a:bodyPr>
          <a:lstStyle>
            <a:lvl1pPr algn="l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857232"/>
            <a:ext cx="7072362" cy="1500198"/>
          </a:xfr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1600">
                <a:solidFill>
                  <a:schemeClr val="bg1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54954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07562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8226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22084CE5-ABCC-4DCF-BC00-D729BDB659D3}" type="datetimeFigureOut">
              <a:rPr lang="lv-LV" smtClean="0"/>
              <a:t>18.11.2016.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95093EC7-0548-43B3-8B6A-822C642EAB98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22084CE5-ABCC-4DCF-BC00-D729BDB659D3}" type="datetimeFigureOut">
              <a:rPr lang="lv-LV" smtClean="0"/>
              <a:t>18.11.2016.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95093EC7-0548-43B3-8B6A-822C642EAB98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22084CE5-ABCC-4DCF-BC00-D729BDB659D3}" type="datetimeFigureOut">
              <a:rPr lang="lv-LV" smtClean="0"/>
              <a:t>18.11.2016.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95093EC7-0548-43B3-8B6A-822C642EAB98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8E00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defRPr/>
            </a:pPr>
            <a:endParaRPr lang="lv-LV" altLang="lv-LV" smtClean="0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428728" y="2714620"/>
            <a:ext cx="7100910" cy="2000265"/>
          </a:xfrm>
        </p:spPr>
        <p:txBody>
          <a:bodyPr anchor="b">
            <a:normAutofit/>
          </a:bodyPr>
          <a:lstStyle>
            <a:lvl1pPr algn="l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10923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428750"/>
            <a:ext cx="7786743" cy="4714875"/>
          </a:xfrm>
        </p:spPr>
        <p:txBody>
          <a:bodyPr/>
          <a:lstStyle>
            <a:lvl1pPr>
              <a:buClr>
                <a:srgbClr val="8E001C"/>
              </a:buClr>
              <a:defRPr/>
            </a:lvl1pPr>
            <a:lvl2pPr>
              <a:buClr>
                <a:srgbClr val="8E001C"/>
              </a:buClr>
              <a:defRPr/>
            </a:lvl2pPr>
            <a:lvl3pPr>
              <a:buClr>
                <a:srgbClr val="8E001C"/>
              </a:buCl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57223" y="214290"/>
            <a:ext cx="7786743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8472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428750"/>
            <a:ext cx="7786743" cy="4714875"/>
          </a:xfrm>
        </p:spPr>
        <p:txBody>
          <a:bodyPr/>
          <a:lstStyle>
            <a:lvl1pPr marL="444500" indent="-444500">
              <a:buSzPct val="100000"/>
              <a:buFont typeface="+mj-lt"/>
              <a:buAutoNum type="arabicPeriod"/>
              <a:defRPr/>
            </a:lvl1pPr>
            <a:lvl2pPr marL="808038" indent="-339725">
              <a:buSzPct val="100000"/>
              <a:buFont typeface="+mj-lt"/>
              <a:buAutoNum type="alphaLcPeriod"/>
              <a:defRPr/>
            </a:lvl2pPr>
            <a:lvl3pPr marL="1252538" indent="-338138">
              <a:buSzPct val="100000"/>
              <a:buFont typeface="+mj-lt"/>
              <a:buAutoNum type="romanLcPeriod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57223" y="214290"/>
            <a:ext cx="7786743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9754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24" y="1428736"/>
            <a:ext cx="3857652" cy="4714908"/>
          </a:xfrm>
        </p:spPr>
        <p:txBody>
          <a:bodyPr/>
          <a:lstStyle>
            <a:lvl1pPr marL="266700" indent="-266700">
              <a:defRPr sz="2200"/>
            </a:lvl1pPr>
            <a:lvl2pPr marL="541338" indent="-185738">
              <a:defRPr sz="2000"/>
            </a:lvl2pPr>
            <a:lvl3pPr marL="808038" indent="-177800"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6314" y="1428736"/>
            <a:ext cx="3857652" cy="4714908"/>
          </a:xfrm>
        </p:spPr>
        <p:txBody>
          <a:bodyPr/>
          <a:lstStyle>
            <a:lvl1pPr marL="266700" indent="-266700">
              <a:defRPr sz="2200"/>
            </a:lvl1pPr>
            <a:lvl2pPr marL="541338" indent="-185738">
              <a:defRPr sz="2000"/>
            </a:lvl2pPr>
            <a:lvl3pPr marL="808038" indent="-177800"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3774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24" y="1428736"/>
            <a:ext cx="3857652" cy="746139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24" y="2174874"/>
            <a:ext cx="3857652" cy="3968769"/>
          </a:xfrm>
        </p:spPr>
        <p:txBody>
          <a:bodyPr/>
          <a:lstStyle>
            <a:lvl1pPr marL="266700" indent="-266700">
              <a:defRPr sz="2200"/>
            </a:lvl1pPr>
            <a:lvl2pPr marL="541338" indent="-185738">
              <a:defRPr sz="2000"/>
            </a:lvl2pPr>
            <a:lvl3pPr marL="808038" indent="-177800"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6603" y="1428736"/>
            <a:ext cx="3857364" cy="746139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6314" y="2174874"/>
            <a:ext cx="3857653" cy="3968769"/>
          </a:xfrm>
        </p:spPr>
        <p:txBody>
          <a:bodyPr/>
          <a:lstStyle>
            <a:lvl1pPr marL="266700" indent="-266700">
              <a:defRPr sz="2200"/>
            </a:lvl1pPr>
            <a:lvl2pPr marL="541338" indent="-185738">
              <a:defRPr sz="2000"/>
            </a:lvl2pPr>
            <a:lvl3pPr marL="808038" indent="-177800">
              <a:defRPr sz="1800"/>
            </a:lvl3pPr>
            <a:lvl4pPr>
              <a:buNone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994975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428736"/>
            <a:ext cx="5357850" cy="4714908"/>
          </a:xfrm>
        </p:spPr>
        <p:txBody>
          <a:bodyPr/>
          <a:lstStyle>
            <a:lvl1pPr marL="266700" indent="-266700">
              <a:defRPr sz="2400"/>
            </a:lvl1pPr>
            <a:lvl2pPr marL="630238" indent="-185738">
              <a:defRPr sz="2000"/>
            </a:lvl2pPr>
            <a:lvl3pPr marL="985838" indent="-177800">
              <a:defRPr sz="180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57224" y="214290"/>
            <a:ext cx="53578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3"/>
          </p:nvPr>
        </p:nvSpPr>
        <p:spPr>
          <a:xfrm>
            <a:off x="6286512" y="0"/>
            <a:ext cx="2857488" cy="68580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 dirty="0"/>
          </a:p>
        </p:txBody>
      </p:sp>
    </p:spTree>
    <p:extLst>
      <p:ext uri="{BB962C8B-B14F-4D97-AF65-F5344CB8AC3E}">
        <p14:creationId xmlns:p14="http://schemas.microsoft.com/office/powerpoint/2010/main" val="3214022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-32" y="2263512"/>
            <a:ext cx="4212000" cy="28800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 dirty="0"/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4357686" y="1428750"/>
            <a:ext cx="4286252" cy="4714875"/>
          </a:xfrm>
        </p:spPr>
        <p:txBody>
          <a:bodyPr/>
          <a:lstStyle>
            <a:lvl1pPr marL="271463" indent="-271463">
              <a:defRPr sz="2400"/>
            </a:lvl1pPr>
            <a:lvl2pPr marL="625475" indent="-182563">
              <a:defRPr sz="2000"/>
            </a:lvl2pPr>
            <a:lvl3pPr marL="896938" indent="-180975">
              <a:defRPr sz="180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67057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2428875"/>
            <a:ext cx="4214813" cy="28575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lv-LV">
              <a:latin typeface="Arial" charset="0"/>
              <a:ea typeface="ヒラギノ角ゴ Pro W3" pitchFamily="-112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357686" y="1428750"/>
            <a:ext cx="4286252" cy="4714875"/>
          </a:xfrm>
        </p:spPr>
        <p:txBody>
          <a:bodyPr/>
          <a:lstStyle>
            <a:lvl1pPr marL="266700" indent="-266700">
              <a:defRPr sz="2400"/>
            </a:lvl1pPr>
            <a:lvl2pPr marL="630238" indent="-185738">
              <a:defRPr sz="2000"/>
            </a:lvl2pPr>
            <a:lvl3pPr marL="896938" indent="-177800">
              <a:defRPr sz="180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-32" y="2428867"/>
            <a:ext cx="4214842" cy="2857520"/>
          </a:xfrm>
        </p:spPr>
        <p:txBody>
          <a:bodyPr/>
          <a:lstStyle>
            <a:lvl1pPr marL="177800" indent="-177800">
              <a:buNone/>
              <a:defRPr sz="2200"/>
            </a:lvl1pPr>
            <a:lvl2pPr marL="541338" indent="-185738">
              <a:defRPr sz="2000"/>
            </a:lvl2pPr>
            <a:lvl3pPr marL="896938" indent="-177800"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1"/>
          </p:nvPr>
        </p:nvSpPr>
        <p:spPr>
          <a:xfrm>
            <a:off x="142844" y="1571612"/>
            <a:ext cx="3929090" cy="826314"/>
          </a:xfrm>
        </p:spPr>
        <p:txBody>
          <a:bodyPr anchor="b">
            <a:normAutofit/>
          </a:bodyPr>
          <a:lstStyle>
            <a:lvl1pPr marL="0" indent="0" algn="ctr">
              <a:spcBef>
                <a:spcPts val="100"/>
              </a:spcBef>
              <a:spcAft>
                <a:spcPts val="100"/>
              </a:spcAft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328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57250" y="214313"/>
            <a:ext cx="7786688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title style</a:t>
            </a:r>
          </a:p>
        </p:txBody>
      </p:sp>
      <p:sp>
        <p:nvSpPr>
          <p:cNvPr id="1027" name="Text Box 13"/>
          <p:cNvSpPr txBox="1">
            <a:spLocks noChangeArrowheads="1"/>
          </p:cNvSpPr>
          <p:nvPr/>
        </p:nvSpPr>
        <p:spPr bwMode="auto">
          <a:xfrm>
            <a:off x="8148638" y="6397625"/>
            <a:ext cx="7096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fld id="{16EB631C-8E90-495C-8105-33B2EEE16179}" type="slidenum">
              <a:rPr lang="en-US" altLang="lv-LV" sz="1500" smtClean="0">
                <a:solidFill>
                  <a:srgbClr val="F2F2F2"/>
                </a:solidFill>
                <a:ea typeface="MS PGothic" pitchFamily="34" charset="-128"/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lv-LV" sz="1500" smtClean="0">
              <a:solidFill>
                <a:srgbClr val="F2F2F2"/>
              </a:solidFill>
              <a:ea typeface="MS PGothic" pitchFamily="34" charset="-128"/>
            </a:endParaRPr>
          </a:p>
        </p:txBody>
      </p:sp>
      <p:pic>
        <p:nvPicPr>
          <p:cNvPr id="1028" name="Picture 5" descr="180x32.jpg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143625"/>
            <a:ext cx="19526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7250" y="1428750"/>
            <a:ext cx="7786688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text styles</a:t>
            </a:r>
          </a:p>
          <a:p>
            <a:pPr lvl="1"/>
            <a:r>
              <a:rPr lang="en-US" altLang="lv-LV" smtClean="0"/>
              <a:t>Second level</a:t>
            </a:r>
          </a:p>
          <a:p>
            <a:pPr lvl="2"/>
            <a:r>
              <a:rPr lang="en-US" altLang="lv-LV" smtClean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8E001C"/>
          </a:solidFill>
          <a:latin typeface="+mj-lt"/>
          <a:ea typeface="+mj-ea"/>
          <a:cs typeface="ヒラギノ角ゴ Pro W3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8E001C"/>
          </a:solidFill>
          <a:latin typeface="Arial" charset="0"/>
          <a:ea typeface="ヒラギノ角ゴ Pro W3" pitchFamily="-112" charset="-128"/>
          <a:cs typeface="ヒラギノ角ゴ Pro W3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8E001C"/>
          </a:solidFill>
          <a:latin typeface="Arial" charset="0"/>
          <a:ea typeface="ヒラギノ角ゴ Pro W3" pitchFamily="-112" charset="-128"/>
          <a:cs typeface="ヒラギノ角ゴ Pro W3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8E001C"/>
          </a:solidFill>
          <a:latin typeface="Arial" charset="0"/>
          <a:ea typeface="ヒラギノ角ゴ Pro W3" pitchFamily="-112" charset="-128"/>
          <a:cs typeface="ヒラギノ角ゴ Pro W3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8E001C"/>
          </a:solidFill>
          <a:latin typeface="Arial" charset="0"/>
          <a:ea typeface="ヒラギノ角ゴ Pro W3" pitchFamily="-112" charset="-128"/>
          <a:cs typeface="ヒラギノ角ゴ Pro W3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-11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-11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-11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-112" charset="-128"/>
        </a:defRPr>
      </a:lvl9pPr>
    </p:titleStyle>
    <p:bodyStyle>
      <a:lvl1pPr marL="266700" indent="-266700" algn="l" rtl="0" eaLnBrk="1" fontAlgn="base" hangingPunct="1">
        <a:spcBef>
          <a:spcPts val="600"/>
        </a:spcBef>
        <a:spcAft>
          <a:spcPts val="600"/>
        </a:spcAft>
        <a:buClr>
          <a:srgbClr val="8E001C"/>
        </a:buClr>
        <a:buSzPct val="95000"/>
        <a:buFont typeface="Wingdings" pitchFamily="2" charset="2"/>
        <a:buChar char="n"/>
        <a:defRPr sz="2400">
          <a:solidFill>
            <a:srgbClr val="353535"/>
          </a:solidFill>
          <a:latin typeface="+mn-lt"/>
          <a:ea typeface="+mn-ea"/>
          <a:cs typeface="ヒラギノ角ゴ Pro W3"/>
        </a:defRPr>
      </a:lvl1pPr>
      <a:lvl2pPr marL="719138" indent="-185738" algn="l" rtl="0" eaLnBrk="1" fontAlgn="base" hangingPunct="1">
        <a:spcBef>
          <a:spcPts val="600"/>
        </a:spcBef>
        <a:spcAft>
          <a:spcPts val="600"/>
        </a:spcAft>
        <a:buClr>
          <a:srgbClr val="8E001C"/>
        </a:buClr>
        <a:buSzPct val="117000"/>
        <a:buFont typeface="Arial" pitchFamily="34" charset="0"/>
        <a:buChar char="»"/>
        <a:defRPr sz="2000">
          <a:solidFill>
            <a:srgbClr val="353535"/>
          </a:solidFill>
          <a:latin typeface="+mn-lt"/>
          <a:ea typeface="+mn-ea"/>
          <a:cs typeface="ヒラギノ角ゴ Pro W3"/>
        </a:defRPr>
      </a:lvl2pPr>
      <a:lvl3pPr marL="1163638" indent="-160338" algn="l" rtl="0" eaLnBrk="1" fontAlgn="base" hangingPunct="1">
        <a:spcBef>
          <a:spcPts val="600"/>
        </a:spcBef>
        <a:spcAft>
          <a:spcPts val="600"/>
        </a:spcAft>
        <a:buClr>
          <a:srgbClr val="8E001C"/>
        </a:buClr>
        <a:buSzPct val="120000"/>
        <a:buFont typeface="Arial" pitchFamily="34" charset="0"/>
        <a:buChar char="-"/>
        <a:defRPr>
          <a:solidFill>
            <a:srgbClr val="353535"/>
          </a:solidFill>
          <a:latin typeface="+mn-lt"/>
          <a:ea typeface="+mn-ea"/>
          <a:cs typeface="ヒラギノ角ゴ Pro W3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474747"/>
          </a:solidFill>
          <a:latin typeface="+mn-lt"/>
          <a:ea typeface="+mn-ea"/>
          <a:cs typeface="ヒラギノ角ゴ Pro W3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474747"/>
          </a:solidFill>
          <a:latin typeface="+mn-lt"/>
          <a:ea typeface="+mn-ea"/>
          <a:cs typeface="ヒラギノ角ゴ Pro W3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7504" y="1196752"/>
            <a:ext cx="8892480" cy="1441003"/>
          </a:xfrm>
        </p:spPr>
        <p:txBody>
          <a:bodyPr>
            <a:noAutofit/>
          </a:bodyPr>
          <a:lstStyle/>
          <a:p>
            <a:pPr algn="ctr"/>
            <a:r>
              <a:rPr lang="ru-RU" sz="2800" b="1" cap="all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b="1" cap="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>
                <a:latin typeface="Times New Roman" pitchFamily="18" charset="0"/>
                <a:cs typeface="Times New Roman" pitchFamily="18" charset="0"/>
              </a:rPr>
              <a:t>impact</a:t>
            </a:r>
            <a:r>
              <a:rPr lang="ru-RU" sz="2800" b="1" cap="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b="1" cap="all" dirty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ru-RU" sz="2800" b="1" cap="all" dirty="0" err="1">
                <a:latin typeface="Times New Roman" pitchFamily="18" charset="0"/>
                <a:cs typeface="Times New Roman" pitchFamily="18" charset="0"/>
              </a:rPr>
              <a:t>low-penetrance</a:t>
            </a:r>
            <a:r>
              <a:rPr lang="ru-RU" sz="2800" b="1" cap="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>
                <a:latin typeface="Times New Roman" pitchFamily="18" charset="0"/>
                <a:cs typeface="Times New Roman" pitchFamily="18" charset="0"/>
              </a:rPr>
              <a:t>allelic</a:t>
            </a:r>
            <a:r>
              <a:rPr lang="ru-RU" sz="2800" b="1" cap="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>
                <a:latin typeface="Times New Roman" pitchFamily="18" charset="0"/>
                <a:cs typeface="Times New Roman" pitchFamily="18" charset="0"/>
              </a:rPr>
              <a:t>variants</a:t>
            </a:r>
            <a:r>
              <a:rPr lang="ru-RU" sz="2800" b="1" cap="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sz="2800" b="1" cap="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>
                <a:latin typeface="Times New Roman" pitchFamily="18" charset="0"/>
                <a:cs typeface="Times New Roman" pitchFamily="18" charset="0"/>
              </a:rPr>
              <a:t>breast</a:t>
            </a:r>
            <a:r>
              <a:rPr lang="ru-RU" sz="2800" b="1" cap="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>
                <a:latin typeface="Times New Roman" pitchFamily="18" charset="0"/>
                <a:cs typeface="Times New Roman" pitchFamily="18" charset="0"/>
              </a:rPr>
              <a:t>cancer</a:t>
            </a:r>
            <a:r>
              <a:rPr lang="ru-RU" sz="2800" b="1" cap="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>
                <a:latin typeface="Times New Roman" pitchFamily="18" charset="0"/>
                <a:cs typeface="Times New Roman" pitchFamily="18" charset="0"/>
              </a:rPr>
              <a:t>morbidity</a:t>
            </a:r>
            <a:r>
              <a:rPr lang="ru-RU" sz="2800" b="1" cap="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800" b="1" cap="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>
                <a:latin typeface="Times New Roman" pitchFamily="18" charset="0"/>
                <a:cs typeface="Times New Roman" pitchFamily="18" charset="0"/>
              </a:rPr>
              <a:t>population</a:t>
            </a:r>
            <a:r>
              <a:rPr lang="ru-RU" sz="2800" b="1" cap="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b="1" cap="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>
                <a:latin typeface="Times New Roman" pitchFamily="18" charset="0"/>
                <a:cs typeface="Times New Roman" pitchFamily="18" charset="0"/>
              </a:rPr>
              <a:t>Latvia</a:t>
            </a:r>
            <a:endParaRPr lang="lv-LV" sz="28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99592" y="4589087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Funded</a:t>
            </a:r>
            <a:r>
              <a:rPr lang="ru-RU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ru-RU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National</a:t>
            </a:r>
            <a:r>
              <a:rPr lang="ru-RU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ru-RU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lang="ru-RU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BIOMEDICINE 2014–2017</a:t>
            </a:r>
            <a:r>
              <a:rPr lang="lv-LV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>
              <a:defRPr/>
            </a:pPr>
            <a:r>
              <a:rPr lang="lv-LV" sz="1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Supported</a:t>
            </a:r>
            <a:r>
              <a:rPr lang="lv-LV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lv-LV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Horizon2020 </a:t>
            </a:r>
            <a:r>
              <a:rPr lang="lv-LV" sz="1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lv-LV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VACTRAIN 692293</a:t>
            </a:r>
            <a:endParaRPr lang="lv-LV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3" y="2866970"/>
            <a:ext cx="89644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Ustinova</a:t>
            </a:r>
            <a:r>
              <a:rPr lang="en-US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Nakazawa-Miklaševiča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M,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Kalniņa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L,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Daneberga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Z,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Gardovskis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J,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Miklaševičs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lv-LV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v-LV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Riga</a:t>
            </a:r>
            <a:r>
              <a:rPr lang="ru-RU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Stradiņš</a:t>
            </a:r>
            <a:r>
              <a:rPr lang="ru-RU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ru-RU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Institute</a:t>
            </a:r>
            <a:r>
              <a:rPr lang="ru-RU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Oncology</a:t>
            </a:r>
            <a:endParaRPr lang="lv-LV" sz="16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lv-LV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36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Case-control</a:t>
            </a:r>
            <a:r>
              <a:rPr lang="lv-LV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endParaRPr lang="lv-LV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3919957"/>
              </p:ext>
            </p:extLst>
          </p:nvPr>
        </p:nvGraphicFramePr>
        <p:xfrm>
          <a:off x="467544" y="1556792"/>
          <a:ext cx="849694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011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Case-control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612495"/>
              </p:ext>
            </p:extLst>
          </p:nvPr>
        </p:nvGraphicFramePr>
        <p:xfrm>
          <a:off x="539552" y="1268760"/>
          <a:ext cx="7848870" cy="4857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8612"/>
                <a:gridCol w="1244737"/>
                <a:gridCol w="1376430"/>
                <a:gridCol w="1112069"/>
                <a:gridCol w="1243763"/>
                <a:gridCol w="1383259"/>
              </a:tblGrid>
              <a:tr h="2880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Without</a:t>
                      </a:r>
                      <a:r>
                        <a:rPr lang="lv-LV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4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stratification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Stratified</a:t>
                      </a:r>
                      <a:r>
                        <a:rPr lang="lv-LV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4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lv-LV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4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age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20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Allelic</a:t>
                      </a:r>
                      <a:r>
                        <a:rPr lang="lv-LV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variant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OR</a:t>
                      </a:r>
                      <a:endParaRPr lang="lv-LV" sz="14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</a:t>
                      </a:r>
                      <a:endParaRPr lang="lv-LV" sz="14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Age</a:t>
                      </a:r>
                      <a:r>
                        <a:rPr lang="lv-LV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group</a:t>
                      </a:r>
                      <a:r>
                        <a:rPr lang="lv-LV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lv-LV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years</a:t>
                      </a:r>
                      <a:r>
                        <a:rPr lang="lv-LV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lv-LV" sz="14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OR</a:t>
                      </a:r>
                      <a:endParaRPr lang="lv-LV" sz="14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</a:t>
                      </a:r>
                      <a:endParaRPr lang="lv-LV" sz="14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</a:tr>
              <a:tr h="641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rs9693444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1,39</a:t>
                      </a:r>
                      <a:endParaRPr lang="lv-LV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1,13 – 1,71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– 80</a:t>
                      </a:r>
                      <a:endParaRPr lang="lv-LV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2,10</a:t>
                      </a: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1,45 - 3,04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</a:tr>
              <a:tr h="641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rs17356907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0,73</a:t>
                      </a:r>
                      <a:endParaRPr lang="lv-LV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0,60 – 0,90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– 80</a:t>
                      </a:r>
                      <a:endParaRPr lang="lv-LV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0,56</a:t>
                      </a: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0,38 - 0,80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</a:tr>
              <a:tr h="641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rs1550623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1,40</a:t>
                      </a:r>
                      <a:endParaRPr lang="lv-LV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1,12 – 1,75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– 80</a:t>
                      </a:r>
                      <a:endParaRPr lang="lv-LV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1,81</a:t>
                      </a: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1,20 - 2,80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</a:tr>
              <a:tr h="641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rs7072776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1,25</a:t>
                      </a:r>
                      <a:endParaRPr lang="lv-LV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1,03 – 1,50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– 80</a:t>
                      </a:r>
                      <a:endParaRPr lang="lv-LV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1,50</a:t>
                      </a: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1,06 - 2,14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</a:tr>
              <a:tr h="641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rs13329835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1,37</a:t>
                      </a:r>
                      <a:endParaRPr lang="lv-LV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1,12 – 1,67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 40 </a:t>
                      </a:r>
                      <a:endParaRPr lang="lv-LV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1,69</a:t>
                      </a: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1,04 - 2,76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</a:tr>
              <a:tr h="641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rs3760982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1,35</a:t>
                      </a:r>
                      <a:endParaRPr lang="lv-LV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1,09 – 1,66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 40</a:t>
                      </a:r>
                      <a:endParaRPr lang="lv-LV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1,87</a:t>
                      </a: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1,05 - 3,48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57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Case-control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070294"/>
              </p:ext>
            </p:extLst>
          </p:nvPr>
        </p:nvGraphicFramePr>
        <p:xfrm>
          <a:off x="539552" y="1268760"/>
          <a:ext cx="7848870" cy="4857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8612"/>
                <a:gridCol w="1244737"/>
                <a:gridCol w="1376430"/>
                <a:gridCol w="1112069"/>
                <a:gridCol w="1243763"/>
                <a:gridCol w="1383259"/>
              </a:tblGrid>
              <a:tr h="2880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Without</a:t>
                      </a:r>
                      <a:r>
                        <a:rPr lang="lv-LV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4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stratification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Stratified</a:t>
                      </a:r>
                      <a:r>
                        <a:rPr lang="lv-LV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4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lv-LV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4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age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20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Allelic</a:t>
                      </a:r>
                      <a:r>
                        <a:rPr lang="lv-LV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variant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OR</a:t>
                      </a:r>
                      <a:endParaRPr lang="lv-LV" sz="14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</a:t>
                      </a:r>
                      <a:endParaRPr lang="lv-LV" sz="14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Age</a:t>
                      </a:r>
                      <a:r>
                        <a:rPr lang="lv-LV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group</a:t>
                      </a:r>
                      <a:r>
                        <a:rPr lang="lv-LV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lv-LV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years</a:t>
                      </a:r>
                      <a:r>
                        <a:rPr lang="lv-LV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lv-LV" sz="14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OR</a:t>
                      </a:r>
                      <a:endParaRPr lang="lv-LV" sz="14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</a:t>
                      </a:r>
                      <a:endParaRPr lang="lv-LV" sz="14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</a:tr>
              <a:tr h="641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rs9693444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1,39</a:t>
                      </a:r>
                      <a:endParaRPr lang="lv-LV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1,13 – 1,71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– 80</a:t>
                      </a:r>
                      <a:endParaRPr lang="lv-LV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2,10</a:t>
                      </a: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1,45 - 3,04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</a:tr>
              <a:tr h="641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rs17356907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0,73</a:t>
                      </a:r>
                      <a:endParaRPr lang="lv-LV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0,60 – 0,90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– 80</a:t>
                      </a:r>
                      <a:endParaRPr lang="lv-LV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0,56</a:t>
                      </a: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0,38 - 0,80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</a:tr>
              <a:tr h="641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rs1550623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1,40</a:t>
                      </a:r>
                      <a:endParaRPr lang="lv-LV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1,12 – 1,75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– 80</a:t>
                      </a:r>
                      <a:endParaRPr lang="lv-LV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1,81</a:t>
                      </a: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1,20 - 2,80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</a:tr>
              <a:tr h="641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rs7072776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1,25</a:t>
                      </a:r>
                      <a:endParaRPr lang="lv-LV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1,03 – 1,50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– 80</a:t>
                      </a:r>
                      <a:endParaRPr lang="lv-LV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1,50</a:t>
                      </a: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1,06 - 2,14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</a:tr>
              <a:tr h="641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rs13329835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1,37</a:t>
                      </a:r>
                      <a:endParaRPr lang="lv-LV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1,12 – 1,67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 40 </a:t>
                      </a:r>
                      <a:endParaRPr lang="lv-LV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1,69</a:t>
                      </a: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1,04 - 2,76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</a:tr>
              <a:tr h="641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rs3760982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1,35</a:t>
                      </a:r>
                      <a:endParaRPr lang="lv-LV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1,09 – 1,66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 40</a:t>
                      </a:r>
                      <a:endParaRPr lang="lv-LV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1,87</a:t>
                      </a: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1,05 - 3,48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</a:tr>
            </a:tbl>
          </a:graphicData>
        </a:graphic>
      </p:graphicFrame>
      <p:sp>
        <p:nvSpPr>
          <p:cNvPr id="4" name="Taisnstūris 3"/>
          <p:cNvSpPr/>
          <p:nvPr/>
        </p:nvSpPr>
        <p:spPr bwMode="auto">
          <a:xfrm>
            <a:off x="539552" y="2276872"/>
            <a:ext cx="7848872" cy="2592288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609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Case-control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658828"/>
              </p:ext>
            </p:extLst>
          </p:nvPr>
        </p:nvGraphicFramePr>
        <p:xfrm>
          <a:off x="539552" y="1268760"/>
          <a:ext cx="7848870" cy="4857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8612"/>
                <a:gridCol w="1244737"/>
                <a:gridCol w="1376430"/>
                <a:gridCol w="1112069"/>
                <a:gridCol w="1243763"/>
                <a:gridCol w="1383259"/>
              </a:tblGrid>
              <a:tr h="2880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Without</a:t>
                      </a:r>
                      <a:r>
                        <a:rPr lang="lv-LV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4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stratification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Stratified</a:t>
                      </a:r>
                      <a:r>
                        <a:rPr lang="lv-LV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4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lv-LV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4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age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20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Allelic</a:t>
                      </a:r>
                      <a:r>
                        <a:rPr lang="lv-LV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variant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OR</a:t>
                      </a:r>
                      <a:endParaRPr lang="lv-LV" sz="14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</a:t>
                      </a:r>
                      <a:endParaRPr lang="lv-LV" sz="14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Age</a:t>
                      </a:r>
                      <a:r>
                        <a:rPr lang="lv-LV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group</a:t>
                      </a:r>
                      <a:r>
                        <a:rPr lang="lv-LV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lv-LV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years</a:t>
                      </a:r>
                      <a:r>
                        <a:rPr lang="lv-LV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lv-LV" sz="14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OR</a:t>
                      </a:r>
                      <a:endParaRPr lang="lv-LV" sz="14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</a:t>
                      </a:r>
                      <a:endParaRPr lang="lv-LV" sz="14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</a:tr>
              <a:tr h="641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rs9693444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1,39</a:t>
                      </a:r>
                      <a:endParaRPr lang="lv-LV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1,13 – 1,71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– 80</a:t>
                      </a:r>
                      <a:endParaRPr lang="lv-LV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2,10</a:t>
                      </a: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1,45 - 3,04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</a:tr>
              <a:tr h="641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rs17356907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0,73</a:t>
                      </a:r>
                      <a:endParaRPr lang="lv-LV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0,60 – 0,90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– 80</a:t>
                      </a:r>
                      <a:endParaRPr lang="lv-LV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0,56</a:t>
                      </a: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0,38 - 0,80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</a:tr>
              <a:tr h="641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rs1550623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1,40</a:t>
                      </a:r>
                      <a:endParaRPr lang="lv-LV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1,12 – 1,75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– 80</a:t>
                      </a:r>
                      <a:endParaRPr lang="lv-LV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1,81</a:t>
                      </a: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1,20 - 2,80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</a:tr>
              <a:tr h="641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rs7072776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1,25</a:t>
                      </a:r>
                      <a:endParaRPr lang="lv-LV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1,03 – 1,50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– 80</a:t>
                      </a:r>
                      <a:endParaRPr lang="lv-LV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1,50</a:t>
                      </a: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1,06 - 2,14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</a:tr>
              <a:tr h="641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rs13329835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1,37</a:t>
                      </a:r>
                      <a:endParaRPr lang="lv-LV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1,12 – 1,67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 40 </a:t>
                      </a:r>
                      <a:endParaRPr lang="lv-LV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1,69</a:t>
                      </a: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1,04 - 2,76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8E8EA"/>
                    </a:solidFill>
                  </a:tcPr>
                </a:tc>
              </a:tr>
              <a:tr h="641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rs3760982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1,35</a:t>
                      </a:r>
                      <a:endParaRPr lang="lv-LV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1,09 – 1,66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 40</a:t>
                      </a:r>
                      <a:endParaRPr lang="lv-LV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1,87</a:t>
                      </a: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1,05 - 3,48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DCED2"/>
                    </a:solidFill>
                  </a:tcPr>
                </a:tc>
              </a:tr>
            </a:tbl>
          </a:graphicData>
        </a:graphic>
      </p:graphicFrame>
      <p:sp>
        <p:nvSpPr>
          <p:cNvPr id="5" name="Taisnstūris 4"/>
          <p:cNvSpPr/>
          <p:nvPr/>
        </p:nvSpPr>
        <p:spPr bwMode="auto">
          <a:xfrm>
            <a:off x="539552" y="4869160"/>
            <a:ext cx="7848872" cy="1224136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193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disease-specific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survival</a:t>
            </a:r>
            <a:endParaRPr lang="lv-LV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10" y="1700808"/>
            <a:ext cx="8812538" cy="391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536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90600"/>
          </a:xfrm>
        </p:spPr>
        <p:txBody>
          <a:bodyPr/>
          <a:lstStyle/>
          <a:p>
            <a:pPr algn="ctr"/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Quantitative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alleles</a:t>
            </a:r>
            <a:endParaRPr lang="lv-LV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250870"/>
              </p:ext>
            </p:extLst>
          </p:nvPr>
        </p:nvGraphicFramePr>
        <p:xfrm>
          <a:off x="4788024" y="5085184"/>
          <a:ext cx="4248472" cy="170876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224136"/>
                <a:gridCol w="3024336"/>
              </a:tblGrid>
              <a:tr h="288032">
                <a:tc>
                  <a:txBody>
                    <a:bodyPr/>
                    <a:lstStyle/>
                    <a:p>
                      <a:pPr algn="l"/>
                      <a:r>
                        <a:rPr lang="lv-LV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 </a:t>
                      </a:r>
                      <a:r>
                        <a:rPr lang="lv-LV" sz="1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lv-LV" sz="1200" b="0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</a:t>
                      </a:r>
                      <a:r>
                        <a:rPr lang="lv-LV" sz="12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loci </a:t>
                      </a:r>
                      <a:r>
                        <a:rPr lang="lv-LV" sz="1200" b="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lv-LV" sz="12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b="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wild-type</a:t>
                      </a:r>
                      <a:r>
                        <a:rPr lang="lv-LV" sz="12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b="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</a:t>
                      </a:r>
                      <a:endParaRPr lang="lv-LV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1264">
                <a:tc>
                  <a:txBody>
                    <a:bodyPr/>
                    <a:lstStyle/>
                    <a:p>
                      <a:pPr algn="l"/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lv-LV" sz="1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lv-LV" sz="1200" b="1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Carriers</a:t>
                      </a:r>
                      <a:r>
                        <a:rPr lang="lv-LV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lv-LV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lv-LV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</a:t>
                      </a:r>
                      <a:r>
                        <a:rPr lang="lv-LV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allele</a:t>
                      </a:r>
                      <a:endParaRPr lang="lv-LV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4496">
                <a:tc>
                  <a:txBody>
                    <a:bodyPr/>
                    <a:lstStyle/>
                    <a:p>
                      <a:pPr algn="l"/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lv-LV" sz="1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lv-LV" sz="1200" b="1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Carriers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alleles</a:t>
                      </a:r>
                      <a:endParaRPr lang="lv-LV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9736">
                <a:tc>
                  <a:txBody>
                    <a:bodyPr/>
                    <a:lstStyle/>
                    <a:p>
                      <a:pPr algn="l"/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lv-LV" sz="1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lv-LV" sz="1200" b="1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Carriers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alleles</a:t>
                      </a:r>
                      <a:endParaRPr lang="lv-LV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l"/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lv-LV" sz="1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lv-LV" sz="1200" b="1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Carriers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alleles</a:t>
                      </a:r>
                      <a:endParaRPr lang="lv-LV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12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lv-LV" sz="1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lv-LV" sz="1200" b="1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Carriers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alleles</a:t>
                      </a:r>
                      <a:endParaRPr lang="lv-LV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5"/>
            <a:ext cx="7632848" cy="3919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078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90600"/>
          </a:xfrm>
        </p:spPr>
        <p:txBody>
          <a:bodyPr/>
          <a:lstStyle/>
          <a:p>
            <a:pPr algn="ctr"/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Quantitative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alleles</a:t>
            </a:r>
            <a:endParaRPr lang="lv-LV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539470"/>
              </p:ext>
            </p:extLst>
          </p:nvPr>
        </p:nvGraphicFramePr>
        <p:xfrm>
          <a:off x="4788024" y="5085184"/>
          <a:ext cx="4248472" cy="170876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224136"/>
                <a:gridCol w="3024336"/>
              </a:tblGrid>
              <a:tr h="288032">
                <a:tc>
                  <a:txBody>
                    <a:bodyPr/>
                    <a:lstStyle/>
                    <a:p>
                      <a:pPr algn="l"/>
                      <a:r>
                        <a:rPr lang="lv-LV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 </a:t>
                      </a:r>
                      <a:r>
                        <a:rPr lang="lv-LV" sz="1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lv-LV" sz="1200" b="0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</a:t>
                      </a:r>
                      <a:r>
                        <a:rPr lang="lv-LV" sz="12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loci </a:t>
                      </a:r>
                      <a:r>
                        <a:rPr lang="lv-LV" sz="1200" b="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lv-LV" sz="12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b="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wild-type</a:t>
                      </a:r>
                      <a:r>
                        <a:rPr lang="lv-LV" sz="12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b="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</a:t>
                      </a:r>
                      <a:endParaRPr lang="lv-LV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1264">
                <a:tc>
                  <a:txBody>
                    <a:bodyPr/>
                    <a:lstStyle/>
                    <a:p>
                      <a:pPr algn="l"/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lv-LV" sz="1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lv-LV" sz="1200" b="1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Carriers</a:t>
                      </a:r>
                      <a:r>
                        <a:rPr lang="lv-LV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lv-LV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lv-LV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</a:t>
                      </a:r>
                      <a:r>
                        <a:rPr lang="lv-LV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allele</a:t>
                      </a:r>
                      <a:endParaRPr lang="lv-LV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4496">
                <a:tc>
                  <a:txBody>
                    <a:bodyPr/>
                    <a:lstStyle/>
                    <a:p>
                      <a:pPr algn="l"/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lv-LV" sz="1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lv-LV" sz="1200" b="1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Carriers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alleles</a:t>
                      </a:r>
                      <a:endParaRPr lang="lv-LV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9736">
                <a:tc>
                  <a:txBody>
                    <a:bodyPr/>
                    <a:lstStyle/>
                    <a:p>
                      <a:pPr algn="l"/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lv-LV" sz="1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lv-LV" sz="1200" b="1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Carriers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alleles</a:t>
                      </a:r>
                      <a:endParaRPr lang="lv-LV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l"/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lv-LV" sz="1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lv-LV" sz="1200" b="1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Carriers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alleles</a:t>
                      </a:r>
                      <a:endParaRPr lang="lv-LV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12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lv-LV" sz="1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lv-LV" sz="1200" b="1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Carriers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</a:t>
                      </a:r>
                      <a:r>
                        <a:rPr lang="lv-LV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alleles</a:t>
                      </a:r>
                      <a:endParaRPr lang="lv-LV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5"/>
            <a:ext cx="7632848" cy="3919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288" y="5332566"/>
            <a:ext cx="4477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b="1" dirty="0">
                <a:solidFill>
                  <a:srgbClr val="882C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= </a:t>
            </a:r>
            <a:r>
              <a:rPr lang="lv-LV" b="1" dirty="0" smtClean="0">
                <a:solidFill>
                  <a:srgbClr val="882C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1.49</a:t>
            </a:r>
            <a:r>
              <a:rPr lang="lv-LV" b="1" dirty="0">
                <a:solidFill>
                  <a:srgbClr val="882C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CI = </a:t>
            </a:r>
            <a:r>
              <a:rPr lang="lv-LV" b="1" dirty="0" smtClean="0">
                <a:solidFill>
                  <a:srgbClr val="882C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1.17 </a:t>
            </a:r>
            <a:r>
              <a:rPr lang="lv-LV" b="1" dirty="0">
                <a:solidFill>
                  <a:srgbClr val="882C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lv-LV" b="1" dirty="0" smtClean="0">
                <a:solidFill>
                  <a:srgbClr val="882C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1.91</a:t>
            </a:r>
            <a:r>
              <a:rPr lang="lv-LV" b="1" dirty="0">
                <a:solidFill>
                  <a:srgbClr val="882C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v-LV" b="1" i="1" dirty="0" smtClean="0">
                <a:solidFill>
                  <a:srgbClr val="882C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v-LV" b="1" dirty="0" smtClean="0">
                <a:solidFill>
                  <a:srgbClr val="882C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v-LV" b="1" dirty="0" err="1" smtClean="0">
                <a:solidFill>
                  <a:srgbClr val="882C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lv-LV" b="1" dirty="0" smtClean="0">
                <a:solidFill>
                  <a:srgbClr val="882C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b="1" dirty="0">
                <a:solidFill>
                  <a:srgbClr val="882C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lv-LV" b="1" dirty="0" smtClean="0">
                <a:solidFill>
                  <a:srgbClr val="882C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0.001</a:t>
            </a:r>
            <a:endParaRPr lang="lv-LV" b="1" dirty="0">
              <a:solidFill>
                <a:srgbClr val="882C2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5"/>
          <p:cNvSpPr/>
          <p:nvPr/>
        </p:nvSpPr>
        <p:spPr bwMode="auto">
          <a:xfrm>
            <a:off x="4796008" y="5949280"/>
            <a:ext cx="4248472" cy="864096"/>
          </a:xfrm>
          <a:prstGeom prst="rect">
            <a:avLst/>
          </a:prstGeom>
          <a:noFill/>
          <a:ln w="28575" cap="flat" cmpd="sng" algn="ctr">
            <a:solidFill>
              <a:srgbClr val="882C2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-112" charset="-128"/>
            </a:endParaRPr>
          </a:p>
        </p:txBody>
      </p:sp>
      <p:sp>
        <p:nvSpPr>
          <p:cNvPr id="8" name="Rectangle 3"/>
          <p:cNvSpPr/>
          <p:nvPr/>
        </p:nvSpPr>
        <p:spPr bwMode="auto">
          <a:xfrm>
            <a:off x="4788024" y="5085184"/>
            <a:ext cx="4248472" cy="864096"/>
          </a:xfrm>
          <a:prstGeom prst="rect">
            <a:avLst/>
          </a:prstGeom>
          <a:noFill/>
          <a:ln w="28575" cap="flat" cmpd="sng" algn="ctr">
            <a:solidFill>
              <a:srgbClr val="882C2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8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Polygenic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score</a:t>
            </a:r>
            <a:endParaRPr lang="lv-LV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07904" y="6237312"/>
            <a:ext cx="2981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400" dirty="0" smtClean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OR1 × OR2 </a:t>
            </a:r>
            <a:r>
              <a:rPr lang="lv-LV" sz="2400" dirty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OR3 </a:t>
            </a:r>
            <a:r>
              <a:rPr lang="lv-LV" sz="2400" dirty="0" smtClean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lv-LV" sz="2400" dirty="0">
              <a:solidFill>
                <a:srgbClr val="64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19200"/>
            <a:ext cx="8381545" cy="501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021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proportion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depending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polygenic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score</a:t>
            </a:r>
            <a:endParaRPr lang="lv-LV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Diagramma 11"/>
          <p:cNvGraphicFramePr/>
          <p:nvPr>
            <p:extLst>
              <p:ext uri="{D42A27DB-BD31-4B8C-83A1-F6EECF244321}">
                <p14:modId xmlns:p14="http://schemas.microsoft.com/office/powerpoint/2010/main" val="3405512024"/>
              </p:ext>
            </p:extLst>
          </p:nvPr>
        </p:nvGraphicFramePr>
        <p:xfrm>
          <a:off x="539552" y="1844824"/>
          <a:ext cx="799288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47664" y="3212976"/>
            <a:ext cx="1168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400" dirty="0" err="1" smtClean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lv-LV" sz="2400" dirty="0" smtClean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PS</a:t>
            </a:r>
            <a:endParaRPr lang="lv-LV" sz="2400" dirty="0">
              <a:solidFill>
                <a:srgbClr val="64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85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diagnosis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depending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polygenic</a:t>
            </a:r>
            <a:r>
              <a:rPr lang="lv-LV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score</a:t>
            </a:r>
            <a:endParaRPr lang="lv-LV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Diagramma 11"/>
          <p:cNvGraphicFramePr/>
          <p:nvPr>
            <p:extLst>
              <p:ext uri="{D42A27DB-BD31-4B8C-83A1-F6EECF244321}">
                <p14:modId xmlns:p14="http://schemas.microsoft.com/office/powerpoint/2010/main" val="3719505462"/>
              </p:ext>
            </p:extLst>
          </p:nvPr>
        </p:nvGraphicFramePr>
        <p:xfrm>
          <a:off x="539552" y="1844824"/>
          <a:ext cx="799288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47664" y="3212976"/>
            <a:ext cx="1168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400" dirty="0" err="1" smtClean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lv-LV" sz="2400" dirty="0" smtClean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PS</a:t>
            </a:r>
            <a:endParaRPr lang="lv-LV" sz="2400" dirty="0">
              <a:solidFill>
                <a:srgbClr val="64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30645" y="3789039"/>
            <a:ext cx="1402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200" dirty="0" smtClean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59.55 </a:t>
            </a:r>
            <a:r>
              <a:rPr lang="lv-LV" sz="1200" dirty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± </a:t>
            </a:r>
            <a:r>
              <a:rPr lang="lv-LV" sz="1200" dirty="0" smtClean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12.06 </a:t>
            </a:r>
            <a:r>
              <a:rPr lang="lv-LV" sz="1200" dirty="0" err="1" smtClean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endParaRPr lang="lv-LV" sz="1200" dirty="0" smtClean="0">
              <a:solidFill>
                <a:srgbClr val="64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1200" dirty="0" err="1" smtClean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sz="1200" dirty="0" smtClean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 err="1" smtClean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endParaRPr lang="lv-LV" sz="1200" dirty="0">
              <a:solidFill>
                <a:srgbClr val="64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4"/>
          <p:cNvSpPr/>
          <p:nvPr/>
        </p:nvSpPr>
        <p:spPr>
          <a:xfrm>
            <a:off x="5571842" y="3789040"/>
            <a:ext cx="18229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200" dirty="0" smtClean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59.86 </a:t>
            </a:r>
            <a:r>
              <a:rPr lang="lv-LV" sz="1200" dirty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± </a:t>
            </a:r>
            <a:r>
              <a:rPr lang="lv-LV" sz="1200" dirty="0" smtClean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12.34 </a:t>
            </a:r>
            <a:r>
              <a:rPr lang="lv-LV" sz="1200" dirty="0" err="1" smtClean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lv-LV" sz="1200" dirty="0" smtClean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 err="1" smtClean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sz="1200" dirty="0" smtClean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 err="1" smtClean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endParaRPr lang="lv-LV" sz="1200" dirty="0">
              <a:solidFill>
                <a:srgbClr val="64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29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68313" y="332656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3600" dirty="0" err="1" smtClean="0">
                <a:solidFill>
                  <a:srgbClr val="882C2E"/>
                </a:solidFill>
                <a:latin typeface="Times New Roman" pitchFamily="18" charset="0"/>
                <a:cs typeface="Times New Roman" pitchFamily="18" charset="0"/>
              </a:rPr>
              <a:t>Breast</a:t>
            </a:r>
            <a:r>
              <a:rPr lang="lv-LV" sz="3600" dirty="0" smtClean="0">
                <a:solidFill>
                  <a:srgbClr val="882C2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3600" dirty="0" err="1" smtClean="0">
                <a:solidFill>
                  <a:srgbClr val="882C2E"/>
                </a:solidFill>
                <a:latin typeface="Times New Roman" pitchFamily="18" charset="0"/>
                <a:cs typeface="Times New Roman" pitchFamily="18" charset="0"/>
              </a:rPr>
              <a:t>cancer</a:t>
            </a:r>
            <a:r>
              <a:rPr lang="lv-LV" sz="3600" dirty="0" smtClean="0">
                <a:solidFill>
                  <a:srgbClr val="882C2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3600" dirty="0" err="1" smtClean="0">
                <a:solidFill>
                  <a:srgbClr val="882C2E"/>
                </a:solidFill>
                <a:latin typeface="Times New Roman" pitchFamily="18" charset="0"/>
                <a:cs typeface="Times New Roman" pitchFamily="18" charset="0"/>
              </a:rPr>
              <a:t>risk</a:t>
            </a:r>
            <a:r>
              <a:rPr lang="lv-LV" sz="3600" dirty="0" smtClean="0">
                <a:solidFill>
                  <a:srgbClr val="882C2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3600" dirty="0" err="1" smtClean="0">
                <a:solidFill>
                  <a:srgbClr val="882C2E"/>
                </a:solidFill>
                <a:latin typeface="Times New Roman" pitchFamily="18" charset="0"/>
                <a:cs typeface="Times New Roman" pitchFamily="18" charset="0"/>
              </a:rPr>
              <a:t>alleles</a:t>
            </a:r>
            <a:endParaRPr lang="en-US" sz="3600" dirty="0" smtClean="0">
              <a:solidFill>
                <a:srgbClr val="882C2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355271" y="6550223"/>
            <a:ext cx="276069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lv-LV" sz="1400" dirty="0" smtClean="0">
                <a:latin typeface="Times New Roman" pitchFamily="18" charset="0"/>
              </a:rPr>
              <a:t>(</a:t>
            </a:r>
            <a:r>
              <a:rPr lang="lv-LV" sz="1400" dirty="0" err="1" smtClean="0">
                <a:latin typeface="Times New Roman" pitchFamily="18" charset="0"/>
              </a:rPr>
              <a:t>Garcia-Closas</a:t>
            </a:r>
            <a:r>
              <a:rPr lang="lv-LV" sz="1400" dirty="0" smtClean="0">
                <a:latin typeface="Times New Roman" pitchFamily="18" charset="0"/>
              </a:rPr>
              <a:t> </a:t>
            </a:r>
            <a:r>
              <a:rPr lang="lv-LV" sz="1400" dirty="0" err="1">
                <a:latin typeface="Times New Roman" pitchFamily="18" charset="0"/>
              </a:rPr>
              <a:t>and</a:t>
            </a:r>
            <a:r>
              <a:rPr lang="lv-LV" sz="1400" dirty="0">
                <a:latin typeface="Times New Roman" pitchFamily="18" charset="0"/>
              </a:rPr>
              <a:t> </a:t>
            </a:r>
            <a:r>
              <a:rPr lang="lv-LV" sz="1400" dirty="0" err="1">
                <a:latin typeface="Times New Roman" pitchFamily="18" charset="0"/>
              </a:rPr>
              <a:t>Chanock</a:t>
            </a:r>
            <a:r>
              <a:rPr lang="lv-LV" sz="1400" dirty="0">
                <a:latin typeface="Times New Roman" pitchFamily="18" charset="0"/>
              </a:rPr>
              <a:t> 2008)</a:t>
            </a:r>
            <a:r>
              <a:rPr lang="en-US" sz="1400" dirty="0">
                <a:latin typeface="Times New Roman" pitchFamily="18" charset="0"/>
              </a:rPr>
              <a:t> </a:t>
            </a:r>
          </a:p>
        </p:txBody>
      </p:sp>
      <p:pic>
        <p:nvPicPr>
          <p:cNvPr id="1026" name="Picture 2" descr="An external file that holds a picture, illustration, etc.&#10;Object name is nihms78615f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37" y="1024489"/>
            <a:ext cx="7789395" cy="5203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131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68787"/>
              </p:ext>
            </p:extLst>
          </p:nvPr>
        </p:nvGraphicFramePr>
        <p:xfrm>
          <a:off x="782890" y="1179240"/>
          <a:ext cx="7573529" cy="50398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5014"/>
                <a:gridCol w="1716772"/>
                <a:gridCol w="1861743"/>
              </a:tblGrid>
              <a:tr h="4898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Patient</a:t>
                      </a:r>
                      <a:r>
                        <a:rPr lang="lv-LV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biometrical</a:t>
                      </a:r>
                      <a:r>
                        <a:rPr lang="lv-LV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</a:t>
                      </a:r>
                      <a:endParaRPr lang="lv-LV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lv-LV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PS</a:t>
                      </a:r>
                      <a:endParaRPr lang="lv-LV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</a:t>
                      </a:r>
                      <a:r>
                        <a:rPr lang="lv-LV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PS</a:t>
                      </a:r>
                      <a:endParaRPr lang="lv-LV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</a:tr>
              <a:tr h="4898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Average</a:t>
                      </a:r>
                      <a:r>
                        <a:rPr lang="lv-LV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age</a:t>
                      </a:r>
                      <a:r>
                        <a:rPr lang="lv-LV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at</a:t>
                      </a:r>
                      <a:r>
                        <a:rPr lang="lv-LV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lv-LV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time</a:t>
                      </a:r>
                      <a:r>
                        <a:rPr lang="lv-LV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lv-LV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diagnosis</a:t>
                      </a:r>
                      <a:endParaRPr lang="lv-LV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59,86 ± 12,34 </a:t>
                      </a:r>
                      <a:endParaRPr lang="lv-LV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59,55 ± 12,06 </a:t>
                      </a:r>
                      <a:endParaRPr lang="lv-LV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98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Hormonal</a:t>
                      </a:r>
                      <a:r>
                        <a:rPr lang="lv-LV" sz="18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baseline="0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contraception</a:t>
                      </a:r>
                      <a:r>
                        <a:rPr lang="lv-LV" sz="18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baseline="0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users</a:t>
                      </a:r>
                      <a:endParaRPr lang="lv-LV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20,00%</a:t>
                      </a:r>
                      <a:endParaRPr lang="lv-LV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39,39%</a:t>
                      </a:r>
                      <a:endParaRPr lang="lv-LV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98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HRT </a:t>
                      </a: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users</a:t>
                      </a:r>
                      <a:endParaRPr lang="lv-LV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36,00%</a:t>
                      </a:r>
                      <a:endParaRPr lang="lv-LV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48,48%</a:t>
                      </a:r>
                      <a:endParaRPr lang="lv-LV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98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</a:t>
                      </a:r>
                      <a:r>
                        <a:rPr lang="lv-LV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</a:t>
                      </a:r>
                      <a:r>
                        <a:rPr lang="lv-LV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lv-LV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pregnancies</a:t>
                      </a:r>
                      <a:endParaRPr lang="lv-LV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lv-LV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lv-LV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98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Breastfeeding</a:t>
                      </a:r>
                      <a:endParaRPr lang="lv-LV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90,91</a:t>
                      </a:r>
                      <a:endParaRPr lang="lv-LV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96,77</a:t>
                      </a:r>
                      <a:endParaRPr lang="lv-LV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98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</a:t>
                      </a:r>
                      <a:r>
                        <a:rPr lang="lv-LV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</a:t>
                      </a:r>
                      <a:r>
                        <a:rPr lang="lv-LV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</a:t>
                      </a:r>
                      <a:r>
                        <a:rPr lang="lv-LV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menarche</a:t>
                      </a:r>
                      <a:endParaRPr lang="lv-LV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14,00 ± 1,50</a:t>
                      </a:r>
                      <a:endParaRPr lang="lv-LV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13,45±1,22</a:t>
                      </a:r>
                      <a:endParaRPr lang="lv-LV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98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Patients</a:t>
                      </a:r>
                      <a:r>
                        <a:rPr lang="lv-LV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&lt;14 </a:t>
                      </a:r>
                      <a:r>
                        <a:rPr lang="lv-LV" sz="18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years</a:t>
                      </a:r>
                      <a:r>
                        <a:rPr lang="lv-LV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lv-LV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</a:t>
                      </a:r>
                      <a:r>
                        <a:rPr lang="lv-LV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</a:t>
                      </a:r>
                      <a:r>
                        <a:rPr lang="lv-LV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menarche</a:t>
                      </a:r>
                      <a:endParaRPr lang="lv-LV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32,00%</a:t>
                      </a:r>
                      <a:endParaRPr lang="lv-LV" sz="18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53,13%</a:t>
                      </a:r>
                      <a:endParaRPr lang="lv-LV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98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</a:t>
                      </a:r>
                      <a:r>
                        <a:rPr lang="lv-LV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</a:t>
                      </a:r>
                      <a:r>
                        <a:rPr lang="lv-LV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</a:t>
                      </a:r>
                      <a:r>
                        <a:rPr lang="lv-LV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menopause</a:t>
                      </a:r>
                      <a:endParaRPr lang="lv-LV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49,25±4,89</a:t>
                      </a:r>
                      <a:endParaRPr lang="lv-LV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49,87±4,81</a:t>
                      </a:r>
                      <a:endParaRPr lang="lv-LV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98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Patients</a:t>
                      </a:r>
                      <a:r>
                        <a:rPr lang="lv-LV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&gt; 55 </a:t>
                      </a: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years</a:t>
                      </a:r>
                      <a:r>
                        <a:rPr lang="lv-LV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lv-LV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</a:t>
                      </a:r>
                      <a:r>
                        <a:rPr lang="lv-LV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</a:t>
                      </a:r>
                      <a:r>
                        <a:rPr lang="lv-LV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menopause</a:t>
                      </a:r>
                      <a:endParaRPr lang="lv-LV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lv-LV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4,35%</a:t>
                      </a:r>
                      <a:endParaRPr lang="lv-LV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54855" y="18864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Biometrical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polygenic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score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3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7544" y="40466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Biometrical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polygenic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score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3886200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2369" y="1499641"/>
            <a:ext cx="3914775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006" y="4233401"/>
            <a:ext cx="3876675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308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85" y="1407297"/>
            <a:ext cx="3924300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403" y="1282785"/>
            <a:ext cx="4648200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813" y="4077072"/>
            <a:ext cx="4924425" cy="268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67544" y="40466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Biometrical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polygenic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score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2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28750"/>
            <a:ext cx="8176394" cy="4714875"/>
          </a:xfrm>
        </p:spPr>
        <p:txBody>
          <a:bodyPr>
            <a:normAutofit/>
          </a:bodyPr>
          <a:lstStyle/>
          <a:p>
            <a:r>
              <a:rPr lang="lv-LV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s9693444, rs1550623, rs13329835, rs3760982, rs7072776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proved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association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increased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breast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cancer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risk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whereas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rs17356907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rs1436904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protective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effect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lv-LV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significant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impact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analyzed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variants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patients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survival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lv-LV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Breast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cancer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predisposition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comprising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multiple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low-penetrance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allelic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variants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corresponds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polygenic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model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lv-LV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lv-LV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lv-LV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lv-LV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lv-LV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statistically</a:t>
            </a:r>
            <a:r>
              <a:rPr lang="lv-LV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significant</a:t>
            </a:r>
            <a:r>
              <a:rPr lang="lv-LV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differencies</a:t>
            </a:r>
            <a:r>
              <a:rPr lang="lv-LV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lv-LV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biometrical</a:t>
            </a:r>
            <a:r>
              <a:rPr lang="lv-LV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lv-LV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lv-LV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patients</a:t>
            </a:r>
            <a:r>
              <a:rPr lang="lv-LV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lv-LV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high</a:t>
            </a:r>
            <a:r>
              <a:rPr lang="lv-LV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lv-LV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low</a:t>
            </a:r>
            <a:r>
              <a:rPr lang="lv-LV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polygenic</a:t>
            </a:r>
            <a:r>
              <a:rPr lang="lv-LV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score</a:t>
            </a:r>
            <a:r>
              <a:rPr lang="lv-LV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lv-LV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endParaRPr lang="lv-LV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73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597614" y="2852936"/>
            <a:ext cx="7100887" cy="2000250"/>
          </a:xfrm>
        </p:spPr>
        <p:txBody>
          <a:bodyPr/>
          <a:lstStyle/>
          <a:p>
            <a:pPr algn="ctr"/>
            <a:r>
              <a:rPr lang="lv-LV" sz="6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</a:t>
            </a:r>
            <a:r>
              <a:rPr lang="lv-LV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6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lv-LV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lv-LV" sz="6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ribb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760" y="3226048"/>
            <a:ext cx="1152130" cy="144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758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68313" y="332656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3600" dirty="0" err="1" smtClean="0">
                <a:solidFill>
                  <a:srgbClr val="882C2E"/>
                </a:solidFill>
                <a:latin typeface="Times New Roman" pitchFamily="18" charset="0"/>
                <a:cs typeface="Times New Roman" pitchFamily="18" charset="0"/>
              </a:rPr>
              <a:t>Breast</a:t>
            </a:r>
            <a:r>
              <a:rPr lang="lv-LV" sz="3600" dirty="0" smtClean="0">
                <a:solidFill>
                  <a:srgbClr val="882C2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3600" dirty="0" err="1" smtClean="0">
                <a:solidFill>
                  <a:srgbClr val="882C2E"/>
                </a:solidFill>
                <a:latin typeface="Times New Roman" pitchFamily="18" charset="0"/>
                <a:cs typeface="Times New Roman" pitchFamily="18" charset="0"/>
              </a:rPr>
              <a:t>cancer</a:t>
            </a:r>
            <a:r>
              <a:rPr lang="lv-LV" sz="3600" dirty="0" smtClean="0">
                <a:solidFill>
                  <a:srgbClr val="882C2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3600" dirty="0" err="1" smtClean="0">
                <a:solidFill>
                  <a:srgbClr val="882C2E"/>
                </a:solidFill>
                <a:latin typeface="Times New Roman" pitchFamily="18" charset="0"/>
                <a:cs typeface="Times New Roman" pitchFamily="18" charset="0"/>
              </a:rPr>
              <a:t>risk</a:t>
            </a:r>
            <a:r>
              <a:rPr lang="lv-LV" sz="3600" dirty="0" smtClean="0">
                <a:solidFill>
                  <a:srgbClr val="882C2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3600" dirty="0" err="1" smtClean="0">
                <a:solidFill>
                  <a:srgbClr val="882C2E"/>
                </a:solidFill>
                <a:latin typeface="Times New Roman" pitchFamily="18" charset="0"/>
                <a:cs typeface="Times New Roman" pitchFamily="18" charset="0"/>
              </a:rPr>
              <a:t>alleles</a:t>
            </a:r>
            <a:endParaRPr lang="en-US" sz="3600" dirty="0" smtClean="0">
              <a:solidFill>
                <a:srgbClr val="882C2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355271" y="6550223"/>
            <a:ext cx="276069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lv-LV" sz="1400" dirty="0" smtClean="0">
                <a:latin typeface="Times New Roman" pitchFamily="18" charset="0"/>
              </a:rPr>
              <a:t>(</a:t>
            </a:r>
            <a:r>
              <a:rPr lang="lv-LV" sz="1400" dirty="0" err="1" smtClean="0">
                <a:latin typeface="Times New Roman" pitchFamily="18" charset="0"/>
              </a:rPr>
              <a:t>Garcia-Closas</a:t>
            </a:r>
            <a:r>
              <a:rPr lang="lv-LV" sz="1400" dirty="0" smtClean="0">
                <a:latin typeface="Times New Roman" pitchFamily="18" charset="0"/>
              </a:rPr>
              <a:t> </a:t>
            </a:r>
            <a:r>
              <a:rPr lang="lv-LV" sz="1400" dirty="0" err="1">
                <a:latin typeface="Times New Roman" pitchFamily="18" charset="0"/>
              </a:rPr>
              <a:t>and</a:t>
            </a:r>
            <a:r>
              <a:rPr lang="lv-LV" sz="1400" dirty="0">
                <a:latin typeface="Times New Roman" pitchFamily="18" charset="0"/>
              </a:rPr>
              <a:t> </a:t>
            </a:r>
            <a:r>
              <a:rPr lang="lv-LV" sz="1400" dirty="0" err="1">
                <a:latin typeface="Times New Roman" pitchFamily="18" charset="0"/>
              </a:rPr>
              <a:t>Chanock</a:t>
            </a:r>
            <a:r>
              <a:rPr lang="lv-LV" sz="1400" dirty="0">
                <a:latin typeface="Times New Roman" pitchFamily="18" charset="0"/>
              </a:rPr>
              <a:t> 2008)</a:t>
            </a:r>
            <a:r>
              <a:rPr lang="en-US" sz="1400" dirty="0">
                <a:latin typeface="Times New Roman" pitchFamily="18" charset="0"/>
              </a:rPr>
              <a:t> </a:t>
            </a:r>
          </a:p>
        </p:txBody>
      </p:sp>
      <p:pic>
        <p:nvPicPr>
          <p:cNvPr id="1026" name="Picture 2" descr="An external file that holds a picture, illustration, etc.&#10;Object name is nihms78615f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37" y="1024489"/>
            <a:ext cx="7789395" cy="5203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aisnstūris 4"/>
          <p:cNvSpPr/>
          <p:nvPr/>
        </p:nvSpPr>
        <p:spPr>
          <a:xfrm>
            <a:off x="3635375" y="4293096"/>
            <a:ext cx="4537075" cy="648717"/>
          </a:xfrm>
          <a:prstGeom prst="rect">
            <a:avLst/>
          </a:prstGeom>
          <a:noFill/>
          <a:ln w="38100">
            <a:solidFill>
              <a:srgbClr val="7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v-LV"/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6251739" y="4256331"/>
            <a:ext cx="698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lv-LV" sz="4000" b="1" dirty="0">
                <a:solidFill>
                  <a:srgbClr val="7E0000"/>
                </a:solidFill>
                <a:latin typeface="Times New Roman" pitchFamily="18" charset="0"/>
                <a:cs typeface="Times New Roman" pitchFamily="18" charset="0"/>
              </a:rPr>
              <a:t>79</a:t>
            </a:r>
          </a:p>
        </p:txBody>
      </p:sp>
    </p:spTree>
    <p:extLst>
      <p:ext uri="{BB962C8B-B14F-4D97-AF65-F5344CB8AC3E}">
        <p14:creationId xmlns:p14="http://schemas.microsoft.com/office/powerpoint/2010/main" val="159512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 txBox="1">
            <a:spLocks/>
          </p:cNvSpPr>
          <p:nvPr/>
        </p:nvSpPr>
        <p:spPr>
          <a:xfrm>
            <a:off x="468313" y="1125538"/>
            <a:ext cx="8218487" cy="10699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b="1" dirty="0" err="1" smtClean="0">
                <a:solidFill>
                  <a:srgbClr val="7E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lv-LV" b="1" dirty="0" smtClean="0">
                <a:solidFill>
                  <a:srgbClr val="7E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solidFill>
                  <a:srgbClr val="7E0000"/>
                </a:solidFill>
                <a:latin typeface="Times New Roman" pitchFamily="18" charset="0"/>
                <a:cs typeface="Times New Roman" pitchFamily="18" charset="0"/>
              </a:rPr>
              <a:t>aim</a:t>
            </a:r>
            <a:endParaRPr lang="lv-LV" b="1" dirty="0" smtClean="0">
              <a:solidFill>
                <a:srgbClr val="7E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upa 6"/>
          <p:cNvGrpSpPr/>
          <p:nvPr/>
        </p:nvGrpSpPr>
        <p:grpSpPr>
          <a:xfrm>
            <a:off x="293080" y="2492896"/>
            <a:ext cx="8568952" cy="2016224"/>
            <a:chOff x="542619" y="205117"/>
            <a:chExt cx="6730187" cy="1379060"/>
          </a:xfrm>
        </p:grpSpPr>
        <p:sp>
          <p:nvSpPr>
            <p:cNvPr id="8" name="Taisnstūris ar noapaļotiem stūriem 7"/>
            <p:cNvSpPr/>
            <p:nvPr/>
          </p:nvSpPr>
          <p:spPr>
            <a:xfrm>
              <a:off x="542619" y="205117"/>
              <a:ext cx="6730187" cy="1379060"/>
            </a:xfrm>
            <a:prstGeom prst="roundRect">
              <a:avLst/>
            </a:prstGeom>
            <a:solidFill>
              <a:srgbClr val="8E001C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Taisnstūris 8"/>
            <p:cNvSpPr/>
            <p:nvPr/>
          </p:nvSpPr>
          <p:spPr>
            <a:xfrm>
              <a:off x="609939" y="272437"/>
              <a:ext cx="6595547" cy="12444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/>
              <a:r>
                <a:rPr lang="lv-LV" sz="2800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o </a:t>
              </a:r>
              <a:r>
                <a:rPr lang="ru-RU" sz="2800" dirty="0" err="1">
                  <a:latin typeface="Times New Roman" pitchFamily="18" charset="0"/>
                  <a:cs typeface="Times New Roman" pitchFamily="18" charset="0"/>
                </a:rPr>
                <a:t>determine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dirty="0" err="1">
                  <a:latin typeface="Times New Roman" pitchFamily="18" charset="0"/>
                  <a:cs typeface="Times New Roman" pitchFamily="18" charset="0"/>
                </a:rPr>
                <a:t>the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dirty="0" err="1">
                  <a:latin typeface="Times New Roman" pitchFamily="18" charset="0"/>
                  <a:cs typeface="Times New Roman" pitchFamily="18" charset="0"/>
                </a:rPr>
                <a:t>association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dirty="0" err="1">
                  <a:latin typeface="Times New Roman" pitchFamily="18" charset="0"/>
                  <a:cs typeface="Times New Roman" pitchFamily="18" charset="0"/>
                </a:rPr>
                <a:t>among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 11 </a:t>
              </a:r>
              <a:r>
                <a:rPr lang="ru-RU" sz="2800" dirty="0" err="1">
                  <a:latin typeface="Times New Roman" pitchFamily="18" charset="0"/>
                  <a:cs typeface="Times New Roman" pitchFamily="18" charset="0"/>
                </a:rPr>
                <a:t>allelic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dirty="0" err="1">
                  <a:latin typeface="Times New Roman" pitchFamily="18" charset="0"/>
                  <a:cs typeface="Times New Roman" pitchFamily="18" charset="0"/>
                </a:rPr>
                <a:t>variants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dirty="0" err="1">
                  <a:latin typeface="Times New Roman" pitchFamily="18" charset="0"/>
                  <a:cs typeface="Times New Roman" pitchFamily="18" charset="0"/>
                </a:rPr>
                <a:t>and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dirty="0" err="1">
                  <a:latin typeface="Times New Roman" pitchFamily="18" charset="0"/>
                  <a:cs typeface="Times New Roman" pitchFamily="18" charset="0"/>
                </a:rPr>
                <a:t>breast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dirty="0" err="1">
                  <a:latin typeface="Times New Roman" pitchFamily="18" charset="0"/>
                  <a:cs typeface="Times New Roman" pitchFamily="18" charset="0"/>
                </a:rPr>
                <a:t>cancer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dirty="0" err="1">
                  <a:latin typeface="Times New Roman" pitchFamily="18" charset="0"/>
                  <a:cs typeface="Times New Roman" pitchFamily="18" charset="0"/>
                </a:rPr>
                <a:t>morbidity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dirty="0" err="1">
                  <a:latin typeface="Times New Roman" pitchFamily="18" charset="0"/>
                  <a:cs typeface="Times New Roman" pitchFamily="18" charset="0"/>
                </a:rPr>
                <a:t>in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dirty="0" err="1">
                  <a:latin typeface="Times New Roman" pitchFamily="18" charset="0"/>
                  <a:cs typeface="Times New Roman" pitchFamily="18" charset="0"/>
                </a:rPr>
                <a:t>population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dirty="0" err="1">
                  <a:latin typeface="Times New Roman" pitchFamily="18" charset="0"/>
                  <a:cs typeface="Times New Roman" pitchFamily="18" charset="0"/>
                </a:rPr>
                <a:t>of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dirty="0" err="1">
                  <a:latin typeface="Times New Roman" pitchFamily="18" charset="0"/>
                  <a:cs typeface="Times New Roman" pitchFamily="18" charset="0"/>
                </a:rPr>
                <a:t>Latvia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. </a:t>
              </a:r>
              <a:endParaRPr lang="lv-LV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617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hēma 1"/>
          <p:cNvGraphicFramePr/>
          <p:nvPr>
            <p:extLst>
              <p:ext uri="{D42A27DB-BD31-4B8C-83A1-F6EECF244321}">
                <p14:modId xmlns:p14="http://schemas.microsoft.com/office/powerpoint/2010/main" val="2051353185"/>
              </p:ext>
            </p:extLst>
          </p:nvPr>
        </p:nvGraphicFramePr>
        <p:xfrm>
          <a:off x="251520" y="332656"/>
          <a:ext cx="8568952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730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hēma 2"/>
          <p:cNvGraphicFramePr/>
          <p:nvPr>
            <p:extLst>
              <p:ext uri="{D42A27DB-BD31-4B8C-83A1-F6EECF244321}">
                <p14:modId xmlns:p14="http://schemas.microsoft.com/office/powerpoint/2010/main" val="2997729252"/>
              </p:ext>
            </p:extLst>
          </p:nvPr>
        </p:nvGraphicFramePr>
        <p:xfrm>
          <a:off x="179512" y="980728"/>
          <a:ext cx="853244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Virsraksts 1"/>
          <p:cNvSpPr>
            <a:spLocks noGrp="1"/>
          </p:cNvSpPr>
          <p:nvPr>
            <p:ph type="title"/>
          </p:nvPr>
        </p:nvSpPr>
        <p:spPr>
          <a:xfrm>
            <a:off x="395536" y="0"/>
            <a:ext cx="8218736" cy="1071562"/>
          </a:xfrm>
        </p:spPr>
        <p:txBody>
          <a:bodyPr/>
          <a:lstStyle/>
          <a:p>
            <a:pPr algn="ctr"/>
            <a:r>
              <a:rPr lang="lv-LV" sz="4000" b="1" dirty="0" err="1" smtClean="0">
                <a:solidFill>
                  <a:srgbClr val="882C2E"/>
                </a:solidFill>
                <a:latin typeface="Times New Roman" pitchFamily="18" charset="0"/>
                <a:cs typeface="Times New Roman" pitchFamily="18" charset="0"/>
              </a:rPr>
              <a:t>Methods</a:t>
            </a:r>
            <a:endParaRPr lang="lv-LV" sz="4000" b="1" dirty="0">
              <a:solidFill>
                <a:srgbClr val="882C2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12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4000" b="1" dirty="0" err="1" smtClean="0">
                <a:solidFill>
                  <a:srgbClr val="882C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lv-LV" sz="4000" b="1" dirty="0">
              <a:solidFill>
                <a:srgbClr val="882C2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Attēls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0" y="1887017"/>
            <a:ext cx="4901120" cy="110525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107504" y="1425352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7E0000"/>
              </a:buClr>
              <a:buFont typeface="Wingdings" panose="05000000000000000000" pitchFamily="2" charset="2"/>
              <a:buChar char="§"/>
            </a:pPr>
            <a:r>
              <a:rPr lang="lv-LV" sz="2400" b="1" dirty="0" smtClean="0">
                <a:solidFill>
                  <a:srgbClr val="7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RFLP</a:t>
            </a:r>
            <a:r>
              <a:rPr lang="lv-LV" sz="2400" dirty="0" smtClean="0">
                <a:solidFill>
                  <a:srgbClr val="7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5 </a:t>
            </a:r>
            <a:r>
              <a:rPr lang="lv-LV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allelic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variants.</a:t>
            </a:r>
          </a:p>
        </p:txBody>
      </p:sp>
      <p:pic>
        <p:nvPicPr>
          <p:cNvPr id="11" name="Attēls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80" y="3529857"/>
            <a:ext cx="3497071" cy="270745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4716016" y="1380340"/>
            <a:ext cx="46085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7E0000"/>
              </a:buClr>
              <a:buFont typeface="Wingdings" panose="05000000000000000000" pitchFamily="2" charset="2"/>
              <a:buChar char="§"/>
            </a:pPr>
            <a:r>
              <a:rPr lang="lv-LV" sz="2400" b="1" i="1" dirty="0" err="1">
                <a:solidFill>
                  <a:srgbClr val="7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TaqMan</a:t>
            </a:r>
            <a:r>
              <a:rPr lang="lv-LV" sz="2400" dirty="0">
                <a:solidFill>
                  <a:srgbClr val="7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probes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- 6 </a:t>
            </a:r>
            <a:r>
              <a:rPr lang="lv-LV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allelic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variants.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  <p:sp>
        <p:nvSpPr>
          <p:cNvPr id="13" name="TextBox 12"/>
          <p:cNvSpPr txBox="1"/>
          <p:nvPr/>
        </p:nvSpPr>
        <p:spPr>
          <a:xfrm>
            <a:off x="886937" y="3140968"/>
            <a:ext cx="34124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Verification</a:t>
            </a: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lv-LV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Sanger</a:t>
            </a: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sequencing</a:t>
            </a:r>
            <a:endParaRPr lang="lv-LV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084" y="2248903"/>
            <a:ext cx="3762375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519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hēma 2"/>
          <p:cNvGraphicFramePr/>
          <p:nvPr>
            <p:extLst>
              <p:ext uri="{D42A27DB-BD31-4B8C-83A1-F6EECF244321}">
                <p14:modId xmlns:p14="http://schemas.microsoft.com/office/powerpoint/2010/main" val="2468217112"/>
              </p:ext>
            </p:extLst>
          </p:nvPr>
        </p:nvGraphicFramePr>
        <p:xfrm>
          <a:off x="179512" y="980728"/>
          <a:ext cx="853244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Virsraksts 1"/>
          <p:cNvSpPr>
            <a:spLocks noGrp="1"/>
          </p:cNvSpPr>
          <p:nvPr>
            <p:ph type="title"/>
          </p:nvPr>
        </p:nvSpPr>
        <p:spPr>
          <a:xfrm>
            <a:off x="395536" y="0"/>
            <a:ext cx="8218736" cy="1071562"/>
          </a:xfrm>
        </p:spPr>
        <p:txBody>
          <a:bodyPr/>
          <a:lstStyle/>
          <a:p>
            <a:pPr algn="ctr"/>
            <a:r>
              <a:rPr lang="lv-LV" sz="4000" b="1" dirty="0" err="1" smtClean="0">
                <a:solidFill>
                  <a:srgbClr val="882C2E"/>
                </a:solidFill>
                <a:latin typeface="Times New Roman" pitchFamily="18" charset="0"/>
                <a:cs typeface="Times New Roman" pitchFamily="18" charset="0"/>
              </a:rPr>
              <a:t>Methods</a:t>
            </a:r>
            <a:endParaRPr lang="lv-LV" sz="4000" b="1" dirty="0">
              <a:solidFill>
                <a:srgbClr val="882C2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05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6279" y="214313"/>
            <a:ext cx="7786688" cy="1071562"/>
          </a:xfrm>
        </p:spPr>
        <p:txBody>
          <a:bodyPr/>
          <a:lstStyle/>
          <a:p>
            <a:pPr algn="ctr"/>
            <a:r>
              <a:rPr lang="lv-LV" sz="3600" dirty="0" err="1" smtClean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Analyzed</a:t>
            </a:r>
            <a:r>
              <a:rPr lang="lv-LV" sz="3600" dirty="0" smtClean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 err="1" smtClean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allelic</a:t>
            </a:r>
            <a:r>
              <a:rPr lang="lv-LV" sz="3600" dirty="0" smtClean="0">
                <a:solidFill>
                  <a:srgbClr val="6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variants</a:t>
            </a:r>
            <a:endParaRPr lang="lv-LV" sz="3600" dirty="0">
              <a:solidFill>
                <a:srgbClr val="64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424532"/>
              </p:ext>
            </p:extLst>
          </p:nvPr>
        </p:nvGraphicFramePr>
        <p:xfrm>
          <a:off x="208541" y="1340768"/>
          <a:ext cx="8784963" cy="1210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633"/>
                <a:gridCol w="798633"/>
                <a:gridCol w="798633"/>
                <a:gridCol w="798633"/>
                <a:gridCol w="798633"/>
                <a:gridCol w="798633"/>
                <a:gridCol w="798633"/>
                <a:gridCol w="798633"/>
                <a:gridCol w="798633"/>
                <a:gridCol w="798633"/>
                <a:gridCol w="798633"/>
              </a:tblGrid>
              <a:tr h="331123">
                <a:tc>
                  <a:txBody>
                    <a:bodyPr/>
                    <a:lstStyle/>
                    <a:p>
                      <a:pPr algn="ctr"/>
                      <a:r>
                        <a:rPr lang="lv-LV" sz="1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rs1436904</a:t>
                      </a:r>
                      <a:endParaRPr lang="lv-LV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rs9693444</a:t>
                      </a:r>
                      <a:endParaRPr lang="lv-LV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rs17356907</a:t>
                      </a:r>
                      <a:endParaRPr lang="lv-LV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rs1550623</a:t>
                      </a:r>
                      <a:endParaRPr lang="lv-LV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rs13329835</a:t>
                      </a:r>
                      <a:endParaRPr lang="lv-LV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rs132390</a:t>
                      </a:r>
                      <a:endParaRPr lang="lv-LV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rs204247</a:t>
                      </a:r>
                      <a:endParaRPr lang="lv-LV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rs616488</a:t>
                      </a:r>
                      <a:endParaRPr lang="lv-LV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rs3760982</a:t>
                      </a:r>
                      <a:endParaRPr lang="lv-LV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rs7072776</a:t>
                      </a:r>
                      <a:endParaRPr lang="lv-LV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4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rs11571833</a:t>
                      </a:r>
                      <a:endParaRPr lang="lv-LV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40000"/>
                    </a:solidFill>
                  </a:tcPr>
                </a:tc>
              </a:tr>
              <a:tr h="489881">
                <a:tc>
                  <a:txBody>
                    <a:bodyPr/>
                    <a:lstStyle/>
                    <a:p>
                      <a:pPr algn="ctr"/>
                      <a:r>
                        <a:rPr lang="lv-LV" sz="1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 </a:t>
                      </a:r>
                      <a:r>
                        <a:rPr lang="lv-LV" sz="10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chr</a:t>
                      </a:r>
                      <a:r>
                        <a:rPr lang="lv-LV" sz="1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lv-LV" sz="10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CHST9</a:t>
                      </a:r>
                      <a:r>
                        <a:rPr lang="lv-LV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intron</a:t>
                      </a:r>
                      <a:endParaRPr lang="lv-LV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 </a:t>
                      </a:r>
                      <a:r>
                        <a:rPr lang="lv-LV" sz="10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chr</a:t>
                      </a:r>
                      <a:r>
                        <a:rPr lang="lv-LV" sz="1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lv-LV" sz="10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RPL17P33</a:t>
                      </a:r>
                      <a:r>
                        <a:rPr lang="lv-LV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lv-LV" sz="10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LINC00589</a:t>
                      </a:r>
                      <a:endParaRPr lang="lv-LV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12. </a:t>
                      </a:r>
                      <a:r>
                        <a:rPr lang="lv-LV" sz="10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chr</a:t>
                      </a:r>
                      <a:r>
                        <a:rPr lang="lv-LV" sz="1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lv-LV" sz="10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NTN4</a:t>
                      </a:r>
                      <a:endParaRPr lang="lv-LV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lv-LV" sz="10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chr</a:t>
                      </a:r>
                      <a:r>
                        <a:rPr lang="lv-LV" sz="1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lv-LV" sz="10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CDCA7</a:t>
                      </a:r>
                      <a:endParaRPr lang="lv-LV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 </a:t>
                      </a:r>
                      <a:r>
                        <a:rPr lang="lv-LV" sz="10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chr</a:t>
                      </a:r>
                      <a:r>
                        <a:rPr lang="lv-LV" sz="1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0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CDYL2</a:t>
                      </a:r>
                      <a:r>
                        <a:rPr lang="lv-LV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intron</a:t>
                      </a:r>
                      <a:endParaRPr lang="lv-LV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22. </a:t>
                      </a:r>
                      <a:r>
                        <a:rPr lang="lv-LV" sz="10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chr</a:t>
                      </a:r>
                      <a:r>
                        <a:rPr lang="lv-LV" sz="1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lv-LV" sz="10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EMID1</a:t>
                      </a:r>
                      <a:r>
                        <a:rPr lang="lv-LV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intron</a:t>
                      </a:r>
                      <a:endParaRPr lang="lv-LV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lv-LV" sz="10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chr</a:t>
                      </a:r>
                      <a:r>
                        <a:rPr lang="lv-LV" sz="1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0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RANBP9</a:t>
                      </a:r>
                      <a:endParaRPr lang="lv-LV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lv-LV" sz="10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chr</a:t>
                      </a:r>
                      <a:r>
                        <a:rPr lang="lv-LV" sz="1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lv-LV" sz="10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PEX14</a:t>
                      </a:r>
                      <a:r>
                        <a:rPr lang="lv-LV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intron</a:t>
                      </a:r>
                      <a:endParaRPr lang="lv-LV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19. </a:t>
                      </a:r>
                      <a:r>
                        <a:rPr lang="lv-LV" sz="10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chr</a:t>
                      </a:r>
                      <a:r>
                        <a:rPr lang="lv-LV" sz="1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0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KCNN4</a:t>
                      </a:r>
                      <a:r>
                        <a:rPr lang="lv-LV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intron</a:t>
                      </a:r>
                      <a:endParaRPr lang="lv-LV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 </a:t>
                      </a:r>
                      <a:r>
                        <a:rPr lang="lv-LV" sz="10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chr</a:t>
                      </a:r>
                      <a:r>
                        <a:rPr lang="lv-LV" sz="1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lv-LV" sz="10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MLLT10</a:t>
                      </a:r>
                      <a:endParaRPr lang="lv-LV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13. </a:t>
                      </a:r>
                      <a:r>
                        <a:rPr lang="lv-LV" sz="10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chr</a:t>
                      </a:r>
                      <a:r>
                        <a:rPr lang="lv-LV" sz="10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BRCA2 </a:t>
                      </a:r>
                      <a:r>
                        <a:rPr lang="lv-LV" sz="10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intron</a:t>
                      </a:r>
                      <a:endParaRPr lang="lv-LV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8E8EA"/>
                    </a:solidFill>
                  </a:tcPr>
                </a:tc>
              </a:tr>
              <a:tr h="331123">
                <a:tc>
                  <a:txBody>
                    <a:bodyPr/>
                    <a:lstStyle/>
                    <a:p>
                      <a:pPr algn="ctr"/>
                      <a:r>
                        <a:rPr lang="lv-LV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T/G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C/A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A/G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A/G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A/G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T/C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A/G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A/G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G/A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G/A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8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A/T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8E8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Diagramma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8183758"/>
              </p:ext>
            </p:extLst>
          </p:nvPr>
        </p:nvGraphicFramePr>
        <p:xfrm>
          <a:off x="1" y="2816020"/>
          <a:ext cx="9177536" cy="3277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4007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2231</TotalTime>
  <Words>1044</Words>
  <Application>Microsoft Office PowerPoint</Application>
  <PresentationFormat>Slaidrāde ekrānā (4:3)</PresentationFormat>
  <Paragraphs>311</Paragraphs>
  <Slides>24</Slides>
  <Notes>7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24</vt:i4>
      </vt:variant>
    </vt:vector>
  </HeadingPairs>
  <TitlesOfParts>
    <vt:vector size="25" baseType="lpstr">
      <vt:lpstr>Blank Presentation</vt:lpstr>
      <vt:lpstr>The impact of 11 low-penetrance allelic variants on breast cancer morbidity in population of Latvia</vt:lpstr>
      <vt:lpstr>PowerPoint prezentācija</vt:lpstr>
      <vt:lpstr>PowerPoint prezentācija</vt:lpstr>
      <vt:lpstr>PowerPoint prezentācija</vt:lpstr>
      <vt:lpstr>PowerPoint prezentācija</vt:lpstr>
      <vt:lpstr>Methods</vt:lpstr>
      <vt:lpstr>Methods</vt:lpstr>
      <vt:lpstr>Methods</vt:lpstr>
      <vt:lpstr>Analyzed allelic variants</vt:lpstr>
      <vt:lpstr>Case-control analysis</vt:lpstr>
      <vt:lpstr>Case-control analysis in different age groups</vt:lpstr>
      <vt:lpstr>Case-control analysis in different age groups</vt:lpstr>
      <vt:lpstr>Case-control analysis in different age groups</vt:lpstr>
      <vt:lpstr>Effect on disease-specific survival</vt:lpstr>
      <vt:lpstr>Quantitative analysis of risk alleles</vt:lpstr>
      <vt:lpstr>Quantitative analysis of risk alleles</vt:lpstr>
      <vt:lpstr>Polygenic score</vt:lpstr>
      <vt:lpstr>Patient proportion depending on polygenic score</vt:lpstr>
      <vt:lpstr>Mean age at diagnosis depending on polygenic score</vt:lpstr>
      <vt:lpstr>PowerPoint prezentācija</vt:lpstr>
      <vt:lpstr>PowerPoint prezentācija</vt:lpstr>
      <vt:lpstr>PowerPoint prezentācija</vt:lpstr>
      <vt:lpstr>Conclusions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Multifaktoriāla krūts vēža ģenētisko riska faktoru izvērtējums</dc:title>
  <dc:creator>user</dc:creator>
  <cp:lastModifiedBy>Monta</cp:lastModifiedBy>
  <cp:revision>86</cp:revision>
  <dcterms:created xsi:type="dcterms:W3CDTF">2016-06-01T21:11:46Z</dcterms:created>
  <dcterms:modified xsi:type="dcterms:W3CDTF">2016-11-18T17:31:29Z</dcterms:modified>
</cp:coreProperties>
</file>