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7" r:id="rId3"/>
    <p:sldId id="268" r:id="rId4"/>
    <p:sldId id="269" r:id="rId5"/>
    <p:sldId id="270" r:id="rId6"/>
    <p:sldId id="286" r:id="rId7"/>
    <p:sldId id="287" r:id="rId8"/>
    <p:sldId id="276" r:id="rId9"/>
    <p:sldId id="257" r:id="rId10"/>
    <p:sldId id="258" r:id="rId11"/>
    <p:sldId id="259" r:id="rId12"/>
    <p:sldId id="260" r:id="rId13"/>
    <p:sldId id="261" r:id="rId14"/>
    <p:sldId id="263" r:id="rId15"/>
    <p:sldId id="262" r:id="rId16"/>
    <p:sldId id="266" r:id="rId17"/>
    <p:sldId id="288" r:id="rId18"/>
    <p:sldId id="273" r:id="rId19"/>
    <p:sldId id="274" r:id="rId20"/>
    <p:sldId id="275" r:id="rId21"/>
    <p:sldId id="272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31BBC-847E-45A0-AD5A-E2FA4A6851C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F9AB8-31C7-4845-AD30-3F015E14F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8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F9AB8-31C7-4845-AD30-3F015E14FC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2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195-3D1C-469C-895C-6CB440FB286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DFE0-1326-4D00-9470-A308354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6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195-3D1C-469C-895C-6CB440FB286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DFE0-1326-4D00-9470-A308354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7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195-3D1C-469C-895C-6CB440FB286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DFE0-1326-4D00-9470-A308354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2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195-3D1C-469C-895C-6CB440FB286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DFE0-1326-4D00-9470-A308354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7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195-3D1C-469C-895C-6CB440FB286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DFE0-1326-4D00-9470-A308354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195-3D1C-469C-895C-6CB440FB286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DFE0-1326-4D00-9470-A308354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195-3D1C-469C-895C-6CB440FB286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DFE0-1326-4D00-9470-A308354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4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195-3D1C-469C-895C-6CB440FB286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DFE0-1326-4D00-9470-A308354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8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195-3D1C-469C-895C-6CB440FB286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DFE0-1326-4D00-9470-A308354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195-3D1C-469C-895C-6CB440FB286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DFE0-1326-4D00-9470-A308354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6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8195-3D1C-469C-895C-6CB440FB286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DFE0-1326-4D00-9470-A308354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D8195-3D1C-469C-895C-6CB440FB286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DFE0-1326-4D00-9470-A3083547D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3200" b="1" dirty="0" smtClean="0"/>
              <a:t>Progress </a:t>
            </a:r>
            <a:r>
              <a:rPr lang="et-EE" sz="3200" b="1" dirty="0" err="1" smtClean="0"/>
              <a:t>in</a:t>
            </a:r>
            <a:r>
              <a:rPr lang="et-EE" sz="3200" b="1" dirty="0" smtClean="0"/>
              <a:t> </a:t>
            </a:r>
            <a:r>
              <a:rPr lang="et-EE" sz="3200" b="1" dirty="0" err="1" smtClean="0"/>
              <a:t>Zika</a:t>
            </a:r>
            <a:r>
              <a:rPr lang="et-EE" sz="3200" b="1" dirty="0" smtClean="0"/>
              <a:t> virus </a:t>
            </a:r>
            <a:r>
              <a:rPr lang="et-EE" sz="3200" b="1" dirty="0" err="1" smtClean="0"/>
              <a:t>vaccine</a:t>
            </a:r>
            <a:r>
              <a:rPr lang="et-EE" sz="3200" b="1" dirty="0" smtClean="0"/>
              <a:t> </a:t>
            </a:r>
            <a:r>
              <a:rPr lang="et-EE" sz="3200" b="1" dirty="0" err="1" smtClean="0"/>
              <a:t>development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4653136"/>
            <a:ext cx="6400800" cy="792088"/>
          </a:xfrm>
        </p:spPr>
        <p:txBody>
          <a:bodyPr>
            <a:normAutofit/>
          </a:bodyPr>
          <a:lstStyle/>
          <a:p>
            <a:pPr algn="r"/>
            <a:r>
              <a:rPr lang="et-EE" sz="1800" dirty="0" smtClean="0">
                <a:solidFill>
                  <a:schemeClr val="tx1"/>
                </a:solidFill>
              </a:rPr>
              <a:t>Eva </a:t>
            </a:r>
            <a:r>
              <a:rPr lang="et-EE" sz="1800" dirty="0" err="1" smtClean="0">
                <a:solidFill>
                  <a:schemeClr val="tx1"/>
                </a:solidFill>
              </a:rPr>
              <a:t>Žusinaite</a:t>
            </a:r>
            <a:endParaRPr lang="et-EE" sz="1800" dirty="0" smtClean="0">
              <a:solidFill>
                <a:schemeClr val="tx1"/>
              </a:solidFill>
            </a:endParaRPr>
          </a:p>
          <a:p>
            <a:pPr algn="r"/>
            <a:r>
              <a:rPr lang="et-EE" sz="1800" dirty="0" smtClean="0">
                <a:solidFill>
                  <a:schemeClr val="tx1"/>
                </a:solidFill>
              </a:rPr>
              <a:t>Tartu </a:t>
            </a:r>
            <a:r>
              <a:rPr lang="et-EE" sz="1800" dirty="0" err="1" smtClean="0">
                <a:solidFill>
                  <a:schemeClr val="tx1"/>
                </a:solidFill>
              </a:rPr>
              <a:t>University</a:t>
            </a:r>
            <a:r>
              <a:rPr lang="et-EE" sz="1800" dirty="0" smtClean="0">
                <a:solidFill>
                  <a:schemeClr val="tx1"/>
                </a:solidFill>
              </a:rPr>
              <a:t> </a:t>
            </a:r>
            <a:r>
              <a:rPr lang="et-EE" sz="1800" dirty="0" err="1" smtClean="0">
                <a:solidFill>
                  <a:schemeClr val="tx1"/>
                </a:solidFill>
              </a:rPr>
              <a:t>Institute</a:t>
            </a:r>
            <a:r>
              <a:rPr lang="et-EE" sz="1800" dirty="0" smtClean="0">
                <a:solidFill>
                  <a:schemeClr val="tx1"/>
                </a:solidFill>
              </a:rPr>
              <a:t> </a:t>
            </a:r>
            <a:r>
              <a:rPr lang="et-EE" sz="1800" dirty="0" err="1" smtClean="0">
                <a:solidFill>
                  <a:schemeClr val="tx1"/>
                </a:solidFill>
              </a:rPr>
              <a:t>of</a:t>
            </a:r>
            <a:r>
              <a:rPr lang="et-EE" sz="1800" dirty="0" smtClean="0">
                <a:solidFill>
                  <a:schemeClr val="tx1"/>
                </a:solidFill>
              </a:rPr>
              <a:t> </a:t>
            </a:r>
            <a:r>
              <a:rPr lang="et-EE" sz="1800" dirty="0" err="1" smtClean="0">
                <a:solidFill>
                  <a:schemeClr val="tx1"/>
                </a:solidFill>
              </a:rPr>
              <a:t>Technology</a:t>
            </a:r>
            <a:endParaRPr lang="et-EE" sz="18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4655" y="5917723"/>
            <a:ext cx="3415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1400" dirty="0"/>
              <a:t>„Toolkits </a:t>
            </a:r>
            <a:r>
              <a:rPr lang="et-EE" sz="1400" dirty="0" err="1"/>
              <a:t>for</a:t>
            </a:r>
            <a:r>
              <a:rPr lang="et-EE" sz="1400" dirty="0"/>
              <a:t> DNA </a:t>
            </a:r>
            <a:r>
              <a:rPr lang="et-EE" sz="1400" dirty="0" err="1"/>
              <a:t>vaccine</a:t>
            </a:r>
            <a:r>
              <a:rPr lang="et-EE" sz="1400" dirty="0"/>
              <a:t> </a:t>
            </a:r>
            <a:r>
              <a:rPr lang="et-EE" sz="1400" dirty="0" err="1"/>
              <a:t>design</a:t>
            </a:r>
            <a:r>
              <a:rPr lang="et-EE" sz="1400" dirty="0"/>
              <a:t>, </a:t>
            </a:r>
            <a:r>
              <a:rPr lang="et-EE" sz="1400" dirty="0" err="1"/>
              <a:t>an</a:t>
            </a:r>
            <a:r>
              <a:rPr lang="et-EE" sz="1400" dirty="0"/>
              <a:t> </a:t>
            </a:r>
            <a:r>
              <a:rPr lang="et-EE" sz="1400" dirty="0" err="1"/>
              <a:t>update</a:t>
            </a:r>
            <a:r>
              <a:rPr lang="et-EE" sz="1400" dirty="0"/>
              <a:t>“</a:t>
            </a:r>
          </a:p>
          <a:p>
            <a:pPr algn="ctr"/>
            <a:r>
              <a:rPr lang="et-EE" sz="1400" dirty="0" err="1"/>
              <a:t>Moscow</a:t>
            </a:r>
            <a:r>
              <a:rPr lang="et-EE" sz="1400" dirty="0"/>
              <a:t>, 17th </a:t>
            </a:r>
            <a:r>
              <a:rPr lang="et-EE" sz="1400" dirty="0" err="1"/>
              <a:t>of</a:t>
            </a:r>
            <a:r>
              <a:rPr lang="et-EE" sz="1400" dirty="0"/>
              <a:t> November, </a:t>
            </a:r>
            <a:r>
              <a:rPr lang="et-EE" sz="1400" dirty="0" smtClean="0"/>
              <a:t>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89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44624"/>
            <a:ext cx="7049591" cy="679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2086562" y="3462826"/>
            <a:ext cx="48245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00" dirty="0" err="1" smtClean="0"/>
              <a:t>World</a:t>
            </a:r>
            <a:r>
              <a:rPr lang="et-EE" sz="1300" dirty="0" smtClean="0"/>
              <a:t> </a:t>
            </a:r>
            <a:r>
              <a:rPr lang="et-EE" sz="1300" dirty="0" err="1" smtClean="0"/>
              <a:t>Health</a:t>
            </a:r>
            <a:r>
              <a:rPr lang="et-EE" sz="1300" dirty="0" smtClean="0"/>
              <a:t> </a:t>
            </a:r>
            <a:r>
              <a:rPr lang="et-EE" sz="1300" dirty="0" err="1" smtClean="0"/>
              <a:t>Organization</a:t>
            </a:r>
            <a:r>
              <a:rPr lang="et-EE" sz="1300" dirty="0" smtClean="0"/>
              <a:t> ZIKV </a:t>
            </a:r>
            <a:r>
              <a:rPr lang="et-EE" sz="1300" dirty="0" err="1" smtClean="0"/>
              <a:t>vaccines</a:t>
            </a:r>
            <a:r>
              <a:rPr lang="et-EE" sz="1300" dirty="0" smtClean="0"/>
              <a:t> </a:t>
            </a:r>
            <a:r>
              <a:rPr lang="et-EE" sz="1300" dirty="0" err="1" smtClean="0"/>
              <a:t>pipeline</a:t>
            </a:r>
            <a:r>
              <a:rPr lang="et-EE" sz="1300" dirty="0" smtClean="0"/>
              <a:t>, </a:t>
            </a:r>
            <a:r>
              <a:rPr lang="et-EE" sz="1300" dirty="0" err="1" smtClean="0"/>
              <a:t>as</a:t>
            </a:r>
            <a:r>
              <a:rPr lang="et-EE" sz="1300" dirty="0" smtClean="0"/>
              <a:t> </a:t>
            </a:r>
            <a:r>
              <a:rPr lang="et-EE" sz="1300" dirty="0" err="1" smtClean="0"/>
              <a:t>of</a:t>
            </a:r>
            <a:r>
              <a:rPr lang="et-EE" sz="1300" dirty="0" smtClean="0"/>
              <a:t> </a:t>
            </a:r>
            <a:r>
              <a:rPr lang="et-EE" sz="1300" dirty="0" err="1" smtClean="0"/>
              <a:t>July</a:t>
            </a:r>
            <a:r>
              <a:rPr lang="et-EE" sz="1300" dirty="0" smtClean="0"/>
              <a:t> 2016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6640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145625"/>
            <a:ext cx="6996634" cy="671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2086562" y="3462826"/>
            <a:ext cx="48245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00" dirty="0" err="1" smtClean="0"/>
              <a:t>World</a:t>
            </a:r>
            <a:r>
              <a:rPr lang="et-EE" sz="1300" dirty="0" smtClean="0"/>
              <a:t> </a:t>
            </a:r>
            <a:r>
              <a:rPr lang="et-EE" sz="1300" dirty="0" err="1" smtClean="0"/>
              <a:t>Health</a:t>
            </a:r>
            <a:r>
              <a:rPr lang="et-EE" sz="1300" dirty="0" smtClean="0"/>
              <a:t> </a:t>
            </a:r>
            <a:r>
              <a:rPr lang="et-EE" sz="1300" dirty="0" err="1" smtClean="0"/>
              <a:t>Organization</a:t>
            </a:r>
            <a:r>
              <a:rPr lang="et-EE" sz="1300" dirty="0" smtClean="0"/>
              <a:t> ZIKV </a:t>
            </a:r>
            <a:r>
              <a:rPr lang="et-EE" sz="1300" dirty="0" err="1" smtClean="0"/>
              <a:t>vaccines</a:t>
            </a:r>
            <a:r>
              <a:rPr lang="et-EE" sz="1300" dirty="0" smtClean="0"/>
              <a:t> </a:t>
            </a:r>
            <a:r>
              <a:rPr lang="et-EE" sz="1300" dirty="0" err="1" smtClean="0"/>
              <a:t>pipeline</a:t>
            </a:r>
            <a:r>
              <a:rPr lang="et-EE" sz="1300" dirty="0" smtClean="0"/>
              <a:t>, </a:t>
            </a:r>
            <a:r>
              <a:rPr lang="et-EE" sz="1300" dirty="0" err="1" smtClean="0"/>
              <a:t>as</a:t>
            </a:r>
            <a:r>
              <a:rPr lang="et-EE" sz="1300" dirty="0" smtClean="0"/>
              <a:t> </a:t>
            </a:r>
            <a:r>
              <a:rPr lang="et-EE" sz="1300" dirty="0" err="1" smtClean="0"/>
              <a:t>of</a:t>
            </a:r>
            <a:r>
              <a:rPr lang="et-EE" sz="1300" dirty="0" smtClean="0"/>
              <a:t> </a:t>
            </a:r>
            <a:r>
              <a:rPr lang="et-EE" sz="1300" dirty="0" err="1" smtClean="0"/>
              <a:t>July</a:t>
            </a:r>
            <a:r>
              <a:rPr lang="et-EE" sz="1300" dirty="0" smtClean="0"/>
              <a:t> 2016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534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Purified inactivated virus (PIV) vaccines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Walter Reed Army Institute of Research (</a:t>
            </a:r>
            <a:r>
              <a:rPr lang="en-US" sz="2400" dirty="0" smtClean="0"/>
              <a:t>WRAIR)</a:t>
            </a:r>
            <a:endParaRPr lang="et-EE" sz="2400" dirty="0" smtClean="0"/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Puerto </a:t>
            </a:r>
            <a:r>
              <a:rPr lang="en-US" sz="2000" dirty="0"/>
              <a:t>Rican isolate (strain PRVABC59) </a:t>
            </a:r>
            <a:r>
              <a:rPr lang="en-US" sz="2000" dirty="0" smtClean="0"/>
              <a:t>in </a:t>
            </a:r>
            <a:r>
              <a:rPr lang="en-US" sz="2000" dirty="0"/>
              <a:t>Vero </a:t>
            </a:r>
            <a:r>
              <a:rPr lang="en-US" sz="2000" dirty="0" smtClean="0"/>
              <a:t>cells</a:t>
            </a:r>
            <a:endParaRPr lang="et-EE" sz="2000" dirty="0" smtClean="0"/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purified </a:t>
            </a:r>
            <a:r>
              <a:rPr lang="en-US" sz="2000" dirty="0"/>
              <a:t>and inactivated with </a:t>
            </a:r>
            <a:r>
              <a:rPr lang="en-US" sz="2000" dirty="0" smtClean="0"/>
              <a:t>formalin </a:t>
            </a:r>
            <a:r>
              <a:rPr lang="en-US" sz="2000" dirty="0"/>
              <a:t>(</a:t>
            </a:r>
            <a:r>
              <a:rPr lang="en-US" sz="2000" dirty="0" err="1"/>
              <a:t>Larocca</a:t>
            </a:r>
            <a:r>
              <a:rPr lang="en-US" sz="2000" dirty="0"/>
              <a:t> et al., 2016</a:t>
            </a:r>
            <a:r>
              <a:rPr lang="en-US" sz="2000" dirty="0" smtClean="0"/>
              <a:t>)</a:t>
            </a:r>
            <a:endParaRPr lang="et-EE" sz="2000" dirty="0" smtClean="0"/>
          </a:p>
          <a:p>
            <a:pPr lvl="1">
              <a:lnSpc>
                <a:spcPct val="130000"/>
              </a:lnSpc>
            </a:pPr>
            <a:r>
              <a:rPr lang="et-EE" sz="2000" dirty="0" err="1"/>
              <a:t>s</a:t>
            </a:r>
            <a:r>
              <a:rPr lang="et-EE" sz="2000" dirty="0" err="1" smtClean="0"/>
              <a:t>ingle</a:t>
            </a:r>
            <a:r>
              <a:rPr lang="et-EE" sz="2000" dirty="0" smtClean="0"/>
              <a:t> </a:t>
            </a:r>
            <a:r>
              <a:rPr lang="en-US" sz="2000" dirty="0" smtClean="0"/>
              <a:t>dose </a:t>
            </a:r>
            <a:r>
              <a:rPr lang="en-US" sz="2000" dirty="0"/>
              <a:t>(1 µg) of ZPIV with </a:t>
            </a:r>
            <a:r>
              <a:rPr lang="en-US" sz="2000" dirty="0" smtClean="0"/>
              <a:t>alum</a:t>
            </a:r>
            <a:r>
              <a:rPr lang="et-EE" sz="2000" dirty="0" smtClean="0"/>
              <a:t> i/m – </a:t>
            </a:r>
            <a:r>
              <a:rPr lang="et-EE" sz="2000" dirty="0" err="1" smtClean="0"/>
              <a:t>full</a:t>
            </a:r>
            <a:r>
              <a:rPr lang="et-EE" sz="2000" dirty="0" smtClean="0"/>
              <a:t> </a:t>
            </a:r>
            <a:r>
              <a:rPr lang="et-EE" sz="2000" dirty="0" err="1" smtClean="0"/>
              <a:t>protection</a:t>
            </a:r>
            <a:r>
              <a:rPr lang="et-EE" sz="2000" dirty="0" smtClean="0"/>
              <a:t> </a:t>
            </a:r>
            <a:r>
              <a:rPr lang="et-EE" sz="2000" dirty="0" err="1" smtClean="0"/>
              <a:t>against</a:t>
            </a:r>
            <a:r>
              <a:rPr lang="et-EE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/>
              <a:t>preventing viremia in BALB/c mice after ZIKV challenge (4 weeks after immunization)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700807"/>
            <a:ext cx="3801534" cy="323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45342" y="638132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Larocca</a:t>
            </a:r>
            <a:r>
              <a:rPr lang="en-US" sz="1400" dirty="0"/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298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Purified inactivated virus (PIV) vaccines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1249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t-EE" sz="2400" dirty="0" smtClean="0"/>
              <a:t>ZPIV </a:t>
            </a:r>
            <a:r>
              <a:rPr lang="en-US" sz="2400" dirty="0"/>
              <a:t>(</a:t>
            </a:r>
            <a:r>
              <a:rPr lang="en-US" sz="2400" dirty="0" smtClean="0"/>
              <a:t>WRAIR)</a:t>
            </a:r>
            <a:r>
              <a:rPr lang="et-EE" sz="2400" dirty="0" smtClean="0"/>
              <a:t> c</a:t>
            </a:r>
            <a:r>
              <a:rPr lang="en-US" sz="2400" dirty="0" err="1" smtClean="0"/>
              <a:t>hallenge</a:t>
            </a:r>
            <a:r>
              <a:rPr lang="en-US" sz="2400" dirty="0" smtClean="0"/>
              <a:t> </a:t>
            </a:r>
            <a:r>
              <a:rPr lang="en-US" sz="2400" dirty="0"/>
              <a:t>studies </a:t>
            </a:r>
            <a:r>
              <a:rPr lang="et-EE" sz="2400" dirty="0" err="1" smtClean="0"/>
              <a:t>in</a:t>
            </a:r>
            <a:r>
              <a:rPr lang="et-EE" sz="2400" dirty="0" smtClean="0"/>
              <a:t> </a:t>
            </a:r>
            <a:r>
              <a:rPr lang="en-US" sz="2400" dirty="0" smtClean="0"/>
              <a:t>Rhesus macaques</a:t>
            </a:r>
            <a:endParaRPr lang="et-EE" sz="2400" dirty="0" smtClean="0"/>
          </a:p>
          <a:p>
            <a:pPr lvl="1">
              <a:lnSpc>
                <a:spcPct val="120000"/>
              </a:lnSpc>
            </a:pPr>
            <a:r>
              <a:rPr lang="et-EE" sz="2000" dirty="0" smtClean="0"/>
              <a:t>5 </a:t>
            </a:r>
            <a:r>
              <a:rPr lang="et-EE" sz="2000" dirty="0" err="1" smtClean="0">
                <a:latin typeface="Calibri"/>
              </a:rPr>
              <a:t>µg</a:t>
            </a:r>
            <a:r>
              <a:rPr lang="et-EE" sz="2000" dirty="0" smtClean="0">
                <a:latin typeface="Calibri"/>
              </a:rPr>
              <a:t> </a:t>
            </a:r>
            <a:r>
              <a:rPr lang="et-EE" sz="2000" dirty="0" err="1" smtClean="0">
                <a:latin typeface="Calibri"/>
              </a:rPr>
              <a:t>dose</a:t>
            </a:r>
            <a:r>
              <a:rPr lang="et-EE" sz="2000" dirty="0" smtClean="0">
                <a:latin typeface="Calibri"/>
              </a:rPr>
              <a:t>, </a:t>
            </a:r>
            <a:r>
              <a:rPr lang="et-EE" sz="2000" dirty="0" smtClean="0"/>
              <a:t>2 </a:t>
            </a:r>
            <a:r>
              <a:rPr lang="et-EE" sz="2000" dirty="0" err="1" smtClean="0"/>
              <a:t>injections</a:t>
            </a:r>
            <a:r>
              <a:rPr lang="et-EE" sz="2000" dirty="0" smtClean="0"/>
              <a:t> s/c, 4 </a:t>
            </a:r>
            <a:r>
              <a:rPr lang="et-EE" sz="2000" dirty="0" err="1" smtClean="0"/>
              <a:t>week</a:t>
            </a:r>
            <a:r>
              <a:rPr lang="et-EE" sz="2000" dirty="0" smtClean="0"/>
              <a:t> </a:t>
            </a:r>
            <a:r>
              <a:rPr lang="et-EE" sz="2000" dirty="0" err="1" smtClean="0"/>
              <a:t>interval</a:t>
            </a:r>
            <a:endParaRPr lang="et-EE" sz="2000" dirty="0" smtClean="0"/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challenge </a:t>
            </a:r>
            <a:r>
              <a:rPr lang="et-EE" sz="2000" dirty="0" err="1" smtClean="0"/>
              <a:t>with</a:t>
            </a:r>
            <a:r>
              <a:rPr lang="et-EE" sz="2000" dirty="0" smtClean="0"/>
              <a:t> 10*6 viral </a:t>
            </a:r>
            <a:r>
              <a:rPr lang="et-EE" sz="2000" dirty="0" err="1" smtClean="0"/>
              <a:t>particles</a:t>
            </a:r>
            <a:r>
              <a:rPr lang="et-EE" sz="2000" dirty="0" smtClean="0"/>
              <a:t> s/c </a:t>
            </a:r>
            <a:r>
              <a:rPr lang="en-US" sz="2000" dirty="0" smtClean="0"/>
              <a:t>4 </a:t>
            </a:r>
            <a:r>
              <a:rPr lang="en-US" sz="2000" dirty="0"/>
              <a:t>weeks </a:t>
            </a:r>
            <a:r>
              <a:rPr lang="et-EE" sz="2000" dirty="0" err="1" smtClean="0"/>
              <a:t>later</a:t>
            </a:r>
            <a:endParaRPr lang="et-EE" sz="2000" dirty="0" smtClean="0"/>
          </a:p>
          <a:p>
            <a:pPr lvl="1">
              <a:lnSpc>
                <a:spcPct val="120000"/>
              </a:lnSpc>
            </a:pPr>
            <a:r>
              <a:rPr lang="et-EE" sz="2000" dirty="0" err="1" smtClean="0"/>
              <a:t>full</a:t>
            </a:r>
            <a:r>
              <a:rPr lang="et-EE" sz="2000" dirty="0" smtClean="0"/>
              <a:t> </a:t>
            </a:r>
            <a:r>
              <a:rPr lang="et-EE" sz="2000" dirty="0" err="1" smtClean="0"/>
              <a:t>protection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502289" cy="44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3144" y="6381328"/>
            <a:ext cx="2069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Abbink</a:t>
            </a:r>
            <a:r>
              <a:rPr lang="en-US" sz="1400" dirty="0"/>
              <a:t> et al., 2016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5304" y="4869160"/>
            <a:ext cx="4114800" cy="13247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t-EE" sz="2400" dirty="0" smtClean="0"/>
              <a:t>Pahase I </a:t>
            </a:r>
            <a:r>
              <a:rPr lang="et-EE" sz="2400" dirty="0" err="1" smtClean="0"/>
              <a:t>clinical</a:t>
            </a:r>
            <a:r>
              <a:rPr lang="et-EE" sz="2400" dirty="0" smtClean="0"/>
              <a:t> </a:t>
            </a:r>
            <a:r>
              <a:rPr lang="et-EE" sz="2400" dirty="0" err="1" smtClean="0"/>
              <a:t>trial</a:t>
            </a:r>
            <a:r>
              <a:rPr lang="et-EE" sz="2400" dirty="0" smtClean="0"/>
              <a:t> </a:t>
            </a:r>
            <a:r>
              <a:rPr lang="et-EE" sz="2400" dirty="0" err="1" smtClean="0"/>
              <a:t>were</a:t>
            </a:r>
            <a:r>
              <a:rPr lang="et-EE" sz="2400" dirty="0" smtClean="0"/>
              <a:t> </a:t>
            </a:r>
            <a:r>
              <a:rPr lang="et-EE" sz="2400" dirty="0" err="1" smtClean="0"/>
              <a:t>planned</a:t>
            </a:r>
            <a:r>
              <a:rPr lang="et-EE" sz="2400" dirty="0" smtClean="0"/>
              <a:t> </a:t>
            </a:r>
            <a:r>
              <a:rPr lang="et-EE" sz="2400" dirty="0" err="1" smtClean="0"/>
              <a:t>in</a:t>
            </a:r>
            <a:r>
              <a:rPr lang="et-EE" sz="2400" dirty="0" smtClean="0"/>
              <a:t> </a:t>
            </a:r>
            <a:r>
              <a:rPr lang="et-EE" sz="2400" dirty="0" err="1" smtClean="0"/>
              <a:t>Autumn</a:t>
            </a:r>
            <a:r>
              <a:rPr lang="et-EE" sz="2400" dirty="0" smtClean="0"/>
              <a:t> 2016, </a:t>
            </a:r>
            <a:r>
              <a:rPr lang="et-EE" sz="2400" dirty="0" err="1" smtClean="0"/>
              <a:t>not</a:t>
            </a:r>
            <a:r>
              <a:rPr lang="et-EE" sz="2400" dirty="0" smtClean="0"/>
              <a:t> </a:t>
            </a:r>
            <a:r>
              <a:rPr lang="et-EE" sz="2400" dirty="0" err="1" smtClean="0"/>
              <a:t>yet</a:t>
            </a:r>
            <a:r>
              <a:rPr lang="et-EE" sz="2400" dirty="0" smtClean="0"/>
              <a:t> </a:t>
            </a:r>
            <a:r>
              <a:rPr lang="et-EE" sz="2400" dirty="0" err="1" smtClean="0"/>
              <a:t>started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64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Purified inactivated virus (PIV) </a:t>
            </a:r>
            <a:r>
              <a:rPr lang="en-US" sz="3200" dirty="0" smtClean="0"/>
              <a:t>vaccines</a:t>
            </a:r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et-EE" sz="3200" dirty="0" err="1" smtClean="0"/>
              <a:t>in</a:t>
            </a:r>
            <a:r>
              <a:rPr lang="et-EE" sz="3200" dirty="0" smtClean="0"/>
              <a:t> </a:t>
            </a:r>
            <a:r>
              <a:rPr lang="et-EE" sz="3200" dirty="0" err="1" smtClean="0"/>
              <a:t>development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56084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t-EE" sz="2400" dirty="0" err="1" smtClean="0"/>
              <a:t>NIH/Butantan</a:t>
            </a:r>
            <a:r>
              <a:rPr lang="et-EE" sz="2400" dirty="0" smtClean="0"/>
              <a:t> </a:t>
            </a:r>
            <a:r>
              <a:rPr lang="et-EE" sz="2400" dirty="0" err="1" smtClean="0"/>
              <a:t>Institute</a:t>
            </a:r>
            <a:r>
              <a:rPr lang="et-EE" sz="2400" dirty="0" smtClean="0"/>
              <a:t> (</a:t>
            </a:r>
            <a:r>
              <a:rPr lang="et-EE" sz="2400" dirty="0" err="1" smtClean="0"/>
              <a:t>Brazil</a:t>
            </a:r>
            <a:r>
              <a:rPr lang="et-EE" sz="2400" dirty="0" smtClean="0"/>
              <a:t>) and FIOCRUZ </a:t>
            </a:r>
            <a:r>
              <a:rPr lang="et-EE" sz="2400" dirty="0" err="1" smtClean="0"/>
              <a:t>Institute</a:t>
            </a:r>
            <a:endParaRPr lang="et-EE" sz="2400" dirty="0" smtClean="0"/>
          </a:p>
          <a:p>
            <a:pPr>
              <a:lnSpc>
                <a:spcPct val="150000"/>
              </a:lnSpc>
            </a:pPr>
            <a:r>
              <a:rPr lang="et-EE" sz="2400" dirty="0" err="1" smtClean="0"/>
              <a:t>Bharat</a:t>
            </a:r>
            <a:r>
              <a:rPr lang="et-EE" sz="2400" dirty="0" smtClean="0"/>
              <a:t> </a:t>
            </a:r>
            <a:r>
              <a:rPr lang="et-EE" sz="2400" dirty="0" err="1" smtClean="0"/>
              <a:t>Biotech</a:t>
            </a:r>
            <a:r>
              <a:rPr lang="et-EE" sz="2400" dirty="0" smtClean="0"/>
              <a:t> (India) – </a:t>
            </a:r>
            <a:r>
              <a:rPr lang="et-EE" sz="2400" dirty="0" err="1" smtClean="0"/>
              <a:t>phase</a:t>
            </a:r>
            <a:r>
              <a:rPr lang="et-EE" sz="2400" dirty="0" smtClean="0"/>
              <a:t> I </a:t>
            </a:r>
            <a:r>
              <a:rPr lang="et-EE" sz="2400" dirty="0" err="1" smtClean="0"/>
              <a:t>planned</a:t>
            </a:r>
            <a:r>
              <a:rPr lang="et-EE" sz="2400" dirty="0" smtClean="0"/>
              <a:t> </a:t>
            </a:r>
            <a:r>
              <a:rPr lang="et-EE" sz="2400" dirty="0" err="1" smtClean="0"/>
              <a:t>by</a:t>
            </a:r>
            <a:r>
              <a:rPr lang="et-EE" sz="2400" dirty="0" smtClean="0"/>
              <a:t> end </a:t>
            </a:r>
            <a:r>
              <a:rPr lang="et-EE" sz="2400" dirty="0" err="1" smtClean="0"/>
              <a:t>of</a:t>
            </a:r>
            <a:r>
              <a:rPr lang="et-EE" sz="2400" dirty="0" smtClean="0"/>
              <a:t> 2016</a:t>
            </a:r>
          </a:p>
          <a:p>
            <a:pPr>
              <a:lnSpc>
                <a:spcPct val="150000"/>
              </a:lnSpc>
            </a:pPr>
            <a:r>
              <a:rPr lang="et-EE" sz="2400" dirty="0" err="1" smtClean="0"/>
              <a:t>Glaxo-Smith-Klein</a:t>
            </a:r>
            <a:r>
              <a:rPr lang="et-EE" sz="2400" dirty="0" smtClean="0"/>
              <a:t> (</a:t>
            </a:r>
            <a:r>
              <a:rPr lang="et-EE" sz="2400" dirty="0" err="1" smtClean="0"/>
              <a:t>GB/Belgium</a:t>
            </a:r>
            <a:r>
              <a:rPr lang="et-EE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t-EE" sz="2400" dirty="0" err="1" smtClean="0"/>
              <a:t>NewLink</a:t>
            </a:r>
            <a:r>
              <a:rPr lang="et-EE" sz="2400" dirty="0" smtClean="0"/>
              <a:t> </a:t>
            </a:r>
            <a:r>
              <a:rPr lang="et-EE" sz="2400" dirty="0" err="1" smtClean="0"/>
              <a:t>Genetics</a:t>
            </a:r>
            <a:r>
              <a:rPr lang="et-EE" sz="2400" dirty="0" smtClean="0"/>
              <a:t> (</a:t>
            </a:r>
            <a:r>
              <a:rPr lang="et-EE" sz="2400" dirty="0" err="1" smtClean="0"/>
              <a:t>Massachusets</a:t>
            </a:r>
            <a:r>
              <a:rPr lang="et-EE" sz="2400" dirty="0" smtClean="0"/>
              <a:t>)</a:t>
            </a:r>
            <a:endParaRPr lang="et-EE" sz="2400" dirty="0"/>
          </a:p>
          <a:p>
            <a:pPr>
              <a:lnSpc>
                <a:spcPct val="150000"/>
              </a:lnSpc>
            </a:pPr>
            <a:r>
              <a:rPr lang="et-EE" sz="2400" dirty="0" err="1" smtClean="0"/>
              <a:t>PaxVax</a:t>
            </a:r>
            <a:r>
              <a:rPr lang="et-EE" sz="2400" dirty="0" smtClean="0"/>
              <a:t> (California)</a:t>
            </a:r>
          </a:p>
          <a:p>
            <a:pPr>
              <a:lnSpc>
                <a:spcPct val="150000"/>
              </a:lnSpc>
            </a:pPr>
            <a:r>
              <a:rPr lang="et-EE" sz="2400" dirty="0" err="1" smtClean="0"/>
              <a:t>Sanofi</a:t>
            </a:r>
            <a:r>
              <a:rPr lang="et-EE" sz="2400" dirty="0" smtClean="0"/>
              <a:t> </a:t>
            </a:r>
            <a:r>
              <a:rPr lang="et-EE" sz="2400" dirty="0" err="1" smtClean="0"/>
              <a:t>Pasteur</a:t>
            </a:r>
            <a:r>
              <a:rPr lang="et-EE" sz="2400" dirty="0" smtClean="0"/>
              <a:t> (</a:t>
            </a:r>
            <a:r>
              <a:rPr lang="et-EE" sz="2400" dirty="0" err="1" smtClean="0"/>
              <a:t>France</a:t>
            </a:r>
            <a:r>
              <a:rPr lang="et-EE" sz="2400" dirty="0" smtClean="0"/>
              <a:t>) - </a:t>
            </a:r>
            <a:r>
              <a:rPr lang="en-US" sz="2400" dirty="0" err="1" smtClean="0"/>
              <a:t>ChimeriVax</a:t>
            </a:r>
            <a:endParaRPr 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12384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t-EE" sz="3200" dirty="0" err="1" smtClean="0"/>
              <a:t>Live</a:t>
            </a:r>
            <a:r>
              <a:rPr lang="et-EE" sz="3200" dirty="0" smtClean="0"/>
              <a:t> </a:t>
            </a:r>
            <a:r>
              <a:rPr lang="et-EE" sz="3200" dirty="0" err="1" smtClean="0"/>
              <a:t>attenuated</a:t>
            </a:r>
            <a:r>
              <a:rPr lang="et-EE" sz="3200" dirty="0" smtClean="0"/>
              <a:t> </a:t>
            </a:r>
            <a:r>
              <a:rPr lang="et-EE" sz="3200" dirty="0" err="1" smtClean="0"/>
              <a:t>vaccine</a:t>
            </a:r>
            <a:r>
              <a:rPr lang="et-EE" sz="3200" dirty="0" smtClean="0"/>
              <a:t> (LAV)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8064896" cy="532859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t-EE" sz="2400" dirty="0" err="1" smtClean="0"/>
              <a:t>Strategies</a:t>
            </a:r>
            <a:r>
              <a:rPr lang="et-EE" sz="2400" dirty="0" smtClean="0"/>
              <a:t> </a:t>
            </a:r>
            <a:r>
              <a:rPr lang="et-EE" sz="2400" dirty="0" err="1" smtClean="0"/>
              <a:t>used</a:t>
            </a:r>
            <a:r>
              <a:rPr lang="et-EE" sz="2400" dirty="0" smtClean="0"/>
              <a:t> </a:t>
            </a:r>
            <a:r>
              <a:rPr lang="et-EE" sz="2400" dirty="0" err="1" smtClean="0"/>
              <a:t>for</a:t>
            </a:r>
            <a:r>
              <a:rPr lang="et-EE" sz="2400" dirty="0" smtClean="0"/>
              <a:t> DENV </a:t>
            </a:r>
            <a:r>
              <a:rPr lang="et-EE" sz="2400" dirty="0" err="1" smtClean="0"/>
              <a:t>attenuation</a:t>
            </a:r>
            <a:r>
              <a:rPr lang="et-EE" sz="2400" dirty="0" smtClean="0"/>
              <a:t>:</a:t>
            </a:r>
          </a:p>
          <a:p>
            <a:pPr fontAlgn="base">
              <a:lnSpc>
                <a:spcPct val="110000"/>
              </a:lnSpc>
            </a:pPr>
            <a:r>
              <a:rPr lang="en-US" sz="2200" dirty="0"/>
              <a:t>historically, passaging in heterologous host organism – mouse </a:t>
            </a:r>
            <a:r>
              <a:rPr lang="en-US" sz="2200" dirty="0" smtClean="0"/>
              <a:t>brain</a:t>
            </a:r>
            <a:endParaRPr lang="et-EE" sz="2200" dirty="0" smtClean="0"/>
          </a:p>
          <a:p>
            <a:pPr fontAlgn="base">
              <a:lnSpc>
                <a:spcPct val="110000"/>
              </a:lnSpc>
            </a:pPr>
            <a:r>
              <a:rPr lang="en-US" sz="2200" dirty="0" smtClean="0"/>
              <a:t>sequential </a:t>
            </a:r>
            <a:r>
              <a:rPr lang="en-US" sz="2200" dirty="0"/>
              <a:t>passaging in mammalian cell cultures </a:t>
            </a:r>
            <a:endParaRPr lang="et-EE" sz="2200" dirty="0"/>
          </a:p>
          <a:p>
            <a:pPr fontAlgn="base">
              <a:lnSpc>
                <a:spcPct val="110000"/>
              </a:lnSpc>
            </a:pPr>
            <a:r>
              <a:rPr lang="et-EE" sz="2200" dirty="0" smtClean="0"/>
              <a:t>r</a:t>
            </a:r>
            <a:r>
              <a:rPr lang="en-US" sz="2200" dirty="0" err="1" smtClean="0"/>
              <a:t>ecombinant</a:t>
            </a:r>
            <a:r>
              <a:rPr lang="en-US" sz="2200" dirty="0" smtClean="0"/>
              <a:t> </a:t>
            </a:r>
            <a:r>
              <a:rPr lang="en-US" sz="2200" dirty="0"/>
              <a:t>live virus </a:t>
            </a:r>
            <a:r>
              <a:rPr lang="en-US" sz="2200" dirty="0" smtClean="0"/>
              <a:t>vaccines</a:t>
            </a:r>
            <a:r>
              <a:rPr lang="et-EE" sz="2200" dirty="0" smtClean="0"/>
              <a:t> </a:t>
            </a:r>
            <a:r>
              <a:rPr lang="et-EE" sz="2200" dirty="0" err="1" smtClean="0"/>
              <a:t>with</a:t>
            </a:r>
            <a:r>
              <a:rPr lang="en-US" sz="2200" dirty="0" smtClean="0"/>
              <a:t> </a:t>
            </a:r>
            <a:r>
              <a:rPr lang="en-US" sz="2200" dirty="0"/>
              <a:t>attenuating </a:t>
            </a:r>
            <a:r>
              <a:rPr lang="en-US" sz="2200" dirty="0" smtClean="0"/>
              <a:t>deletions</a:t>
            </a:r>
            <a:endParaRPr lang="et-EE" sz="2200" dirty="0" smtClean="0"/>
          </a:p>
          <a:p>
            <a:pPr fontAlgn="base">
              <a:lnSpc>
                <a:spcPct val="110000"/>
              </a:lnSpc>
            </a:pPr>
            <a:r>
              <a:rPr lang="en-US" sz="2200" dirty="0" smtClean="0"/>
              <a:t>chimeric </a:t>
            </a:r>
            <a:r>
              <a:rPr lang="en-US" sz="2200" dirty="0"/>
              <a:t>viruses </a:t>
            </a:r>
            <a:r>
              <a:rPr lang="et-EE" sz="2200" dirty="0" err="1" smtClean="0"/>
              <a:t>with</a:t>
            </a:r>
            <a:r>
              <a:rPr lang="en-US" sz="2200" dirty="0" smtClean="0"/>
              <a:t> replace</a:t>
            </a:r>
            <a:r>
              <a:rPr lang="et-EE" sz="2200" dirty="0" smtClean="0"/>
              <a:t>d</a:t>
            </a:r>
            <a:r>
              <a:rPr lang="en-US" sz="2200" dirty="0" smtClean="0"/>
              <a:t> </a:t>
            </a:r>
            <a:r>
              <a:rPr lang="en-US" sz="2200" dirty="0"/>
              <a:t>structural proteins of the attenuated </a:t>
            </a:r>
            <a:r>
              <a:rPr lang="en-US" sz="2200" dirty="0" smtClean="0"/>
              <a:t>vaccine candidate</a:t>
            </a:r>
            <a:endParaRPr lang="et-EE" sz="2200" dirty="0" smtClean="0"/>
          </a:p>
          <a:p>
            <a:pPr fontAlgn="base">
              <a:lnSpc>
                <a:spcPct val="110000"/>
              </a:lnSpc>
            </a:pPr>
            <a:r>
              <a:rPr lang="en-US" sz="2200" dirty="0" smtClean="0"/>
              <a:t>Yellow </a:t>
            </a:r>
            <a:r>
              <a:rPr lang="en-US" sz="2200" dirty="0"/>
              <a:t>fever 17D </a:t>
            </a:r>
            <a:r>
              <a:rPr lang="en-US" sz="2200" dirty="0" err="1" smtClean="0"/>
              <a:t>vaccin</a:t>
            </a:r>
            <a:r>
              <a:rPr lang="et-EE" sz="2200" dirty="0" smtClean="0"/>
              <a:t>e</a:t>
            </a:r>
            <a:r>
              <a:rPr lang="en-US" sz="2200" dirty="0" smtClean="0"/>
              <a:t> </a:t>
            </a:r>
            <a:r>
              <a:rPr lang="en-US" sz="2200" dirty="0"/>
              <a:t>backbone </a:t>
            </a:r>
            <a:r>
              <a:rPr lang="et-EE" sz="2200" dirty="0" err="1" smtClean="0"/>
              <a:t>with</a:t>
            </a:r>
            <a:r>
              <a:rPr lang="en-US" sz="2200" dirty="0" smtClean="0"/>
              <a:t> </a:t>
            </a:r>
            <a:r>
              <a:rPr lang="en-US" sz="2200" dirty="0" err="1" smtClean="0"/>
              <a:t>replac</a:t>
            </a:r>
            <a:r>
              <a:rPr lang="et-EE" sz="2200" dirty="0" err="1" smtClean="0"/>
              <a:t>ed</a:t>
            </a:r>
            <a:r>
              <a:rPr lang="en-US" sz="2200" dirty="0" smtClean="0"/>
              <a:t> </a:t>
            </a:r>
            <a:r>
              <a:rPr lang="en-US" sz="2200" dirty="0" err="1"/>
              <a:t>prM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/>
              <a:t>E proteins from four DENV </a:t>
            </a:r>
            <a:r>
              <a:rPr lang="en-US" sz="2200" dirty="0" smtClean="0"/>
              <a:t>serotypes</a:t>
            </a:r>
            <a:endParaRPr lang="et-EE" sz="2200" dirty="0" smtClean="0"/>
          </a:p>
          <a:p>
            <a:pPr fontAlgn="base">
              <a:lnSpc>
                <a:spcPct val="110000"/>
              </a:lnSpc>
            </a:pPr>
            <a:endParaRPr lang="et-EE" sz="2200" dirty="0" smtClean="0"/>
          </a:p>
          <a:p>
            <a:pPr marL="0" indent="0" fontAlgn="base">
              <a:lnSpc>
                <a:spcPct val="110000"/>
              </a:lnSpc>
              <a:buNone/>
            </a:pPr>
            <a:r>
              <a:rPr lang="en-US" sz="2400" dirty="0"/>
              <a:t>YF/ DENV1 – 4 tetravalent formulation </a:t>
            </a:r>
            <a:r>
              <a:rPr lang="et-EE" sz="2400" dirty="0" smtClean="0"/>
              <a:t>- </a:t>
            </a:r>
            <a:r>
              <a:rPr lang="en-US" sz="2400" dirty="0" smtClean="0"/>
              <a:t>the </a:t>
            </a:r>
            <a:r>
              <a:rPr lang="en-US" sz="2400" dirty="0"/>
              <a:t>first dengue vaccine, </a:t>
            </a:r>
            <a:r>
              <a:rPr lang="en-US" sz="2400" dirty="0" err="1"/>
              <a:t>Dengvaxia</a:t>
            </a:r>
            <a:r>
              <a:rPr lang="en-US" sz="2400" dirty="0"/>
              <a:t> (CYD-TDV), </a:t>
            </a:r>
            <a:r>
              <a:rPr lang="en-US" sz="2400" dirty="0" smtClean="0"/>
              <a:t>December</a:t>
            </a:r>
            <a:r>
              <a:rPr lang="en-US" sz="2400" dirty="0"/>
              <a:t>, 2015</a:t>
            </a:r>
            <a:r>
              <a:rPr lang="en-US" sz="2400" dirty="0" smtClean="0"/>
              <a:t>.</a:t>
            </a:r>
            <a:endParaRPr lang="en-US" sz="2200" dirty="0"/>
          </a:p>
          <a:p>
            <a:pPr marL="0" indent="0">
              <a:lnSpc>
                <a:spcPct val="110000"/>
              </a:lnSpc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85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err="1" smtClean="0"/>
              <a:t>Zika</a:t>
            </a:r>
            <a:r>
              <a:rPr lang="et-EE" sz="3200" dirty="0" smtClean="0"/>
              <a:t> LAVs </a:t>
            </a:r>
            <a:r>
              <a:rPr lang="et-EE" sz="3200" dirty="0" err="1" smtClean="0"/>
              <a:t>in</a:t>
            </a:r>
            <a:r>
              <a:rPr lang="et-EE" sz="3200" dirty="0" smtClean="0"/>
              <a:t> </a:t>
            </a:r>
            <a:r>
              <a:rPr lang="et-EE" sz="3200" dirty="0" err="1" smtClean="0"/>
              <a:t>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40" y="1268760"/>
            <a:ext cx="7859216" cy="50405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NIAID</a:t>
            </a:r>
            <a:r>
              <a:rPr lang="et-EE" sz="2400" dirty="0" smtClean="0"/>
              <a:t>/</a:t>
            </a:r>
            <a:r>
              <a:rPr lang="en-US" sz="2400" dirty="0" err="1" smtClean="0"/>
              <a:t>Butantan</a:t>
            </a:r>
            <a:r>
              <a:rPr lang="en-US" sz="2400" dirty="0" smtClean="0"/>
              <a:t> Institute</a:t>
            </a:r>
            <a:endParaRPr lang="et-EE" sz="2400" dirty="0" smtClean="0"/>
          </a:p>
          <a:p>
            <a:pPr lvl="1">
              <a:lnSpc>
                <a:spcPct val="120000"/>
              </a:lnSpc>
            </a:pPr>
            <a:r>
              <a:rPr lang="et-EE" sz="2400" dirty="0" err="1"/>
              <a:t>c</a:t>
            </a:r>
            <a:r>
              <a:rPr lang="et-EE" sz="2400" dirty="0" err="1" smtClean="0"/>
              <a:t>omposition</a:t>
            </a:r>
            <a:r>
              <a:rPr lang="et-EE" sz="2400" dirty="0" smtClean="0"/>
              <a:t>: </a:t>
            </a:r>
            <a:r>
              <a:rPr lang="en-US" sz="2400" dirty="0" err="1" smtClean="0"/>
              <a:t>prM</a:t>
            </a:r>
            <a:r>
              <a:rPr lang="en-US" sz="2400" dirty="0" smtClean="0"/>
              <a:t> </a:t>
            </a:r>
            <a:r>
              <a:rPr lang="en-US" sz="2400" dirty="0"/>
              <a:t>and E proteins of ZIKV </a:t>
            </a:r>
            <a:r>
              <a:rPr lang="et-EE" sz="2400" dirty="0" smtClean="0"/>
              <a:t>+ </a:t>
            </a:r>
            <a:r>
              <a:rPr lang="en-US" sz="2400" dirty="0" smtClean="0"/>
              <a:t>nonstructural </a:t>
            </a:r>
            <a:r>
              <a:rPr lang="en-US" sz="2400" dirty="0"/>
              <a:t>part of the </a:t>
            </a:r>
            <a:r>
              <a:rPr lang="et-EE" sz="2400" dirty="0" err="1" smtClean="0"/>
              <a:t>attenuated</a:t>
            </a:r>
            <a:r>
              <a:rPr lang="et-EE" sz="2400" dirty="0" smtClean="0"/>
              <a:t> </a:t>
            </a:r>
            <a:r>
              <a:rPr lang="en-US" sz="2400" dirty="0" smtClean="0"/>
              <a:t>DENV</a:t>
            </a:r>
            <a:r>
              <a:rPr lang="et-EE" sz="2400" dirty="0" smtClean="0"/>
              <a:t>2</a:t>
            </a:r>
          </a:p>
          <a:p>
            <a:pPr lvl="1">
              <a:lnSpc>
                <a:spcPct val="120000"/>
              </a:lnSpc>
            </a:pPr>
            <a:r>
              <a:rPr lang="et-EE" sz="2400" dirty="0" smtClean="0"/>
              <a:t>P</a:t>
            </a:r>
            <a:r>
              <a:rPr lang="en-US" sz="2400" dirty="0" err="1" smtClean="0"/>
              <a:t>hase</a:t>
            </a:r>
            <a:r>
              <a:rPr lang="en-US" sz="2400" dirty="0" smtClean="0"/>
              <a:t> </a:t>
            </a:r>
            <a:r>
              <a:rPr lang="en-US" sz="2400" dirty="0"/>
              <a:t>I studies are planned for the very end of </a:t>
            </a:r>
            <a:r>
              <a:rPr lang="en-US" sz="2400" dirty="0" smtClean="0"/>
              <a:t>2016/2017</a:t>
            </a:r>
            <a:endParaRPr lang="et-EE" sz="2400" dirty="0" smtClean="0"/>
          </a:p>
          <a:p>
            <a:pPr lvl="1">
              <a:lnSpc>
                <a:spcPct val="120000"/>
              </a:lnSpc>
            </a:pPr>
            <a:r>
              <a:rPr lang="et-EE" sz="2400" dirty="0" err="1" smtClean="0"/>
              <a:t>Live</a:t>
            </a:r>
            <a:r>
              <a:rPr lang="et-EE" sz="2400" dirty="0" smtClean="0"/>
              <a:t> </a:t>
            </a:r>
            <a:r>
              <a:rPr lang="et-EE" sz="2400" dirty="0" err="1" smtClean="0"/>
              <a:t>attenuated</a:t>
            </a:r>
            <a:r>
              <a:rPr lang="et-EE" sz="2400" dirty="0" smtClean="0"/>
              <a:t> p</a:t>
            </a:r>
            <a:r>
              <a:rPr lang="en-US" sz="2400" dirty="0" err="1" smtClean="0"/>
              <a:t>entavalent</a:t>
            </a:r>
            <a:r>
              <a:rPr lang="en-US" sz="2400" dirty="0" smtClean="0"/>
              <a:t> </a:t>
            </a:r>
            <a:r>
              <a:rPr lang="en-US" sz="2400" dirty="0"/>
              <a:t>vaccine </a:t>
            </a:r>
            <a:r>
              <a:rPr lang="et-EE" sz="2400" dirty="0" err="1" smtClean="0"/>
              <a:t>is</a:t>
            </a:r>
            <a:r>
              <a:rPr lang="et-EE" sz="2400" dirty="0" smtClean="0"/>
              <a:t> </a:t>
            </a:r>
            <a:r>
              <a:rPr lang="et-EE" sz="2400" dirty="0" err="1" smtClean="0"/>
              <a:t>under</a:t>
            </a:r>
            <a:r>
              <a:rPr lang="et-EE" sz="2400" dirty="0" smtClean="0"/>
              <a:t> </a:t>
            </a:r>
            <a:r>
              <a:rPr lang="et-EE" sz="2400" dirty="0" err="1" smtClean="0"/>
              <a:t>development</a:t>
            </a:r>
            <a:r>
              <a:rPr lang="et-EE" sz="2400" dirty="0" smtClean="0"/>
              <a:t>: c</a:t>
            </a:r>
            <a:r>
              <a:rPr lang="en-US" sz="2400" dirty="0" err="1" smtClean="0"/>
              <a:t>ombine</a:t>
            </a:r>
            <a:r>
              <a:rPr lang="et-EE" sz="2400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Zika</a:t>
            </a:r>
            <a:r>
              <a:rPr lang="en-US" sz="2400" dirty="0"/>
              <a:t> + 4 dengue </a:t>
            </a:r>
            <a:r>
              <a:rPr lang="en-US" sz="2400" dirty="0" smtClean="0"/>
              <a:t>serotypes</a:t>
            </a:r>
            <a:endParaRPr lang="et-EE" sz="2400" dirty="0"/>
          </a:p>
          <a:p>
            <a:pPr>
              <a:lnSpc>
                <a:spcPct val="120000"/>
              </a:lnSpc>
            </a:pPr>
            <a:r>
              <a:rPr lang="en-US" sz="2400" dirty="0" smtClean="0"/>
              <a:t>Bio-</a:t>
            </a:r>
            <a:r>
              <a:rPr lang="en-US" sz="2400" dirty="0" err="1" smtClean="0"/>
              <a:t>Manguinhos</a:t>
            </a:r>
            <a:r>
              <a:rPr lang="en-US" sz="2400" dirty="0" smtClean="0"/>
              <a:t>/</a:t>
            </a:r>
            <a:r>
              <a:rPr lang="en-US" sz="2400" dirty="0" err="1" smtClean="0"/>
              <a:t>Fiocruz</a:t>
            </a:r>
            <a:r>
              <a:rPr lang="et-EE" sz="2400" dirty="0" smtClean="0"/>
              <a:t> - r</a:t>
            </a:r>
            <a:r>
              <a:rPr lang="en-US" sz="2400" dirty="0" err="1" smtClean="0"/>
              <a:t>ecombinant</a:t>
            </a:r>
            <a:r>
              <a:rPr lang="en-US" sz="2400" dirty="0" smtClean="0"/>
              <a:t> </a:t>
            </a:r>
            <a:r>
              <a:rPr lang="en-US" sz="2400" dirty="0"/>
              <a:t>chimeric </a:t>
            </a:r>
            <a:r>
              <a:rPr lang="et-EE" sz="2400" dirty="0" smtClean="0"/>
              <a:t> YF </a:t>
            </a:r>
            <a:r>
              <a:rPr lang="en-US" sz="2400" dirty="0" smtClean="0"/>
              <a:t>17D</a:t>
            </a:r>
            <a:endParaRPr lang="et-EE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UTMB/</a:t>
            </a:r>
            <a:r>
              <a:rPr lang="en-US" sz="2400" dirty="0" err="1" smtClean="0"/>
              <a:t>Evandro</a:t>
            </a:r>
            <a:r>
              <a:rPr lang="en-US" sz="2400" dirty="0" smtClean="0"/>
              <a:t> Chagas Institute/Brazil Ministry of Health</a:t>
            </a:r>
            <a:r>
              <a:rPr lang="et-EE" sz="2400" dirty="0" smtClean="0"/>
              <a:t> - r</a:t>
            </a:r>
            <a:r>
              <a:rPr lang="en-US" sz="2400" dirty="0" err="1" smtClean="0"/>
              <a:t>ecombinant</a:t>
            </a:r>
            <a:r>
              <a:rPr lang="en-US" sz="2400" dirty="0" smtClean="0"/>
              <a:t> ZIKV infectious clone</a:t>
            </a:r>
            <a:endParaRPr lang="et-EE" sz="2400" dirty="0" smtClean="0"/>
          </a:p>
          <a:p>
            <a:pPr>
              <a:lnSpc>
                <a:spcPct val="120000"/>
              </a:lnSpc>
            </a:pPr>
            <a:r>
              <a:rPr lang="et-EE" sz="2400" dirty="0" err="1" smtClean="0"/>
              <a:t>Sanofi</a:t>
            </a:r>
            <a:r>
              <a:rPr lang="et-EE" sz="2400" dirty="0" smtClean="0"/>
              <a:t> </a:t>
            </a:r>
            <a:r>
              <a:rPr lang="et-EE" sz="2400" dirty="0" err="1" smtClean="0"/>
              <a:t>Pasteur</a:t>
            </a:r>
            <a:r>
              <a:rPr lang="et-EE" sz="2400" dirty="0" smtClean="0"/>
              <a:t> – </a:t>
            </a:r>
            <a:r>
              <a:rPr lang="et-EE" sz="2400" dirty="0" err="1" smtClean="0"/>
              <a:t>Chimerivax</a:t>
            </a:r>
            <a:r>
              <a:rPr lang="et-EE" sz="2400" dirty="0" smtClean="0"/>
              <a:t> </a:t>
            </a:r>
            <a:r>
              <a:rPr lang="et-EE" sz="2400" dirty="0" err="1" smtClean="0"/>
              <a:t>Zika</a:t>
            </a:r>
            <a:r>
              <a:rPr lang="et-EE" sz="2400" dirty="0" smtClean="0"/>
              <a:t> – </a:t>
            </a:r>
            <a:r>
              <a:rPr lang="et-EE" sz="2400" dirty="0" err="1" smtClean="0"/>
              <a:t>chimeric</a:t>
            </a:r>
            <a:r>
              <a:rPr lang="et-EE" sz="2400" dirty="0" smtClean="0"/>
              <a:t> 17D </a:t>
            </a:r>
            <a:r>
              <a:rPr lang="et-EE" sz="2400" dirty="0" err="1" smtClean="0"/>
              <a:t>vaccine</a:t>
            </a:r>
            <a:endParaRPr 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17810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r>
              <a:rPr lang="et-EE" sz="3200" dirty="0" err="1" smtClean="0"/>
              <a:t>Flavivirus</a:t>
            </a:r>
            <a:r>
              <a:rPr lang="et-EE" sz="3200" dirty="0" smtClean="0"/>
              <a:t> </a:t>
            </a:r>
            <a:r>
              <a:rPr lang="et-EE" sz="3200" dirty="0" err="1" smtClean="0"/>
              <a:t>prM-E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t-EE" sz="2400" dirty="0" smtClean="0"/>
              <a:t>C</a:t>
            </a:r>
            <a:r>
              <a:rPr lang="en-US" sz="2400" dirty="0" smtClean="0"/>
              <a:t>o-expression </a:t>
            </a:r>
            <a:r>
              <a:rPr lang="en-US" sz="2400" dirty="0"/>
              <a:t>of </a:t>
            </a:r>
            <a:r>
              <a:rPr lang="en-US" sz="2400" dirty="0" err="1"/>
              <a:t>flavivirus</a:t>
            </a:r>
            <a:r>
              <a:rPr lang="en-US" sz="2400" dirty="0"/>
              <a:t> </a:t>
            </a:r>
            <a:r>
              <a:rPr lang="en-US" sz="2400" dirty="0" err="1"/>
              <a:t>prM</a:t>
            </a:r>
            <a:r>
              <a:rPr lang="en-US" sz="2400" dirty="0"/>
              <a:t> and E proteins in mammalian cells results in the release of </a:t>
            </a:r>
            <a:r>
              <a:rPr lang="en-US" sz="2400" dirty="0" err="1"/>
              <a:t>subviral</a:t>
            </a:r>
            <a:r>
              <a:rPr lang="en-US" sz="2400" dirty="0"/>
              <a:t> </a:t>
            </a:r>
            <a:r>
              <a:rPr lang="en-US" sz="2400" dirty="0" smtClean="0"/>
              <a:t>particles</a:t>
            </a:r>
            <a:endParaRPr lang="et-EE" sz="2400" dirty="0" smtClean="0"/>
          </a:p>
          <a:p>
            <a:pPr>
              <a:lnSpc>
                <a:spcPct val="150000"/>
              </a:lnSpc>
            </a:pP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particles</a:t>
            </a:r>
            <a:r>
              <a:rPr lang="et-EE" sz="2400" dirty="0" smtClean="0"/>
              <a:t> </a:t>
            </a:r>
            <a:r>
              <a:rPr lang="en-US" sz="2400" dirty="0" smtClean="0"/>
              <a:t>share </a:t>
            </a:r>
            <a:r>
              <a:rPr lang="en-US" sz="2400" dirty="0"/>
              <a:t>structural, antigenic, and functional characteristics with infectious </a:t>
            </a:r>
            <a:r>
              <a:rPr lang="en-US" sz="2400" dirty="0" smtClean="0"/>
              <a:t>virion</a:t>
            </a:r>
            <a:endParaRPr lang="et-EE" sz="2400" dirty="0" smtClean="0"/>
          </a:p>
          <a:p>
            <a:pPr>
              <a:lnSpc>
                <a:spcPct val="150000"/>
              </a:lnSpc>
            </a:pPr>
            <a:r>
              <a:rPr lang="et-EE" sz="2400" dirty="0" err="1" smtClean="0"/>
              <a:t>This</a:t>
            </a:r>
            <a:r>
              <a:rPr lang="et-EE" sz="2400" dirty="0" smtClean="0"/>
              <a:t> </a:t>
            </a:r>
            <a:r>
              <a:rPr lang="et-EE" sz="2400" dirty="0" err="1" smtClean="0"/>
              <a:t>strategy</a:t>
            </a:r>
            <a:r>
              <a:rPr lang="et-EE" sz="2400" dirty="0" smtClean="0"/>
              <a:t> </a:t>
            </a:r>
            <a:r>
              <a:rPr lang="et-EE" sz="2400" dirty="0" err="1" smtClean="0"/>
              <a:t>was</a:t>
            </a:r>
            <a:r>
              <a:rPr lang="et-EE" sz="2400" dirty="0" smtClean="0"/>
              <a:t> </a:t>
            </a:r>
            <a:r>
              <a:rPr lang="et-EE" sz="2400" dirty="0" err="1" smtClean="0"/>
              <a:t>employed</a:t>
            </a:r>
            <a:r>
              <a:rPr lang="et-EE" sz="2400" dirty="0" smtClean="0"/>
              <a:t> </a:t>
            </a:r>
            <a:r>
              <a:rPr lang="et-EE" sz="2400" dirty="0" err="1" smtClean="0"/>
              <a:t>for</a:t>
            </a:r>
            <a:r>
              <a:rPr lang="et-EE" sz="2400" dirty="0" smtClean="0"/>
              <a:t> </a:t>
            </a:r>
            <a:r>
              <a:rPr lang="et-EE" sz="2400" dirty="0" err="1" smtClean="0"/>
              <a:t>many</a:t>
            </a:r>
            <a:r>
              <a:rPr lang="et-EE" sz="2400" dirty="0" smtClean="0"/>
              <a:t> </a:t>
            </a:r>
            <a:r>
              <a:rPr lang="et-EE" sz="2400" dirty="0" err="1" smtClean="0"/>
              <a:t>flaviviruses</a:t>
            </a:r>
            <a:r>
              <a:rPr lang="et-EE" sz="2400" dirty="0" smtClean="0"/>
              <a:t> (WNV, JEV), </a:t>
            </a:r>
            <a:r>
              <a:rPr lang="et-EE" sz="2400" dirty="0" err="1" smtClean="0"/>
              <a:t>including</a:t>
            </a:r>
            <a:r>
              <a:rPr lang="et-EE" sz="2400" dirty="0" smtClean="0"/>
              <a:t> </a:t>
            </a:r>
            <a:r>
              <a:rPr lang="et-EE" sz="2400" dirty="0" err="1" smtClean="0"/>
              <a:t>Zika</a:t>
            </a:r>
            <a:r>
              <a:rPr lang="et-EE" sz="2400" dirty="0" smtClean="0"/>
              <a:t> virus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21627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1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dirty="0" err="1" smtClean="0"/>
              <a:t>Larocca</a:t>
            </a:r>
            <a:r>
              <a:rPr lang="et-EE" sz="2800" dirty="0" smtClean="0"/>
              <a:t> et </a:t>
            </a:r>
            <a:r>
              <a:rPr lang="et-EE" sz="2800" dirty="0" err="1" smtClean="0"/>
              <a:t>al</a:t>
            </a:r>
            <a:r>
              <a:rPr lang="et-EE" sz="2800" dirty="0" smtClean="0"/>
              <a:t>., 2016</a:t>
            </a:r>
            <a:br>
              <a:rPr lang="et-EE" sz="2800" dirty="0" smtClean="0"/>
            </a:br>
            <a:r>
              <a:rPr lang="et-EE" sz="2800" dirty="0" smtClean="0"/>
              <a:t>„</a:t>
            </a:r>
            <a:r>
              <a:rPr lang="et-EE" sz="2800" dirty="0" err="1" smtClean="0"/>
              <a:t>Vaccine</a:t>
            </a:r>
            <a:r>
              <a:rPr lang="et-EE" sz="2800" dirty="0" smtClean="0"/>
              <a:t> </a:t>
            </a:r>
            <a:r>
              <a:rPr lang="et-EE" sz="2800" dirty="0" err="1" smtClean="0"/>
              <a:t>protection</a:t>
            </a:r>
            <a:r>
              <a:rPr lang="et-EE" sz="2800" dirty="0" smtClean="0"/>
              <a:t> </a:t>
            </a:r>
            <a:r>
              <a:rPr lang="et-EE" sz="2800" dirty="0" err="1" smtClean="0"/>
              <a:t>against</a:t>
            </a:r>
            <a:r>
              <a:rPr lang="et-EE" sz="2800" dirty="0" smtClean="0"/>
              <a:t> </a:t>
            </a:r>
            <a:r>
              <a:rPr lang="et-EE" sz="2800" dirty="0" err="1" smtClean="0"/>
              <a:t>Zika</a:t>
            </a:r>
            <a:r>
              <a:rPr lang="et-EE" sz="2800" dirty="0" smtClean="0"/>
              <a:t> virus </a:t>
            </a:r>
            <a:r>
              <a:rPr lang="et-EE" sz="2800" dirty="0" err="1" smtClean="0"/>
              <a:t>from</a:t>
            </a:r>
            <a:r>
              <a:rPr lang="et-EE" sz="2800" dirty="0" smtClean="0"/>
              <a:t> </a:t>
            </a:r>
            <a:r>
              <a:rPr lang="et-EE" sz="2800" dirty="0" err="1" smtClean="0"/>
              <a:t>Brazil</a:t>
            </a:r>
            <a:r>
              <a:rPr lang="et-EE" sz="2800" dirty="0" smtClean="0"/>
              <a:t>“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300705" cy="315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94151"/>
            <a:ext cx="4965304" cy="190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000" dirty="0" err="1"/>
              <a:t>Larocca</a:t>
            </a:r>
            <a:r>
              <a:rPr lang="et-EE" sz="3000" dirty="0"/>
              <a:t> et </a:t>
            </a:r>
            <a:r>
              <a:rPr lang="et-EE" sz="3000" dirty="0" err="1"/>
              <a:t>al</a:t>
            </a:r>
            <a:r>
              <a:rPr lang="et-EE" sz="3000" dirty="0"/>
              <a:t>., 2016</a:t>
            </a:r>
            <a:br>
              <a:rPr lang="et-EE" sz="3000" dirty="0"/>
            </a:br>
            <a:r>
              <a:rPr lang="et-EE" sz="3000" dirty="0"/>
              <a:t>„</a:t>
            </a:r>
            <a:r>
              <a:rPr lang="et-EE" sz="3000" dirty="0" err="1"/>
              <a:t>Vaccine</a:t>
            </a:r>
            <a:r>
              <a:rPr lang="et-EE" sz="3000" dirty="0"/>
              <a:t> </a:t>
            </a:r>
            <a:r>
              <a:rPr lang="et-EE" sz="3000" dirty="0" err="1"/>
              <a:t>protection</a:t>
            </a:r>
            <a:r>
              <a:rPr lang="et-EE" sz="3000" dirty="0"/>
              <a:t> </a:t>
            </a:r>
            <a:r>
              <a:rPr lang="et-EE" sz="3000" dirty="0" err="1"/>
              <a:t>against</a:t>
            </a:r>
            <a:r>
              <a:rPr lang="et-EE" sz="3000" dirty="0"/>
              <a:t> </a:t>
            </a:r>
            <a:r>
              <a:rPr lang="et-EE" sz="3000" dirty="0" err="1"/>
              <a:t>Zika</a:t>
            </a:r>
            <a:r>
              <a:rPr lang="et-EE" sz="3000" dirty="0"/>
              <a:t> virus </a:t>
            </a:r>
            <a:r>
              <a:rPr lang="et-EE" sz="3000" dirty="0" err="1"/>
              <a:t>from</a:t>
            </a:r>
            <a:r>
              <a:rPr lang="et-EE" sz="3000" dirty="0"/>
              <a:t> </a:t>
            </a:r>
            <a:r>
              <a:rPr lang="et-EE" sz="3000" dirty="0" err="1"/>
              <a:t>Brazil</a:t>
            </a:r>
            <a:r>
              <a:rPr lang="et-EE" sz="3000" dirty="0"/>
              <a:t>“</a:t>
            </a:r>
            <a:endParaRPr lang="en-US" sz="3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80905"/>
            <a:ext cx="791154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9875" y="170080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Challenge</a:t>
            </a:r>
            <a:r>
              <a:rPr lang="et-EE" sz="2400" dirty="0" smtClean="0"/>
              <a:t> – 10*5 viral </a:t>
            </a:r>
            <a:r>
              <a:rPr lang="et-EE" sz="2400" dirty="0" err="1" smtClean="0"/>
              <a:t>particles</a:t>
            </a:r>
            <a:r>
              <a:rPr lang="et-EE" sz="2400" dirty="0" smtClean="0"/>
              <a:t> i/v 4 </a:t>
            </a:r>
            <a:r>
              <a:rPr lang="et-EE" sz="2400" dirty="0" err="1" smtClean="0"/>
              <a:t>weeks</a:t>
            </a:r>
            <a:r>
              <a:rPr lang="et-EE" sz="2400" dirty="0" smtClean="0"/>
              <a:t> </a:t>
            </a:r>
            <a:r>
              <a:rPr lang="et-EE" sz="2400" dirty="0" err="1" smtClean="0"/>
              <a:t>after</a:t>
            </a:r>
            <a:r>
              <a:rPr lang="et-EE" sz="2400" dirty="0" smtClean="0"/>
              <a:t> </a:t>
            </a:r>
            <a:r>
              <a:rPr lang="et-EE" sz="2400" dirty="0" err="1" smtClean="0"/>
              <a:t>immunization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72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ZIKV: 1947-2006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87208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/>
              <a:t>Zika</a:t>
            </a:r>
            <a:r>
              <a:rPr lang="en-US" sz="2400" dirty="0" smtClean="0"/>
              <a:t> </a:t>
            </a:r>
            <a:r>
              <a:rPr lang="en-US" sz="2400" dirty="0"/>
              <a:t>virus (ZIKV) causes </a:t>
            </a:r>
            <a:r>
              <a:rPr lang="en-US" sz="2400" dirty="0" err="1" smtClean="0"/>
              <a:t>Zika</a:t>
            </a:r>
            <a:r>
              <a:rPr lang="et-EE" sz="2400" dirty="0" smtClean="0"/>
              <a:t> </a:t>
            </a:r>
            <a:r>
              <a:rPr lang="et-EE" sz="2400" dirty="0" err="1" smtClean="0"/>
              <a:t>disease</a:t>
            </a:r>
            <a:r>
              <a:rPr lang="et-EE" sz="2400" dirty="0" smtClean="0"/>
              <a:t>:</a:t>
            </a:r>
            <a:r>
              <a:rPr lang="en-US" sz="2400" dirty="0" smtClean="0"/>
              <a:t> fever</a:t>
            </a:r>
            <a:r>
              <a:rPr lang="et-E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rash, </a:t>
            </a:r>
            <a:r>
              <a:rPr lang="en-US" sz="2400" dirty="0" smtClean="0"/>
              <a:t>arthralgia</a:t>
            </a:r>
            <a:r>
              <a:rPr lang="en-US" sz="2400" dirty="0"/>
              <a:t>, myalgia and </a:t>
            </a:r>
            <a:r>
              <a:rPr lang="en-US" sz="2400" dirty="0" smtClean="0"/>
              <a:t>headache</a:t>
            </a:r>
            <a:endParaRPr lang="et-EE" sz="2400" dirty="0" smtClean="0"/>
          </a:p>
          <a:p>
            <a:pPr>
              <a:lnSpc>
                <a:spcPct val="120000"/>
              </a:lnSpc>
            </a:pPr>
            <a:r>
              <a:rPr lang="et-EE" sz="2400" dirty="0" smtClean="0"/>
              <a:t>I</a:t>
            </a:r>
            <a:r>
              <a:rPr lang="en-US" sz="2400" dirty="0" err="1" smtClean="0"/>
              <a:t>ncubation</a:t>
            </a:r>
            <a:r>
              <a:rPr lang="en-US" sz="2400" dirty="0" smtClean="0"/>
              <a:t> </a:t>
            </a:r>
            <a:r>
              <a:rPr lang="en-US" sz="2400" dirty="0"/>
              <a:t>period </a:t>
            </a:r>
            <a:r>
              <a:rPr lang="en-US" sz="2400" dirty="0" smtClean="0"/>
              <a:t>3-14 days</a:t>
            </a:r>
            <a:r>
              <a:rPr lang="et-EE" sz="2400" dirty="0" smtClean="0"/>
              <a:t>, s</a:t>
            </a:r>
            <a:r>
              <a:rPr lang="en-US" sz="2400" dirty="0" err="1" smtClean="0"/>
              <a:t>ymptom</a:t>
            </a:r>
            <a:r>
              <a:rPr lang="et-EE" sz="2400" dirty="0" smtClean="0"/>
              <a:t>s</a:t>
            </a:r>
            <a:r>
              <a:rPr lang="en-US" sz="2400" dirty="0" smtClean="0"/>
              <a:t> 2-7 days</a:t>
            </a:r>
            <a:endParaRPr lang="et-EE" sz="2400" dirty="0" smtClean="0"/>
          </a:p>
          <a:p>
            <a:pPr>
              <a:lnSpc>
                <a:spcPct val="120000"/>
              </a:lnSpc>
            </a:pPr>
            <a:r>
              <a:rPr lang="et-EE" sz="2400" dirty="0" smtClean="0"/>
              <a:t>I</a:t>
            </a:r>
            <a:r>
              <a:rPr lang="en-US" sz="2400" dirty="0" err="1" smtClean="0"/>
              <a:t>llness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dirty="0" smtClean="0"/>
              <a:t>mild</a:t>
            </a:r>
            <a:r>
              <a:rPr lang="et-E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very low rate of </a:t>
            </a:r>
            <a:r>
              <a:rPr lang="en-US" sz="2400" dirty="0" smtClean="0"/>
              <a:t>hospitalization</a:t>
            </a:r>
            <a:r>
              <a:rPr lang="et-EE" sz="2400" dirty="0" smtClean="0"/>
              <a:t> </a:t>
            </a:r>
            <a:r>
              <a:rPr lang="et-EE" sz="2400" dirty="0" err="1" smtClean="0"/>
              <a:t>with</a:t>
            </a:r>
            <a:r>
              <a:rPr lang="et-EE" sz="2400" dirty="0" smtClean="0"/>
              <a:t> </a:t>
            </a:r>
            <a:r>
              <a:rPr lang="en-US" sz="2400" dirty="0" smtClean="0"/>
              <a:t>full recovery</a:t>
            </a:r>
            <a:endParaRPr lang="et-EE" sz="2400" dirty="0" smtClean="0"/>
          </a:p>
          <a:p>
            <a:pPr>
              <a:lnSpc>
                <a:spcPct val="120000"/>
              </a:lnSpc>
            </a:pPr>
            <a:r>
              <a:rPr lang="et-EE" sz="2400" dirty="0" err="1" smtClean="0"/>
              <a:t>Few</a:t>
            </a:r>
            <a:r>
              <a:rPr lang="et-EE" sz="2400" dirty="0" smtClean="0"/>
              <a:t> </a:t>
            </a:r>
            <a:r>
              <a:rPr lang="et-EE" sz="2400" dirty="0" err="1" smtClean="0"/>
              <a:t>cases</a:t>
            </a:r>
            <a:r>
              <a:rPr lang="et-EE" sz="2400" dirty="0" smtClean="0"/>
              <a:t> </a:t>
            </a:r>
            <a:r>
              <a:rPr lang="et-EE" sz="2400" dirty="0" err="1" smtClean="0"/>
              <a:t>of</a:t>
            </a:r>
            <a:r>
              <a:rPr lang="et-EE" sz="2400" dirty="0" smtClean="0"/>
              <a:t> </a:t>
            </a:r>
            <a:r>
              <a:rPr lang="en-US" sz="2400" dirty="0" smtClean="0"/>
              <a:t>death</a:t>
            </a:r>
            <a:r>
              <a:rPr lang="et-EE" sz="2400" dirty="0" smtClean="0"/>
              <a:t> </a:t>
            </a:r>
            <a:r>
              <a:rPr lang="en-US" sz="2400" dirty="0" smtClean="0"/>
              <a:t>is reported in </a:t>
            </a:r>
            <a:r>
              <a:rPr lang="en-US" sz="2400" dirty="0"/>
              <a:t>the immunocompromised </a:t>
            </a:r>
            <a:r>
              <a:rPr lang="et-EE" sz="2400" dirty="0" err="1" smtClean="0"/>
              <a:t>patients</a:t>
            </a:r>
            <a:endParaRPr lang="et-EE" sz="2400" dirty="0" smtClean="0"/>
          </a:p>
          <a:p>
            <a:pPr>
              <a:lnSpc>
                <a:spcPct val="120000"/>
              </a:lnSpc>
            </a:pPr>
            <a:r>
              <a:rPr lang="et-EE" sz="2400" dirty="0" err="1" smtClean="0"/>
              <a:t>Only</a:t>
            </a:r>
            <a:r>
              <a:rPr lang="et-EE" sz="2400" dirty="0" smtClean="0"/>
              <a:t> </a:t>
            </a:r>
            <a:r>
              <a:rPr lang="en-US" sz="2400" dirty="0" smtClean="0"/>
              <a:t>14 </a:t>
            </a:r>
            <a:r>
              <a:rPr lang="en-US" sz="2400" dirty="0"/>
              <a:t>clinical cases in the literature from 1951-2006.</a:t>
            </a:r>
          </a:p>
        </p:txBody>
      </p:sp>
    </p:spTree>
    <p:extLst>
      <p:ext uri="{BB962C8B-B14F-4D97-AF65-F5344CB8AC3E}">
        <p14:creationId xmlns:p14="http://schemas.microsoft.com/office/powerpoint/2010/main" val="40005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000" dirty="0" err="1"/>
              <a:t>Larocca</a:t>
            </a:r>
            <a:r>
              <a:rPr lang="et-EE" sz="3000" dirty="0"/>
              <a:t> et </a:t>
            </a:r>
            <a:r>
              <a:rPr lang="et-EE" sz="3000" dirty="0" err="1"/>
              <a:t>al</a:t>
            </a:r>
            <a:r>
              <a:rPr lang="et-EE" sz="3000" dirty="0"/>
              <a:t>., 2016</a:t>
            </a:r>
            <a:br>
              <a:rPr lang="et-EE" sz="3000" dirty="0"/>
            </a:br>
            <a:r>
              <a:rPr lang="et-EE" sz="3000" dirty="0"/>
              <a:t>„</a:t>
            </a:r>
            <a:r>
              <a:rPr lang="et-EE" sz="3000" dirty="0" err="1"/>
              <a:t>Vaccine</a:t>
            </a:r>
            <a:r>
              <a:rPr lang="et-EE" sz="3000" dirty="0"/>
              <a:t> </a:t>
            </a:r>
            <a:r>
              <a:rPr lang="et-EE" sz="3000" dirty="0" err="1"/>
              <a:t>protection</a:t>
            </a:r>
            <a:r>
              <a:rPr lang="et-EE" sz="3000" dirty="0"/>
              <a:t> </a:t>
            </a:r>
            <a:r>
              <a:rPr lang="et-EE" sz="3000" dirty="0" err="1"/>
              <a:t>against</a:t>
            </a:r>
            <a:r>
              <a:rPr lang="et-EE" sz="3000" dirty="0"/>
              <a:t> </a:t>
            </a:r>
            <a:r>
              <a:rPr lang="et-EE" sz="3000" dirty="0" err="1"/>
              <a:t>Zika</a:t>
            </a:r>
            <a:r>
              <a:rPr lang="et-EE" sz="3000" dirty="0"/>
              <a:t> virus </a:t>
            </a:r>
            <a:r>
              <a:rPr lang="et-EE" sz="3000" dirty="0" err="1"/>
              <a:t>from</a:t>
            </a:r>
            <a:r>
              <a:rPr lang="et-EE" sz="3000" dirty="0"/>
              <a:t> </a:t>
            </a:r>
            <a:r>
              <a:rPr lang="et-EE" sz="3000" dirty="0" err="1"/>
              <a:t>Brazil</a:t>
            </a:r>
            <a:r>
              <a:rPr lang="et-EE" sz="3000" dirty="0"/>
              <a:t>“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869875" y="170080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Challenge</a:t>
            </a:r>
            <a:r>
              <a:rPr lang="et-EE" sz="2400" dirty="0" smtClean="0"/>
              <a:t> – 10*5 viral </a:t>
            </a:r>
            <a:r>
              <a:rPr lang="et-EE" sz="2400" dirty="0" err="1" smtClean="0"/>
              <a:t>particles</a:t>
            </a:r>
            <a:r>
              <a:rPr lang="et-EE" sz="2400" dirty="0" smtClean="0"/>
              <a:t> i/v 4 </a:t>
            </a:r>
            <a:r>
              <a:rPr lang="et-EE" sz="2400" dirty="0" err="1" smtClean="0"/>
              <a:t>weeks</a:t>
            </a:r>
            <a:r>
              <a:rPr lang="et-EE" sz="2400" dirty="0" smtClean="0"/>
              <a:t> </a:t>
            </a:r>
            <a:r>
              <a:rPr lang="et-EE" sz="2400" dirty="0" err="1" smtClean="0"/>
              <a:t>after</a:t>
            </a:r>
            <a:r>
              <a:rPr lang="et-EE" sz="2400" dirty="0" smtClean="0"/>
              <a:t> </a:t>
            </a:r>
            <a:r>
              <a:rPr lang="et-EE" sz="2400" dirty="0" err="1" smtClean="0"/>
              <a:t>immunization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87" y="2385377"/>
            <a:ext cx="5612854" cy="42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4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DNA/RNA </a:t>
            </a:r>
            <a:r>
              <a:rPr lang="et-EE" sz="3200" dirty="0" err="1" smtClean="0"/>
              <a:t>vaccines</a:t>
            </a:r>
            <a:r>
              <a:rPr lang="et-EE" sz="3200" dirty="0" smtClean="0"/>
              <a:t> </a:t>
            </a:r>
            <a:r>
              <a:rPr lang="et-EE" sz="3200" dirty="0" err="1" smtClean="0"/>
              <a:t>in</a:t>
            </a:r>
            <a:r>
              <a:rPr lang="et-EE" sz="3200" dirty="0" smtClean="0"/>
              <a:t> </a:t>
            </a:r>
            <a:r>
              <a:rPr lang="et-EE" sz="3200" dirty="0" err="1" smtClean="0"/>
              <a:t>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24" y="1340768"/>
            <a:ext cx="8075240" cy="5328592"/>
          </a:xfrm>
        </p:spPr>
        <p:txBody>
          <a:bodyPr>
            <a:normAutofit/>
          </a:bodyPr>
          <a:lstStyle/>
          <a:p>
            <a:pPr lvl="0" fontAlgn="base">
              <a:lnSpc>
                <a:spcPct val="130000"/>
              </a:lnSpc>
            </a:pPr>
            <a:r>
              <a:rPr lang="en-US" sz="2400" dirty="0"/>
              <a:t>US NIH/VRC (Vaccine Research Center) - DNA plasmid expressing </a:t>
            </a:r>
            <a:r>
              <a:rPr lang="en-US" sz="2400" dirty="0" err="1"/>
              <a:t>prM</a:t>
            </a:r>
            <a:r>
              <a:rPr lang="en-US" sz="2400" dirty="0"/>
              <a:t>/E self-assembling into </a:t>
            </a:r>
            <a:r>
              <a:rPr lang="en-US" sz="2400" dirty="0" err="1"/>
              <a:t>Zika</a:t>
            </a:r>
            <a:r>
              <a:rPr lang="en-US" sz="2400" dirty="0"/>
              <a:t> VLPs; Phase I is planned on late 2016/beginning of 2017</a:t>
            </a:r>
          </a:p>
          <a:p>
            <a:pPr lvl="0" fontAlgn="base">
              <a:lnSpc>
                <a:spcPct val="130000"/>
              </a:lnSpc>
            </a:pPr>
            <a:r>
              <a:rPr lang="en-US" sz="2400" dirty="0" err="1" smtClean="0"/>
              <a:t>Inovio</a:t>
            </a:r>
            <a:r>
              <a:rPr lang="en-US" sz="2400" dirty="0" smtClean="0"/>
              <a:t> </a:t>
            </a:r>
            <a:r>
              <a:rPr lang="en-US" sz="2400" dirty="0"/>
              <a:t>Pharmaceuticals/</a:t>
            </a:r>
            <a:r>
              <a:rPr lang="en-US" sz="2400" dirty="0" err="1"/>
              <a:t>GeneOne</a:t>
            </a:r>
            <a:r>
              <a:rPr lang="en-US" sz="2400" dirty="0"/>
              <a:t> Life Science - GLS-5700 </a:t>
            </a:r>
            <a:r>
              <a:rPr lang="en-US" sz="2400" dirty="0" smtClean="0"/>
              <a:t>DNA; </a:t>
            </a:r>
            <a:r>
              <a:rPr lang="en-US" sz="2400" dirty="0"/>
              <a:t>Phase I trial is planned on November 2016.</a:t>
            </a:r>
          </a:p>
          <a:p>
            <a:pPr fontAlgn="base">
              <a:lnSpc>
                <a:spcPct val="130000"/>
              </a:lnSpc>
            </a:pPr>
            <a:r>
              <a:rPr lang="en-US" sz="2400" dirty="0"/>
              <a:t>Valera (</a:t>
            </a:r>
            <a:r>
              <a:rPr lang="en-US" sz="2400" dirty="0" err="1"/>
              <a:t>Moderna</a:t>
            </a:r>
            <a:r>
              <a:rPr lang="en-US" sz="2400" dirty="0"/>
              <a:t> Therapeutics) – </a:t>
            </a:r>
            <a:r>
              <a:rPr lang="en-US" sz="2400" dirty="0" smtClean="0"/>
              <a:t>mRNA1325</a:t>
            </a:r>
            <a:endParaRPr lang="et-EE" sz="2400" dirty="0" smtClean="0"/>
          </a:p>
          <a:p>
            <a:pPr fontAlgn="base">
              <a:lnSpc>
                <a:spcPct val="130000"/>
              </a:lnSpc>
            </a:pPr>
            <a:r>
              <a:rPr lang="en-US" sz="2400" dirty="0" smtClean="0"/>
              <a:t>Harvard </a:t>
            </a:r>
            <a:r>
              <a:rPr lang="en-US" sz="2400" dirty="0"/>
              <a:t>Medical School, the Massachusetts Institute of Technology, the University of Sao Paulo, and the Walter Reed Institute of Research </a:t>
            </a:r>
            <a:r>
              <a:rPr lang="et-EE" sz="2400" dirty="0" smtClean="0"/>
              <a:t>– DNA </a:t>
            </a:r>
            <a:r>
              <a:rPr lang="et-EE" sz="2400" dirty="0" err="1" smtClean="0"/>
              <a:t>vaccine</a:t>
            </a:r>
            <a:endParaRPr lang="et-EE" sz="2400" dirty="0"/>
          </a:p>
          <a:p>
            <a:pPr lvl="0" fontAlgn="base">
              <a:lnSpc>
                <a:spcPct val="13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47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err="1" smtClean="0"/>
              <a:t>Live</a:t>
            </a:r>
            <a:r>
              <a:rPr lang="et-EE" sz="3200" dirty="0" smtClean="0"/>
              <a:t> </a:t>
            </a:r>
            <a:r>
              <a:rPr lang="et-EE" sz="3200" dirty="0" err="1" smtClean="0"/>
              <a:t>vectored</a:t>
            </a:r>
            <a:r>
              <a:rPr lang="et-EE" sz="3200" dirty="0" smtClean="0"/>
              <a:t> </a:t>
            </a:r>
            <a:r>
              <a:rPr lang="et-EE" sz="3200" dirty="0" err="1" smtClean="0"/>
              <a:t>vaccines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427168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Live vectored vaccines are chemically or genetically attenuated viral vectors expressing antigens of a heterologous </a:t>
            </a:r>
            <a:r>
              <a:rPr lang="en-US" sz="2400" dirty="0" smtClean="0"/>
              <a:t>pathogen</a:t>
            </a:r>
            <a:endParaRPr lang="et-EE" sz="2400" dirty="0" smtClean="0"/>
          </a:p>
          <a:p>
            <a:pPr>
              <a:lnSpc>
                <a:spcPct val="120000"/>
              </a:lnSpc>
            </a:pPr>
            <a:r>
              <a:rPr lang="et-EE" sz="2400" dirty="0" smtClean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most effective vaccines against human infectious </a:t>
            </a:r>
            <a:r>
              <a:rPr lang="en-US" sz="2400" dirty="0" smtClean="0"/>
              <a:t>disease</a:t>
            </a:r>
            <a:r>
              <a:rPr lang="et-EE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due to the broad and long-lived immune </a:t>
            </a:r>
            <a:r>
              <a:rPr lang="en-US" sz="2400" dirty="0" smtClean="0"/>
              <a:t>response</a:t>
            </a:r>
            <a:endParaRPr lang="et-EE" sz="2400" dirty="0" smtClean="0"/>
          </a:p>
          <a:p>
            <a:pPr>
              <a:lnSpc>
                <a:spcPct val="120000"/>
              </a:lnSpc>
            </a:pPr>
            <a:r>
              <a:rPr lang="en-US" sz="2400" dirty="0"/>
              <a:t>Examples of </a:t>
            </a:r>
            <a:r>
              <a:rPr lang="en-US" sz="2400" dirty="0" err="1" smtClean="0"/>
              <a:t>vir</a:t>
            </a:r>
            <a:r>
              <a:rPr lang="et-EE" sz="2400" dirty="0" err="1" smtClean="0"/>
              <a:t>uses</a:t>
            </a:r>
            <a:r>
              <a:rPr lang="et-EE" sz="2400" dirty="0" smtClean="0"/>
              <a:t> </a:t>
            </a:r>
            <a:r>
              <a:rPr lang="et-EE" sz="2400" dirty="0" err="1" smtClean="0"/>
              <a:t>used</a:t>
            </a:r>
            <a:r>
              <a:rPr lang="et-EE" sz="2400" dirty="0" smtClean="0"/>
              <a:t> </a:t>
            </a:r>
            <a:r>
              <a:rPr lang="et-EE" sz="2400" dirty="0" err="1" smtClean="0"/>
              <a:t>as</a:t>
            </a:r>
            <a:r>
              <a:rPr lang="et-EE" sz="2400" dirty="0" smtClean="0"/>
              <a:t> </a:t>
            </a:r>
            <a:r>
              <a:rPr lang="en-US" sz="2400" dirty="0" smtClean="0"/>
              <a:t>vectors</a:t>
            </a:r>
            <a:r>
              <a:rPr lang="et-EE" sz="2400" dirty="0" smtClean="0"/>
              <a:t>: </a:t>
            </a:r>
            <a:r>
              <a:rPr lang="en-US" sz="2400" dirty="0" smtClean="0"/>
              <a:t>pox </a:t>
            </a:r>
            <a:r>
              <a:rPr lang="en-US" sz="2400" dirty="0"/>
              <a:t>viruses, adenoviruses, alphaviruses, measles virus, yellow fever virus and vesicular stomatitis </a:t>
            </a:r>
            <a:r>
              <a:rPr lang="en-US" sz="2400" dirty="0" smtClean="0"/>
              <a:t>virus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70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err="1" smtClean="0"/>
              <a:t>Measles-vectored</a:t>
            </a:r>
            <a:r>
              <a:rPr lang="et-EE" sz="3200" dirty="0" smtClean="0"/>
              <a:t> </a:t>
            </a:r>
            <a:r>
              <a:rPr lang="et-EE" sz="3200" dirty="0" err="1" smtClean="0"/>
              <a:t>vaccine</a:t>
            </a:r>
            <a:r>
              <a:rPr lang="et-EE" sz="3200" dirty="0"/>
              <a:t/>
            </a:r>
            <a:br>
              <a:rPr lang="et-EE" sz="3200" dirty="0"/>
            </a:br>
            <a:r>
              <a:rPr lang="et-EE" sz="3200" dirty="0" err="1" smtClean="0"/>
              <a:t>Themis/Institute</a:t>
            </a:r>
            <a:r>
              <a:rPr lang="et-EE" sz="3200" dirty="0" smtClean="0"/>
              <a:t> </a:t>
            </a:r>
            <a:r>
              <a:rPr lang="et-EE" sz="3200" dirty="0" err="1" smtClean="0"/>
              <a:t>Pasteur</a:t>
            </a:r>
            <a:r>
              <a:rPr lang="et-EE" sz="3200" dirty="0" smtClean="0"/>
              <a:t> (</a:t>
            </a:r>
            <a:r>
              <a:rPr lang="et-EE" sz="3200" dirty="0" err="1" smtClean="0"/>
              <a:t>Austria/France</a:t>
            </a:r>
            <a:r>
              <a:rPr lang="et-EE" sz="3200" dirty="0" smtClean="0"/>
              <a:t>)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9978"/>
            <a:ext cx="753414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3" y="3358877"/>
            <a:ext cx="7429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178056"/>
            <a:ext cx="309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ZIKV </a:t>
            </a:r>
            <a:r>
              <a:rPr lang="et-EE" dirty="0" err="1" smtClean="0"/>
              <a:t>structural</a:t>
            </a:r>
            <a:r>
              <a:rPr lang="et-EE" dirty="0" smtClean="0"/>
              <a:t> </a:t>
            </a:r>
            <a:r>
              <a:rPr lang="et-EE" dirty="0" err="1" smtClean="0"/>
              <a:t>region</a:t>
            </a:r>
            <a:r>
              <a:rPr lang="et-EE" dirty="0" smtClean="0"/>
              <a:t> (</a:t>
            </a:r>
            <a:r>
              <a:rPr lang="et-EE" dirty="0" err="1" smtClean="0"/>
              <a:t>prM/E</a:t>
            </a:r>
            <a:r>
              <a:rPr lang="et-EE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6392" y="494116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Generation</a:t>
            </a:r>
            <a:r>
              <a:rPr lang="et-EE" sz="2400" dirty="0" smtClean="0"/>
              <a:t> </a:t>
            </a:r>
            <a:r>
              <a:rPr lang="et-EE" sz="2400" dirty="0" err="1" smtClean="0"/>
              <a:t>of</a:t>
            </a:r>
            <a:r>
              <a:rPr lang="et-EE" sz="2400" dirty="0" smtClean="0"/>
              <a:t> </a:t>
            </a:r>
            <a:r>
              <a:rPr lang="et-EE" sz="2400" dirty="0" err="1" smtClean="0"/>
              <a:t>recombinant</a:t>
            </a:r>
            <a:r>
              <a:rPr lang="et-EE" sz="2400" dirty="0" smtClean="0"/>
              <a:t> </a:t>
            </a:r>
            <a:r>
              <a:rPr lang="et-EE" sz="2400" dirty="0" err="1" smtClean="0"/>
              <a:t>measles</a:t>
            </a:r>
            <a:r>
              <a:rPr lang="et-EE" sz="2400" dirty="0" smtClean="0"/>
              <a:t> </a:t>
            </a:r>
            <a:r>
              <a:rPr lang="et-EE" sz="2400" dirty="0" err="1" smtClean="0"/>
              <a:t>vaccine</a:t>
            </a:r>
            <a:r>
              <a:rPr lang="et-EE" sz="2400" dirty="0" smtClean="0"/>
              <a:t> virus </a:t>
            </a:r>
            <a:r>
              <a:rPr lang="et-EE" sz="2400" dirty="0" err="1" smtClean="0"/>
              <a:t>bearing</a:t>
            </a:r>
            <a:r>
              <a:rPr lang="et-EE" sz="2400" dirty="0" smtClean="0"/>
              <a:t> </a:t>
            </a:r>
            <a:r>
              <a:rPr lang="et-EE" sz="2400" dirty="0" err="1" smtClean="0"/>
              <a:t>Zika</a:t>
            </a:r>
            <a:r>
              <a:rPr lang="et-EE" sz="2400" dirty="0" smtClean="0"/>
              <a:t> virus </a:t>
            </a:r>
            <a:r>
              <a:rPr lang="et-EE" sz="2400" dirty="0" err="1" smtClean="0"/>
              <a:t>antigens</a:t>
            </a:r>
            <a:r>
              <a:rPr lang="et-EE" sz="2400" dirty="0" smtClean="0"/>
              <a:t> (E) on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surface</a:t>
            </a:r>
            <a:r>
              <a:rPr lang="et-EE" sz="2400" dirty="0" smtClean="0"/>
              <a:t>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587727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err="1" smtClean="0"/>
              <a:t>Planned</a:t>
            </a:r>
            <a:r>
              <a:rPr lang="et-EE" sz="2400" dirty="0" smtClean="0"/>
              <a:t>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enter</a:t>
            </a:r>
            <a:r>
              <a:rPr lang="et-EE" sz="2400" dirty="0" smtClean="0"/>
              <a:t> </a:t>
            </a:r>
            <a:r>
              <a:rPr lang="et-EE" sz="2400" dirty="0" err="1" smtClean="0"/>
              <a:t>Phase</a:t>
            </a:r>
            <a:r>
              <a:rPr lang="et-EE" sz="2400" dirty="0" smtClean="0"/>
              <a:t> I </a:t>
            </a:r>
            <a:r>
              <a:rPr lang="et-EE" sz="2400" dirty="0" err="1" smtClean="0"/>
              <a:t>trial</a:t>
            </a:r>
            <a:r>
              <a:rPr lang="et-EE" sz="2400" dirty="0" smtClean="0"/>
              <a:t> at </a:t>
            </a:r>
            <a:r>
              <a:rPr lang="et-EE" sz="2400" dirty="0" err="1" smtClean="0"/>
              <a:t>the</a:t>
            </a:r>
            <a:r>
              <a:rPr lang="et-EE" sz="2400" dirty="0" smtClean="0"/>
              <a:t> end </a:t>
            </a:r>
            <a:r>
              <a:rPr lang="et-EE" sz="2400" dirty="0" err="1" smtClean="0"/>
              <a:t>of</a:t>
            </a:r>
            <a:r>
              <a:rPr lang="et-EE" sz="2400" dirty="0" smtClean="0"/>
              <a:t>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8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err="1" smtClean="0"/>
              <a:t>Lentiviral-vectored</a:t>
            </a:r>
            <a:r>
              <a:rPr lang="et-EE" sz="3200" dirty="0" smtClean="0"/>
              <a:t> </a:t>
            </a:r>
            <a:r>
              <a:rPr lang="et-EE" sz="3200" dirty="0" err="1" smtClean="0"/>
              <a:t>vaccine</a:t>
            </a:r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et-EE" sz="3200" dirty="0" err="1" smtClean="0"/>
              <a:t>Institut</a:t>
            </a:r>
            <a:r>
              <a:rPr lang="et-EE" sz="3200" dirty="0" smtClean="0"/>
              <a:t> </a:t>
            </a:r>
            <a:r>
              <a:rPr lang="et-EE" sz="3200" dirty="0" err="1" smtClean="0"/>
              <a:t>Pasteur</a:t>
            </a:r>
            <a:r>
              <a:rPr lang="et-EE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499176" cy="2260848"/>
          </a:xfrm>
        </p:spPr>
        <p:txBody>
          <a:bodyPr>
            <a:normAutofit/>
          </a:bodyPr>
          <a:lstStyle/>
          <a:p>
            <a:r>
              <a:rPr lang="et-EE" sz="2400" dirty="0" err="1" smtClean="0"/>
              <a:t>almost</a:t>
            </a:r>
            <a:r>
              <a:rPr lang="et-EE" sz="2400" dirty="0" smtClean="0"/>
              <a:t> no </a:t>
            </a:r>
            <a:r>
              <a:rPr lang="et-EE" sz="2400" dirty="0" err="1" smtClean="0"/>
              <a:t>information</a:t>
            </a:r>
            <a:endParaRPr lang="et-EE" sz="2400" dirty="0" smtClean="0"/>
          </a:p>
          <a:p>
            <a:r>
              <a:rPr lang="en-US" sz="2400" dirty="0" smtClean="0"/>
              <a:t>immune </a:t>
            </a:r>
            <a:r>
              <a:rPr lang="en-US" sz="2400" dirty="0"/>
              <a:t>response and </a:t>
            </a:r>
            <a:r>
              <a:rPr lang="en-US" sz="2400" dirty="0" err="1" smtClean="0"/>
              <a:t>efficac</a:t>
            </a:r>
            <a:r>
              <a:rPr lang="et-EE" sz="2400" dirty="0" smtClean="0"/>
              <a:t>y</a:t>
            </a:r>
            <a:r>
              <a:rPr lang="en-US" sz="2400" dirty="0" smtClean="0"/>
              <a:t> </a:t>
            </a:r>
            <a:r>
              <a:rPr lang="en-US" sz="2400" dirty="0"/>
              <a:t>in a mouse animal model </a:t>
            </a:r>
            <a:r>
              <a:rPr lang="et-EE" sz="2400" dirty="0" err="1" smtClean="0"/>
              <a:t>had</a:t>
            </a:r>
            <a:r>
              <a:rPr lang="et-EE" sz="2400" dirty="0" smtClean="0"/>
              <a:t>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be</a:t>
            </a:r>
            <a:r>
              <a:rPr lang="et-EE" sz="2400" dirty="0" smtClean="0"/>
              <a:t> </a:t>
            </a:r>
            <a:r>
              <a:rPr lang="et-EE" sz="2400" dirty="0" err="1" smtClean="0"/>
              <a:t>tested</a:t>
            </a:r>
            <a:r>
              <a:rPr lang="et-EE" sz="2400" dirty="0" smtClean="0"/>
              <a:t> </a:t>
            </a:r>
            <a:r>
              <a:rPr lang="en-US" sz="2400" dirty="0" smtClean="0"/>
              <a:t>in March</a:t>
            </a:r>
            <a:r>
              <a:rPr lang="et-EE" sz="2400" dirty="0" smtClean="0"/>
              <a:t> 2016</a:t>
            </a:r>
          </a:p>
          <a:p>
            <a:r>
              <a:rPr lang="en-US" sz="2400" dirty="0" smtClean="0"/>
              <a:t>planning </a:t>
            </a:r>
            <a:r>
              <a:rPr lang="en-US" sz="2400" dirty="0"/>
              <a:t>to enter clinical phase I studies before the end of </a:t>
            </a:r>
            <a:r>
              <a:rPr lang="en-US" sz="2400" dirty="0" smtClean="0"/>
              <a:t>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32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MVA-VLP</a:t>
            </a:r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en-US" sz="3200" dirty="0" err="1" smtClean="0"/>
              <a:t>GeoVax</a:t>
            </a:r>
            <a:r>
              <a:rPr lang="et-EE" sz="3200" dirty="0" smtClean="0"/>
              <a:t>/</a:t>
            </a:r>
            <a:r>
              <a:rPr lang="et-EE" sz="3200" dirty="0" err="1" smtClean="0"/>
              <a:t>University</a:t>
            </a:r>
            <a:r>
              <a:rPr lang="et-EE" sz="3200" dirty="0" smtClean="0"/>
              <a:t> </a:t>
            </a:r>
            <a:r>
              <a:rPr lang="et-EE" sz="3200" dirty="0" err="1" smtClean="0"/>
              <a:t>of</a:t>
            </a:r>
            <a:r>
              <a:rPr lang="et-EE" sz="3200" dirty="0" smtClean="0"/>
              <a:t> Georgia (USA)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8075240" cy="4741987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120000"/>
              </a:lnSpc>
            </a:pPr>
            <a:r>
              <a:rPr lang="en-US" sz="2400" dirty="0"/>
              <a:t>Modified Vaccinia </a:t>
            </a:r>
            <a:r>
              <a:rPr lang="en-US" sz="2400" dirty="0" err="1"/>
              <a:t>Ancara</a:t>
            </a:r>
            <a:r>
              <a:rPr lang="en-US" sz="2400" dirty="0"/>
              <a:t> </a:t>
            </a:r>
            <a:r>
              <a:rPr lang="et-EE" sz="2400" dirty="0" smtClean="0"/>
              <a:t>- </a:t>
            </a:r>
            <a:r>
              <a:rPr lang="en-US" sz="2400" dirty="0" smtClean="0"/>
              <a:t>replication </a:t>
            </a:r>
            <a:r>
              <a:rPr lang="en-US" sz="2400" dirty="0"/>
              <a:t>deficient viral vector </a:t>
            </a:r>
            <a:endParaRPr lang="et-EE" sz="2400" dirty="0" smtClean="0"/>
          </a:p>
          <a:p>
            <a:pPr fontAlgn="base">
              <a:lnSpc>
                <a:spcPct val="120000"/>
              </a:lnSpc>
            </a:pPr>
            <a:r>
              <a:rPr lang="en-US" sz="2400" dirty="0" smtClean="0"/>
              <a:t>MVA</a:t>
            </a:r>
            <a:r>
              <a:rPr lang="et-EE" sz="2400" dirty="0" smtClean="0"/>
              <a:t>-VLP </a:t>
            </a:r>
            <a:r>
              <a:rPr lang="et-EE" sz="2400" dirty="0" err="1" smtClean="0"/>
              <a:t>candidate</a:t>
            </a:r>
            <a:r>
              <a:rPr lang="en-US" sz="2400" dirty="0" smtClean="0"/>
              <a:t> express</a:t>
            </a:r>
            <a:r>
              <a:rPr lang="et-EE" sz="2400" dirty="0" smtClean="0"/>
              <a:t>es</a:t>
            </a:r>
            <a:r>
              <a:rPr lang="en-US" sz="2400" dirty="0" smtClean="0"/>
              <a:t> </a:t>
            </a:r>
            <a:r>
              <a:rPr lang="et-EE" sz="2400" dirty="0" smtClean="0"/>
              <a:t>prM/E/NS1 </a:t>
            </a:r>
            <a:r>
              <a:rPr lang="et-EE" sz="2400" dirty="0" err="1" smtClean="0"/>
              <a:t>region</a:t>
            </a:r>
            <a:r>
              <a:rPr lang="en-US" sz="2400" dirty="0" smtClean="0"/>
              <a:t> </a:t>
            </a:r>
            <a:r>
              <a:rPr lang="en-US" sz="2400" dirty="0"/>
              <a:t>of ZIKV that </a:t>
            </a:r>
            <a:r>
              <a:rPr lang="et-EE" sz="2400" dirty="0" err="1" smtClean="0"/>
              <a:t>self-</a:t>
            </a:r>
            <a:r>
              <a:rPr lang="en-US" sz="2400" dirty="0" smtClean="0"/>
              <a:t>assemble </a:t>
            </a:r>
            <a:r>
              <a:rPr lang="en-US" sz="2400" dirty="0"/>
              <a:t>into VLPs in a vaccinated </a:t>
            </a:r>
            <a:r>
              <a:rPr lang="en-US" sz="2400" dirty="0" smtClean="0"/>
              <a:t>organism</a:t>
            </a:r>
            <a:endParaRPr lang="et-EE" sz="2400" dirty="0" smtClean="0"/>
          </a:p>
          <a:p>
            <a:pPr fontAlgn="base">
              <a:lnSpc>
                <a:spcPct val="120000"/>
              </a:lnSpc>
            </a:pPr>
            <a:r>
              <a:rPr lang="et-EE" sz="2400" dirty="0" err="1" smtClean="0"/>
              <a:t>Now</a:t>
            </a:r>
            <a:r>
              <a:rPr lang="et-EE" sz="2400" dirty="0" smtClean="0"/>
              <a:t> </a:t>
            </a:r>
            <a:r>
              <a:rPr lang="et-EE" sz="2400" dirty="0" err="1" smtClean="0"/>
              <a:t>in</a:t>
            </a:r>
            <a:r>
              <a:rPr lang="et-EE" sz="2400" dirty="0" smtClean="0"/>
              <a:t> </a:t>
            </a:r>
            <a:r>
              <a:rPr lang="et-EE" sz="2400" dirty="0" err="1" smtClean="0"/>
              <a:t>preclinical</a:t>
            </a:r>
            <a:r>
              <a:rPr lang="et-EE" sz="2400" dirty="0" smtClean="0"/>
              <a:t> </a:t>
            </a:r>
            <a:r>
              <a:rPr lang="et-EE" sz="2400" dirty="0" err="1" smtClean="0"/>
              <a:t>studies</a:t>
            </a:r>
            <a:endParaRPr lang="et-EE" sz="2400" dirty="0" smtClean="0"/>
          </a:p>
          <a:p>
            <a:pPr fontAlgn="base">
              <a:lnSpc>
                <a:spcPct val="120000"/>
              </a:lnSpc>
            </a:pPr>
            <a:r>
              <a:rPr lang="en-US" sz="2400" dirty="0" smtClean="0"/>
              <a:t>Advantages </a:t>
            </a:r>
            <a:r>
              <a:rPr lang="en-US" sz="2400" dirty="0"/>
              <a:t>of </a:t>
            </a:r>
            <a:r>
              <a:rPr lang="en-US" sz="2400" dirty="0" smtClean="0"/>
              <a:t>MVA-VLPs</a:t>
            </a:r>
            <a:endParaRPr lang="en-US" sz="2400" dirty="0"/>
          </a:p>
          <a:p>
            <a:pPr lvl="1" fontAlgn="base">
              <a:lnSpc>
                <a:spcPct val="120000"/>
              </a:lnSpc>
            </a:pPr>
            <a:r>
              <a:rPr lang="en-US" sz="2400" dirty="0"/>
              <a:t>efficient stimulation of highly durable antibody </a:t>
            </a:r>
            <a:r>
              <a:rPr lang="en-US" sz="2400" dirty="0" smtClean="0"/>
              <a:t>response</a:t>
            </a:r>
            <a:endParaRPr lang="en-US" sz="2400" dirty="0"/>
          </a:p>
          <a:p>
            <a:pPr lvl="1" fontAlgn="base">
              <a:lnSpc>
                <a:spcPct val="120000"/>
              </a:lnSpc>
            </a:pPr>
            <a:r>
              <a:rPr lang="en-US" sz="2400" dirty="0"/>
              <a:t>elicitation of antigen specific T cells </a:t>
            </a:r>
            <a:endParaRPr lang="et-EE" sz="2400" dirty="0" smtClean="0"/>
          </a:p>
          <a:p>
            <a:pPr lvl="1" fontAlgn="base">
              <a:lnSpc>
                <a:spcPct val="120000"/>
              </a:lnSpc>
            </a:pPr>
            <a:r>
              <a:rPr lang="en-US" sz="2400" dirty="0" smtClean="0"/>
              <a:t>stimulation </a:t>
            </a:r>
            <a:r>
              <a:rPr lang="en-US" sz="2400" dirty="0"/>
              <a:t>of the innate immune response without the need for an adjuvant</a:t>
            </a:r>
          </a:p>
          <a:p>
            <a:pPr lvl="1" fontAlgn="base">
              <a:lnSpc>
                <a:spcPct val="120000"/>
              </a:lnSpc>
            </a:pPr>
            <a:r>
              <a:rPr lang="en-US" sz="2400" dirty="0"/>
              <a:t>outstanding safety </a:t>
            </a:r>
            <a:r>
              <a:rPr lang="en-US" sz="2400" dirty="0" smtClean="0"/>
              <a:t>record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28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err="1" smtClean="0"/>
              <a:t>Simian</a:t>
            </a:r>
            <a:r>
              <a:rPr lang="et-EE" sz="3200" dirty="0" smtClean="0"/>
              <a:t> </a:t>
            </a:r>
            <a:r>
              <a:rPr lang="et-EE" sz="3200" dirty="0" err="1" smtClean="0"/>
              <a:t>adenovirus</a:t>
            </a:r>
            <a:r>
              <a:rPr lang="et-EE" sz="3200" dirty="0" smtClean="0"/>
              <a:t> – </a:t>
            </a:r>
            <a:r>
              <a:rPr lang="et-EE" sz="3200" dirty="0" err="1" smtClean="0"/>
              <a:t>vectored</a:t>
            </a:r>
            <a:r>
              <a:rPr lang="et-EE" sz="3200" dirty="0" smtClean="0"/>
              <a:t> </a:t>
            </a:r>
            <a:r>
              <a:rPr lang="et-EE" sz="3200" dirty="0" err="1" smtClean="0"/>
              <a:t>vaccine</a:t>
            </a:r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et-EE" sz="3200" dirty="0" err="1" smtClean="0"/>
              <a:t>Jenner</a:t>
            </a:r>
            <a:r>
              <a:rPr lang="et-EE" sz="3200" dirty="0" smtClean="0"/>
              <a:t> </a:t>
            </a:r>
            <a:r>
              <a:rPr lang="et-EE" sz="3200" dirty="0" err="1" smtClean="0"/>
              <a:t>Institute</a:t>
            </a:r>
            <a:r>
              <a:rPr lang="et-EE" sz="3200" dirty="0" smtClean="0"/>
              <a:t> (</a:t>
            </a:r>
            <a:r>
              <a:rPr lang="et-EE" sz="3200" dirty="0" err="1" smtClean="0"/>
              <a:t>University</a:t>
            </a:r>
            <a:r>
              <a:rPr lang="et-EE" sz="3200" dirty="0" smtClean="0"/>
              <a:t> </a:t>
            </a:r>
            <a:r>
              <a:rPr lang="et-EE" sz="3200" dirty="0" err="1" smtClean="0"/>
              <a:t>of</a:t>
            </a:r>
            <a:r>
              <a:rPr lang="et-EE" sz="3200" dirty="0" smtClean="0"/>
              <a:t> Oxford)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941568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t-EE" sz="2400" dirty="0" smtClean="0"/>
              <a:t>ChAdOx1-Zk - </a:t>
            </a:r>
            <a:r>
              <a:rPr lang="en-US" sz="2400" dirty="0" smtClean="0"/>
              <a:t>non-replicating </a:t>
            </a:r>
            <a:r>
              <a:rPr lang="en-US" sz="2400" dirty="0"/>
              <a:t>simian adenoviral vector expressing the structural antigens of the </a:t>
            </a:r>
            <a:r>
              <a:rPr lang="en-US" sz="2400" dirty="0" err="1"/>
              <a:t>Zika</a:t>
            </a:r>
            <a:r>
              <a:rPr lang="en-US" sz="2400" dirty="0"/>
              <a:t> </a:t>
            </a:r>
            <a:r>
              <a:rPr lang="en-US" sz="2400" dirty="0" smtClean="0"/>
              <a:t>virus</a:t>
            </a:r>
            <a:endParaRPr lang="et-EE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Simian </a:t>
            </a:r>
            <a:r>
              <a:rPr lang="en-US" sz="2400" dirty="0" err="1" smtClean="0"/>
              <a:t>adenovi</a:t>
            </a:r>
            <a:r>
              <a:rPr lang="et-EE" sz="2400" dirty="0" err="1" smtClean="0"/>
              <a:t>ruses</a:t>
            </a:r>
            <a:r>
              <a:rPr lang="et-EE" sz="2400" dirty="0" smtClean="0"/>
              <a:t> </a:t>
            </a:r>
            <a:r>
              <a:rPr lang="en-US" sz="2400" dirty="0" smtClean="0"/>
              <a:t>do </a:t>
            </a:r>
            <a:r>
              <a:rPr lang="en-US" sz="2400" dirty="0"/>
              <a:t>not circulate in our population and the anti-vector immunity is weak or </a:t>
            </a:r>
            <a:r>
              <a:rPr lang="en-US" sz="2400" dirty="0" smtClean="0"/>
              <a:t>absent</a:t>
            </a:r>
            <a:endParaRPr lang="et-EE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platform is safe </a:t>
            </a:r>
            <a:r>
              <a:rPr lang="et-EE" sz="2400" dirty="0" smtClean="0"/>
              <a:t>– </a:t>
            </a:r>
            <a:r>
              <a:rPr lang="en-US" sz="2400" dirty="0" smtClean="0"/>
              <a:t>vector </a:t>
            </a:r>
            <a:r>
              <a:rPr lang="en-US" sz="2400" dirty="0"/>
              <a:t>do not replicate inside the human </a:t>
            </a:r>
            <a:r>
              <a:rPr lang="en-US" sz="2400" dirty="0" smtClean="0"/>
              <a:t>body, </a:t>
            </a:r>
            <a:r>
              <a:rPr lang="en-US" sz="2400" dirty="0"/>
              <a:t>since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replication</a:t>
            </a:r>
            <a:r>
              <a:rPr lang="et-EE" sz="2400" dirty="0" smtClean="0"/>
              <a:t> </a:t>
            </a:r>
            <a:r>
              <a:rPr lang="en-US" sz="2400" dirty="0" smtClean="0"/>
              <a:t>genes are </a:t>
            </a:r>
            <a:r>
              <a:rPr lang="en-US" sz="2400" dirty="0"/>
              <a:t>replaced by the </a:t>
            </a:r>
            <a:r>
              <a:rPr lang="en-US" sz="2400" dirty="0" err="1"/>
              <a:t>Zika</a:t>
            </a:r>
            <a:r>
              <a:rPr lang="en-US" sz="2400" dirty="0"/>
              <a:t> virus structural </a:t>
            </a:r>
            <a:r>
              <a:rPr lang="en-US" sz="2400" dirty="0" smtClean="0"/>
              <a:t>proteins</a:t>
            </a:r>
            <a:endParaRPr lang="et-EE" sz="2400" dirty="0" smtClean="0"/>
          </a:p>
          <a:p>
            <a:pPr>
              <a:lnSpc>
                <a:spcPct val="120000"/>
              </a:lnSpc>
            </a:pPr>
            <a:r>
              <a:rPr lang="et-EE" sz="2400" dirty="0" smtClean="0"/>
              <a:t>No need of </a:t>
            </a:r>
            <a:r>
              <a:rPr lang="en-US" sz="2400" dirty="0" smtClean="0"/>
              <a:t>adjuvants </a:t>
            </a:r>
            <a:r>
              <a:rPr lang="en-US" sz="2400" dirty="0"/>
              <a:t>to stimulate strong immune responses, both antibodies and cytotoxic T </a:t>
            </a:r>
            <a:r>
              <a:rPr lang="en-US" sz="2400" dirty="0" smtClean="0"/>
              <a:t>cells</a:t>
            </a:r>
            <a:endParaRPr lang="et-EE" sz="2400" dirty="0" smtClean="0"/>
          </a:p>
          <a:p>
            <a:pPr>
              <a:lnSpc>
                <a:spcPct val="120000"/>
              </a:lnSpc>
            </a:pPr>
            <a:r>
              <a:rPr lang="et-EE" sz="2400" dirty="0" err="1" smtClean="0"/>
              <a:t>Now</a:t>
            </a:r>
            <a:r>
              <a:rPr lang="et-EE" sz="2400" dirty="0" smtClean="0"/>
              <a:t> </a:t>
            </a:r>
            <a:r>
              <a:rPr lang="et-EE" sz="2400" dirty="0" err="1" smtClean="0"/>
              <a:t>in</a:t>
            </a:r>
            <a:r>
              <a:rPr lang="et-EE" sz="2400" dirty="0" smtClean="0"/>
              <a:t> </a:t>
            </a:r>
            <a:r>
              <a:rPr lang="et-EE" sz="2400" dirty="0" err="1" smtClean="0"/>
              <a:t>preclinical</a:t>
            </a:r>
            <a:r>
              <a:rPr lang="et-EE" sz="2400" dirty="0" smtClean="0"/>
              <a:t> </a:t>
            </a:r>
            <a:r>
              <a:rPr lang="et-EE" sz="2400" dirty="0" err="1" smtClean="0"/>
              <a:t>studies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53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200" dirty="0" err="1" smtClean="0"/>
              <a:t>Vesicular</a:t>
            </a:r>
            <a:r>
              <a:rPr lang="et-EE" sz="3200" dirty="0" smtClean="0"/>
              <a:t> </a:t>
            </a:r>
            <a:r>
              <a:rPr lang="et-EE" sz="3200" dirty="0" err="1" smtClean="0"/>
              <a:t>Stomatitis</a:t>
            </a:r>
            <a:r>
              <a:rPr lang="et-EE" sz="3200" dirty="0" smtClean="0"/>
              <a:t> virus – </a:t>
            </a:r>
            <a:r>
              <a:rPr lang="et-EE" sz="3200" dirty="0" err="1" smtClean="0"/>
              <a:t>vectored</a:t>
            </a:r>
            <a:r>
              <a:rPr lang="et-EE" sz="3200" dirty="0" smtClean="0"/>
              <a:t> </a:t>
            </a:r>
            <a:r>
              <a:rPr lang="et-EE" sz="3200" dirty="0" err="1" smtClean="0"/>
              <a:t>vaccine</a:t>
            </a:r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et-EE" sz="3200" dirty="0" err="1" smtClean="0"/>
              <a:t>Harvard</a:t>
            </a:r>
            <a:r>
              <a:rPr lang="et-EE" sz="3200" dirty="0" smtClean="0"/>
              <a:t> </a:t>
            </a:r>
            <a:r>
              <a:rPr lang="et-EE" sz="3200" dirty="0" err="1" smtClean="0"/>
              <a:t>University/NIAID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7355160" cy="4525963"/>
          </a:xfrm>
        </p:spPr>
        <p:txBody>
          <a:bodyPr>
            <a:normAutofit/>
          </a:bodyPr>
          <a:lstStyle/>
          <a:p>
            <a:r>
              <a:rPr lang="et-EE" sz="2400" dirty="0" err="1" smtClean="0"/>
              <a:t>Not</a:t>
            </a:r>
            <a:r>
              <a:rPr lang="et-EE" sz="2400" dirty="0" smtClean="0"/>
              <a:t> </a:t>
            </a:r>
            <a:r>
              <a:rPr lang="et-EE" sz="2400" dirty="0" err="1" smtClean="0"/>
              <a:t>much</a:t>
            </a:r>
            <a:r>
              <a:rPr lang="et-EE" sz="2400" dirty="0" smtClean="0"/>
              <a:t> </a:t>
            </a:r>
            <a:r>
              <a:rPr lang="et-EE" sz="2400" dirty="0" err="1" smtClean="0"/>
              <a:t>information</a:t>
            </a:r>
            <a:endParaRPr lang="et-EE" sz="2400" dirty="0" smtClean="0"/>
          </a:p>
          <a:p>
            <a:r>
              <a:rPr lang="et-EE" sz="2400" dirty="0" smtClean="0"/>
              <a:t>G</a:t>
            </a:r>
            <a:r>
              <a:rPr lang="en-US" sz="2400" dirty="0" err="1" smtClean="0"/>
              <a:t>enetically</a:t>
            </a:r>
            <a:r>
              <a:rPr lang="en-US" sz="2400" dirty="0" smtClean="0"/>
              <a:t> </a:t>
            </a:r>
            <a:r>
              <a:rPr lang="en-US" sz="2400" dirty="0"/>
              <a:t>engineered version of vesicular stomatitis </a:t>
            </a:r>
            <a:r>
              <a:rPr lang="en-US" sz="2400" dirty="0" smtClean="0"/>
              <a:t>virus</a:t>
            </a:r>
            <a:r>
              <a:rPr lang="et-EE" sz="2400" dirty="0" smtClean="0"/>
              <a:t> – </a:t>
            </a:r>
            <a:r>
              <a:rPr lang="en-US" sz="2400" dirty="0" smtClean="0"/>
              <a:t>an </a:t>
            </a:r>
            <a:r>
              <a:rPr lang="en-US" sz="2400" dirty="0"/>
              <a:t>animal virus that primarily affects </a:t>
            </a:r>
            <a:r>
              <a:rPr lang="en-US" sz="2400" dirty="0" smtClean="0"/>
              <a:t>cattle</a:t>
            </a:r>
            <a:endParaRPr lang="et-EE" sz="2400" dirty="0" smtClean="0"/>
          </a:p>
          <a:p>
            <a:r>
              <a:rPr lang="et-EE" sz="2400" dirty="0" err="1" smtClean="0"/>
              <a:t>Vaccine</a:t>
            </a:r>
            <a:r>
              <a:rPr lang="et-EE" sz="2400" dirty="0" smtClean="0"/>
              <a:t> </a:t>
            </a:r>
            <a:r>
              <a:rPr lang="et-EE" sz="2400" dirty="0" err="1" smtClean="0"/>
              <a:t>expresses</a:t>
            </a:r>
            <a:r>
              <a:rPr lang="et-EE" sz="2400" dirty="0" smtClean="0"/>
              <a:t> </a:t>
            </a:r>
            <a:r>
              <a:rPr lang="et-EE" sz="2400" dirty="0" err="1" smtClean="0"/>
              <a:t>Zika</a:t>
            </a:r>
            <a:r>
              <a:rPr lang="et-EE" sz="2400" dirty="0" smtClean="0"/>
              <a:t> virus </a:t>
            </a:r>
            <a:r>
              <a:rPr lang="et-EE" sz="2400" dirty="0" err="1" smtClean="0"/>
              <a:t>structural</a:t>
            </a:r>
            <a:r>
              <a:rPr lang="et-EE" sz="2400" dirty="0" smtClean="0"/>
              <a:t> </a:t>
            </a:r>
            <a:r>
              <a:rPr lang="et-EE" sz="2400" dirty="0" err="1" smtClean="0"/>
              <a:t>proteins</a:t>
            </a:r>
            <a:r>
              <a:rPr lang="et-EE" sz="2400" dirty="0" smtClean="0"/>
              <a:t> on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recombinant</a:t>
            </a:r>
            <a:r>
              <a:rPr lang="et-EE" sz="2400" dirty="0" smtClean="0"/>
              <a:t> VSV virion </a:t>
            </a:r>
            <a:r>
              <a:rPr lang="et-EE" sz="2400" dirty="0" err="1" smtClean="0"/>
              <a:t>surface</a:t>
            </a:r>
            <a:r>
              <a:rPr lang="et-EE" sz="2400" dirty="0" smtClean="0"/>
              <a:t>?</a:t>
            </a:r>
          </a:p>
          <a:p>
            <a:r>
              <a:rPr lang="et-EE" sz="2400" dirty="0" smtClean="0"/>
              <a:t>E</a:t>
            </a:r>
            <a:r>
              <a:rPr lang="en-US" sz="2400" dirty="0" err="1" smtClean="0"/>
              <a:t>arly</a:t>
            </a:r>
            <a:r>
              <a:rPr lang="en-US" sz="2400" dirty="0" smtClean="0"/>
              <a:t> </a:t>
            </a:r>
            <a:r>
              <a:rPr lang="en-US" sz="2400" dirty="0"/>
              <a:t>stage </a:t>
            </a:r>
            <a:r>
              <a:rPr lang="et-EE" sz="2400" dirty="0" smtClean="0"/>
              <a:t>of </a:t>
            </a:r>
            <a:r>
              <a:rPr lang="et-EE" sz="2400" dirty="0" err="1" smtClean="0"/>
              <a:t>development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2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t-EE" sz="3200" dirty="0" err="1" smtClean="0"/>
              <a:t>Subunit</a:t>
            </a:r>
            <a:r>
              <a:rPr lang="et-EE" sz="3200" dirty="0" smtClean="0"/>
              <a:t> </a:t>
            </a:r>
            <a:r>
              <a:rPr lang="et-EE" sz="3200" dirty="0" err="1" smtClean="0"/>
              <a:t>vaccines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7499176" cy="4929411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</a:pPr>
            <a:r>
              <a:rPr lang="en-US" sz="2400" dirty="0" smtClean="0"/>
              <a:t>Subunit </a:t>
            </a:r>
            <a:r>
              <a:rPr lang="en-US" sz="2400" dirty="0"/>
              <a:t>vaccines contain only purified viral antigens – proteins or their </a:t>
            </a:r>
            <a:r>
              <a:rPr lang="en-US" sz="2400" dirty="0" smtClean="0"/>
              <a:t>epitopes</a:t>
            </a:r>
            <a:endParaRPr lang="et-EE" sz="2400" dirty="0" smtClean="0"/>
          </a:p>
          <a:p>
            <a:pPr fontAlgn="base">
              <a:lnSpc>
                <a:spcPct val="120000"/>
              </a:lnSpc>
            </a:pPr>
            <a:r>
              <a:rPr lang="et-EE" sz="2400" dirty="0" err="1" smtClean="0"/>
              <a:t>May</a:t>
            </a:r>
            <a:r>
              <a:rPr lang="et-EE" sz="2400" dirty="0" smtClean="0"/>
              <a:t> </a:t>
            </a:r>
            <a:r>
              <a:rPr lang="et-EE" sz="2400" dirty="0" err="1" smtClean="0"/>
              <a:t>self-assemble</a:t>
            </a:r>
            <a:r>
              <a:rPr lang="et-EE" sz="2400" dirty="0" smtClean="0"/>
              <a:t> </a:t>
            </a:r>
            <a:r>
              <a:rPr lang="et-EE" sz="2400" dirty="0" err="1" smtClean="0"/>
              <a:t>into</a:t>
            </a:r>
            <a:r>
              <a:rPr lang="et-EE" sz="2400" dirty="0" smtClean="0"/>
              <a:t> </a:t>
            </a:r>
            <a:r>
              <a:rPr lang="et-EE" sz="2400" dirty="0" err="1" smtClean="0"/>
              <a:t>particles</a:t>
            </a:r>
            <a:r>
              <a:rPr lang="et-EE" sz="2400" dirty="0" smtClean="0"/>
              <a:t> (</a:t>
            </a:r>
            <a:r>
              <a:rPr lang="et-EE" sz="2400" dirty="0" err="1" smtClean="0"/>
              <a:t>e.g</a:t>
            </a:r>
            <a:r>
              <a:rPr lang="et-EE" sz="2400" dirty="0" smtClean="0"/>
              <a:t>. B </a:t>
            </a:r>
            <a:r>
              <a:rPr lang="et-EE" sz="2400" dirty="0" err="1" smtClean="0"/>
              <a:t>hepatitis</a:t>
            </a:r>
            <a:r>
              <a:rPr lang="et-EE" sz="2400" dirty="0" smtClean="0"/>
              <a:t> </a:t>
            </a:r>
            <a:r>
              <a:rPr lang="et-EE" sz="2400" dirty="0" err="1" smtClean="0"/>
              <a:t>vaccine</a:t>
            </a:r>
            <a:r>
              <a:rPr lang="et-EE" sz="2400" dirty="0" smtClean="0"/>
              <a:t>)</a:t>
            </a:r>
            <a:endParaRPr lang="et-EE" sz="2400" dirty="0"/>
          </a:p>
          <a:p>
            <a:pPr fontAlgn="base">
              <a:lnSpc>
                <a:spcPct val="120000"/>
              </a:lnSpc>
            </a:pPr>
            <a:r>
              <a:rPr lang="en-US" sz="2400" dirty="0" err="1" smtClean="0"/>
              <a:t>Zika</a:t>
            </a:r>
            <a:r>
              <a:rPr lang="en-US" sz="2400" dirty="0" smtClean="0"/>
              <a:t> </a:t>
            </a:r>
            <a:r>
              <a:rPr lang="et-EE" sz="2400" dirty="0" smtClean="0"/>
              <a:t>E</a:t>
            </a:r>
            <a:r>
              <a:rPr lang="en-US" sz="2400" dirty="0" err="1" smtClean="0"/>
              <a:t>nvelope</a:t>
            </a:r>
            <a:r>
              <a:rPr lang="en-US" sz="2400" dirty="0" smtClean="0"/>
              <a:t> </a:t>
            </a:r>
            <a:r>
              <a:rPr lang="en-US" sz="2400" dirty="0"/>
              <a:t>protein </a:t>
            </a:r>
            <a:r>
              <a:rPr lang="et-EE" sz="2400" dirty="0" smtClean="0"/>
              <a:t>– a major </a:t>
            </a:r>
            <a:r>
              <a:rPr lang="et-EE" sz="2400" dirty="0" err="1" smtClean="0"/>
              <a:t>target</a:t>
            </a:r>
            <a:r>
              <a:rPr lang="et-EE" sz="2400" dirty="0" smtClean="0"/>
              <a:t> </a:t>
            </a:r>
            <a:r>
              <a:rPr lang="et-EE" sz="2400" dirty="0" err="1" smtClean="0"/>
              <a:t>for</a:t>
            </a:r>
            <a:r>
              <a:rPr lang="et-EE" sz="2400" dirty="0" smtClean="0"/>
              <a:t> </a:t>
            </a:r>
            <a:r>
              <a:rPr lang="et-EE" sz="2400" dirty="0" err="1" smtClean="0"/>
              <a:t>neutralizing</a:t>
            </a:r>
            <a:r>
              <a:rPr lang="et-EE" sz="2400" dirty="0" smtClean="0"/>
              <a:t> </a:t>
            </a:r>
            <a:r>
              <a:rPr lang="et-EE" sz="2400" dirty="0" err="1" smtClean="0"/>
              <a:t>antibodies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1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err="1" smtClean="0"/>
              <a:t>Subunit</a:t>
            </a:r>
            <a:r>
              <a:rPr lang="et-EE" sz="3200" dirty="0" smtClean="0"/>
              <a:t> </a:t>
            </a:r>
            <a:r>
              <a:rPr lang="et-EE" sz="3200" dirty="0" err="1" smtClean="0"/>
              <a:t>vaccines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120000"/>
              </a:lnSpc>
            </a:pPr>
            <a:r>
              <a:rPr lang="en-US" sz="2400" dirty="0"/>
              <a:t>Hawaii Biotech – recombinant N-terminal 80% E plus adjuvant</a:t>
            </a:r>
          </a:p>
          <a:p>
            <a:pPr lvl="0" fontAlgn="base">
              <a:lnSpc>
                <a:spcPct val="120000"/>
              </a:lnSpc>
            </a:pPr>
            <a:r>
              <a:rPr lang="en-US" sz="2400" dirty="0" err="1"/>
              <a:t>Replikins</a:t>
            </a:r>
            <a:r>
              <a:rPr lang="en-US" sz="2400" dirty="0"/>
              <a:t> (Canada) – synthetic </a:t>
            </a:r>
            <a:r>
              <a:rPr lang="en-US" sz="2400" dirty="0" err="1"/>
              <a:t>Replikins</a:t>
            </a:r>
            <a:r>
              <a:rPr lang="en-US" sz="2400" dirty="0"/>
              <a:t> peptides – promising results in animal studies</a:t>
            </a:r>
          </a:p>
          <a:p>
            <a:pPr lvl="0" fontAlgn="base">
              <a:lnSpc>
                <a:spcPct val="120000"/>
              </a:lnSpc>
            </a:pPr>
            <a:r>
              <a:rPr lang="en-US" sz="2400" dirty="0"/>
              <a:t>Protein Sciences/</a:t>
            </a:r>
            <a:r>
              <a:rPr lang="en-US" sz="2400" dirty="0" err="1"/>
              <a:t>Sinergium</a:t>
            </a:r>
            <a:r>
              <a:rPr lang="en-US" sz="2400" dirty="0"/>
              <a:t> Biotech/</a:t>
            </a:r>
            <a:r>
              <a:rPr lang="en-US" sz="2400" dirty="0" err="1"/>
              <a:t>Mundo</a:t>
            </a:r>
            <a:r>
              <a:rPr lang="en-US" sz="2400" dirty="0"/>
              <a:t> Sano (Argentina) – recombinant E protein – preclinical studies</a:t>
            </a:r>
          </a:p>
          <a:p>
            <a:pPr lvl="0" fontAlgn="base">
              <a:lnSpc>
                <a:spcPct val="120000"/>
              </a:lnSpc>
            </a:pPr>
            <a:r>
              <a:rPr lang="en-US" sz="2400" dirty="0" err="1"/>
              <a:t>VaxInnate</a:t>
            </a:r>
            <a:r>
              <a:rPr lang="en-US" sz="2400" dirty="0"/>
              <a:t> (USA) – recombinant fusion protein E protein + bacterial </a:t>
            </a:r>
            <a:r>
              <a:rPr lang="en-US" sz="2400" dirty="0" err="1"/>
              <a:t>flagellin</a:t>
            </a:r>
            <a:r>
              <a:rPr lang="en-US" sz="2400" dirty="0"/>
              <a:t> (ligand of TLR5 receptor). Preclinical studies</a:t>
            </a:r>
          </a:p>
          <a:p>
            <a:pPr lvl="0" fontAlgn="base">
              <a:lnSpc>
                <a:spcPct val="120000"/>
              </a:lnSpc>
            </a:pPr>
            <a:r>
              <a:rPr lang="en-US" sz="2400" dirty="0" err="1"/>
              <a:t>Novavax</a:t>
            </a:r>
            <a:r>
              <a:rPr lang="en-US" sz="2400" dirty="0"/>
              <a:t> (USA) – </a:t>
            </a:r>
            <a:r>
              <a:rPr lang="en-US" sz="2400" dirty="0" err="1"/>
              <a:t>Zika</a:t>
            </a:r>
            <a:r>
              <a:rPr lang="en-US" sz="2400" dirty="0"/>
              <a:t> E protein</a:t>
            </a:r>
            <a:r>
              <a:rPr lang="et-EE" sz="2400" dirty="0"/>
              <a:t> </a:t>
            </a:r>
            <a:r>
              <a:rPr lang="et-EE" sz="2400" dirty="0" err="1"/>
              <a:t>nanoparticles</a:t>
            </a:r>
            <a:r>
              <a:rPr lang="et-EE" sz="2400" dirty="0"/>
              <a:t> - </a:t>
            </a:r>
            <a:r>
              <a:rPr lang="et-EE" sz="2400" dirty="0" err="1"/>
              <a:t>pre</a:t>
            </a:r>
            <a:r>
              <a:rPr lang="en-US" sz="2400" dirty="0"/>
              <a:t>clinical </a:t>
            </a:r>
            <a:r>
              <a:rPr lang="en-US" sz="2400" dirty="0" smtClean="0"/>
              <a:t>studies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34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38" y="116632"/>
            <a:ext cx="8229600" cy="1143000"/>
          </a:xfrm>
        </p:spPr>
        <p:txBody>
          <a:bodyPr>
            <a:noAutofit/>
          </a:bodyPr>
          <a:lstStyle/>
          <a:p>
            <a:r>
              <a:rPr lang="et-EE" sz="3200" dirty="0" smtClean="0"/>
              <a:t>K</a:t>
            </a:r>
            <a:r>
              <a:rPr lang="en-US" sz="3200" dirty="0" err="1" smtClean="0"/>
              <a:t>nown</a:t>
            </a:r>
            <a:r>
              <a:rPr lang="en-US" sz="3200" dirty="0" smtClean="0"/>
              <a:t> </a:t>
            </a:r>
            <a:r>
              <a:rPr lang="en-US" sz="3200" dirty="0"/>
              <a:t>distribution of </a:t>
            </a:r>
            <a:r>
              <a:rPr lang="en-US" sz="3200" dirty="0" err="1"/>
              <a:t>Zika</a:t>
            </a:r>
            <a:r>
              <a:rPr lang="en-US" sz="3200" dirty="0"/>
              <a:t> </a:t>
            </a:r>
            <a:r>
              <a:rPr lang="en-US" sz="3200" dirty="0" smtClean="0"/>
              <a:t>virus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309320"/>
            <a:ext cx="1666528" cy="464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400" dirty="0" err="1" smtClean="0"/>
              <a:t>Weaver</a:t>
            </a:r>
            <a:r>
              <a:rPr lang="et-EE" sz="1400" dirty="0" smtClean="0"/>
              <a:t> et </a:t>
            </a:r>
            <a:r>
              <a:rPr lang="et-EE" sz="1400" dirty="0" err="1" smtClean="0"/>
              <a:t>al</a:t>
            </a:r>
            <a:r>
              <a:rPr lang="et-EE" sz="1400" dirty="0" smtClean="0"/>
              <a:t>., 2016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" y="1056135"/>
            <a:ext cx="892492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9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20"/>
            <a:ext cx="8229600" cy="1143000"/>
          </a:xfrm>
        </p:spPr>
        <p:txBody>
          <a:bodyPr>
            <a:normAutofit/>
          </a:bodyPr>
          <a:lstStyle/>
          <a:p>
            <a:r>
              <a:rPr lang="et-EE" sz="3200" dirty="0" err="1" smtClean="0"/>
              <a:t>Concluding</a:t>
            </a:r>
            <a:r>
              <a:rPr lang="et-EE" sz="3200" dirty="0" smtClean="0"/>
              <a:t> </a:t>
            </a:r>
            <a:r>
              <a:rPr lang="et-EE" sz="3200" dirty="0" err="1" smtClean="0"/>
              <a:t>remarks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24" y="1268760"/>
            <a:ext cx="7931224" cy="5400600"/>
          </a:xfrm>
        </p:spPr>
        <p:txBody>
          <a:bodyPr>
            <a:normAutofit/>
          </a:bodyPr>
          <a:lstStyle/>
          <a:p>
            <a:r>
              <a:rPr lang="et-EE" sz="2400" dirty="0" smtClean="0"/>
              <a:t>R</a:t>
            </a:r>
            <a:r>
              <a:rPr lang="en-US" sz="2400" dirty="0" err="1" smtClean="0"/>
              <a:t>apid</a:t>
            </a:r>
            <a:r>
              <a:rPr lang="en-US" sz="2400" dirty="0" smtClean="0"/>
              <a:t> </a:t>
            </a:r>
            <a:r>
              <a:rPr lang="en-US" sz="2400" dirty="0"/>
              <a:t>progress in understanding of ZIKV biology, pathogenesis, and </a:t>
            </a:r>
            <a:r>
              <a:rPr lang="en-US" sz="2400" dirty="0" smtClean="0"/>
              <a:t>immunity</a:t>
            </a:r>
            <a:r>
              <a:rPr lang="et-EE" sz="2400" dirty="0" smtClean="0"/>
              <a:t> </a:t>
            </a:r>
          </a:p>
          <a:p>
            <a:r>
              <a:rPr lang="et-EE" sz="2400" dirty="0" err="1" smtClean="0"/>
              <a:t>Vaccine</a:t>
            </a:r>
            <a:r>
              <a:rPr lang="et-EE" sz="2400" dirty="0" smtClean="0"/>
              <a:t> </a:t>
            </a:r>
            <a:r>
              <a:rPr lang="et-EE" sz="2400" dirty="0" err="1" smtClean="0"/>
              <a:t>candidates</a:t>
            </a:r>
            <a:r>
              <a:rPr lang="et-EE" sz="2400" dirty="0" smtClean="0"/>
              <a:t> are at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stage</a:t>
            </a:r>
            <a:r>
              <a:rPr lang="et-EE" sz="2400" dirty="0" smtClean="0"/>
              <a:t> </a:t>
            </a:r>
            <a:r>
              <a:rPr lang="et-EE" sz="2400" dirty="0" err="1" smtClean="0"/>
              <a:t>of</a:t>
            </a:r>
            <a:r>
              <a:rPr lang="et-EE" sz="2400" dirty="0" smtClean="0"/>
              <a:t> </a:t>
            </a:r>
            <a:r>
              <a:rPr lang="et-EE" sz="2400" dirty="0" err="1" smtClean="0"/>
              <a:t>entering</a:t>
            </a:r>
            <a:r>
              <a:rPr lang="et-EE" sz="2400" dirty="0" smtClean="0"/>
              <a:t> </a:t>
            </a:r>
            <a:r>
              <a:rPr lang="et-EE" sz="2400" dirty="0" err="1" smtClean="0"/>
              <a:t>clinical</a:t>
            </a:r>
            <a:r>
              <a:rPr lang="et-EE" sz="2400" dirty="0" smtClean="0"/>
              <a:t> </a:t>
            </a:r>
            <a:r>
              <a:rPr lang="et-EE" sz="2400" dirty="0" err="1" smtClean="0"/>
              <a:t>trials</a:t>
            </a:r>
            <a:endParaRPr lang="et-EE" sz="2400" dirty="0" smtClean="0"/>
          </a:p>
          <a:p>
            <a:r>
              <a:rPr lang="et-EE" sz="2400" dirty="0" smtClean="0"/>
              <a:t>A </a:t>
            </a:r>
            <a:r>
              <a:rPr lang="et-EE" sz="2400" dirty="0" err="1" smtClean="0"/>
              <a:t>lot</a:t>
            </a:r>
            <a:r>
              <a:rPr lang="et-EE" sz="2400" dirty="0" smtClean="0"/>
              <a:t> </a:t>
            </a:r>
            <a:r>
              <a:rPr lang="et-EE" sz="2400" dirty="0" err="1" smtClean="0"/>
              <a:t>of</a:t>
            </a:r>
            <a:r>
              <a:rPr lang="et-EE" sz="2400" dirty="0" smtClean="0"/>
              <a:t> </a:t>
            </a:r>
            <a:r>
              <a:rPr lang="et-EE" sz="2400" dirty="0" err="1" smtClean="0"/>
              <a:t>research</a:t>
            </a:r>
            <a:r>
              <a:rPr lang="et-EE" sz="2400" dirty="0" smtClean="0"/>
              <a:t>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be</a:t>
            </a:r>
            <a:r>
              <a:rPr lang="et-EE" sz="2400" dirty="0" smtClean="0"/>
              <a:t> </a:t>
            </a:r>
            <a:r>
              <a:rPr lang="et-EE" sz="2400" dirty="0" err="1" smtClean="0"/>
              <a:t>done</a:t>
            </a:r>
            <a:r>
              <a:rPr lang="et-EE" sz="2400" dirty="0" smtClean="0"/>
              <a:t>:</a:t>
            </a:r>
          </a:p>
          <a:p>
            <a:pPr lvl="1"/>
            <a:r>
              <a:rPr lang="en-US" sz="2000" dirty="0"/>
              <a:t>characteristics of a vaccine-elicited immune response capable of preventing infection and vertical </a:t>
            </a:r>
            <a:r>
              <a:rPr lang="en-US" sz="2000" dirty="0" smtClean="0"/>
              <a:t>transmission</a:t>
            </a:r>
            <a:endParaRPr lang="et-EE" sz="2000" dirty="0" smtClean="0"/>
          </a:p>
          <a:p>
            <a:pPr lvl="1"/>
            <a:r>
              <a:rPr lang="et-EE" sz="2000" dirty="0"/>
              <a:t>w</a:t>
            </a:r>
            <a:r>
              <a:rPr lang="en-US" sz="2000" dirty="0" smtClean="0"/>
              <a:t>ill </a:t>
            </a:r>
            <a:r>
              <a:rPr lang="en-US" sz="2000" dirty="0"/>
              <a:t>sterilizing immunity be required, or will a reduction in viremia be sufficient to protect the fetus from disease?</a:t>
            </a:r>
          </a:p>
          <a:p>
            <a:pPr lvl="1"/>
            <a:r>
              <a:rPr lang="et-EE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role of ADE mechanism </a:t>
            </a:r>
            <a:endParaRPr lang="et-EE" sz="2000" dirty="0" smtClean="0"/>
          </a:p>
          <a:p>
            <a:pPr lvl="1"/>
            <a:r>
              <a:rPr lang="et-EE" sz="2000" dirty="0" err="1" smtClean="0"/>
              <a:t>development</a:t>
            </a:r>
            <a:r>
              <a:rPr lang="et-EE" sz="2000" dirty="0" smtClean="0"/>
              <a:t> </a:t>
            </a:r>
            <a:r>
              <a:rPr lang="et-EE" sz="2000" dirty="0" err="1" smtClean="0"/>
              <a:t>of</a:t>
            </a:r>
            <a:r>
              <a:rPr lang="et-EE" sz="2000" dirty="0" smtClean="0"/>
              <a:t> </a:t>
            </a:r>
            <a:r>
              <a:rPr lang="et-EE" sz="2000" dirty="0" err="1" smtClean="0"/>
              <a:t>good</a:t>
            </a:r>
            <a:r>
              <a:rPr lang="et-EE" sz="2000" dirty="0" smtClean="0"/>
              <a:t> </a:t>
            </a:r>
            <a:r>
              <a:rPr lang="et-EE" sz="2000" dirty="0" err="1" smtClean="0"/>
              <a:t>animal</a:t>
            </a:r>
            <a:r>
              <a:rPr lang="et-EE" sz="2000" dirty="0" smtClean="0"/>
              <a:t> </a:t>
            </a:r>
            <a:r>
              <a:rPr lang="et-EE" sz="2000" dirty="0" err="1" smtClean="0"/>
              <a:t>model</a:t>
            </a:r>
            <a:r>
              <a:rPr lang="et-EE" sz="2000" dirty="0" smtClean="0"/>
              <a:t> (</a:t>
            </a:r>
            <a:r>
              <a:rPr lang="et-EE" sz="2000" dirty="0" err="1" smtClean="0"/>
              <a:t>pregnant</a:t>
            </a:r>
            <a:r>
              <a:rPr lang="et-EE" sz="2000" dirty="0" smtClean="0"/>
              <a:t> </a:t>
            </a:r>
            <a:r>
              <a:rPr lang="et-EE" sz="2000" dirty="0" err="1" smtClean="0"/>
              <a:t>mice</a:t>
            </a:r>
            <a:r>
              <a:rPr lang="et-EE" sz="2000" dirty="0" smtClean="0"/>
              <a:t> </a:t>
            </a:r>
            <a:r>
              <a:rPr lang="et-EE" sz="2000" dirty="0" err="1" smtClean="0"/>
              <a:t>model</a:t>
            </a:r>
            <a:r>
              <a:rPr lang="et-EE" sz="2000" dirty="0" smtClean="0"/>
              <a:t>)</a:t>
            </a:r>
          </a:p>
          <a:p>
            <a:pPr lvl="1"/>
            <a:r>
              <a:rPr lang="et-EE" sz="2000" dirty="0" err="1"/>
              <a:t>understanding</a:t>
            </a:r>
            <a:r>
              <a:rPr lang="et-EE" sz="2000" dirty="0"/>
              <a:t> </a:t>
            </a:r>
            <a:r>
              <a:rPr lang="et-EE" sz="2000" dirty="0" err="1"/>
              <a:t>transplacental</a:t>
            </a:r>
            <a:r>
              <a:rPr lang="et-EE" sz="2000" dirty="0"/>
              <a:t> </a:t>
            </a:r>
            <a:r>
              <a:rPr lang="et-EE" sz="2000" dirty="0" err="1"/>
              <a:t>pathology</a:t>
            </a:r>
            <a:r>
              <a:rPr lang="et-EE" sz="2000" dirty="0"/>
              <a:t> and </a:t>
            </a:r>
            <a:r>
              <a:rPr lang="et-EE" sz="2000" dirty="0" err="1"/>
              <a:t>mechanism</a:t>
            </a:r>
            <a:r>
              <a:rPr lang="et-EE" sz="2000" dirty="0"/>
              <a:t> </a:t>
            </a:r>
            <a:r>
              <a:rPr lang="et-EE" sz="2000" dirty="0" err="1"/>
              <a:t>of</a:t>
            </a:r>
            <a:r>
              <a:rPr lang="et-EE" sz="2000" dirty="0"/>
              <a:t> </a:t>
            </a:r>
            <a:r>
              <a:rPr lang="et-EE" sz="2000" dirty="0" err="1"/>
              <a:t>damaging</a:t>
            </a:r>
            <a:r>
              <a:rPr lang="et-EE" sz="2000" dirty="0"/>
              <a:t> </a:t>
            </a:r>
            <a:r>
              <a:rPr lang="et-EE" sz="2000" dirty="0" err="1"/>
              <a:t>neurvous</a:t>
            </a:r>
            <a:r>
              <a:rPr lang="et-EE" sz="2000" dirty="0"/>
              <a:t> </a:t>
            </a:r>
            <a:r>
              <a:rPr lang="et-EE" sz="2000" dirty="0" err="1"/>
              <a:t>system</a:t>
            </a:r>
            <a:endParaRPr lang="et-EE" sz="2000" dirty="0"/>
          </a:p>
          <a:p>
            <a:pPr lvl="1"/>
            <a:r>
              <a:rPr lang="et-EE" sz="2000" dirty="0" err="1" smtClean="0"/>
              <a:t>vector</a:t>
            </a:r>
            <a:r>
              <a:rPr lang="et-EE" sz="2000" dirty="0" smtClean="0"/>
              <a:t> </a:t>
            </a:r>
            <a:r>
              <a:rPr lang="et-EE" sz="2000" dirty="0" err="1" smtClean="0"/>
              <a:t>control</a:t>
            </a:r>
            <a:r>
              <a:rPr lang="et-EE" sz="2000" dirty="0" smtClean="0"/>
              <a:t> </a:t>
            </a:r>
            <a:r>
              <a:rPr lang="et-EE" sz="2000" dirty="0" err="1" smtClean="0"/>
              <a:t>measures</a:t>
            </a:r>
            <a:endParaRPr lang="et-EE" sz="2000" dirty="0" smtClean="0"/>
          </a:p>
          <a:p>
            <a:pPr lvl="1"/>
            <a:r>
              <a:rPr lang="et-EE" sz="2000" dirty="0" err="1" smtClean="0"/>
              <a:t>………</a:t>
            </a:r>
            <a:r>
              <a:rPr lang="et-EE" sz="2000" dirty="0" smtClean="0"/>
              <a:t>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14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et-EE" dirty="0" err="1" smtClean="0"/>
              <a:t>Thank</a:t>
            </a:r>
            <a:r>
              <a:rPr lang="et-EE" dirty="0" smtClean="0"/>
              <a:t> </a:t>
            </a:r>
            <a:r>
              <a:rPr lang="et-EE" dirty="0" err="1" smtClean="0"/>
              <a:t>you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your</a:t>
            </a:r>
            <a:r>
              <a:rPr lang="et-EE" dirty="0" smtClean="0"/>
              <a:t> </a:t>
            </a:r>
            <a:r>
              <a:rPr lang="et-EE" dirty="0" err="1" smtClean="0"/>
              <a:t>attention</a:t>
            </a:r>
            <a:r>
              <a:rPr lang="et-EE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t-EE" sz="3200" dirty="0" smtClean="0"/>
              <a:t>ZIKV </a:t>
            </a:r>
            <a:r>
              <a:rPr lang="et-EE" sz="3200" dirty="0" err="1" smtClean="0"/>
              <a:t>outbreak</a:t>
            </a:r>
            <a:r>
              <a:rPr lang="et-EE" sz="3200" dirty="0" smtClean="0"/>
              <a:t> </a:t>
            </a:r>
            <a:r>
              <a:rPr lang="et-EE" sz="3200" dirty="0" err="1" smtClean="0"/>
              <a:t>has</a:t>
            </a:r>
            <a:r>
              <a:rPr lang="et-EE" sz="3200" dirty="0" smtClean="0"/>
              <a:t> </a:t>
            </a:r>
            <a:r>
              <a:rPr lang="et-EE" sz="3200" dirty="0" err="1" smtClean="0"/>
              <a:t>been</a:t>
            </a:r>
            <a:r>
              <a:rPr lang="et-EE" sz="3200" dirty="0" smtClean="0"/>
              <a:t> </a:t>
            </a:r>
            <a:r>
              <a:rPr lang="et-EE" sz="3200" dirty="0" err="1" smtClean="0"/>
              <a:t>associated</a:t>
            </a:r>
            <a:r>
              <a:rPr lang="et-EE" sz="3200" dirty="0" smtClean="0"/>
              <a:t> </a:t>
            </a:r>
            <a:r>
              <a:rPr lang="et-EE" sz="3200" dirty="0" err="1" smtClean="0"/>
              <a:t>with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345638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t-EE" sz="2400" dirty="0"/>
              <a:t>A</a:t>
            </a:r>
            <a:r>
              <a:rPr lang="en-US" sz="2400" dirty="0" smtClean="0"/>
              <a:t>cute </a:t>
            </a:r>
            <a:r>
              <a:rPr lang="en-US" sz="2400" dirty="0"/>
              <a:t>disseminated </a:t>
            </a:r>
            <a:r>
              <a:rPr lang="en-US" sz="2400" dirty="0" smtClean="0"/>
              <a:t>encephalomyelitis</a:t>
            </a:r>
            <a:r>
              <a:rPr lang="et-EE" sz="2400" dirty="0" smtClean="0"/>
              <a:t> (ADEM)</a:t>
            </a:r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Guillain-Barré</a:t>
            </a:r>
            <a:r>
              <a:rPr lang="en-US" sz="2400" dirty="0" smtClean="0"/>
              <a:t> </a:t>
            </a:r>
            <a:r>
              <a:rPr lang="en-US" sz="2400" dirty="0"/>
              <a:t>syndrome </a:t>
            </a:r>
            <a:r>
              <a:rPr lang="et-EE" sz="2400" dirty="0" smtClean="0"/>
              <a:t>- </a:t>
            </a:r>
            <a:r>
              <a:rPr lang="en-US" sz="2400" dirty="0" smtClean="0"/>
              <a:t>rapid-onset</a:t>
            </a:r>
            <a:r>
              <a:rPr lang="et-EE" sz="2400" dirty="0" smtClean="0"/>
              <a:t> </a:t>
            </a:r>
            <a:r>
              <a:rPr lang="et-EE" sz="2400" dirty="0" err="1" smtClean="0"/>
              <a:t>muscle</a:t>
            </a:r>
            <a:r>
              <a:rPr lang="et-EE" sz="2400" dirty="0" smtClean="0"/>
              <a:t> </a:t>
            </a:r>
            <a:r>
              <a:rPr lang="et-EE" sz="2400" dirty="0" err="1" smtClean="0"/>
              <a:t>weaknes</a:t>
            </a:r>
            <a:r>
              <a:rPr lang="en-US" sz="2400" dirty="0"/>
              <a:t> caused by </a:t>
            </a:r>
            <a:r>
              <a:rPr lang="et-EE" sz="2400" dirty="0" smtClean="0"/>
              <a:t>autoimmune </a:t>
            </a:r>
            <a:r>
              <a:rPr lang="et-EE" sz="2400" dirty="0" err="1" smtClean="0"/>
              <a:t>destruction</a:t>
            </a:r>
            <a:r>
              <a:rPr lang="et-EE" sz="2400" dirty="0" smtClean="0"/>
              <a:t> </a:t>
            </a:r>
            <a:r>
              <a:rPr lang="et-EE" sz="2400" dirty="0" err="1" smtClean="0"/>
              <a:t>of</a:t>
            </a:r>
            <a:r>
              <a:rPr lang="et-EE" sz="2400" dirty="0" smtClean="0"/>
              <a:t>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peripheral</a:t>
            </a:r>
            <a:r>
              <a:rPr lang="et-EE" sz="2400" dirty="0" smtClean="0"/>
              <a:t> </a:t>
            </a:r>
            <a:r>
              <a:rPr lang="et-EE" sz="2400" dirty="0" err="1" smtClean="0"/>
              <a:t>nervous</a:t>
            </a:r>
            <a:r>
              <a:rPr lang="et-EE" sz="2400" dirty="0" smtClean="0"/>
              <a:t> </a:t>
            </a:r>
            <a:r>
              <a:rPr lang="et-EE" sz="2400" dirty="0" err="1" smtClean="0"/>
              <a:t>system</a:t>
            </a:r>
            <a:endParaRPr lang="et-EE" sz="2400" dirty="0" smtClean="0"/>
          </a:p>
          <a:p>
            <a:pPr>
              <a:lnSpc>
                <a:spcPct val="110000"/>
              </a:lnSpc>
            </a:pPr>
            <a:r>
              <a:rPr lang="et-EE" sz="2400" dirty="0" smtClean="0"/>
              <a:t>N</a:t>
            </a:r>
            <a:r>
              <a:rPr lang="en-US" sz="2400" dirty="0" err="1" smtClean="0"/>
              <a:t>eurological</a:t>
            </a:r>
            <a:r>
              <a:rPr lang="en-US" sz="2400" dirty="0" smtClean="0"/>
              <a:t> </a:t>
            </a:r>
            <a:r>
              <a:rPr lang="en-US" sz="2400" dirty="0"/>
              <a:t>defects and fetal malformations in children of women infected during pregnancy, including </a:t>
            </a:r>
            <a:r>
              <a:rPr lang="en-US" sz="2400" dirty="0" smtClean="0"/>
              <a:t>microcephaly</a:t>
            </a:r>
            <a:r>
              <a:rPr lang="et-EE" sz="2400" dirty="0" smtClean="0"/>
              <a:t> (risk 1-15/100 </a:t>
            </a:r>
            <a:r>
              <a:rPr lang="et-EE" sz="2400" dirty="0" err="1" smtClean="0"/>
              <a:t>pregnancies</a:t>
            </a:r>
            <a:r>
              <a:rPr lang="et-EE" sz="24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Causal link between ZIKV infection and microcephaly has been established by epidemiological evidence and the isolation of virus from the fetal brain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3" y="4549776"/>
            <a:ext cx="3096460" cy="2186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1" y="4549777"/>
            <a:ext cx="3405907" cy="2191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438" y="4549777"/>
            <a:ext cx="2667074" cy="2186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992888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000" dirty="0"/>
              <a:t>In response to the link between </a:t>
            </a:r>
            <a:r>
              <a:rPr lang="en-US" sz="3000" dirty="0" err="1"/>
              <a:t>Zika</a:t>
            </a:r>
            <a:r>
              <a:rPr lang="en-US" sz="3000" dirty="0"/>
              <a:t> virus infection during pregnancy and microcephaly, the World Health Organization declared </a:t>
            </a:r>
            <a:r>
              <a:rPr lang="en-US" sz="3000" dirty="0" err="1"/>
              <a:t>Zika</a:t>
            </a:r>
            <a:r>
              <a:rPr lang="en-US" sz="3000" dirty="0"/>
              <a:t> virus a </a:t>
            </a:r>
            <a:r>
              <a:rPr lang="en-US" b="1" dirty="0"/>
              <a:t>Public Health Emergency of International Concern by February 1, 2016</a:t>
            </a:r>
          </a:p>
        </p:txBody>
      </p:sp>
    </p:spTree>
    <p:extLst>
      <p:ext uri="{BB962C8B-B14F-4D97-AF65-F5344CB8AC3E}">
        <p14:creationId xmlns:p14="http://schemas.microsoft.com/office/powerpoint/2010/main" val="19292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t-EE" sz="3200" dirty="0" err="1" smtClean="0"/>
              <a:t>Zika</a:t>
            </a:r>
            <a:r>
              <a:rPr lang="et-EE" sz="3200" dirty="0" smtClean="0"/>
              <a:t> virus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/>
          </a:bodyPr>
          <a:lstStyle/>
          <a:p>
            <a:r>
              <a:rPr lang="et-EE" sz="2400" dirty="0" err="1" smtClean="0"/>
              <a:t>Family</a:t>
            </a:r>
            <a:r>
              <a:rPr lang="et-EE" sz="2400" dirty="0" smtClean="0"/>
              <a:t> </a:t>
            </a:r>
            <a:r>
              <a:rPr lang="et-EE" sz="2400" i="1" dirty="0" err="1" smtClean="0"/>
              <a:t>Flaviviridae</a:t>
            </a:r>
            <a:r>
              <a:rPr lang="et-EE" sz="2400" dirty="0"/>
              <a:t>;</a:t>
            </a:r>
            <a:r>
              <a:rPr lang="et-EE" sz="2400" dirty="0" smtClean="0"/>
              <a:t> „</a:t>
            </a:r>
            <a:r>
              <a:rPr lang="et-EE" sz="2400" dirty="0" err="1" smtClean="0"/>
              <a:t>relatives</a:t>
            </a:r>
            <a:r>
              <a:rPr lang="et-EE" sz="2400" dirty="0" smtClean="0"/>
              <a:t>“ – YFV, DENV, TBEV, WNV, JEV</a:t>
            </a:r>
          </a:p>
          <a:p>
            <a:r>
              <a:rPr lang="et-EE" sz="2400" dirty="0" err="1" smtClean="0"/>
              <a:t>Enveloped</a:t>
            </a:r>
            <a:r>
              <a:rPr lang="et-EE" sz="2400" dirty="0" smtClean="0"/>
              <a:t> virion, +</a:t>
            </a:r>
            <a:r>
              <a:rPr lang="et-EE" sz="2400" dirty="0" err="1" smtClean="0"/>
              <a:t>ssRNA</a:t>
            </a:r>
            <a:r>
              <a:rPr lang="et-EE" sz="2400" dirty="0" smtClean="0"/>
              <a:t> </a:t>
            </a:r>
            <a:r>
              <a:rPr lang="et-EE" sz="2400" dirty="0" err="1" smtClean="0"/>
              <a:t>genome</a:t>
            </a:r>
            <a:r>
              <a:rPr lang="et-EE" sz="2400" dirty="0" smtClean="0"/>
              <a:t>, </a:t>
            </a:r>
            <a:r>
              <a:rPr lang="et-EE" sz="2400" dirty="0" err="1" smtClean="0"/>
              <a:t>one</a:t>
            </a:r>
            <a:r>
              <a:rPr lang="et-EE" sz="2400" dirty="0" smtClean="0"/>
              <a:t> ORF</a:t>
            </a:r>
          </a:p>
          <a:p>
            <a:r>
              <a:rPr lang="et-EE" sz="2400" dirty="0" err="1" smtClean="0"/>
              <a:t>Cytoplasmic</a:t>
            </a:r>
            <a:r>
              <a:rPr lang="et-EE" sz="2400" dirty="0" smtClean="0"/>
              <a:t> </a:t>
            </a:r>
            <a:r>
              <a:rPr lang="et-EE" sz="2400" dirty="0" err="1" smtClean="0"/>
              <a:t>replication</a:t>
            </a:r>
            <a:r>
              <a:rPr lang="et-EE" sz="2400" dirty="0" smtClean="0"/>
              <a:t> </a:t>
            </a:r>
            <a:r>
              <a:rPr lang="et-EE" sz="2400" dirty="0" err="1" smtClean="0"/>
              <a:t>cycle</a:t>
            </a:r>
            <a:endParaRPr lang="et-EE" sz="2400" dirty="0" smtClean="0"/>
          </a:p>
          <a:p>
            <a:r>
              <a:rPr lang="et-EE" sz="2400" dirty="0" err="1" smtClean="0"/>
              <a:t>Arbovirus</a:t>
            </a:r>
            <a:r>
              <a:rPr lang="et-EE" sz="2400" dirty="0" smtClean="0"/>
              <a:t>; </a:t>
            </a:r>
            <a:r>
              <a:rPr lang="et-EE" sz="2400" dirty="0" err="1" smtClean="0"/>
              <a:t>vectors</a:t>
            </a:r>
            <a:r>
              <a:rPr lang="et-EE" sz="2400" dirty="0" smtClean="0"/>
              <a:t> – </a:t>
            </a:r>
            <a:r>
              <a:rPr lang="et-EE" sz="2400" i="1" dirty="0" err="1" smtClean="0"/>
              <a:t>Aedes</a:t>
            </a:r>
            <a:r>
              <a:rPr lang="et-EE" sz="2400" i="1" dirty="0" smtClean="0"/>
              <a:t> </a:t>
            </a:r>
            <a:r>
              <a:rPr lang="et-EE" sz="2400" dirty="0" err="1" smtClean="0"/>
              <a:t>mosquitoes</a:t>
            </a:r>
            <a:endParaRPr lang="et-EE" sz="2400" dirty="0" smtClean="0"/>
          </a:p>
          <a:p>
            <a:r>
              <a:rPr lang="et-EE" sz="2400" dirty="0" err="1" smtClean="0"/>
              <a:t>Transmission</a:t>
            </a:r>
            <a:r>
              <a:rPr lang="et-EE" sz="2400" dirty="0" smtClean="0"/>
              <a:t> </a:t>
            </a:r>
            <a:r>
              <a:rPr lang="et-EE" sz="2400" dirty="0" err="1" smtClean="0"/>
              <a:t>routes</a:t>
            </a:r>
            <a:r>
              <a:rPr lang="et-EE" sz="2400" dirty="0" smtClean="0"/>
              <a:t>:</a:t>
            </a:r>
          </a:p>
          <a:p>
            <a:pPr lvl="1"/>
            <a:r>
              <a:rPr lang="et-EE" sz="2000" dirty="0" err="1"/>
              <a:t>m</a:t>
            </a:r>
            <a:r>
              <a:rPr lang="et-EE" sz="2000" dirty="0" err="1" smtClean="0"/>
              <a:t>osquito’s</a:t>
            </a:r>
            <a:r>
              <a:rPr lang="et-EE" sz="2000" dirty="0" smtClean="0"/>
              <a:t> </a:t>
            </a:r>
            <a:r>
              <a:rPr lang="et-EE" sz="2000" dirty="0" err="1" smtClean="0"/>
              <a:t>bite</a:t>
            </a:r>
            <a:endParaRPr lang="et-EE" sz="2000" dirty="0" smtClean="0"/>
          </a:p>
          <a:p>
            <a:pPr lvl="1"/>
            <a:r>
              <a:rPr lang="et-EE" sz="2000" dirty="0" err="1" smtClean="0"/>
              <a:t>sexual</a:t>
            </a:r>
            <a:endParaRPr lang="et-EE" sz="2000" dirty="0" smtClean="0"/>
          </a:p>
          <a:p>
            <a:pPr lvl="1"/>
            <a:r>
              <a:rPr lang="et-EE" sz="2000" dirty="0" err="1"/>
              <a:t>b</a:t>
            </a:r>
            <a:r>
              <a:rPr lang="et-EE" sz="2000" dirty="0" err="1" smtClean="0"/>
              <a:t>lood</a:t>
            </a:r>
            <a:r>
              <a:rPr lang="et-EE" sz="2000" dirty="0" smtClean="0"/>
              <a:t> </a:t>
            </a:r>
            <a:r>
              <a:rPr lang="et-EE" sz="2000" dirty="0" err="1" smtClean="0"/>
              <a:t>products</a:t>
            </a:r>
            <a:endParaRPr lang="et-EE" sz="2000" dirty="0" smtClean="0"/>
          </a:p>
          <a:p>
            <a:pPr lvl="1"/>
            <a:r>
              <a:rPr lang="et-EE" sz="2000" b="1" u="sng" dirty="0" err="1" smtClean="0"/>
              <a:t>vertical</a:t>
            </a:r>
            <a:endParaRPr lang="et-EE" sz="2000" b="1" u="sng" dirty="0"/>
          </a:p>
          <a:p>
            <a:r>
              <a:rPr lang="et-EE" sz="2400" dirty="0" err="1" smtClean="0"/>
              <a:t>Prevention</a:t>
            </a:r>
            <a:r>
              <a:rPr lang="et-EE" sz="2400" dirty="0" smtClean="0"/>
              <a:t>:</a:t>
            </a:r>
          </a:p>
          <a:p>
            <a:pPr lvl="1"/>
            <a:r>
              <a:rPr lang="et-EE" sz="2000" dirty="0" err="1" smtClean="0"/>
              <a:t>vector</a:t>
            </a:r>
            <a:r>
              <a:rPr lang="et-EE" sz="2000" dirty="0" smtClean="0"/>
              <a:t> </a:t>
            </a:r>
            <a:r>
              <a:rPr lang="et-EE" sz="2000" dirty="0" err="1" smtClean="0"/>
              <a:t>control</a:t>
            </a:r>
            <a:endParaRPr lang="et-EE" sz="2000" dirty="0" smtClean="0"/>
          </a:p>
          <a:p>
            <a:pPr lvl="1"/>
            <a:r>
              <a:rPr lang="et-EE" sz="2000" dirty="0" smtClean="0"/>
              <a:t>PPE</a:t>
            </a:r>
          </a:p>
          <a:p>
            <a:pPr lvl="1"/>
            <a:r>
              <a:rPr lang="et-EE" sz="2000" dirty="0" err="1"/>
              <a:t>p</a:t>
            </a:r>
            <a:r>
              <a:rPr lang="et-EE" sz="2000" dirty="0" err="1" smtClean="0"/>
              <a:t>regnancy</a:t>
            </a:r>
            <a:r>
              <a:rPr lang="et-EE" sz="2000" dirty="0" smtClean="0"/>
              <a:t> </a:t>
            </a:r>
            <a:r>
              <a:rPr lang="et-EE" sz="2000" dirty="0" err="1" smtClean="0"/>
              <a:t>prevention</a:t>
            </a:r>
            <a:endParaRPr lang="et-EE" sz="2000" dirty="0" smtClean="0"/>
          </a:p>
          <a:p>
            <a:endParaRPr lang="en-US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03" y="3181064"/>
            <a:ext cx="4872038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3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t-EE" sz="3200" dirty="0" err="1" smtClean="0"/>
              <a:t>Challenges</a:t>
            </a:r>
            <a:r>
              <a:rPr lang="et-EE" sz="3200" dirty="0" smtClean="0"/>
              <a:t> </a:t>
            </a:r>
            <a:r>
              <a:rPr lang="et-EE" sz="3200" dirty="0" err="1" smtClean="0"/>
              <a:t>in</a:t>
            </a:r>
            <a:r>
              <a:rPr lang="et-EE" sz="3200" dirty="0" smtClean="0"/>
              <a:t> </a:t>
            </a:r>
            <a:r>
              <a:rPr lang="et-EE" sz="3200" dirty="0" err="1" smtClean="0"/>
              <a:t>Zika</a:t>
            </a:r>
            <a:r>
              <a:rPr lang="et-EE" sz="3200" dirty="0" smtClean="0"/>
              <a:t> </a:t>
            </a:r>
            <a:r>
              <a:rPr lang="et-EE" sz="3200" dirty="0" err="1" smtClean="0"/>
              <a:t>vaccine</a:t>
            </a:r>
            <a:r>
              <a:rPr lang="et-EE" sz="3200" dirty="0" smtClean="0"/>
              <a:t> </a:t>
            </a:r>
            <a:r>
              <a:rPr lang="et-EE" sz="3200" dirty="0" err="1" smtClean="0"/>
              <a:t>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85921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t-EE" sz="2400" dirty="0" smtClean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virus was out of big interest for </a:t>
            </a:r>
            <a:r>
              <a:rPr lang="en-US" sz="2400" dirty="0" smtClean="0"/>
              <a:t>decades</a:t>
            </a:r>
            <a:r>
              <a:rPr lang="et-EE" sz="2400" dirty="0" smtClean="0"/>
              <a:t> – </a:t>
            </a:r>
            <a:r>
              <a:rPr lang="en-US" sz="2400" dirty="0" smtClean="0"/>
              <a:t>relatively </a:t>
            </a:r>
            <a:r>
              <a:rPr lang="en-US" sz="2400" dirty="0"/>
              <a:t>less is known about its biology and immune </a:t>
            </a:r>
            <a:r>
              <a:rPr lang="en-US" sz="2400" dirty="0" smtClean="0"/>
              <a:t>responses</a:t>
            </a:r>
            <a:endParaRPr lang="et-EE" sz="2400" dirty="0" smtClean="0"/>
          </a:p>
          <a:p>
            <a:pPr>
              <a:lnSpc>
                <a:spcPct val="150000"/>
              </a:lnSpc>
            </a:pPr>
            <a:r>
              <a:rPr lang="et-EE" sz="2400" dirty="0" smtClean="0"/>
              <a:t>N</a:t>
            </a:r>
            <a:r>
              <a:rPr lang="en-US" sz="2400" dirty="0" err="1" smtClean="0"/>
              <a:t>eed</a:t>
            </a:r>
            <a:r>
              <a:rPr lang="en-US" sz="2400" dirty="0" smtClean="0"/>
              <a:t> </a:t>
            </a:r>
            <a:r>
              <a:rPr lang="en-US" sz="2400" dirty="0"/>
              <a:t>to protect pregnant women or women planning to become pregnant makes difficulties in formulating and testing new </a:t>
            </a:r>
            <a:r>
              <a:rPr lang="en-US" sz="2400" dirty="0" smtClean="0"/>
              <a:t>vaccines</a:t>
            </a:r>
            <a:endParaRPr lang="et-EE" sz="2400" dirty="0" smtClean="0"/>
          </a:p>
          <a:p>
            <a:pPr>
              <a:lnSpc>
                <a:spcPct val="150000"/>
              </a:lnSpc>
            </a:pPr>
            <a:r>
              <a:rPr lang="et-EE" sz="2400" dirty="0" err="1" smtClean="0"/>
              <a:t>Although</a:t>
            </a:r>
            <a:r>
              <a:rPr lang="et-EE" sz="2400" dirty="0" smtClean="0"/>
              <a:t> </a:t>
            </a:r>
            <a:r>
              <a:rPr lang="en-US" sz="2400" dirty="0" err="1" smtClean="0"/>
              <a:t>Zika</a:t>
            </a:r>
            <a:r>
              <a:rPr lang="en-US" sz="2400" dirty="0" smtClean="0"/>
              <a:t> </a:t>
            </a:r>
            <a:r>
              <a:rPr lang="en-US" sz="2400" dirty="0"/>
              <a:t>virus exists as a single serotype, antibody dependent enhancement of </a:t>
            </a:r>
            <a:r>
              <a:rPr lang="en-US" sz="2400" dirty="0" smtClean="0"/>
              <a:t>disease </a:t>
            </a:r>
            <a:r>
              <a:rPr lang="en-US" sz="2400" dirty="0"/>
              <a:t>cannot be </a:t>
            </a:r>
            <a:r>
              <a:rPr lang="en-US" sz="2400" dirty="0" smtClean="0"/>
              <a:t>excluded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96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ZIKV </a:t>
            </a:r>
            <a:r>
              <a:rPr lang="et-EE" sz="3200" dirty="0" err="1" smtClean="0"/>
              <a:t>vaccine</a:t>
            </a:r>
            <a:r>
              <a:rPr lang="et-EE" sz="3200" dirty="0" smtClean="0"/>
              <a:t> </a:t>
            </a:r>
            <a:r>
              <a:rPr lang="et-EE" sz="3200" dirty="0" err="1" smtClean="0"/>
              <a:t>platforms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83821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1628800"/>
            <a:ext cx="37307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live attenuated </a:t>
            </a:r>
            <a:r>
              <a:rPr lang="en-US" sz="2400" dirty="0" smtClean="0"/>
              <a:t>virus</a:t>
            </a:r>
            <a:r>
              <a:rPr lang="et-EE" sz="2400" dirty="0" smtClean="0"/>
              <a:t>/ </a:t>
            </a:r>
            <a:r>
              <a:rPr lang="en-US" sz="2400" dirty="0" smtClean="0"/>
              <a:t>chimeric vaccines</a:t>
            </a:r>
            <a:endParaRPr lang="et-EE" sz="2400" dirty="0" smtClean="0"/>
          </a:p>
          <a:p>
            <a:pPr marL="342900" lvl="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whole </a:t>
            </a:r>
            <a:r>
              <a:rPr lang="en-US" sz="2400" dirty="0"/>
              <a:t>inactivated </a:t>
            </a:r>
            <a:r>
              <a:rPr lang="en-US" sz="2400" dirty="0" smtClean="0"/>
              <a:t>virus</a:t>
            </a:r>
            <a:endParaRPr lang="et-EE" sz="2400" dirty="0" smtClean="0"/>
          </a:p>
          <a:p>
            <a:pPr marL="342900" lvl="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nucleic </a:t>
            </a:r>
            <a:r>
              <a:rPr lang="en-US" sz="2400" dirty="0"/>
              <a:t>acid (</a:t>
            </a:r>
            <a:r>
              <a:rPr lang="en-US" sz="2400" dirty="0" smtClean="0"/>
              <a:t>DNA</a:t>
            </a:r>
            <a:r>
              <a:rPr lang="et-EE" sz="2400" dirty="0" smtClean="0"/>
              <a:t>/</a:t>
            </a:r>
            <a:r>
              <a:rPr lang="en-US" sz="2400" dirty="0" smtClean="0"/>
              <a:t>RNA</a:t>
            </a:r>
            <a:r>
              <a:rPr lang="en-US" sz="2400" dirty="0"/>
              <a:t>) </a:t>
            </a:r>
            <a:r>
              <a:rPr lang="en-US" sz="2400" dirty="0" smtClean="0"/>
              <a:t>vaccines</a:t>
            </a:r>
            <a:endParaRPr lang="et-EE" sz="2400" dirty="0" smtClean="0"/>
          </a:p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viral-vectored </a:t>
            </a:r>
            <a:r>
              <a:rPr lang="en-US" sz="2400" dirty="0"/>
              <a:t>vaccines (measles, vaccinia, </a:t>
            </a:r>
            <a:r>
              <a:rPr lang="en-US" sz="2400" dirty="0" smtClean="0"/>
              <a:t>adenovirus)</a:t>
            </a:r>
            <a:endParaRPr lang="et-EE" sz="2400" dirty="0" smtClean="0"/>
          </a:p>
          <a:p>
            <a:pPr marL="342900" indent="-34290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subunit </a:t>
            </a:r>
            <a:r>
              <a:rPr lang="en-US" sz="2400" dirty="0"/>
              <a:t>protein </a:t>
            </a:r>
            <a:r>
              <a:rPr lang="en-US" sz="2400" dirty="0" smtClean="0"/>
              <a:t>vaccines</a:t>
            </a:r>
            <a:endParaRPr lang="et-EE" sz="2400" dirty="0"/>
          </a:p>
          <a:p>
            <a:pPr>
              <a:lnSpc>
                <a:spcPct val="130000"/>
              </a:lnSpc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09329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err="1" smtClean="0"/>
              <a:t>Pierson</a:t>
            </a:r>
            <a:r>
              <a:rPr lang="et-EE" sz="1400" dirty="0" smtClean="0"/>
              <a:t> and </a:t>
            </a:r>
            <a:r>
              <a:rPr lang="et-EE" sz="1400" dirty="0" err="1" smtClean="0"/>
              <a:t>Graham</a:t>
            </a:r>
            <a:r>
              <a:rPr lang="et-EE" sz="1400" dirty="0" smtClean="0"/>
              <a:t>,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83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69"/>
            <a:ext cx="6984776" cy="691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2086562" y="3462826"/>
            <a:ext cx="48245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00" dirty="0" err="1" smtClean="0"/>
              <a:t>World</a:t>
            </a:r>
            <a:r>
              <a:rPr lang="et-EE" sz="1300" dirty="0" smtClean="0"/>
              <a:t> </a:t>
            </a:r>
            <a:r>
              <a:rPr lang="et-EE" sz="1300" dirty="0" err="1" smtClean="0"/>
              <a:t>Health</a:t>
            </a:r>
            <a:r>
              <a:rPr lang="et-EE" sz="1300" dirty="0" smtClean="0"/>
              <a:t> </a:t>
            </a:r>
            <a:r>
              <a:rPr lang="et-EE" sz="1300" dirty="0" err="1" smtClean="0"/>
              <a:t>Organization</a:t>
            </a:r>
            <a:r>
              <a:rPr lang="et-EE" sz="1300" dirty="0" smtClean="0"/>
              <a:t> ZIKV </a:t>
            </a:r>
            <a:r>
              <a:rPr lang="et-EE" sz="1300" dirty="0" err="1" smtClean="0"/>
              <a:t>vaccines</a:t>
            </a:r>
            <a:r>
              <a:rPr lang="et-EE" sz="1300" dirty="0" smtClean="0"/>
              <a:t> </a:t>
            </a:r>
            <a:r>
              <a:rPr lang="et-EE" sz="1300" dirty="0" err="1" smtClean="0"/>
              <a:t>pipeline</a:t>
            </a:r>
            <a:r>
              <a:rPr lang="et-EE" sz="1300" dirty="0" smtClean="0"/>
              <a:t>, </a:t>
            </a:r>
            <a:r>
              <a:rPr lang="et-EE" sz="1300" dirty="0" err="1" smtClean="0"/>
              <a:t>as</a:t>
            </a:r>
            <a:r>
              <a:rPr lang="et-EE" sz="1300" dirty="0" smtClean="0"/>
              <a:t> </a:t>
            </a:r>
            <a:r>
              <a:rPr lang="et-EE" sz="1300" dirty="0" err="1" smtClean="0"/>
              <a:t>of</a:t>
            </a:r>
            <a:r>
              <a:rPr lang="et-EE" sz="1300" dirty="0" smtClean="0"/>
              <a:t> </a:t>
            </a:r>
            <a:r>
              <a:rPr lang="et-EE" sz="1300" dirty="0" err="1" smtClean="0"/>
              <a:t>July</a:t>
            </a:r>
            <a:r>
              <a:rPr lang="et-EE" sz="1300" dirty="0" smtClean="0"/>
              <a:t> 2016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3351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1382</Words>
  <Application>Microsoft Office PowerPoint</Application>
  <PresentationFormat>Экран (4:3)</PresentationFormat>
  <Paragraphs>153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Progress in Zika virus vaccine development</vt:lpstr>
      <vt:lpstr>ZIKV: 1947-2006 </vt:lpstr>
      <vt:lpstr>Known distribution of Zika virus</vt:lpstr>
      <vt:lpstr>ZIKV outbreak has been associated with</vt:lpstr>
      <vt:lpstr>Презентация PowerPoint</vt:lpstr>
      <vt:lpstr>Zika virus</vt:lpstr>
      <vt:lpstr>Challenges in Zika vaccine development</vt:lpstr>
      <vt:lpstr>ZIKV vaccine platforms</vt:lpstr>
      <vt:lpstr>Презентация PowerPoint</vt:lpstr>
      <vt:lpstr>Презентация PowerPoint</vt:lpstr>
      <vt:lpstr>Презентация PowerPoint</vt:lpstr>
      <vt:lpstr>Purified inactivated virus (PIV) vaccines </vt:lpstr>
      <vt:lpstr>Purified inactivated virus (PIV) vaccines </vt:lpstr>
      <vt:lpstr>Purified inactivated virus (PIV) vaccines in development </vt:lpstr>
      <vt:lpstr>Live attenuated vaccine (LAV)</vt:lpstr>
      <vt:lpstr>Zika LAVs in development</vt:lpstr>
      <vt:lpstr>Flavivirus prM-E</vt:lpstr>
      <vt:lpstr>Larocca et al., 2016 „Vaccine protection against Zika virus from Brazil“</vt:lpstr>
      <vt:lpstr>Larocca et al., 2016 „Vaccine protection against Zika virus from Brazil“</vt:lpstr>
      <vt:lpstr>Larocca et al., 2016 „Vaccine protection against Zika virus from Brazil“</vt:lpstr>
      <vt:lpstr>DNA/RNA vaccines in development</vt:lpstr>
      <vt:lpstr>Live vectored vaccines</vt:lpstr>
      <vt:lpstr>Measles-vectored vaccine Themis/Institute Pasteur (Austria/France)</vt:lpstr>
      <vt:lpstr>Lentiviral-vectored vaccine Institut Pasteur </vt:lpstr>
      <vt:lpstr>MVA-VLP GeoVax/University of Georgia (USA)</vt:lpstr>
      <vt:lpstr>Simian adenovirus – vectored vaccine Jenner Institute (University of Oxford)</vt:lpstr>
      <vt:lpstr>Vesicular Stomatitis virus – vectored vaccine Harvard University/NIAID</vt:lpstr>
      <vt:lpstr>Subunit vaccines</vt:lpstr>
      <vt:lpstr>Subunit vaccines</vt:lpstr>
      <vt:lpstr>Concluding remarks</vt:lpstr>
      <vt:lpstr>Thank you for your attention!</vt:lpstr>
    </vt:vector>
  </TitlesOfParts>
  <Company>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Evaz</dc:creator>
  <cp:lastModifiedBy>User 1</cp:lastModifiedBy>
  <cp:revision>60</cp:revision>
  <dcterms:created xsi:type="dcterms:W3CDTF">2016-11-10T10:58:44Z</dcterms:created>
  <dcterms:modified xsi:type="dcterms:W3CDTF">2016-11-17T06:42:54Z</dcterms:modified>
</cp:coreProperties>
</file>