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8" r:id="rId9"/>
    <p:sldId id="269" r:id="rId10"/>
    <p:sldId id="264" r:id="rId11"/>
    <p:sldId id="265" r:id="rId12"/>
    <p:sldId id="266" r:id="rId13"/>
    <p:sldId id="263" r:id="rId14"/>
    <p:sldId id="267" r:id="rId15"/>
  </p:sldIdLst>
  <p:sldSz cx="9144000" cy="6858000" type="screen4x3"/>
  <p:notesSz cx="9144000" cy="6858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17" autoAdjust="0"/>
  </p:normalViewPr>
  <p:slideViewPr>
    <p:cSldViewPr>
      <p:cViewPr>
        <p:scale>
          <a:sx n="84" d="100"/>
          <a:sy n="84" d="100"/>
        </p:scale>
        <p:origin x="-6" y="4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3200" dirty="0" err="1">
                <a:solidFill>
                  <a:schemeClr val="accent2">
                    <a:lumMod val="50000"/>
                  </a:schemeClr>
                </a:solidFill>
              </a:rPr>
              <a:t>Tumour</a:t>
            </a:r>
            <a:r>
              <a:rPr lang="en-US" sz="3200" dirty="0">
                <a:solidFill>
                  <a:schemeClr val="accent2">
                    <a:lumMod val="50000"/>
                  </a:schemeClr>
                </a:solidFill>
              </a:rPr>
              <a:t> grade</a:t>
            </a:r>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Tumour grade</c:v>
                </c:pt>
              </c:strCache>
            </c:strRef>
          </c:tx>
          <c:explosion val="20"/>
          <c:cat>
            <c:strRef>
              <c:f>Sheet1!$A$2:$A$3</c:f>
              <c:strCache>
                <c:ptCount val="2"/>
                <c:pt idx="0">
                  <c:v>Grade 2</c:v>
                </c:pt>
                <c:pt idx="1">
                  <c:v>Grade 3</c:v>
                </c:pt>
              </c:strCache>
            </c:strRef>
          </c:cat>
          <c:val>
            <c:numRef>
              <c:f>Sheet1!$B$2:$B$3</c:f>
              <c:numCache>
                <c:formatCode>General</c:formatCode>
                <c:ptCount val="2"/>
                <c:pt idx="0">
                  <c:v>45</c:v>
                </c:pt>
                <c:pt idx="1">
                  <c:v>16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648373737332228"/>
          <c:y val="0.40055144622073763"/>
          <c:w val="0.17644703370675696"/>
          <c:h val="0.30339553010419151"/>
        </c:manualLayout>
      </c:layout>
      <c:overlay val="0"/>
    </c:legend>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title>
      <c:layout>
        <c:manualLayout>
          <c:xMode val="edge"/>
          <c:yMode val="edge"/>
          <c:x val="0.47903944379662766"/>
          <c:y val="1.4904447236692011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pT</c:v>
                </c:pt>
              </c:strCache>
            </c:strRef>
          </c:tx>
          <c:explosion val="25"/>
          <c:cat>
            <c:strRef>
              <c:f>Sheet1!$A$2:$A$4</c:f>
              <c:strCache>
                <c:ptCount val="3"/>
                <c:pt idx="0">
                  <c:v>pT1 and pT2</c:v>
                </c:pt>
                <c:pt idx="1">
                  <c:v>pT3</c:v>
                </c:pt>
                <c:pt idx="2">
                  <c:v>pT4</c:v>
                </c:pt>
              </c:strCache>
            </c:strRef>
          </c:cat>
          <c:val>
            <c:numRef>
              <c:f>Sheet1!$B$2:$B$4</c:f>
              <c:numCache>
                <c:formatCode>General</c:formatCode>
                <c:ptCount val="3"/>
                <c:pt idx="0">
                  <c:v>12</c:v>
                </c:pt>
                <c:pt idx="1">
                  <c:v>27</c:v>
                </c:pt>
                <c:pt idx="2">
                  <c:v>22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6.8512440719340498E-2"/>
          <c:y val="4.0552294599538692E-2"/>
          <c:w val="0.77051860816819684"/>
          <c:h val="0.87197730586706967"/>
        </c:manualLayout>
      </c:layout>
      <c:bar3DChart>
        <c:barDir val="col"/>
        <c:grouping val="standard"/>
        <c:varyColors val="0"/>
        <c:ser>
          <c:idx val="0"/>
          <c:order val="0"/>
          <c:tx>
            <c:strRef>
              <c:f>Sheet1!$B$1</c:f>
              <c:strCache>
                <c:ptCount val="1"/>
                <c:pt idx="0">
                  <c:v>p53</c:v>
                </c:pt>
              </c:strCache>
            </c:strRef>
          </c:tx>
          <c:invertIfNegative val="0"/>
          <c:cat>
            <c:strRef>
              <c:f>Sheet1!$A$2:$A$4</c:f>
              <c:strCache>
                <c:ptCount val="3"/>
                <c:pt idx="0">
                  <c:v>pT1, pT2</c:v>
                </c:pt>
                <c:pt idx="1">
                  <c:v>pT3</c:v>
                </c:pt>
                <c:pt idx="2">
                  <c:v>pT4</c:v>
                </c:pt>
              </c:strCache>
            </c:strRef>
          </c:cat>
          <c:val>
            <c:numRef>
              <c:f>Sheet1!$B$2:$B$4</c:f>
              <c:numCache>
                <c:formatCode>General</c:formatCode>
                <c:ptCount val="3"/>
                <c:pt idx="0">
                  <c:v>16.399999999999999</c:v>
                </c:pt>
                <c:pt idx="1">
                  <c:v>11.6</c:v>
                </c:pt>
                <c:pt idx="2">
                  <c:v>9.9</c:v>
                </c:pt>
              </c:numCache>
            </c:numRef>
          </c:val>
        </c:ser>
        <c:ser>
          <c:idx val="1"/>
          <c:order val="1"/>
          <c:tx>
            <c:strRef>
              <c:f>Sheet1!$C$1</c:f>
              <c:strCache>
                <c:ptCount val="1"/>
                <c:pt idx="0">
                  <c:v>ki67</c:v>
                </c:pt>
              </c:strCache>
            </c:strRef>
          </c:tx>
          <c:invertIfNegative val="0"/>
          <c:cat>
            <c:strRef>
              <c:f>Sheet1!$A$2:$A$4</c:f>
              <c:strCache>
                <c:ptCount val="3"/>
                <c:pt idx="0">
                  <c:v>pT1, pT2</c:v>
                </c:pt>
                <c:pt idx="1">
                  <c:v>pT3</c:v>
                </c:pt>
                <c:pt idx="2">
                  <c:v>pT4</c:v>
                </c:pt>
              </c:strCache>
            </c:strRef>
          </c:cat>
          <c:val>
            <c:numRef>
              <c:f>Sheet1!$C$2:$C$4</c:f>
              <c:numCache>
                <c:formatCode>General</c:formatCode>
                <c:ptCount val="3"/>
                <c:pt idx="0">
                  <c:v>17</c:v>
                </c:pt>
                <c:pt idx="1">
                  <c:v>15.7</c:v>
                </c:pt>
                <c:pt idx="2">
                  <c:v>17.600000000000001</c:v>
                </c:pt>
              </c:numCache>
            </c:numRef>
          </c:val>
        </c:ser>
        <c:dLbls>
          <c:showLegendKey val="0"/>
          <c:showVal val="0"/>
          <c:showCatName val="0"/>
          <c:showSerName val="0"/>
          <c:showPercent val="0"/>
          <c:showBubbleSize val="0"/>
        </c:dLbls>
        <c:gapWidth val="150"/>
        <c:shape val="cylinder"/>
        <c:axId val="128111360"/>
        <c:axId val="128112896"/>
        <c:axId val="128086464"/>
      </c:bar3DChart>
      <c:catAx>
        <c:axId val="128111360"/>
        <c:scaling>
          <c:orientation val="minMax"/>
        </c:scaling>
        <c:delete val="0"/>
        <c:axPos val="b"/>
        <c:majorTickMark val="out"/>
        <c:minorTickMark val="none"/>
        <c:tickLblPos val="nextTo"/>
        <c:crossAx val="128112896"/>
        <c:crosses val="autoZero"/>
        <c:auto val="1"/>
        <c:lblAlgn val="ctr"/>
        <c:lblOffset val="100"/>
        <c:noMultiLvlLbl val="0"/>
      </c:catAx>
      <c:valAx>
        <c:axId val="128112896"/>
        <c:scaling>
          <c:orientation val="minMax"/>
        </c:scaling>
        <c:delete val="0"/>
        <c:axPos val="l"/>
        <c:majorGridlines/>
        <c:numFmt formatCode="General" sourceLinked="1"/>
        <c:majorTickMark val="out"/>
        <c:minorTickMark val="none"/>
        <c:tickLblPos val="nextTo"/>
        <c:crossAx val="128111360"/>
        <c:crosses val="autoZero"/>
        <c:crossBetween val="between"/>
      </c:valAx>
      <c:serAx>
        <c:axId val="128086464"/>
        <c:scaling>
          <c:orientation val="minMax"/>
        </c:scaling>
        <c:delete val="0"/>
        <c:axPos val="b"/>
        <c:majorTickMark val="out"/>
        <c:minorTickMark val="none"/>
        <c:tickLblPos val="nextTo"/>
        <c:crossAx val="128112896"/>
        <c:crosses val="autoZero"/>
      </c:serAx>
    </c:plotArea>
    <c:legend>
      <c:legendPos val="r"/>
      <c:layout/>
      <c:overlay val="0"/>
    </c:legend>
    <c:plotVisOnly val="1"/>
    <c:dispBlanksAs val="gap"/>
    <c:showDLblsOverMax val="0"/>
  </c:chart>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p53</c:v>
                </c:pt>
              </c:strCache>
            </c:strRef>
          </c:tx>
          <c:invertIfNegative val="0"/>
          <c:cat>
            <c:strRef>
              <c:f>Sheet1!$A$2:$A$3</c:f>
              <c:strCache>
                <c:ptCount val="2"/>
                <c:pt idx="0">
                  <c:v>Grade 2</c:v>
                </c:pt>
                <c:pt idx="1">
                  <c:v>Grade 3</c:v>
                </c:pt>
              </c:strCache>
            </c:strRef>
          </c:cat>
          <c:val>
            <c:numRef>
              <c:f>Sheet1!$B$2:$B$3</c:f>
              <c:numCache>
                <c:formatCode>General</c:formatCode>
                <c:ptCount val="2"/>
                <c:pt idx="0">
                  <c:v>12.2</c:v>
                </c:pt>
                <c:pt idx="1">
                  <c:v>10.1</c:v>
                </c:pt>
              </c:numCache>
            </c:numRef>
          </c:val>
        </c:ser>
        <c:ser>
          <c:idx val="1"/>
          <c:order val="1"/>
          <c:tx>
            <c:strRef>
              <c:f>Sheet1!$C$1</c:f>
              <c:strCache>
                <c:ptCount val="1"/>
                <c:pt idx="0">
                  <c:v>Ki67</c:v>
                </c:pt>
              </c:strCache>
            </c:strRef>
          </c:tx>
          <c:invertIfNegative val="0"/>
          <c:cat>
            <c:strRef>
              <c:f>Sheet1!$A$2:$A$3</c:f>
              <c:strCache>
                <c:ptCount val="2"/>
                <c:pt idx="0">
                  <c:v>Grade 2</c:v>
                </c:pt>
                <c:pt idx="1">
                  <c:v>Grade 3</c:v>
                </c:pt>
              </c:strCache>
            </c:strRef>
          </c:cat>
          <c:val>
            <c:numRef>
              <c:f>Sheet1!$C$2:$C$3</c:f>
              <c:numCache>
                <c:formatCode>General</c:formatCode>
                <c:ptCount val="2"/>
                <c:pt idx="0">
                  <c:v>16.7</c:v>
                </c:pt>
                <c:pt idx="1">
                  <c:v>16.399999999999999</c:v>
                </c:pt>
              </c:numCache>
            </c:numRef>
          </c:val>
        </c:ser>
        <c:dLbls>
          <c:showLegendKey val="0"/>
          <c:showVal val="0"/>
          <c:showCatName val="0"/>
          <c:showSerName val="0"/>
          <c:showPercent val="0"/>
          <c:showBubbleSize val="0"/>
        </c:dLbls>
        <c:gapWidth val="150"/>
        <c:shape val="cylinder"/>
        <c:axId val="128874368"/>
        <c:axId val="128875904"/>
        <c:axId val="128088256"/>
      </c:bar3DChart>
      <c:catAx>
        <c:axId val="128874368"/>
        <c:scaling>
          <c:orientation val="minMax"/>
        </c:scaling>
        <c:delete val="0"/>
        <c:axPos val="b"/>
        <c:majorTickMark val="out"/>
        <c:minorTickMark val="none"/>
        <c:tickLblPos val="nextTo"/>
        <c:crossAx val="128875904"/>
        <c:crosses val="autoZero"/>
        <c:auto val="1"/>
        <c:lblAlgn val="ctr"/>
        <c:lblOffset val="100"/>
        <c:noMultiLvlLbl val="0"/>
      </c:catAx>
      <c:valAx>
        <c:axId val="128875904"/>
        <c:scaling>
          <c:orientation val="minMax"/>
        </c:scaling>
        <c:delete val="0"/>
        <c:axPos val="l"/>
        <c:majorGridlines/>
        <c:numFmt formatCode="General" sourceLinked="1"/>
        <c:majorTickMark val="out"/>
        <c:minorTickMark val="none"/>
        <c:tickLblPos val="nextTo"/>
        <c:crossAx val="128874368"/>
        <c:crosses val="autoZero"/>
        <c:crossBetween val="between"/>
      </c:valAx>
      <c:serAx>
        <c:axId val="128088256"/>
        <c:scaling>
          <c:orientation val="minMax"/>
        </c:scaling>
        <c:delete val="0"/>
        <c:axPos val="b"/>
        <c:majorTickMark val="out"/>
        <c:minorTickMark val="none"/>
        <c:tickLblPos val="nextTo"/>
        <c:crossAx val="128875904"/>
        <c:crosses val="autoZero"/>
      </c:serAx>
    </c:plotArea>
    <c:legend>
      <c:legendPos val="r"/>
      <c:overlay val="0"/>
    </c:legend>
    <c:plotVisOnly val="1"/>
    <c:dispBlanksAs val="gap"/>
    <c:showDLblsOverMax val="0"/>
  </c:chart>
  <c:txPr>
    <a:bodyPr/>
    <a:lstStyle/>
    <a:p>
      <a:pPr>
        <a:defRPr sz="1800"/>
      </a:pPr>
      <a:endParaRPr lang="sv-S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0.43697</cdr:x>
      <cdr:y>0.5493</cdr:y>
    </cdr:from>
    <cdr:to>
      <cdr:x>0.61345</cdr:x>
      <cdr:y>0.69014</cdr:y>
    </cdr:to>
    <cdr:sp macro="" textlink="">
      <cdr:nvSpPr>
        <cdr:cNvPr id="2" name="TextBox 1"/>
        <cdr:cNvSpPr txBox="1"/>
      </cdr:nvSpPr>
      <cdr:spPr>
        <a:xfrm xmlns:a="http://schemas.openxmlformats.org/drawingml/2006/main">
          <a:off x="3744416" y="2808312"/>
          <a:ext cx="1512168" cy="720080"/>
        </a:xfrm>
        <a:prstGeom xmlns:a="http://schemas.openxmlformats.org/drawingml/2006/main" prst="rect">
          <a:avLst/>
        </a:prstGeom>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a:r>
            <a:rPr lang="en-GB" sz="1800" b="1" dirty="0" smtClean="0">
              <a:latin typeface="+mn-lt"/>
              <a:ea typeface="+mn-ea"/>
              <a:cs typeface="+mn-cs"/>
            </a:rPr>
            <a:t>4</a:t>
          </a:r>
          <a:r>
            <a:rPr lang="lv-LV" sz="1800" b="1" dirty="0" smtClean="0">
              <a:latin typeface="+mn-lt"/>
              <a:ea typeface="+mn-ea"/>
              <a:cs typeface="+mn-cs"/>
            </a:rPr>
            <a:t>4</a:t>
          </a:r>
          <a:r>
            <a:rPr lang="en-GB" sz="1800" b="1" dirty="0" smtClean="0">
              <a:latin typeface="+mn-lt"/>
              <a:ea typeface="+mn-ea"/>
              <a:cs typeface="+mn-cs"/>
            </a:rPr>
            <a:t>.3</a:t>
          </a:r>
          <a:r>
            <a:rPr lang="en-GB" sz="1800" b="1" dirty="0">
              <a:latin typeface="+mn-lt"/>
              <a:ea typeface="+mn-ea"/>
              <a:cs typeface="+mn-cs"/>
            </a:rPr>
            <a:t>% [</a:t>
          </a:r>
          <a:r>
            <a:rPr lang="en-GB" sz="1800" b="1" dirty="0" smtClean="0">
              <a:latin typeface="+mn-lt"/>
              <a:ea typeface="+mn-ea"/>
              <a:cs typeface="+mn-cs"/>
            </a:rPr>
            <a:t>32.5–56.7</a:t>
          </a:r>
          <a:r>
            <a:rPr lang="lv-LV" sz="1800" b="1" dirty="0" smtClean="0">
              <a:latin typeface="+mn-lt"/>
              <a:ea typeface="+mn-ea"/>
              <a:cs typeface="+mn-cs"/>
            </a:rPr>
            <a:t>]</a:t>
          </a:r>
          <a:endParaRPr lang="lv-LV"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3871CD0-6229-4850-92BF-ECE7C62848D1}" type="datetimeFigureOut">
              <a:rPr lang="lv-LV" smtClean="0"/>
              <a:t>2016.07.01.</a:t>
            </a:fld>
            <a:endParaRPr lang="lv-LV"/>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E5BC724-3A98-4BE9-B725-2596ABA5A9CB}" type="slidenum">
              <a:rPr lang="lv-LV" smtClean="0"/>
              <a:t>‹#›</a:t>
            </a:fld>
            <a:endParaRPr lang="lv-LV"/>
          </a:p>
        </p:txBody>
      </p:sp>
    </p:spTree>
    <p:extLst>
      <p:ext uri="{BB962C8B-B14F-4D97-AF65-F5344CB8AC3E}">
        <p14:creationId xmlns:p14="http://schemas.microsoft.com/office/powerpoint/2010/main" val="46539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429FB6F-4393-4C17-854A-9DBF03D9776C}" type="datetimeFigureOut">
              <a:rPr lang="lv-LV" smtClean="0"/>
              <a:t>2016.07.01.</a:t>
            </a:fld>
            <a:endParaRPr lang="lv-LV"/>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DD9C473E-B756-4CB1-A01C-6D7FEC25CB89}" type="slidenum">
              <a:rPr lang="lv-LV" smtClean="0"/>
              <a:t>‹#›</a:t>
            </a:fld>
            <a:endParaRPr lang="lv-LV"/>
          </a:p>
        </p:txBody>
      </p:sp>
    </p:spTree>
    <p:extLst>
      <p:ext uri="{BB962C8B-B14F-4D97-AF65-F5344CB8AC3E}">
        <p14:creationId xmlns:p14="http://schemas.microsoft.com/office/powerpoint/2010/main" val="363328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smtClean="0"/>
              <a:t>Dear</a:t>
            </a:r>
            <a:r>
              <a:rPr lang="lv-LV" baseline="0" dirty="0" smtClean="0"/>
              <a:t> </a:t>
            </a:r>
            <a:r>
              <a:rPr lang="lv-LV" baseline="0" dirty="0" err="1" smtClean="0"/>
              <a:t>proffesors</a:t>
            </a:r>
            <a:r>
              <a:rPr lang="lv-LV" baseline="0" dirty="0" smtClean="0"/>
              <a:t>, </a:t>
            </a:r>
            <a:r>
              <a:rPr lang="lv-LV" baseline="0" dirty="0" err="1" smtClean="0"/>
              <a:t>dear</a:t>
            </a:r>
            <a:r>
              <a:rPr lang="lv-LV" baseline="0" dirty="0" smtClean="0"/>
              <a:t> </a:t>
            </a:r>
            <a:r>
              <a:rPr lang="lv-LV" baseline="0" dirty="0" err="1" smtClean="0"/>
              <a:t>collegues</a:t>
            </a:r>
            <a:r>
              <a:rPr lang="lv-LV" baseline="0" dirty="0" smtClean="0"/>
              <a:t> </a:t>
            </a:r>
            <a:r>
              <a:rPr lang="lv-LV" baseline="0" dirty="0" err="1" smtClean="0"/>
              <a:t>please</a:t>
            </a:r>
            <a:r>
              <a:rPr lang="lv-LV" baseline="0" dirty="0" smtClean="0"/>
              <a:t> </a:t>
            </a:r>
            <a:r>
              <a:rPr lang="lv-LV" baseline="0" dirty="0" err="1" smtClean="0"/>
              <a:t>let</a:t>
            </a:r>
            <a:r>
              <a:rPr lang="lv-LV" baseline="0" dirty="0" smtClean="0"/>
              <a:t> </a:t>
            </a:r>
            <a:r>
              <a:rPr lang="lv-LV" baseline="0" dirty="0" err="1" smtClean="0"/>
              <a:t>me</a:t>
            </a:r>
            <a:r>
              <a:rPr lang="lv-LV" baseline="0" dirty="0" smtClean="0"/>
              <a:t> </a:t>
            </a:r>
            <a:r>
              <a:rPr lang="lv-LV" baseline="0" dirty="0" err="1" smtClean="0"/>
              <a:t>introduce</a:t>
            </a:r>
            <a:r>
              <a:rPr lang="lv-LV" baseline="0" dirty="0" smtClean="0"/>
              <a:t> </a:t>
            </a:r>
            <a:r>
              <a:rPr lang="lv-LV" baseline="0" dirty="0" err="1" smtClean="0"/>
              <a:t>you</a:t>
            </a:r>
            <a:r>
              <a:rPr lang="lv-LV" baseline="0" dirty="0" smtClean="0"/>
              <a:t> </a:t>
            </a:r>
            <a:r>
              <a:rPr lang="lv-LV" baseline="0" dirty="0" err="1" smtClean="0"/>
              <a:t>with</a:t>
            </a:r>
            <a:r>
              <a:rPr lang="lv-LV" baseline="0" dirty="0" smtClean="0"/>
              <a:t> </a:t>
            </a:r>
            <a:r>
              <a:rPr lang="lv-LV" baseline="0" dirty="0" err="1" smtClean="0"/>
              <a:t>our</a:t>
            </a:r>
            <a:r>
              <a:rPr lang="lv-LV" baseline="0" dirty="0" smtClean="0"/>
              <a:t> </a:t>
            </a:r>
            <a:r>
              <a:rPr lang="lv-LV" baseline="0" dirty="0" err="1" smtClean="0"/>
              <a:t>research</a:t>
            </a:r>
            <a:r>
              <a:rPr lang="lv-LV" baseline="0" dirty="0" smtClean="0"/>
              <a:t> </a:t>
            </a:r>
            <a:r>
              <a:rPr lang="lv-LV" baseline="0" dirty="0" err="1" smtClean="0"/>
              <a:t>about</a:t>
            </a:r>
            <a:r>
              <a:rPr lang="lv-LV" baseline="0" dirty="0" smtClean="0"/>
              <a:t> p53 </a:t>
            </a:r>
            <a:r>
              <a:rPr lang="lv-LV" baseline="0" dirty="0" err="1" smtClean="0"/>
              <a:t>protein</a:t>
            </a:r>
            <a:r>
              <a:rPr lang="lv-LV" baseline="0" dirty="0" smtClean="0"/>
              <a:t> </a:t>
            </a:r>
            <a:r>
              <a:rPr lang="lv-LV" baseline="0" dirty="0" err="1" smtClean="0"/>
              <a:t>expression</a:t>
            </a:r>
            <a:r>
              <a:rPr lang="lv-LV" baseline="0" dirty="0" smtClean="0"/>
              <a:t> </a:t>
            </a:r>
            <a:r>
              <a:rPr lang="lv-LV" baseline="0" dirty="0" err="1" smtClean="0"/>
              <a:t>and</a:t>
            </a:r>
            <a:r>
              <a:rPr lang="lv-LV" baseline="0" dirty="0" smtClean="0"/>
              <a:t> </a:t>
            </a:r>
            <a:r>
              <a:rPr lang="lv-LV" baseline="0" dirty="0" err="1" smtClean="0"/>
              <a:t>its</a:t>
            </a:r>
            <a:r>
              <a:rPr lang="lv-LV" baseline="0" dirty="0" smtClean="0"/>
              <a:t> </a:t>
            </a:r>
            <a:r>
              <a:rPr lang="lv-LV" baseline="0" dirty="0" err="1" smtClean="0"/>
              <a:t>correlation</a:t>
            </a:r>
            <a:r>
              <a:rPr lang="lv-LV" baseline="0" dirty="0" smtClean="0"/>
              <a:t> </a:t>
            </a:r>
            <a:r>
              <a:rPr lang="lv-LV" baseline="0" dirty="0" err="1" smtClean="0"/>
              <a:t>with</a:t>
            </a:r>
            <a:r>
              <a:rPr lang="lv-LV" baseline="0" dirty="0" smtClean="0"/>
              <a:t> </a:t>
            </a:r>
            <a:r>
              <a:rPr lang="lv-LV" baseline="0" dirty="0" err="1" smtClean="0"/>
              <a:t>cell</a:t>
            </a:r>
            <a:r>
              <a:rPr lang="lv-LV" baseline="0" dirty="0" smtClean="0"/>
              <a:t> </a:t>
            </a:r>
            <a:r>
              <a:rPr lang="lv-LV" baseline="0" dirty="0" err="1" smtClean="0"/>
              <a:t>proliferation</a:t>
            </a:r>
            <a:r>
              <a:rPr lang="lv-LV" baseline="0" dirty="0" smtClean="0"/>
              <a:t> </a:t>
            </a:r>
            <a:r>
              <a:rPr lang="lv-LV" baseline="0" dirty="0" err="1" smtClean="0"/>
              <a:t>in</a:t>
            </a:r>
            <a:r>
              <a:rPr lang="lv-LV" baseline="0" dirty="0" smtClean="0"/>
              <a:t> </a:t>
            </a:r>
            <a:r>
              <a:rPr lang="lv-LV" baseline="0" dirty="0" err="1" smtClean="0"/>
              <a:t>colorectal</a:t>
            </a:r>
            <a:r>
              <a:rPr lang="lv-LV" baseline="0" dirty="0" smtClean="0"/>
              <a:t> </a:t>
            </a:r>
            <a:r>
              <a:rPr lang="lv-LV" baseline="0" dirty="0" err="1" smtClean="0"/>
              <a:t>cancer</a:t>
            </a:r>
            <a:r>
              <a:rPr lang="lv-LV" baseline="0" dirty="0" smtClean="0"/>
              <a:t>.</a:t>
            </a:r>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1</a:t>
            </a:fld>
            <a:endParaRPr lang="lv-LV"/>
          </a:p>
        </p:txBody>
      </p:sp>
    </p:spTree>
    <p:extLst>
      <p:ext uri="{BB962C8B-B14F-4D97-AF65-F5344CB8AC3E}">
        <p14:creationId xmlns:p14="http://schemas.microsoft.com/office/powerpoint/2010/main" val="2251070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were no statistically significant differences between Ki-67 and p53 expression by </a:t>
            </a:r>
            <a:r>
              <a:rPr lang="en-GB" sz="1200" kern="1200" dirty="0" err="1" smtClean="0">
                <a:solidFill>
                  <a:schemeClr val="tx1"/>
                </a:solidFill>
                <a:effectLst/>
                <a:latin typeface="+mn-lt"/>
                <a:ea typeface="+mn-ea"/>
                <a:cs typeface="+mn-cs"/>
              </a:rPr>
              <a:t>pT</a:t>
            </a:r>
            <a:r>
              <a:rPr lang="en-GB" sz="1200" kern="1200" dirty="0" smtClean="0">
                <a:solidFill>
                  <a:schemeClr val="tx1"/>
                </a:solidFill>
                <a:effectLst/>
                <a:latin typeface="+mn-lt"/>
                <a:ea typeface="+mn-ea"/>
                <a:cs typeface="+mn-cs"/>
              </a:rPr>
              <a:t> parameters. The mean proliferation fraction (Ki-67) was 15.7% [12.9–18.6] in pT3 and 17.6% [14.8–20.4] in pT4 cancers. The mean fraction of p53 was 11.6% [5.8–17.4] in pT3 and 9.9% [3.9–15.9] in pT4.</a:t>
            </a:r>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10</a:t>
            </a:fld>
            <a:endParaRPr lang="lv-LV"/>
          </a:p>
        </p:txBody>
      </p:sp>
    </p:spTree>
    <p:extLst>
      <p:ext uri="{BB962C8B-B14F-4D97-AF65-F5344CB8AC3E}">
        <p14:creationId xmlns:p14="http://schemas.microsoft.com/office/powerpoint/2010/main" val="247795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err="1" smtClean="0">
                <a:solidFill>
                  <a:schemeClr val="tx1"/>
                </a:solidFill>
                <a:effectLst/>
                <a:latin typeface="+mn-lt"/>
                <a:ea typeface="+mn-ea"/>
                <a:cs typeface="+mn-cs"/>
              </a:rPr>
              <a:t>By</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tumour</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grade-</a:t>
            </a:r>
            <a:r>
              <a:rPr lang="lv-LV"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G2 adenocarcinomas showed expression of Ki-67 in 16.7% [14.7–18.7] of neoplastic cells and p53 in 12.2% [7.5–16.9] of tumour cells, but G3 carcinomas expressed Ki-67 in 16.4% [12.8–20.0] of cells and p53 in 10.1% [3.9–16.2] of neoplastic parenchyma. </a:t>
            </a:r>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11</a:t>
            </a:fld>
            <a:endParaRPr lang="lv-LV"/>
          </a:p>
        </p:txBody>
      </p:sp>
    </p:spTree>
    <p:extLst>
      <p:ext uri="{BB962C8B-B14F-4D97-AF65-F5344CB8AC3E}">
        <p14:creationId xmlns:p14="http://schemas.microsoft.com/office/powerpoint/2010/main" val="1194319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smtClean="0"/>
              <a:t>We</a:t>
            </a:r>
            <a:r>
              <a:rPr lang="lv-LV" dirty="0" smtClean="0"/>
              <a:t> </a:t>
            </a:r>
            <a:r>
              <a:rPr lang="lv-LV" dirty="0" err="1" smtClean="0"/>
              <a:t>did</a:t>
            </a:r>
            <a:r>
              <a:rPr lang="lv-LV" dirty="0" smtClean="0"/>
              <a:t> </a:t>
            </a:r>
            <a:r>
              <a:rPr lang="lv-LV" dirty="0" err="1" smtClean="0"/>
              <a:t>compare</a:t>
            </a:r>
            <a:r>
              <a:rPr lang="lv-LV" dirty="0" smtClean="0"/>
              <a:t> </a:t>
            </a:r>
            <a:r>
              <a:rPr lang="lv-LV" dirty="0" err="1" smtClean="0"/>
              <a:t>results</a:t>
            </a:r>
            <a:r>
              <a:rPr lang="lv-LV" dirty="0" smtClean="0"/>
              <a:t> </a:t>
            </a:r>
            <a:r>
              <a:rPr lang="lv-LV" dirty="0" err="1" smtClean="0"/>
              <a:t>using</a:t>
            </a:r>
            <a:r>
              <a:rPr lang="lv-LV" dirty="0" smtClean="0"/>
              <a:t> </a:t>
            </a:r>
            <a:r>
              <a:rPr lang="en-US" dirty="0" smtClean="0"/>
              <a:t>Spearman rank correlation test </a:t>
            </a:r>
            <a:r>
              <a:rPr lang="lv-LV" dirty="0" err="1" smtClean="0"/>
              <a:t>and</a:t>
            </a:r>
            <a:r>
              <a:rPr lang="lv-LV" dirty="0" smtClean="0"/>
              <a:t> it </a:t>
            </a:r>
            <a:r>
              <a:rPr lang="en-US" dirty="0" smtClean="0"/>
              <a:t>showed no significant correlation between p53 and Ki-67 expression (</a:t>
            </a:r>
            <a:r>
              <a:rPr lang="en-US" dirty="0" err="1" smtClean="0"/>
              <a:t>Rs</a:t>
            </a:r>
            <a:r>
              <a:rPr lang="en-US" dirty="0" smtClean="0"/>
              <a:t>=0.049; p=0.71). By Mann-Whitney test, no statistically significant associations were found between p53 or Ki-67 and </a:t>
            </a:r>
            <a:r>
              <a:rPr lang="en-US" dirty="0" err="1" smtClean="0"/>
              <a:t>tumour</a:t>
            </a:r>
            <a:r>
              <a:rPr lang="en-US" dirty="0" smtClean="0"/>
              <a:t> grade: p=0.68 and p=0.86, respectively</a:t>
            </a:r>
          </a:p>
          <a:p>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12</a:t>
            </a:fld>
            <a:endParaRPr lang="lv-LV"/>
          </a:p>
        </p:txBody>
      </p:sp>
    </p:spTree>
    <p:extLst>
      <p:ext uri="{BB962C8B-B14F-4D97-AF65-F5344CB8AC3E}">
        <p14:creationId xmlns:p14="http://schemas.microsoft.com/office/powerpoint/2010/main" val="2649146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Contrasting with older publications, our study did not confirm any differences in mean p53 and Ki-67 expression according </a:t>
            </a:r>
            <a:r>
              <a:rPr lang="en-US" dirty="0" err="1" smtClean="0"/>
              <a:t>tumour</a:t>
            </a:r>
            <a:r>
              <a:rPr lang="en-US" dirty="0" smtClean="0"/>
              <a:t> grade and </a:t>
            </a:r>
            <a:r>
              <a:rPr lang="en-US" dirty="0" err="1" smtClean="0"/>
              <a:t>pT</a:t>
            </a:r>
            <a:r>
              <a:rPr lang="en-US" dirty="0" smtClean="0"/>
              <a:t> parameters. This grade- and stage-related homogeneity suggests uniform treatment applicability. </a:t>
            </a:r>
            <a:r>
              <a:rPr lang="lv-LV" dirty="0" err="1" smtClean="0"/>
              <a:t>In</a:t>
            </a:r>
            <a:r>
              <a:rPr lang="lv-LV" dirty="0" smtClean="0"/>
              <a:t> </a:t>
            </a:r>
            <a:r>
              <a:rPr lang="lv-LV" dirty="0" err="1" smtClean="0"/>
              <a:t>some</a:t>
            </a:r>
            <a:r>
              <a:rPr lang="lv-LV" dirty="0" smtClean="0"/>
              <a:t> </a:t>
            </a:r>
            <a:r>
              <a:rPr lang="lv-LV" dirty="0" err="1" smtClean="0"/>
              <a:t>author</a:t>
            </a:r>
            <a:r>
              <a:rPr lang="lv-LV" dirty="0" smtClean="0"/>
              <a:t> </a:t>
            </a:r>
            <a:r>
              <a:rPr lang="lv-LV" dirty="0" err="1" smtClean="0"/>
              <a:t>works</a:t>
            </a:r>
            <a:r>
              <a:rPr lang="lv-LV" dirty="0" smtClean="0"/>
              <a:t> </a:t>
            </a:r>
            <a:r>
              <a:rPr lang="en-US" dirty="0" smtClean="0"/>
              <a:t>Cell proliferation has been associated with better response to neoadjuvant chemotherapy</a:t>
            </a:r>
            <a:r>
              <a:rPr lang="lv-LV" dirty="0" smtClean="0"/>
              <a:t>,</a:t>
            </a:r>
            <a:r>
              <a:rPr lang="lv-LV" baseline="0" dirty="0" smtClean="0"/>
              <a:t> </a:t>
            </a:r>
            <a:r>
              <a:rPr lang="en-US" dirty="0" smtClean="0"/>
              <a:t>while p53 expression could be targeted by cancer vaccines</a:t>
            </a:r>
            <a:r>
              <a:rPr lang="lv-LV" dirty="0" smtClean="0"/>
              <a:t>.</a:t>
            </a:r>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13</a:t>
            </a:fld>
            <a:endParaRPr lang="lv-LV"/>
          </a:p>
        </p:txBody>
      </p:sp>
    </p:spTree>
    <p:extLst>
      <p:ext uri="{BB962C8B-B14F-4D97-AF65-F5344CB8AC3E}">
        <p14:creationId xmlns:p14="http://schemas.microsoft.com/office/powerpoint/2010/main" val="585035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smtClean="0"/>
              <a:t>Thank</a:t>
            </a:r>
            <a:r>
              <a:rPr lang="lv-LV" dirty="0" smtClean="0"/>
              <a:t> </a:t>
            </a:r>
            <a:r>
              <a:rPr lang="lv-LV" dirty="0" err="1" smtClean="0"/>
              <a:t>you</a:t>
            </a:r>
            <a:r>
              <a:rPr lang="lv-LV" smtClean="0"/>
              <a:t>.</a:t>
            </a:r>
            <a:endParaRPr lang="lv-LV"/>
          </a:p>
        </p:txBody>
      </p:sp>
      <p:sp>
        <p:nvSpPr>
          <p:cNvPr id="4" name="Slide Number Placeholder 3"/>
          <p:cNvSpPr>
            <a:spLocks noGrp="1"/>
          </p:cNvSpPr>
          <p:nvPr>
            <p:ph type="sldNum" sz="quarter" idx="10"/>
          </p:nvPr>
        </p:nvSpPr>
        <p:spPr/>
        <p:txBody>
          <a:bodyPr/>
          <a:lstStyle/>
          <a:p>
            <a:fld id="{DD9C473E-B756-4CB1-A01C-6D7FEC25CB89}" type="slidenum">
              <a:rPr lang="lv-LV" smtClean="0"/>
              <a:t>14</a:t>
            </a:fld>
            <a:endParaRPr lang="lv-LV"/>
          </a:p>
        </p:txBody>
      </p:sp>
    </p:spTree>
    <p:extLst>
      <p:ext uri="{BB962C8B-B14F-4D97-AF65-F5344CB8AC3E}">
        <p14:creationId xmlns:p14="http://schemas.microsoft.com/office/powerpoint/2010/main" val="326698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Colorectal cancer is </a:t>
            </a:r>
            <a:r>
              <a:rPr lang="lv-LV" sz="1200" kern="1200" dirty="0" err="1" smtClean="0">
                <a:solidFill>
                  <a:schemeClr val="tx1"/>
                </a:solidFill>
                <a:effectLst/>
                <a:latin typeface="+mn-lt"/>
                <a:ea typeface="+mn-ea"/>
                <a:cs typeface="+mn-cs"/>
              </a:rPr>
              <a:t>still</a:t>
            </a:r>
            <a:r>
              <a:rPr lang="lv-LV" sz="1200" kern="1200" baseline="0" dirty="0" smtClean="0">
                <a:solidFill>
                  <a:schemeClr val="tx1"/>
                </a:solidFill>
                <a:effectLst/>
                <a:latin typeface="+mn-lt"/>
                <a:ea typeface="+mn-ea"/>
                <a:cs typeface="+mn-cs"/>
              </a:rPr>
              <a:t> </a:t>
            </a:r>
            <a:r>
              <a:rPr lang="lv-LV" sz="1200" kern="1200" baseline="0" dirty="0" err="1" smtClean="0">
                <a:solidFill>
                  <a:schemeClr val="tx1"/>
                </a:solidFill>
                <a:effectLst/>
                <a:latin typeface="+mn-lt"/>
                <a:ea typeface="+mn-ea"/>
                <a:cs typeface="+mn-cs"/>
              </a:rPr>
              <a:t>one</a:t>
            </a:r>
            <a:r>
              <a:rPr lang="lv-LV" sz="1200" kern="1200" baseline="0" dirty="0" smtClean="0">
                <a:solidFill>
                  <a:schemeClr val="tx1"/>
                </a:solidFill>
                <a:effectLst/>
                <a:latin typeface="+mn-lt"/>
                <a:ea typeface="+mn-ea"/>
                <a:cs typeface="+mn-cs"/>
              </a:rPr>
              <a:t> </a:t>
            </a:r>
            <a:r>
              <a:rPr lang="lv-LV" sz="1200" kern="1200" baseline="0" dirty="0" err="1" smtClean="0">
                <a:solidFill>
                  <a:schemeClr val="tx1"/>
                </a:solidFill>
                <a:effectLst/>
                <a:latin typeface="+mn-lt"/>
                <a:ea typeface="+mn-ea"/>
                <a:cs typeface="+mn-cs"/>
              </a:rPr>
              <a:t>of</a:t>
            </a:r>
            <a:r>
              <a:rPr lang="en-GB" sz="1200" kern="1200" dirty="0" smtClean="0">
                <a:solidFill>
                  <a:schemeClr val="tx1"/>
                </a:solidFill>
                <a:effectLst/>
                <a:latin typeface="+mn-lt"/>
                <a:ea typeface="+mn-ea"/>
                <a:cs typeface="+mn-cs"/>
              </a:rPr>
              <a:t> the most frequent malignancies globally and in the Western world. Cell proliferation is one of the indicators that show tumour progression rate and can be associated with worse prognosis of colorectal cancer</a:t>
            </a:r>
            <a:r>
              <a:rPr lang="lv-LV" sz="1200" kern="1200" dirty="0" smtClean="0">
                <a:solidFill>
                  <a:schemeClr val="tx1"/>
                </a:solidFill>
                <a:effectLst/>
                <a:latin typeface="+mn-lt"/>
                <a:ea typeface="+mn-ea"/>
                <a:cs typeface="+mn-cs"/>
              </a:rPr>
              <a:t>.</a:t>
            </a:r>
            <a:r>
              <a:rPr lang="lv-LV"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p53 protein as a cell cycle regulating factor also has an important role in pathogenesis of colorectal cancer, leading to abnormal cell division</a:t>
            </a:r>
            <a:r>
              <a:rPr lang="lv-LV" sz="1200" kern="1200" dirty="0" smtClean="0">
                <a:solidFill>
                  <a:schemeClr val="tx1"/>
                </a:solidFill>
                <a:effectLst/>
                <a:latin typeface="+mn-lt"/>
                <a:ea typeface="+mn-ea"/>
                <a:cs typeface="+mn-cs"/>
              </a:rPr>
              <a:t>.</a:t>
            </a:r>
            <a:r>
              <a:rPr lang="lv-LV" sz="1200" kern="1200" baseline="0" dirty="0" smtClean="0">
                <a:solidFill>
                  <a:schemeClr val="tx1"/>
                </a:solidFill>
                <a:effectLst/>
                <a:latin typeface="+mn-lt"/>
                <a:ea typeface="+mn-ea"/>
                <a:cs typeface="+mn-cs"/>
              </a:rPr>
              <a:t> </a:t>
            </a:r>
            <a:r>
              <a:rPr lang="lv-LV" sz="1200" kern="1200" baseline="0" dirty="0" err="1" smtClean="0">
                <a:solidFill>
                  <a:schemeClr val="tx1"/>
                </a:solidFill>
                <a:effectLst/>
                <a:latin typeface="+mn-lt"/>
                <a:ea typeface="+mn-ea"/>
                <a:cs typeface="+mn-cs"/>
              </a:rPr>
              <a:t>But</a:t>
            </a:r>
            <a:r>
              <a:rPr lang="lv-LV"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here are still doubts whether there is correlation between Ki-67 and p53 expression in malignancies</a:t>
            </a:r>
            <a:r>
              <a:rPr lang="lv-LV" sz="1200" kern="1200" dirty="0" smtClean="0">
                <a:solidFill>
                  <a:schemeClr val="tx1"/>
                </a:solidFill>
                <a:effectLst/>
                <a:latin typeface="+mn-lt"/>
                <a:ea typeface="+mn-ea"/>
                <a:cs typeface="+mn-cs"/>
              </a:rPr>
              <a:t>.</a:t>
            </a:r>
          </a:p>
          <a:p>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2</a:t>
            </a:fld>
            <a:endParaRPr lang="lv-LV"/>
          </a:p>
        </p:txBody>
      </p:sp>
    </p:spTree>
    <p:extLst>
      <p:ext uri="{BB962C8B-B14F-4D97-AF65-F5344CB8AC3E}">
        <p14:creationId xmlns:p14="http://schemas.microsoft.com/office/powerpoint/2010/main" val="87082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aim of our study was to evaluate p53 and Ki-67 protein expression in colorectal cancer in regard to morphological tumour characteristics.</a:t>
            </a:r>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3</a:t>
            </a:fld>
            <a:endParaRPr lang="lv-LV"/>
          </a:p>
        </p:txBody>
      </p:sp>
    </p:spTree>
    <p:extLst>
      <p:ext uri="{BB962C8B-B14F-4D97-AF65-F5344CB8AC3E}">
        <p14:creationId xmlns:p14="http://schemas.microsoft.com/office/powerpoint/2010/main" val="24769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included 61 surgically treated case of colorectal cancer, evaluated by microscopy </a:t>
            </a:r>
            <a:r>
              <a:rPr lang="lv-LV" dirty="0" err="1" smtClean="0"/>
              <a:t>for</a:t>
            </a:r>
            <a:r>
              <a:rPr lang="lv-LV" dirty="0" smtClean="0"/>
              <a:t> </a:t>
            </a:r>
            <a:r>
              <a:rPr lang="lv-LV" dirty="0" err="1" smtClean="0"/>
              <a:t>histogenesis</a:t>
            </a:r>
            <a:r>
              <a:rPr lang="lv-LV" dirty="0" smtClean="0"/>
              <a:t> </a:t>
            </a:r>
            <a:r>
              <a:rPr lang="en-US" dirty="0" smtClean="0"/>
              <a:t>and immunohistochemistry </a:t>
            </a:r>
            <a:r>
              <a:rPr lang="lv-LV" baseline="0" dirty="0" smtClean="0"/>
              <a:t> </a:t>
            </a:r>
            <a:r>
              <a:rPr lang="lv-LV" baseline="0" dirty="0" err="1" smtClean="0"/>
              <a:t>with</a:t>
            </a:r>
            <a:r>
              <a:rPr lang="lv-LV" baseline="0" dirty="0" smtClean="0"/>
              <a:t> </a:t>
            </a:r>
            <a:r>
              <a:rPr lang="en-US" dirty="0" smtClean="0"/>
              <a:t>p53, Ki-67.</a:t>
            </a:r>
          </a:p>
          <a:p>
            <a:r>
              <a:rPr lang="en-US" dirty="0" smtClean="0"/>
              <a:t>The </a:t>
            </a:r>
            <a:r>
              <a:rPr lang="en-US" dirty="0" err="1" smtClean="0"/>
              <a:t>tumour</a:t>
            </a:r>
            <a:r>
              <a:rPr lang="en-US" dirty="0" smtClean="0"/>
              <a:t> type and grade (</a:t>
            </a:r>
            <a:r>
              <a:rPr lang="en-US" dirty="0" err="1" smtClean="0"/>
              <a:t>pTG</a:t>
            </a:r>
            <a:r>
              <a:rPr lang="en-US" dirty="0" smtClean="0"/>
              <a:t>) was assessed by World Health Organization classification</a:t>
            </a:r>
            <a:r>
              <a:rPr lang="lv-LV" dirty="0" smtClean="0"/>
              <a:t>.</a:t>
            </a:r>
          </a:p>
          <a:p>
            <a:r>
              <a:rPr lang="en-US" dirty="0" smtClean="0"/>
              <a:t>Quantitative analysis</a:t>
            </a:r>
            <a:r>
              <a:rPr lang="lv-LV" dirty="0" smtClean="0"/>
              <a:t> </a:t>
            </a:r>
            <a:r>
              <a:rPr lang="lv-LV" dirty="0" err="1" smtClean="0"/>
              <a:t>was</a:t>
            </a:r>
            <a:r>
              <a:rPr lang="lv-LV" baseline="0" dirty="0" smtClean="0"/>
              <a:t> </a:t>
            </a:r>
            <a:r>
              <a:rPr lang="lv-LV" baseline="0" dirty="0" err="1" smtClean="0"/>
              <a:t>done</a:t>
            </a:r>
            <a:r>
              <a:rPr lang="lv-LV" baseline="0" dirty="0" smtClean="0"/>
              <a:t> </a:t>
            </a:r>
            <a:r>
              <a:rPr lang="lv-LV" baseline="0" dirty="0" err="1" smtClean="0"/>
              <a:t>and</a:t>
            </a:r>
            <a:r>
              <a:rPr lang="en-US" dirty="0" smtClean="0"/>
              <a:t> comprised counting positive cells in 10 high power vision fields.</a:t>
            </a:r>
          </a:p>
          <a:p>
            <a:r>
              <a:rPr lang="en-US" dirty="0" smtClean="0"/>
              <a:t>Statistical analysis was performed including descriptive tests and Spearman’s correlation</a:t>
            </a:r>
            <a:r>
              <a:rPr lang="lv-LV" dirty="0" smtClean="0"/>
              <a:t>,</a:t>
            </a:r>
            <a:r>
              <a:rPr lang="lv-LV" baseline="0" dirty="0" smtClean="0"/>
              <a:t> </a:t>
            </a:r>
            <a:r>
              <a:rPr lang="lv-LV" baseline="0" dirty="0" err="1" smtClean="0"/>
              <a:t>results</a:t>
            </a:r>
            <a:r>
              <a:rPr lang="lv-LV" baseline="0" dirty="0" smtClean="0"/>
              <a:t> </a:t>
            </a:r>
            <a:r>
              <a:rPr lang="lv-LV" baseline="0" dirty="0" err="1" smtClean="0"/>
              <a:t>where</a:t>
            </a:r>
            <a:r>
              <a:rPr lang="lv-LV" baseline="0" dirty="0" smtClean="0"/>
              <a:t> </a:t>
            </a:r>
            <a:r>
              <a:rPr lang="lv-LV" baseline="0" dirty="0" err="1" smtClean="0"/>
              <a:t>statistically</a:t>
            </a:r>
            <a:r>
              <a:rPr lang="lv-LV" baseline="0" dirty="0" smtClean="0"/>
              <a:t> </a:t>
            </a:r>
            <a:r>
              <a:rPr lang="lv-LV" baseline="0" dirty="0" err="1" smtClean="0"/>
              <a:t>significant</a:t>
            </a:r>
            <a:r>
              <a:rPr lang="lv-LV" baseline="0" dirty="0" smtClean="0"/>
              <a:t> </a:t>
            </a:r>
            <a:r>
              <a:rPr lang="lv-LV" baseline="0" dirty="0" err="1" smtClean="0"/>
              <a:t>if</a:t>
            </a:r>
            <a:r>
              <a:rPr lang="lv-LV" baseline="0" dirty="0" smtClean="0"/>
              <a:t> </a:t>
            </a:r>
            <a:r>
              <a:rPr lang="lv-LV" baseline="0" dirty="0" err="1" smtClean="0"/>
              <a:t>the</a:t>
            </a:r>
            <a:r>
              <a:rPr lang="lv-LV" baseline="0" dirty="0" smtClean="0"/>
              <a:t> p </a:t>
            </a:r>
            <a:r>
              <a:rPr lang="lv-LV" baseline="0" dirty="0" err="1" smtClean="0"/>
              <a:t>was</a:t>
            </a:r>
            <a:r>
              <a:rPr lang="lv-LV" baseline="0" dirty="0" smtClean="0"/>
              <a:t> less </a:t>
            </a:r>
            <a:r>
              <a:rPr lang="lv-LV" baseline="0" dirty="0" err="1" smtClean="0"/>
              <a:t>then</a:t>
            </a:r>
            <a:r>
              <a:rPr lang="lv-LV" baseline="0" dirty="0" smtClean="0"/>
              <a:t> 0,05.</a:t>
            </a:r>
            <a:endParaRPr lang="en-US" dirty="0" smtClean="0"/>
          </a:p>
          <a:p>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4</a:t>
            </a:fld>
            <a:endParaRPr lang="lv-LV"/>
          </a:p>
        </p:txBody>
      </p:sp>
    </p:spTree>
    <p:extLst>
      <p:ext uri="{BB962C8B-B14F-4D97-AF65-F5344CB8AC3E}">
        <p14:creationId xmlns:p14="http://schemas.microsoft.com/office/powerpoint/2010/main" val="3425319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smtClean="0"/>
              <a:t>Study</a:t>
            </a:r>
            <a:r>
              <a:rPr lang="lv-LV" dirty="0" smtClean="0"/>
              <a:t> </a:t>
            </a:r>
            <a:r>
              <a:rPr lang="lv-LV" dirty="0" err="1" smtClean="0"/>
              <a:t>included</a:t>
            </a:r>
            <a:r>
              <a:rPr lang="lv-LV" dirty="0" smtClean="0"/>
              <a:t> 61 </a:t>
            </a:r>
            <a:r>
              <a:rPr lang="lv-LV" dirty="0" err="1" smtClean="0"/>
              <a:t>colorectal</a:t>
            </a:r>
            <a:r>
              <a:rPr lang="lv-LV" baseline="0" dirty="0" smtClean="0"/>
              <a:t> </a:t>
            </a:r>
            <a:r>
              <a:rPr lang="lv-LV" baseline="0" dirty="0" err="1" smtClean="0"/>
              <a:t>cancer</a:t>
            </a:r>
            <a:r>
              <a:rPr lang="lv-LV" baseline="0" dirty="0" smtClean="0"/>
              <a:t> </a:t>
            </a:r>
            <a:r>
              <a:rPr lang="lv-LV" baseline="0" dirty="0" err="1" smtClean="0"/>
              <a:t>case</a:t>
            </a:r>
            <a:r>
              <a:rPr lang="lv-LV" baseline="0" dirty="0" smtClean="0"/>
              <a:t> </a:t>
            </a:r>
            <a:r>
              <a:rPr lang="lv-LV" baseline="0" dirty="0" err="1" smtClean="0"/>
              <a:t>and</a:t>
            </a:r>
            <a:r>
              <a:rPr lang="lv-LV" baseline="0" dirty="0" smtClean="0"/>
              <a:t> r</a:t>
            </a:r>
            <a:r>
              <a:rPr lang="en-US" dirty="0" err="1" smtClean="0"/>
              <a:t>egarding</a:t>
            </a:r>
            <a:r>
              <a:rPr lang="en-US" dirty="0" smtClean="0"/>
              <a:t> cancer grade, there were 45 (73.8% [95% confidence interval (CI) 61.6–83.2]) moderately differentiated (G2) adenocarcinomas, and 16 (26.2% [16.8–38.4]) high-grade (G3) adenocarcinomas.</a:t>
            </a:r>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5</a:t>
            </a:fld>
            <a:endParaRPr lang="lv-LV"/>
          </a:p>
        </p:txBody>
      </p:sp>
    </p:spTree>
    <p:extLst>
      <p:ext uri="{BB962C8B-B14F-4D97-AF65-F5344CB8AC3E}">
        <p14:creationId xmlns:p14="http://schemas.microsoft.com/office/powerpoint/2010/main" val="660553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tumours were mostly advanced, including 27 pT3 (4</a:t>
            </a:r>
            <a:r>
              <a:rPr lang="lv-LV" sz="1200" kern="1200" dirty="0" smtClean="0">
                <a:solidFill>
                  <a:schemeClr val="tx1"/>
                </a:solidFill>
                <a:effectLst/>
                <a:latin typeface="+mn-lt"/>
                <a:ea typeface="+mn-ea"/>
                <a:cs typeface="+mn-cs"/>
              </a:rPr>
              <a:t>4</a:t>
            </a:r>
            <a:r>
              <a:rPr lang="en-GB" sz="1200" kern="1200" dirty="0" smtClean="0">
                <a:solidFill>
                  <a:schemeClr val="tx1"/>
                </a:solidFill>
                <a:effectLst/>
                <a:latin typeface="+mn-lt"/>
                <a:ea typeface="+mn-ea"/>
                <a:cs typeface="+mn-cs"/>
              </a:rPr>
              <a:t>.3% [32.5–56.7]) and 22 pT4 (36.1% [25.2–48.6]) cancers while pT1 and pT2 cases comprised only 12 (19.</a:t>
            </a:r>
            <a:r>
              <a:rPr lang="lv-LV" sz="1200" kern="1200" dirty="0" smtClean="0">
                <a:solidFill>
                  <a:schemeClr val="tx1"/>
                </a:solidFill>
                <a:effectLst/>
                <a:latin typeface="+mn-lt"/>
                <a:ea typeface="+mn-ea"/>
                <a:cs typeface="+mn-cs"/>
              </a:rPr>
              <a:t>6</a:t>
            </a:r>
            <a:r>
              <a:rPr lang="en-GB" sz="1200" kern="1200" dirty="0" smtClean="0">
                <a:solidFill>
                  <a:schemeClr val="tx1"/>
                </a:solidFill>
                <a:effectLst/>
                <a:latin typeface="+mn-lt"/>
                <a:ea typeface="+mn-ea"/>
                <a:cs typeface="+mn-cs"/>
              </a:rPr>
              <a:t>% [11.6–31.3]) tumours</a:t>
            </a:r>
            <a:r>
              <a:rPr lang="lv-LV" sz="1200" kern="1200" dirty="0" smtClean="0">
                <a:solidFill>
                  <a:schemeClr val="tx1"/>
                </a:solidFill>
                <a:effectLst/>
                <a:latin typeface="+mn-lt"/>
                <a:ea typeface="+mn-ea"/>
                <a:cs typeface="+mn-cs"/>
              </a:rPr>
              <a:t>.</a:t>
            </a:r>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6</a:t>
            </a:fld>
            <a:endParaRPr lang="lv-LV"/>
          </a:p>
        </p:txBody>
      </p:sp>
    </p:spTree>
    <p:extLst>
      <p:ext uri="{BB962C8B-B14F-4D97-AF65-F5344CB8AC3E}">
        <p14:creationId xmlns:p14="http://schemas.microsoft.com/office/powerpoint/2010/main" val="18532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err="1" smtClean="0">
                <a:solidFill>
                  <a:schemeClr val="tx1"/>
                </a:solidFill>
                <a:effectLst/>
                <a:latin typeface="+mn-lt"/>
                <a:ea typeface="+mn-ea"/>
                <a:cs typeface="+mn-cs"/>
              </a:rPr>
              <a:t>When</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counted</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positive</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cell</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amount</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in</a:t>
            </a:r>
            <a:r>
              <a:rPr lang="lv-LV" sz="1200" kern="1200" dirty="0" smtClean="0">
                <a:solidFill>
                  <a:schemeClr val="tx1"/>
                </a:solidFill>
                <a:effectLst/>
                <a:latin typeface="+mn-lt"/>
                <a:ea typeface="+mn-ea"/>
                <a:cs typeface="+mn-cs"/>
              </a:rPr>
              <a:t> 10 </a:t>
            </a:r>
            <a:r>
              <a:rPr lang="lv-LV" sz="1200" kern="1200" dirty="0" err="1" smtClean="0">
                <a:solidFill>
                  <a:schemeClr val="tx1"/>
                </a:solidFill>
                <a:effectLst/>
                <a:latin typeface="+mn-lt"/>
                <a:ea typeface="+mn-ea"/>
                <a:cs typeface="+mn-cs"/>
              </a:rPr>
              <a:t>high</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power</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vision</a:t>
            </a:r>
            <a:r>
              <a:rPr lang="lv-LV" sz="1200" kern="1200" dirty="0" smtClean="0">
                <a:solidFill>
                  <a:schemeClr val="tx1"/>
                </a:solidFill>
                <a:effectLst/>
                <a:latin typeface="+mn-lt"/>
                <a:ea typeface="+mn-ea"/>
                <a:cs typeface="+mn-cs"/>
              </a:rPr>
              <a:t> </a:t>
            </a:r>
            <a:r>
              <a:rPr lang="lv-LV" sz="1200" kern="1200" dirty="0" err="1" smtClean="0">
                <a:solidFill>
                  <a:schemeClr val="tx1"/>
                </a:solidFill>
                <a:effectLst/>
                <a:latin typeface="+mn-lt"/>
                <a:ea typeface="+mn-ea"/>
                <a:cs typeface="+mn-cs"/>
              </a:rPr>
              <a:t>fields</a:t>
            </a:r>
            <a:r>
              <a:rPr lang="lv-LV" sz="1200" kern="1200" baseline="0" dirty="0" smtClean="0">
                <a:solidFill>
                  <a:schemeClr val="tx1"/>
                </a:solidFill>
                <a:effectLst/>
                <a:latin typeface="+mn-lt"/>
                <a:ea typeface="+mn-ea"/>
                <a:cs typeface="+mn-cs"/>
              </a:rPr>
              <a:t> </a:t>
            </a:r>
            <a:r>
              <a:rPr lang="lv-LV" sz="1200" kern="1200" baseline="0" dirty="0" err="1" smtClean="0">
                <a:solidFill>
                  <a:schemeClr val="tx1"/>
                </a:solidFill>
                <a:effectLst/>
                <a:latin typeface="+mn-lt"/>
                <a:ea typeface="+mn-ea"/>
                <a:cs typeface="+mn-cs"/>
              </a:rPr>
              <a:t>in</a:t>
            </a:r>
            <a:r>
              <a:rPr lang="lv-LV" sz="1200" kern="1200" baseline="0" dirty="0" smtClean="0">
                <a:solidFill>
                  <a:schemeClr val="tx1"/>
                </a:solidFill>
                <a:effectLst/>
                <a:latin typeface="+mn-lt"/>
                <a:ea typeface="+mn-ea"/>
                <a:cs typeface="+mn-cs"/>
              </a:rPr>
              <a:t> </a:t>
            </a:r>
            <a:r>
              <a:rPr lang="lv-LV" sz="1200" kern="1200" baseline="0" dirty="0" err="1" smtClean="0">
                <a:solidFill>
                  <a:schemeClr val="tx1"/>
                </a:solidFill>
                <a:effectLst/>
                <a:latin typeface="+mn-lt"/>
                <a:ea typeface="+mn-ea"/>
                <a:cs typeface="+mn-cs"/>
              </a:rPr>
              <a:t>each</a:t>
            </a:r>
            <a:r>
              <a:rPr lang="lv-LV" sz="1200" kern="1200" baseline="0" dirty="0" smtClean="0">
                <a:solidFill>
                  <a:schemeClr val="tx1"/>
                </a:solidFill>
                <a:effectLst/>
                <a:latin typeface="+mn-lt"/>
                <a:ea typeface="+mn-ea"/>
                <a:cs typeface="+mn-cs"/>
              </a:rPr>
              <a:t> </a:t>
            </a:r>
            <a:r>
              <a:rPr lang="lv-LV" sz="1200" kern="1200" baseline="0" dirty="0" err="1" smtClean="0">
                <a:solidFill>
                  <a:schemeClr val="tx1"/>
                </a:solidFill>
                <a:effectLst/>
                <a:latin typeface="+mn-lt"/>
                <a:ea typeface="+mn-ea"/>
                <a:cs typeface="+mn-cs"/>
              </a:rPr>
              <a:t>case</a:t>
            </a:r>
            <a:r>
              <a:rPr lang="lv-LV" sz="1200" kern="1200" baseline="0" dirty="0" smtClean="0">
                <a:solidFill>
                  <a:schemeClr val="tx1"/>
                </a:solidFill>
                <a:effectLst/>
                <a:latin typeface="+mn-lt"/>
                <a:ea typeface="+mn-ea"/>
                <a:cs typeface="+mn-cs"/>
              </a:rPr>
              <a:t>, </a:t>
            </a:r>
            <a:r>
              <a:rPr lang="lv-LV" sz="1200" kern="1200" baseline="0" dirty="0" err="1" smtClean="0">
                <a:solidFill>
                  <a:schemeClr val="tx1"/>
                </a:solidFill>
                <a:effectLst/>
                <a:latin typeface="+mn-lt"/>
                <a:ea typeface="+mn-ea"/>
                <a:cs typeface="+mn-cs"/>
              </a:rPr>
              <a:t>we</a:t>
            </a:r>
            <a:r>
              <a:rPr lang="lv-LV" sz="1200" kern="1200" baseline="0" dirty="0" smtClean="0">
                <a:solidFill>
                  <a:schemeClr val="tx1"/>
                </a:solidFill>
                <a:effectLst/>
                <a:latin typeface="+mn-lt"/>
                <a:ea typeface="+mn-ea"/>
                <a:cs typeface="+mn-cs"/>
              </a:rPr>
              <a:t> </a:t>
            </a:r>
            <a:r>
              <a:rPr lang="lv-LV" sz="1200" kern="1200" baseline="0" dirty="0" err="1" smtClean="0">
                <a:solidFill>
                  <a:schemeClr val="tx1"/>
                </a:solidFill>
                <a:effectLst/>
                <a:latin typeface="+mn-lt"/>
                <a:ea typeface="+mn-ea"/>
                <a:cs typeface="+mn-cs"/>
              </a:rPr>
              <a:t>found</a:t>
            </a:r>
            <a:r>
              <a:rPr lang="lv-LV" sz="1200" kern="1200" baseline="0" dirty="0" smtClean="0">
                <a:solidFill>
                  <a:schemeClr val="tx1"/>
                </a:solidFill>
                <a:effectLst/>
                <a:latin typeface="+mn-lt"/>
                <a:ea typeface="+mn-ea"/>
                <a:cs typeface="+mn-cs"/>
              </a:rPr>
              <a:t> </a:t>
            </a:r>
            <a:r>
              <a:rPr lang="lv-LV" sz="1200" kern="1200" baseline="0" dirty="0" err="1" smtClean="0">
                <a:solidFill>
                  <a:schemeClr val="tx1"/>
                </a:solidFill>
                <a:effectLst/>
                <a:latin typeface="+mn-lt"/>
                <a:ea typeface="+mn-ea"/>
                <a:cs typeface="+mn-cs"/>
              </a:rPr>
              <a:t>that</a:t>
            </a:r>
            <a:r>
              <a:rPr lang="lv-LV"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 mean proliferation fraction by Ki-67 was 16.6% [14.9–18.3], and the mean fraction of p53-expressiong neoplastic cells: 11.9% [8.1–15.6].</a:t>
            </a:r>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7</a:t>
            </a:fld>
            <a:endParaRPr lang="lv-LV"/>
          </a:p>
        </p:txBody>
      </p:sp>
    </p:spTree>
    <p:extLst>
      <p:ext uri="{BB962C8B-B14F-4D97-AF65-F5344CB8AC3E}">
        <p14:creationId xmlns:p14="http://schemas.microsoft.com/office/powerpoint/2010/main" val="29750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smtClean="0"/>
              <a:t>Here</a:t>
            </a:r>
            <a:r>
              <a:rPr lang="lv-LV" dirty="0" smtClean="0"/>
              <a:t> </a:t>
            </a:r>
            <a:r>
              <a:rPr lang="lv-LV" dirty="0" err="1" smtClean="0"/>
              <a:t>you</a:t>
            </a:r>
            <a:r>
              <a:rPr lang="lv-LV" baseline="0" dirty="0" smtClean="0"/>
              <a:t> </a:t>
            </a:r>
            <a:r>
              <a:rPr lang="lv-LV" baseline="0" dirty="0" err="1" smtClean="0"/>
              <a:t>can</a:t>
            </a:r>
            <a:r>
              <a:rPr lang="lv-LV" baseline="0" dirty="0" smtClean="0"/>
              <a:t> </a:t>
            </a:r>
            <a:r>
              <a:rPr lang="lv-LV" baseline="0" dirty="0" err="1" smtClean="0"/>
              <a:t>see</a:t>
            </a:r>
            <a:r>
              <a:rPr lang="lv-LV" baseline="0" dirty="0" smtClean="0"/>
              <a:t> </a:t>
            </a:r>
            <a:r>
              <a:rPr lang="lv-LV" baseline="0" dirty="0" err="1" smtClean="0"/>
              <a:t>intranuclear</a:t>
            </a:r>
            <a:r>
              <a:rPr lang="lv-LV" baseline="0" dirty="0" smtClean="0"/>
              <a:t> p53 </a:t>
            </a:r>
            <a:r>
              <a:rPr lang="lv-LV" baseline="0" dirty="0" err="1" smtClean="0"/>
              <a:t>protein</a:t>
            </a:r>
            <a:r>
              <a:rPr lang="lv-LV" baseline="0" dirty="0" smtClean="0"/>
              <a:t> </a:t>
            </a:r>
            <a:r>
              <a:rPr lang="lv-LV" baseline="0" dirty="0" err="1" smtClean="0"/>
              <a:t>expression</a:t>
            </a:r>
            <a:r>
              <a:rPr lang="lv-LV" baseline="0" dirty="0" smtClean="0"/>
              <a:t> </a:t>
            </a:r>
            <a:r>
              <a:rPr lang="lv-LV" baseline="0" dirty="0" err="1" smtClean="0"/>
              <a:t>in</a:t>
            </a:r>
            <a:r>
              <a:rPr lang="lv-LV" baseline="0" dirty="0" smtClean="0"/>
              <a:t> </a:t>
            </a:r>
            <a:r>
              <a:rPr lang="lv-LV" baseline="0" dirty="0" err="1" smtClean="0"/>
              <a:t>neoplastic</a:t>
            </a:r>
            <a:r>
              <a:rPr lang="lv-LV" baseline="0" dirty="0" smtClean="0"/>
              <a:t> </a:t>
            </a:r>
            <a:r>
              <a:rPr lang="lv-LV" baseline="0" dirty="0" err="1" smtClean="0"/>
              <a:t>cells</a:t>
            </a:r>
            <a:r>
              <a:rPr lang="lv-LV" baseline="0" dirty="0" smtClean="0"/>
              <a:t> </a:t>
            </a:r>
            <a:r>
              <a:rPr lang="lv-LV" baseline="0" dirty="0" err="1" smtClean="0"/>
              <a:t>in</a:t>
            </a:r>
            <a:r>
              <a:rPr lang="lv-LV" baseline="0" dirty="0" smtClean="0"/>
              <a:t> </a:t>
            </a:r>
            <a:r>
              <a:rPr lang="lv-LV" baseline="0" dirty="0" err="1" smtClean="0"/>
              <a:t>colorectal</a:t>
            </a:r>
            <a:r>
              <a:rPr lang="lv-LV" baseline="0" dirty="0" smtClean="0"/>
              <a:t> </a:t>
            </a:r>
            <a:r>
              <a:rPr lang="lv-LV" baseline="0" dirty="0" err="1" smtClean="0"/>
              <a:t>cancer-</a:t>
            </a:r>
            <a:r>
              <a:rPr lang="lv-LV" baseline="0" dirty="0" smtClean="0"/>
              <a:t> to </a:t>
            </a:r>
            <a:r>
              <a:rPr lang="lv-LV" baseline="0" dirty="0" err="1" smtClean="0"/>
              <a:t>right</a:t>
            </a:r>
            <a:r>
              <a:rPr lang="lv-LV" baseline="0" dirty="0" smtClean="0"/>
              <a:t> </a:t>
            </a:r>
            <a:r>
              <a:rPr lang="lv-LV" baseline="0" dirty="0" err="1" smtClean="0"/>
              <a:t>side</a:t>
            </a:r>
            <a:r>
              <a:rPr lang="lv-LV" baseline="0" dirty="0" smtClean="0"/>
              <a:t> </a:t>
            </a:r>
            <a:r>
              <a:rPr lang="lv-LV" baseline="0" dirty="0" err="1" smtClean="0"/>
              <a:t>low</a:t>
            </a:r>
            <a:r>
              <a:rPr lang="lv-LV" baseline="0" dirty="0" smtClean="0"/>
              <a:t> p53 </a:t>
            </a:r>
            <a:r>
              <a:rPr lang="lv-LV" baseline="0" dirty="0" err="1" smtClean="0"/>
              <a:t>expression</a:t>
            </a:r>
            <a:r>
              <a:rPr lang="lv-LV" baseline="0" dirty="0" smtClean="0"/>
              <a:t>, to </a:t>
            </a:r>
            <a:r>
              <a:rPr lang="lv-LV" baseline="0" dirty="0" err="1" smtClean="0"/>
              <a:t>left</a:t>
            </a:r>
            <a:r>
              <a:rPr lang="lv-LV" baseline="0" dirty="0" smtClean="0"/>
              <a:t> </a:t>
            </a:r>
            <a:r>
              <a:rPr lang="lv-LV" baseline="0" dirty="0" err="1" smtClean="0"/>
              <a:t>high</a:t>
            </a:r>
            <a:r>
              <a:rPr lang="lv-LV" baseline="0" dirty="0" smtClean="0"/>
              <a:t> </a:t>
            </a:r>
            <a:r>
              <a:rPr lang="lv-LV" baseline="0" dirty="0" err="1" smtClean="0"/>
              <a:t>expression</a:t>
            </a:r>
            <a:r>
              <a:rPr lang="lv-LV" baseline="0" dirty="0" smtClean="0"/>
              <a:t>. </a:t>
            </a:r>
            <a:r>
              <a:rPr lang="lv-LV" baseline="0" dirty="0" err="1" smtClean="0"/>
              <a:t>Only</a:t>
            </a:r>
            <a:r>
              <a:rPr lang="lv-LV" baseline="0" dirty="0" smtClean="0"/>
              <a:t> </a:t>
            </a:r>
            <a:r>
              <a:rPr lang="lv-LV" baseline="0" dirty="0" err="1" smtClean="0"/>
              <a:t>cells</a:t>
            </a:r>
            <a:r>
              <a:rPr lang="lv-LV" baseline="0" dirty="0" smtClean="0"/>
              <a:t> </a:t>
            </a:r>
            <a:r>
              <a:rPr lang="lv-LV" baseline="0" dirty="0" err="1" smtClean="0"/>
              <a:t>with</a:t>
            </a:r>
            <a:r>
              <a:rPr lang="lv-LV" baseline="0" dirty="0" smtClean="0"/>
              <a:t> </a:t>
            </a:r>
            <a:r>
              <a:rPr lang="lv-LV" baseline="0" dirty="0" err="1" smtClean="0"/>
              <a:t>dense</a:t>
            </a:r>
            <a:r>
              <a:rPr lang="lv-LV" baseline="0" dirty="0" smtClean="0"/>
              <a:t> </a:t>
            </a:r>
            <a:r>
              <a:rPr lang="lv-LV" baseline="0" dirty="0" err="1" smtClean="0"/>
              <a:t>color</a:t>
            </a:r>
            <a:r>
              <a:rPr lang="lv-LV" baseline="0" dirty="0" smtClean="0"/>
              <a:t> </a:t>
            </a:r>
            <a:r>
              <a:rPr lang="lv-LV" baseline="0" dirty="0" err="1" smtClean="0"/>
              <a:t>was</a:t>
            </a:r>
            <a:r>
              <a:rPr lang="lv-LV" baseline="0" dirty="0" smtClean="0"/>
              <a:t> </a:t>
            </a:r>
            <a:r>
              <a:rPr lang="lv-LV" baseline="0" dirty="0" err="1" smtClean="0"/>
              <a:t>counted</a:t>
            </a:r>
            <a:r>
              <a:rPr lang="lv-LV" baseline="0" dirty="0" smtClean="0"/>
              <a:t> </a:t>
            </a:r>
            <a:r>
              <a:rPr lang="lv-LV" baseline="0" dirty="0" err="1" smtClean="0"/>
              <a:t>as</a:t>
            </a:r>
            <a:r>
              <a:rPr lang="lv-LV" baseline="0" dirty="0" smtClean="0"/>
              <a:t> </a:t>
            </a:r>
            <a:r>
              <a:rPr lang="lv-LV" baseline="0" dirty="0" err="1" smtClean="0"/>
              <a:t>positive</a:t>
            </a:r>
            <a:r>
              <a:rPr lang="lv-LV" baseline="0" dirty="0" smtClean="0"/>
              <a:t>.</a:t>
            </a:r>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8</a:t>
            </a:fld>
            <a:endParaRPr lang="lv-LV"/>
          </a:p>
        </p:txBody>
      </p:sp>
    </p:spTree>
    <p:extLst>
      <p:ext uri="{BB962C8B-B14F-4D97-AF65-F5344CB8AC3E}">
        <p14:creationId xmlns:p14="http://schemas.microsoft.com/office/powerpoint/2010/main" val="3667286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err="1" smtClean="0"/>
              <a:t>Here</a:t>
            </a:r>
            <a:r>
              <a:rPr lang="lv-LV" dirty="0" smtClean="0"/>
              <a:t> </a:t>
            </a:r>
            <a:r>
              <a:rPr lang="lv-LV" dirty="0" err="1" smtClean="0"/>
              <a:t>you</a:t>
            </a:r>
            <a:r>
              <a:rPr lang="lv-LV" baseline="0" dirty="0" smtClean="0"/>
              <a:t> </a:t>
            </a:r>
            <a:r>
              <a:rPr lang="lv-LV" baseline="0" dirty="0" err="1" smtClean="0"/>
              <a:t>can</a:t>
            </a:r>
            <a:r>
              <a:rPr lang="lv-LV" baseline="0" dirty="0" smtClean="0"/>
              <a:t> </a:t>
            </a:r>
            <a:r>
              <a:rPr lang="lv-LV" baseline="0" dirty="0" err="1" smtClean="0"/>
              <a:t>see</a:t>
            </a:r>
            <a:r>
              <a:rPr lang="lv-LV" baseline="0" dirty="0" smtClean="0"/>
              <a:t> </a:t>
            </a:r>
            <a:r>
              <a:rPr lang="lv-LV" baseline="0" dirty="0" err="1" smtClean="0"/>
              <a:t>intranuclear</a:t>
            </a:r>
            <a:r>
              <a:rPr lang="lv-LV" baseline="0" dirty="0" smtClean="0"/>
              <a:t> ki67 </a:t>
            </a:r>
            <a:r>
              <a:rPr lang="lv-LV" baseline="0" dirty="0" err="1" smtClean="0"/>
              <a:t>protein</a:t>
            </a:r>
            <a:r>
              <a:rPr lang="lv-LV" baseline="0" dirty="0" smtClean="0"/>
              <a:t> </a:t>
            </a:r>
            <a:r>
              <a:rPr lang="lv-LV" baseline="0" dirty="0" err="1" smtClean="0"/>
              <a:t>expression</a:t>
            </a:r>
            <a:r>
              <a:rPr lang="lv-LV" baseline="0" dirty="0" smtClean="0"/>
              <a:t> </a:t>
            </a:r>
            <a:r>
              <a:rPr lang="lv-LV" baseline="0" dirty="0" err="1" smtClean="0"/>
              <a:t>in</a:t>
            </a:r>
            <a:r>
              <a:rPr lang="lv-LV" baseline="0" dirty="0" smtClean="0"/>
              <a:t> </a:t>
            </a:r>
            <a:r>
              <a:rPr lang="lv-LV" baseline="0" dirty="0" err="1" smtClean="0"/>
              <a:t>neoplastic</a:t>
            </a:r>
            <a:r>
              <a:rPr lang="lv-LV" baseline="0" dirty="0" smtClean="0"/>
              <a:t> </a:t>
            </a:r>
            <a:r>
              <a:rPr lang="lv-LV" baseline="0" dirty="0" err="1" smtClean="0"/>
              <a:t>cells</a:t>
            </a:r>
            <a:r>
              <a:rPr lang="lv-LV" baseline="0" dirty="0" smtClean="0"/>
              <a:t> </a:t>
            </a:r>
            <a:r>
              <a:rPr lang="lv-LV" baseline="0" dirty="0" err="1" smtClean="0"/>
              <a:t>in</a:t>
            </a:r>
            <a:r>
              <a:rPr lang="lv-LV" baseline="0" dirty="0" smtClean="0"/>
              <a:t> </a:t>
            </a:r>
            <a:r>
              <a:rPr lang="lv-LV" baseline="0" dirty="0" err="1" smtClean="0"/>
              <a:t>colorectal</a:t>
            </a:r>
            <a:r>
              <a:rPr lang="lv-LV" baseline="0" dirty="0" smtClean="0"/>
              <a:t> </a:t>
            </a:r>
            <a:r>
              <a:rPr lang="lv-LV" baseline="0" dirty="0" err="1" smtClean="0"/>
              <a:t>cancer-</a:t>
            </a:r>
            <a:r>
              <a:rPr lang="lv-LV" baseline="0" dirty="0" smtClean="0"/>
              <a:t> to </a:t>
            </a:r>
            <a:r>
              <a:rPr lang="lv-LV" baseline="0" dirty="0" err="1" smtClean="0"/>
              <a:t>right</a:t>
            </a:r>
            <a:r>
              <a:rPr lang="lv-LV" baseline="0" dirty="0" smtClean="0"/>
              <a:t> </a:t>
            </a:r>
            <a:r>
              <a:rPr lang="lv-LV" baseline="0" dirty="0" err="1" smtClean="0"/>
              <a:t>side</a:t>
            </a:r>
            <a:r>
              <a:rPr lang="lv-LV" baseline="0" dirty="0" smtClean="0"/>
              <a:t> </a:t>
            </a:r>
            <a:r>
              <a:rPr lang="lv-LV" baseline="0" dirty="0" err="1" smtClean="0"/>
              <a:t>high</a:t>
            </a:r>
            <a:r>
              <a:rPr lang="lv-LV" baseline="0" dirty="0" smtClean="0"/>
              <a:t> ki67 </a:t>
            </a:r>
            <a:r>
              <a:rPr lang="lv-LV" baseline="0" dirty="0" err="1" smtClean="0"/>
              <a:t>expression</a:t>
            </a:r>
            <a:r>
              <a:rPr lang="lv-LV" baseline="0" dirty="0" smtClean="0"/>
              <a:t>, to </a:t>
            </a:r>
            <a:r>
              <a:rPr lang="lv-LV" baseline="0" dirty="0" err="1" smtClean="0"/>
              <a:t>left</a:t>
            </a:r>
            <a:r>
              <a:rPr lang="lv-LV" baseline="0" dirty="0" smtClean="0"/>
              <a:t> </a:t>
            </a:r>
            <a:r>
              <a:rPr lang="lv-LV" baseline="0" dirty="0" err="1" smtClean="0"/>
              <a:t>low</a:t>
            </a:r>
            <a:r>
              <a:rPr lang="lv-LV" baseline="0" dirty="0" smtClean="0"/>
              <a:t> </a:t>
            </a:r>
            <a:r>
              <a:rPr lang="lv-LV" baseline="0" dirty="0" err="1" smtClean="0"/>
              <a:t>expression</a:t>
            </a:r>
            <a:r>
              <a:rPr lang="lv-LV" baseline="0" dirty="0" smtClean="0"/>
              <a:t>. </a:t>
            </a:r>
            <a:r>
              <a:rPr lang="lv-LV" baseline="0" dirty="0" err="1" smtClean="0"/>
              <a:t>Also</a:t>
            </a:r>
            <a:r>
              <a:rPr lang="lv-LV" baseline="0" dirty="0" smtClean="0"/>
              <a:t> </a:t>
            </a:r>
            <a:r>
              <a:rPr lang="lv-LV" baseline="0" dirty="0" err="1" smtClean="0"/>
              <a:t>for</a:t>
            </a:r>
            <a:r>
              <a:rPr lang="lv-LV" baseline="0" dirty="0" smtClean="0"/>
              <a:t> ki67 </a:t>
            </a:r>
            <a:r>
              <a:rPr lang="lv-LV" baseline="0" dirty="0" err="1" smtClean="0"/>
              <a:t>only</a:t>
            </a:r>
            <a:r>
              <a:rPr lang="lv-LV" baseline="0" dirty="0" smtClean="0"/>
              <a:t> </a:t>
            </a:r>
            <a:r>
              <a:rPr lang="lv-LV" baseline="0" dirty="0" err="1" smtClean="0"/>
              <a:t>cells</a:t>
            </a:r>
            <a:r>
              <a:rPr lang="lv-LV" baseline="0" dirty="0" smtClean="0"/>
              <a:t> </a:t>
            </a:r>
            <a:r>
              <a:rPr lang="lv-LV" baseline="0" dirty="0" err="1" smtClean="0"/>
              <a:t>with</a:t>
            </a:r>
            <a:r>
              <a:rPr lang="lv-LV" baseline="0" dirty="0" smtClean="0"/>
              <a:t> </a:t>
            </a:r>
            <a:r>
              <a:rPr lang="lv-LV" baseline="0" dirty="0" err="1" smtClean="0"/>
              <a:t>dense</a:t>
            </a:r>
            <a:r>
              <a:rPr lang="lv-LV" baseline="0" dirty="0" smtClean="0"/>
              <a:t> </a:t>
            </a:r>
            <a:r>
              <a:rPr lang="lv-LV" baseline="0" dirty="0" err="1" smtClean="0"/>
              <a:t>color</a:t>
            </a:r>
            <a:r>
              <a:rPr lang="lv-LV" baseline="0" dirty="0" smtClean="0"/>
              <a:t> </a:t>
            </a:r>
            <a:r>
              <a:rPr lang="lv-LV" baseline="0" dirty="0" err="1" smtClean="0"/>
              <a:t>was</a:t>
            </a:r>
            <a:r>
              <a:rPr lang="lv-LV" baseline="0" dirty="0" smtClean="0"/>
              <a:t> </a:t>
            </a:r>
            <a:r>
              <a:rPr lang="lv-LV" baseline="0" dirty="0" err="1" smtClean="0"/>
              <a:t>counted</a:t>
            </a:r>
            <a:r>
              <a:rPr lang="lv-LV" baseline="0" dirty="0" smtClean="0"/>
              <a:t> </a:t>
            </a:r>
            <a:r>
              <a:rPr lang="lv-LV" baseline="0" dirty="0" err="1" smtClean="0"/>
              <a:t>as</a:t>
            </a:r>
            <a:r>
              <a:rPr lang="lv-LV" baseline="0" dirty="0" smtClean="0"/>
              <a:t> </a:t>
            </a:r>
            <a:r>
              <a:rPr lang="lv-LV" baseline="0" dirty="0" err="1" smtClean="0"/>
              <a:t>positive</a:t>
            </a:r>
            <a:r>
              <a:rPr lang="lv-LV" baseline="0" dirty="0" smtClean="0"/>
              <a:t>.</a:t>
            </a:r>
            <a:endParaRPr lang="lv-LV" dirty="0" smtClean="0"/>
          </a:p>
          <a:p>
            <a:endParaRPr lang="lv-LV" dirty="0"/>
          </a:p>
        </p:txBody>
      </p:sp>
      <p:sp>
        <p:nvSpPr>
          <p:cNvPr id="4" name="Slide Number Placeholder 3"/>
          <p:cNvSpPr>
            <a:spLocks noGrp="1"/>
          </p:cNvSpPr>
          <p:nvPr>
            <p:ph type="sldNum" sz="quarter" idx="10"/>
          </p:nvPr>
        </p:nvSpPr>
        <p:spPr/>
        <p:txBody>
          <a:bodyPr/>
          <a:lstStyle/>
          <a:p>
            <a:fld id="{DD9C473E-B756-4CB1-A01C-6D7FEC25CB89}" type="slidenum">
              <a:rPr lang="lv-LV" smtClean="0"/>
              <a:t>9</a:t>
            </a:fld>
            <a:endParaRPr lang="lv-LV"/>
          </a:p>
        </p:txBody>
      </p:sp>
    </p:spTree>
    <p:extLst>
      <p:ext uri="{BB962C8B-B14F-4D97-AF65-F5344CB8AC3E}">
        <p14:creationId xmlns:p14="http://schemas.microsoft.com/office/powerpoint/2010/main" val="1994895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5143500"/>
          </a:xfrm>
          <a:prstGeom prst="rect">
            <a:avLst/>
          </a:prstGeom>
          <a:solidFill>
            <a:srgbClr val="8E0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defRPr/>
            </a:pPr>
            <a:endParaRPr lang="lv-LV" altLang="lv-LV" smtClean="0"/>
          </a:p>
        </p:txBody>
      </p:sp>
      <p:pic>
        <p:nvPicPr>
          <p:cNvPr id="5" name="Picture 11" descr="1liimenis-liels"/>
          <p:cNvPicPr>
            <a:picLocks noChangeAspect="1" noChangeArrowheads="1"/>
          </p:cNvPicPr>
          <p:nvPr/>
        </p:nvPicPr>
        <p:blipFill>
          <a:blip r:embed="rId2">
            <a:extLst>
              <a:ext uri="{28A0092B-C50C-407E-A947-70E740481C1C}">
                <a14:useLocalDpi xmlns:a14="http://schemas.microsoft.com/office/drawing/2010/main" val="0"/>
              </a:ext>
            </a:extLst>
          </a:blip>
          <a:srcRect t="75000"/>
          <a:stretch>
            <a:fillRect/>
          </a:stretch>
        </p:blipFill>
        <p:spPr bwMode="auto">
          <a:xfrm>
            <a:off x="0" y="5143500"/>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28728" y="2428868"/>
            <a:ext cx="7100910" cy="2286017"/>
          </a:xfrm>
        </p:spPr>
        <p:txBody>
          <a:bodyPr anchor="b">
            <a:normAutofit/>
          </a:bodyPr>
          <a:lstStyle>
            <a:lvl1pPr algn="l">
              <a:lnSpc>
                <a:spcPct val="110000"/>
              </a:lnSpc>
              <a:spcBef>
                <a:spcPts val="600"/>
              </a:spcBef>
              <a:spcAft>
                <a:spcPts val="600"/>
              </a:spcAft>
              <a:defRPr sz="3400">
                <a:solidFill>
                  <a:schemeClr val="bg1"/>
                </a:solidFill>
              </a:defRPr>
            </a:lvl1pPr>
          </a:lstStyle>
          <a:p>
            <a:r>
              <a:rPr lang="en-US" smtClean="0"/>
              <a:t>Click to edit Master title style</a:t>
            </a:r>
            <a:endParaRPr lang="lv-LV" dirty="0"/>
          </a:p>
        </p:txBody>
      </p:sp>
      <p:sp>
        <p:nvSpPr>
          <p:cNvPr id="3" name="Subtitle 2"/>
          <p:cNvSpPr>
            <a:spLocks noGrp="1"/>
          </p:cNvSpPr>
          <p:nvPr>
            <p:ph type="subTitle" idx="1"/>
          </p:nvPr>
        </p:nvSpPr>
        <p:spPr>
          <a:xfrm>
            <a:off x="1428728" y="857232"/>
            <a:ext cx="7072362"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lv-LV" dirty="0"/>
          </a:p>
        </p:txBody>
      </p:sp>
    </p:spTree>
    <p:extLst>
      <p:ext uri="{BB962C8B-B14F-4D97-AF65-F5344CB8AC3E}">
        <p14:creationId xmlns:p14="http://schemas.microsoft.com/office/powerpoint/2010/main" val="38379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dirty="0"/>
          </a:p>
        </p:txBody>
      </p:sp>
    </p:spTree>
    <p:extLst>
      <p:ext uri="{BB962C8B-B14F-4D97-AF65-F5344CB8AC3E}">
        <p14:creationId xmlns:p14="http://schemas.microsoft.com/office/powerpoint/2010/main" val="297899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43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B8DFB0-B8B7-4977-92E2-8E699C8DCCDB}" type="datetimeFigureOut">
              <a:rPr lang="lv-LV" smtClean="0"/>
              <a:t>2016.07.01.</a:t>
            </a:fld>
            <a:endParaRPr lang="lv-LV"/>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lv-LV"/>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53E970C-4535-4615-8253-241781979818}" type="slidenum">
              <a:rPr lang="lv-LV" smtClean="0"/>
              <a:t>‹#›</a:t>
            </a:fld>
            <a:endParaRPr lang="lv-LV"/>
          </a:p>
        </p:txBody>
      </p:sp>
    </p:spTree>
    <p:extLst>
      <p:ext uri="{BB962C8B-B14F-4D97-AF65-F5344CB8AC3E}">
        <p14:creationId xmlns:p14="http://schemas.microsoft.com/office/powerpoint/2010/main" val="208688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solidFill>
            <a:srgbClr val="8E0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defRPr/>
            </a:pPr>
            <a:endParaRPr lang="lv-LV" altLang="lv-LV" smtClean="0"/>
          </a:p>
        </p:txBody>
      </p:sp>
      <p:sp>
        <p:nvSpPr>
          <p:cNvPr id="4" name="Title 1"/>
          <p:cNvSpPr>
            <a:spLocks noGrp="1"/>
          </p:cNvSpPr>
          <p:nvPr>
            <p:ph type="ctrTitle"/>
          </p:nvPr>
        </p:nvSpPr>
        <p:spPr>
          <a:xfrm>
            <a:off x="1428728" y="2714620"/>
            <a:ext cx="7100910" cy="2000265"/>
          </a:xfrm>
        </p:spPr>
        <p:txBody>
          <a:bodyPr anchor="b">
            <a:normAutofit/>
          </a:bodyPr>
          <a:lstStyle>
            <a:lvl1pPr algn="l">
              <a:lnSpc>
                <a:spcPct val="110000"/>
              </a:lnSpc>
              <a:spcBef>
                <a:spcPts val="600"/>
              </a:spcBef>
              <a:spcAft>
                <a:spcPts val="600"/>
              </a:spcAft>
              <a:defRPr sz="3400">
                <a:solidFill>
                  <a:schemeClr val="bg1"/>
                </a:solidFill>
              </a:defRPr>
            </a:lvl1pPr>
          </a:lstStyle>
          <a:p>
            <a:r>
              <a:rPr lang="en-US" smtClean="0"/>
              <a:t>Click to edit Master title style</a:t>
            </a:r>
            <a:endParaRPr lang="lv-LV" dirty="0"/>
          </a:p>
        </p:txBody>
      </p:sp>
    </p:spTree>
    <p:extLst>
      <p:ext uri="{BB962C8B-B14F-4D97-AF65-F5344CB8AC3E}">
        <p14:creationId xmlns:p14="http://schemas.microsoft.com/office/powerpoint/2010/main" val="361090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28750"/>
            <a:ext cx="7786743" cy="4714875"/>
          </a:xfrm>
        </p:spPr>
        <p:txBody>
          <a:bodyPr/>
          <a:lstStyle>
            <a:lvl1pPr>
              <a:buClr>
                <a:srgbClr val="8E001C"/>
              </a:buClr>
              <a:defRPr/>
            </a:lvl1pPr>
            <a:lvl2pPr>
              <a:buClr>
                <a:srgbClr val="8E001C"/>
              </a:buClr>
              <a:defRPr/>
            </a:lvl2pPr>
            <a:lvl3pPr>
              <a:buClr>
                <a:srgbClr val="8E001C"/>
              </a:buClr>
              <a:defRPr/>
            </a:lvl3pPr>
          </a:lstStyle>
          <a:p>
            <a:pPr lvl="0"/>
            <a:r>
              <a:rPr lang="en-US" smtClean="0"/>
              <a:t>Click to edit Master text styles</a:t>
            </a:r>
          </a:p>
          <a:p>
            <a:pPr lvl="1"/>
            <a:r>
              <a:rPr lang="en-US" smtClean="0"/>
              <a:t>Second level</a:t>
            </a:r>
          </a:p>
          <a:p>
            <a:pPr lvl="2"/>
            <a:r>
              <a:rPr lang="en-US" smtClean="0"/>
              <a:t>Third level</a:t>
            </a:r>
          </a:p>
        </p:txBody>
      </p:sp>
      <p:sp>
        <p:nvSpPr>
          <p:cNvPr id="10" name="Rectangle 2"/>
          <p:cNvSpPr>
            <a:spLocks noGrp="1" noChangeArrowheads="1"/>
          </p:cNvSpPr>
          <p:nvPr>
            <p:ph type="title"/>
          </p:nvPr>
        </p:nvSpPr>
        <p:spPr bwMode="auto">
          <a:xfrm>
            <a:off x="857223" y="214290"/>
            <a:ext cx="7786743" cy="1071562"/>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137822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28750"/>
            <a:ext cx="7786743" cy="4714875"/>
          </a:xfrm>
        </p:spPr>
        <p:txBody>
          <a:bodyPr/>
          <a:lstStyle>
            <a:lvl1pPr marL="444500" indent="-444500">
              <a:buSzPct val="100000"/>
              <a:buFont typeface="+mj-lt"/>
              <a:buAutoNum type="arabicPeriod"/>
              <a:defRPr/>
            </a:lvl1pPr>
            <a:lvl2pPr marL="808038" indent="-339725">
              <a:buSzPct val="100000"/>
              <a:buFont typeface="+mj-lt"/>
              <a:buAutoNum type="alphaLcPeriod"/>
              <a:defRPr/>
            </a:lvl2pPr>
            <a:lvl3pPr marL="1252538" indent="-338138">
              <a:buSzPct val="100000"/>
              <a:buFont typeface="+mj-lt"/>
              <a:buAutoNum type="romanLcPeriod"/>
              <a:defRPr/>
            </a:lvl3pPr>
          </a:lstStyle>
          <a:p>
            <a:pPr lvl="0"/>
            <a:r>
              <a:rPr lang="en-US" smtClean="0"/>
              <a:t>Click to edit Master text styles</a:t>
            </a:r>
          </a:p>
          <a:p>
            <a:pPr lvl="1"/>
            <a:r>
              <a:rPr lang="en-US" smtClean="0"/>
              <a:t>Second level</a:t>
            </a:r>
          </a:p>
          <a:p>
            <a:pPr lvl="2"/>
            <a:r>
              <a:rPr lang="en-US" smtClean="0"/>
              <a:t>Third level</a:t>
            </a:r>
          </a:p>
        </p:txBody>
      </p:sp>
      <p:sp>
        <p:nvSpPr>
          <p:cNvPr id="10" name="Rectangle 2"/>
          <p:cNvSpPr>
            <a:spLocks noGrp="1" noChangeArrowheads="1"/>
          </p:cNvSpPr>
          <p:nvPr>
            <p:ph type="title"/>
          </p:nvPr>
        </p:nvSpPr>
        <p:spPr bwMode="auto">
          <a:xfrm>
            <a:off x="857223" y="214290"/>
            <a:ext cx="7786743" cy="1071562"/>
          </a:xfrm>
          <a:prstGeom prst="rect">
            <a:avLst/>
          </a:prstGeom>
          <a:noFill/>
          <a:ln w="9525">
            <a:noFill/>
            <a:miter lim="800000"/>
            <a:headEnd/>
            <a:tailEnd/>
          </a:ln>
        </p:spPr>
        <p:txBody>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02847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dirty="0"/>
          </a:p>
        </p:txBody>
      </p:sp>
      <p:sp>
        <p:nvSpPr>
          <p:cNvPr id="3" name="Content Placeholder 2"/>
          <p:cNvSpPr>
            <a:spLocks noGrp="1"/>
          </p:cNvSpPr>
          <p:nvPr>
            <p:ph sz="half" idx="1"/>
          </p:nvPr>
        </p:nvSpPr>
        <p:spPr>
          <a:xfrm>
            <a:off x="857224" y="1428736"/>
            <a:ext cx="3857652" cy="4714908"/>
          </a:xfrm>
        </p:spPr>
        <p:txBody>
          <a:bodyPr/>
          <a:lstStyle>
            <a:lvl1pPr marL="266700" indent="-266700">
              <a:defRPr sz="2200"/>
            </a:lvl1pPr>
            <a:lvl2pPr marL="541338" indent="-185738">
              <a:defRPr sz="2000"/>
            </a:lvl2pPr>
            <a:lvl3pPr marL="808038" indent="-177800">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786314" y="1428736"/>
            <a:ext cx="3857652" cy="4714908"/>
          </a:xfrm>
        </p:spPr>
        <p:txBody>
          <a:bodyPr/>
          <a:lstStyle>
            <a:lvl1pPr marL="266700" indent="-266700">
              <a:defRPr sz="2200"/>
            </a:lvl1pPr>
            <a:lvl2pPr marL="541338" indent="-185738">
              <a:defRPr sz="2000"/>
            </a:lvl2pPr>
            <a:lvl3pPr marL="808038" indent="-177800">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1725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dirty="0"/>
          </a:p>
        </p:txBody>
      </p:sp>
      <p:sp>
        <p:nvSpPr>
          <p:cNvPr id="3" name="Text Placeholder 2"/>
          <p:cNvSpPr>
            <a:spLocks noGrp="1"/>
          </p:cNvSpPr>
          <p:nvPr>
            <p:ph type="body" idx="1"/>
          </p:nvPr>
        </p:nvSpPr>
        <p:spPr>
          <a:xfrm>
            <a:off x="857224" y="1428736"/>
            <a:ext cx="3857652" cy="746139"/>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7224" y="2174874"/>
            <a:ext cx="3857652" cy="3968769"/>
          </a:xfrm>
        </p:spPr>
        <p:txBody>
          <a:bodyPr/>
          <a:lstStyle>
            <a:lvl1pPr marL="266700" indent="-266700">
              <a:defRPr sz="2200"/>
            </a:lvl1pPr>
            <a:lvl2pPr marL="541338" indent="-185738">
              <a:defRPr sz="2000"/>
            </a:lvl2pPr>
            <a:lvl3pPr marL="808038" indent="-177800">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786603" y="1428736"/>
            <a:ext cx="3857364" cy="746139"/>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6314" y="2174874"/>
            <a:ext cx="3857653" cy="3968769"/>
          </a:xfrm>
        </p:spPr>
        <p:txBody>
          <a:bodyPr/>
          <a:lstStyle>
            <a:lvl1pPr marL="266700" indent="-266700">
              <a:defRPr sz="2200"/>
            </a:lvl1pPr>
            <a:lvl2pPr marL="541338" indent="-185738">
              <a:defRPr sz="2000"/>
            </a:lvl2pPr>
            <a:lvl3pPr marL="808038" indent="-177800">
              <a:defRPr sz="1800"/>
            </a:lvl3pPr>
            <a:lvl4pPr>
              <a:buNone/>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22764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28736"/>
            <a:ext cx="5357850" cy="4714908"/>
          </a:xfrm>
        </p:spPr>
        <p:txBody>
          <a:bodyPr/>
          <a:lstStyle>
            <a:lvl1pPr marL="266700" indent="-266700">
              <a:defRPr sz="2400"/>
            </a:lvl1pPr>
            <a:lvl2pPr marL="630238" indent="-185738">
              <a:defRPr sz="2000"/>
            </a:lvl2pPr>
            <a:lvl3pPr marL="985838" indent="-177800">
              <a:defRPr sz="1800"/>
            </a:lvl3pPr>
          </a:lstStyle>
          <a:p>
            <a:pPr lvl="0"/>
            <a:r>
              <a:rPr lang="en-US" smtClean="0"/>
              <a:t>Click to edit Master text styles</a:t>
            </a:r>
          </a:p>
          <a:p>
            <a:pPr lvl="1"/>
            <a:r>
              <a:rPr lang="en-US" smtClean="0"/>
              <a:t>Second level</a:t>
            </a:r>
          </a:p>
          <a:p>
            <a:pPr lvl="2"/>
            <a:r>
              <a:rPr lang="en-US" smtClean="0"/>
              <a:t>Third level</a:t>
            </a:r>
          </a:p>
        </p:txBody>
      </p:sp>
      <p:sp>
        <p:nvSpPr>
          <p:cNvPr id="10" name="Rectangle 2"/>
          <p:cNvSpPr>
            <a:spLocks noGrp="1" noChangeArrowheads="1"/>
          </p:cNvSpPr>
          <p:nvPr>
            <p:ph type="title"/>
          </p:nvPr>
        </p:nvSpPr>
        <p:spPr bwMode="auto">
          <a:xfrm>
            <a:off x="857224" y="214290"/>
            <a:ext cx="5357850" cy="1071562"/>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Picture Placeholder 2"/>
          <p:cNvSpPr>
            <a:spLocks noGrp="1"/>
          </p:cNvSpPr>
          <p:nvPr>
            <p:ph type="pic" idx="13"/>
          </p:nvPr>
        </p:nvSpPr>
        <p:spPr>
          <a:xfrm>
            <a:off x="6286512" y="0"/>
            <a:ext cx="2857488" cy="68580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v-LV" noProof="0" dirty="0"/>
          </a:p>
        </p:txBody>
      </p:sp>
    </p:spTree>
    <p:extLst>
      <p:ext uri="{BB962C8B-B14F-4D97-AF65-F5344CB8AC3E}">
        <p14:creationId xmlns:p14="http://schemas.microsoft.com/office/powerpoint/2010/main" val="37702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dirty="0"/>
          </a:p>
        </p:txBody>
      </p:sp>
      <p:sp>
        <p:nvSpPr>
          <p:cNvPr id="4" name="Picture Placeholder 2"/>
          <p:cNvSpPr>
            <a:spLocks noGrp="1"/>
          </p:cNvSpPr>
          <p:nvPr>
            <p:ph type="pic" idx="1"/>
          </p:nvPr>
        </p:nvSpPr>
        <p:spPr>
          <a:xfrm>
            <a:off x="-32" y="2263512"/>
            <a:ext cx="4212000" cy="28800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lv-LV" noProof="0" dirty="0"/>
          </a:p>
        </p:txBody>
      </p:sp>
      <p:sp>
        <p:nvSpPr>
          <p:cNvPr id="6" name="Content Placeholder 2"/>
          <p:cNvSpPr>
            <a:spLocks noGrp="1"/>
          </p:cNvSpPr>
          <p:nvPr>
            <p:ph idx="11"/>
          </p:nvPr>
        </p:nvSpPr>
        <p:spPr>
          <a:xfrm>
            <a:off x="4357686" y="1428750"/>
            <a:ext cx="4286252" cy="4714875"/>
          </a:xfrm>
        </p:spPr>
        <p:txBody>
          <a:bodyPr/>
          <a:lstStyle>
            <a:lvl1pPr marL="271463" indent="-271463">
              <a:defRPr sz="2400"/>
            </a:lvl1pPr>
            <a:lvl2pPr marL="625475" indent="-182563">
              <a:defRPr sz="2000"/>
            </a:lvl2pPr>
            <a:lvl3pPr marL="896938" indent="-180975">
              <a:defRPr sz="1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0463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7" name="Rectangle 6"/>
          <p:cNvSpPr/>
          <p:nvPr/>
        </p:nvSpPr>
        <p:spPr bwMode="auto">
          <a:xfrm>
            <a:off x="0" y="2428875"/>
            <a:ext cx="4214813" cy="2857500"/>
          </a:xfrm>
          <a:prstGeom prst="rect">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a:lstStyle/>
          <a:p>
            <a:pPr eaLnBrk="0" hangingPunct="0">
              <a:defRPr/>
            </a:pPr>
            <a:endParaRPr lang="lv-LV">
              <a:latin typeface="Arial" charset="0"/>
              <a:ea typeface="ヒラギノ角ゴ Pro W3" pitchFamily="-112" charset="-128"/>
            </a:endParaRPr>
          </a:p>
        </p:txBody>
      </p:sp>
      <p:sp>
        <p:nvSpPr>
          <p:cNvPr id="2" name="Title 1"/>
          <p:cNvSpPr>
            <a:spLocks noGrp="1"/>
          </p:cNvSpPr>
          <p:nvPr>
            <p:ph type="title"/>
          </p:nvPr>
        </p:nvSpPr>
        <p:spPr/>
        <p:txBody>
          <a:bodyPr/>
          <a:lstStyle/>
          <a:p>
            <a:r>
              <a:rPr lang="en-US" smtClean="0"/>
              <a:t>Click to edit Master title style</a:t>
            </a:r>
            <a:endParaRPr lang="lv-LV" dirty="0"/>
          </a:p>
        </p:txBody>
      </p:sp>
      <p:sp>
        <p:nvSpPr>
          <p:cNvPr id="5" name="Content Placeholder 2"/>
          <p:cNvSpPr>
            <a:spLocks noGrp="1"/>
          </p:cNvSpPr>
          <p:nvPr>
            <p:ph idx="1"/>
          </p:nvPr>
        </p:nvSpPr>
        <p:spPr>
          <a:xfrm>
            <a:off x="4357686" y="1428750"/>
            <a:ext cx="4286252" cy="4714875"/>
          </a:xfrm>
        </p:spPr>
        <p:txBody>
          <a:bodyPr/>
          <a:lstStyle>
            <a:lvl1pPr marL="266700" indent="-266700">
              <a:defRPr sz="2400"/>
            </a:lvl1pPr>
            <a:lvl2pPr marL="630238" indent="-185738">
              <a:defRPr sz="2000"/>
            </a:lvl2pPr>
            <a:lvl3pPr marL="896938" indent="-177800">
              <a:defRPr sz="1800"/>
            </a:lvl3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3"/>
          <p:cNvSpPr>
            <a:spLocks noGrp="1"/>
          </p:cNvSpPr>
          <p:nvPr>
            <p:ph sz="half" idx="2"/>
          </p:nvPr>
        </p:nvSpPr>
        <p:spPr>
          <a:xfrm>
            <a:off x="-32" y="2428867"/>
            <a:ext cx="4214842" cy="2857520"/>
          </a:xfrm>
        </p:spPr>
        <p:txBody>
          <a:bodyPr/>
          <a:lstStyle>
            <a:lvl1pPr marL="177800" indent="-177800">
              <a:buNone/>
              <a:defRPr sz="2200"/>
            </a:lvl1pPr>
            <a:lvl2pPr marL="541338" indent="-185738">
              <a:defRPr sz="2000"/>
            </a:lvl2pPr>
            <a:lvl3pPr marL="896938" indent="-177800">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8" name="Text Placeholder 2"/>
          <p:cNvSpPr>
            <a:spLocks noGrp="1"/>
          </p:cNvSpPr>
          <p:nvPr>
            <p:ph type="body" idx="11"/>
          </p:nvPr>
        </p:nvSpPr>
        <p:spPr>
          <a:xfrm>
            <a:off x="142844" y="1571612"/>
            <a:ext cx="3929090" cy="826314"/>
          </a:xfrm>
        </p:spPr>
        <p:txBody>
          <a:bodyPr anchor="b">
            <a:normAutofit/>
          </a:bodyPr>
          <a:lstStyle>
            <a:lvl1pPr marL="0" indent="0" algn="ctr">
              <a:spcBef>
                <a:spcPts val="100"/>
              </a:spcBef>
              <a:spcAft>
                <a:spcPts val="100"/>
              </a:spcAft>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4068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7250"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Click to edit Master title style</a:t>
            </a:r>
          </a:p>
        </p:txBody>
      </p:sp>
      <p:sp>
        <p:nvSpPr>
          <p:cNvPr id="1027" name="Text Box 13"/>
          <p:cNvSpPr txBox="1">
            <a:spLocks noChangeArrowheads="1"/>
          </p:cNvSpPr>
          <p:nvPr/>
        </p:nvSpPr>
        <p:spPr bwMode="auto">
          <a:xfrm>
            <a:off x="8148638" y="6397625"/>
            <a:ext cx="709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defRPr/>
            </a:pPr>
            <a:fld id="{6D586C27-7958-465D-8278-2143E776AC1A}" type="slidenum">
              <a:rPr lang="en-US" altLang="lv-LV" sz="1500" smtClean="0">
                <a:solidFill>
                  <a:srgbClr val="F2F2F2"/>
                </a:solidFill>
                <a:ea typeface="MS PGothic" pitchFamily="34" charset="-128"/>
              </a:rPr>
              <a:pPr algn="r" eaLnBrk="1" hangingPunct="1">
                <a:spcBef>
                  <a:spcPct val="50000"/>
                </a:spcBef>
                <a:defRPr/>
              </a:pPr>
              <a:t>‹#›</a:t>
            </a:fld>
            <a:endParaRPr lang="en-US" altLang="lv-LV" sz="1500" smtClean="0">
              <a:solidFill>
                <a:srgbClr val="F2F2F2"/>
              </a:solidFill>
              <a:ea typeface="MS PGothic" pitchFamily="34" charset="-128"/>
            </a:endParaRPr>
          </a:p>
        </p:txBody>
      </p:sp>
      <p:pic>
        <p:nvPicPr>
          <p:cNvPr id="1028" name="Picture 5" descr="180x3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23850" y="6143625"/>
            <a:ext cx="1952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p:cNvSpPr>
            <a:spLocks noGrp="1" noChangeArrowheads="1"/>
          </p:cNvSpPr>
          <p:nvPr>
            <p:ph type="body" idx="1"/>
          </p:nvPr>
        </p:nvSpPr>
        <p:spPr bwMode="auto">
          <a:xfrm>
            <a:off x="857250" y="142875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3300">
          <a:solidFill>
            <a:srgbClr val="8E001C"/>
          </a:solidFill>
          <a:latin typeface="+mj-lt"/>
          <a:ea typeface="+mj-ea"/>
          <a:cs typeface="ヒラギノ角ゴ Pro W3"/>
        </a:defRPr>
      </a:lvl1pPr>
      <a:lvl2pPr algn="l" rtl="0" eaLnBrk="1" fontAlgn="base" hangingPunct="1">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2pPr>
      <a:lvl3pPr algn="l" rtl="0" eaLnBrk="1" fontAlgn="base" hangingPunct="1">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3pPr>
      <a:lvl4pPr algn="l" rtl="0" eaLnBrk="1" fontAlgn="base" hangingPunct="1">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4pPr>
      <a:lvl5pPr algn="l" rtl="0" eaLnBrk="1" fontAlgn="base" hangingPunct="1">
        <a:lnSpc>
          <a:spcPct val="90000"/>
        </a:lnSpc>
        <a:spcBef>
          <a:spcPct val="0"/>
        </a:spcBef>
        <a:spcAft>
          <a:spcPct val="0"/>
        </a:spcAft>
        <a:defRPr sz="3300">
          <a:solidFill>
            <a:srgbClr val="8E001C"/>
          </a:solidFill>
          <a:latin typeface="Arial" charset="0"/>
          <a:ea typeface="ヒラギノ角ゴ Pro W3" pitchFamily="-112" charset="-128"/>
          <a:cs typeface="ヒラギノ角ゴ Pro W3"/>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12"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12"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12"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1" fontAlgn="base" hangingPunct="1">
        <a:spcBef>
          <a:spcPts val="600"/>
        </a:spcBef>
        <a:spcAft>
          <a:spcPts val="600"/>
        </a:spcAft>
        <a:buClr>
          <a:srgbClr val="8E001C"/>
        </a:buClr>
        <a:buSzPct val="95000"/>
        <a:buFont typeface="Wingdings" pitchFamily="2" charset="2"/>
        <a:buChar char="n"/>
        <a:defRPr sz="2400">
          <a:solidFill>
            <a:srgbClr val="353535"/>
          </a:solidFill>
          <a:latin typeface="+mn-lt"/>
          <a:ea typeface="+mn-ea"/>
          <a:cs typeface="ヒラギノ角ゴ Pro W3"/>
        </a:defRPr>
      </a:lvl1pPr>
      <a:lvl2pPr marL="719138" indent="-185738" algn="l" rtl="0" eaLnBrk="1" fontAlgn="base" hangingPunct="1">
        <a:spcBef>
          <a:spcPts val="600"/>
        </a:spcBef>
        <a:spcAft>
          <a:spcPts val="600"/>
        </a:spcAft>
        <a:buClr>
          <a:srgbClr val="8E001C"/>
        </a:buClr>
        <a:buSzPct val="117000"/>
        <a:buFont typeface="Arial" pitchFamily="34" charset="0"/>
        <a:buChar char="»"/>
        <a:defRPr sz="2000">
          <a:solidFill>
            <a:srgbClr val="353535"/>
          </a:solidFill>
          <a:latin typeface="+mn-lt"/>
          <a:ea typeface="+mn-ea"/>
          <a:cs typeface="ヒラギノ角ゴ Pro W3"/>
        </a:defRPr>
      </a:lvl2pPr>
      <a:lvl3pPr marL="1163638" indent="-160338" algn="l" rtl="0" eaLnBrk="1" fontAlgn="base" hangingPunct="1">
        <a:spcBef>
          <a:spcPts val="600"/>
        </a:spcBef>
        <a:spcAft>
          <a:spcPts val="600"/>
        </a:spcAft>
        <a:buClr>
          <a:srgbClr val="8E001C"/>
        </a:buClr>
        <a:buSzPct val="120000"/>
        <a:buFont typeface="Arial" pitchFamily="34" charset="0"/>
        <a:buChar char="-"/>
        <a:defRPr>
          <a:solidFill>
            <a:srgbClr val="353535"/>
          </a:solidFill>
          <a:latin typeface="+mn-lt"/>
          <a:ea typeface="+mn-ea"/>
          <a:cs typeface="ヒラギノ角ゴ Pro W3"/>
        </a:defRPr>
      </a:lvl3pPr>
      <a:lvl4pPr marL="1600200" indent="-228600" algn="l" rtl="0" eaLnBrk="1" fontAlgn="base" hangingPunct="1">
        <a:spcBef>
          <a:spcPct val="20000"/>
        </a:spcBef>
        <a:spcAft>
          <a:spcPct val="0"/>
        </a:spcAft>
        <a:buChar char="–"/>
        <a:defRPr sz="2000">
          <a:solidFill>
            <a:srgbClr val="474747"/>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rgbClr val="474747"/>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916832"/>
            <a:ext cx="7100910" cy="2286017"/>
          </a:xfrm>
        </p:spPr>
        <p:txBody>
          <a:bodyPr>
            <a:normAutofit fontScale="90000"/>
          </a:bodyPr>
          <a:lstStyle/>
          <a:p>
            <a:pPr algn="ctr"/>
            <a:r>
              <a:rPr lang="en-GB" b="1" dirty="0"/>
              <a:t>p53 PROTEIN EXPRESSION AND ITS CORRELATION WITH CELL PROLIFERATION IN COLORECTAL CANCER</a:t>
            </a:r>
            <a:r>
              <a:rPr lang="lv-LV" dirty="0"/>
              <a:t/>
            </a:r>
            <a:br>
              <a:rPr lang="lv-LV" dirty="0"/>
            </a:br>
            <a:endParaRPr lang="lv-LV" dirty="0"/>
          </a:p>
        </p:txBody>
      </p:sp>
      <p:sp>
        <p:nvSpPr>
          <p:cNvPr id="3" name="Subtitle 2"/>
          <p:cNvSpPr>
            <a:spLocks noGrp="1"/>
          </p:cNvSpPr>
          <p:nvPr>
            <p:ph type="subTitle" idx="1"/>
          </p:nvPr>
        </p:nvSpPr>
        <p:spPr>
          <a:xfrm>
            <a:off x="1371600" y="3886200"/>
            <a:ext cx="6008712" cy="1415008"/>
          </a:xfrm>
        </p:spPr>
        <p:txBody>
          <a:bodyPr>
            <a:normAutofit/>
          </a:bodyPr>
          <a:lstStyle/>
          <a:p>
            <a:r>
              <a:rPr lang="en-GB" dirty="0" err="1"/>
              <a:t>Drike</a:t>
            </a:r>
            <a:r>
              <a:rPr lang="en-GB" dirty="0"/>
              <a:t> I, </a:t>
            </a:r>
            <a:r>
              <a:rPr lang="en-GB" dirty="0" err="1"/>
              <a:t>Strumfa</a:t>
            </a:r>
            <a:r>
              <a:rPr lang="en-GB" dirty="0"/>
              <a:t> I, </a:t>
            </a:r>
            <a:r>
              <a:rPr lang="en-GB" dirty="0" err="1"/>
              <a:t>Vanags</a:t>
            </a:r>
            <a:r>
              <a:rPr lang="en-GB" dirty="0"/>
              <a:t> A, </a:t>
            </a:r>
            <a:r>
              <a:rPr lang="en-GB" dirty="0" err="1"/>
              <a:t>Gardovskis</a:t>
            </a:r>
            <a:r>
              <a:rPr lang="en-GB" dirty="0"/>
              <a:t> J</a:t>
            </a:r>
            <a:endParaRPr lang="lv-LV" dirty="0"/>
          </a:p>
          <a:p>
            <a:r>
              <a:rPr lang="en-GB" i="1" dirty="0"/>
              <a:t> </a:t>
            </a:r>
            <a:endParaRPr lang="lv-LV" dirty="0"/>
          </a:p>
          <a:p>
            <a:r>
              <a:rPr lang="en-GB" i="1" dirty="0"/>
              <a:t>Riga </a:t>
            </a:r>
            <a:r>
              <a:rPr lang="en-GB" i="1" dirty="0" err="1"/>
              <a:t>Stradins</a:t>
            </a:r>
            <a:r>
              <a:rPr lang="en-GB" i="1" dirty="0"/>
              <a:t> University, Riga, </a:t>
            </a:r>
            <a:r>
              <a:rPr lang="en-GB" i="1" dirty="0" smtClean="0"/>
              <a:t>Latvia </a:t>
            </a:r>
            <a:endParaRPr lang="lv-LV" dirty="0"/>
          </a:p>
        </p:txBody>
      </p:sp>
    </p:spTree>
    <p:extLst>
      <p:ext uri="{BB962C8B-B14F-4D97-AF65-F5344CB8AC3E}">
        <p14:creationId xmlns:p14="http://schemas.microsoft.com/office/powerpoint/2010/main" val="321729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8861701"/>
              </p:ext>
            </p:extLst>
          </p:nvPr>
        </p:nvGraphicFramePr>
        <p:xfrm>
          <a:off x="569218" y="1124744"/>
          <a:ext cx="8179246" cy="50405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lv-LV" dirty="0" err="1" smtClean="0"/>
              <a:t>Ki-67,</a:t>
            </a:r>
            <a:r>
              <a:rPr lang="lv-LV" dirty="0" smtClean="0"/>
              <a:t> p53 </a:t>
            </a:r>
            <a:r>
              <a:rPr lang="lv-LV" dirty="0" err="1" smtClean="0"/>
              <a:t>and</a:t>
            </a:r>
            <a:r>
              <a:rPr lang="lv-LV" dirty="0" smtClean="0"/>
              <a:t> </a:t>
            </a:r>
            <a:r>
              <a:rPr lang="lv-LV" dirty="0" err="1" smtClean="0"/>
              <a:t>pT</a:t>
            </a:r>
            <a:endParaRPr lang="lv-LV" dirty="0"/>
          </a:p>
        </p:txBody>
      </p:sp>
      <p:sp>
        <p:nvSpPr>
          <p:cNvPr id="7" name="TextBox 6"/>
          <p:cNvSpPr txBox="1"/>
          <p:nvPr/>
        </p:nvSpPr>
        <p:spPr>
          <a:xfrm>
            <a:off x="6948264" y="2132856"/>
            <a:ext cx="151216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17.6% [14.8–20.4]</a:t>
            </a:r>
            <a:endParaRPr lang="lv-LV" dirty="0"/>
          </a:p>
        </p:txBody>
      </p:sp>
      <p:cxnSp>
        <p:nvCxnSpPr>
          <p:cNvPr id="9" name="Straight Arrow Connector 8"/>
          <p:cNvCxnSpPr>
            <a:stCxn id="7" idx="1"/>
          </p:cNvCxnSpPr>
          <p:nvPr/>
        </p:nvCxnSpPr>
        <p:spPr bwMode="auto">
          <a:xfrm flipH="1">
            <a:off x="6444208" y="2456022"/>
            <a:ext cx="504056" cy="323165"/>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5244127" y="1494702"/>
            <a:ext cx="151216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15.7% [</a:t>
            </a:r>
            <a:r>
              <a:rPr lang="en-GB" dirty="0" smtClean="0"/>
              <a:t>12.9–18.6]</a:t>
            </a:r>
            <a:endParaRPr lang="lv-LV" dirty="0"/>
          </a:p>
        </p:txBody>
      </p:sp>
      <p:cxnSp>
        <p:nvCxnSpPr>
          <p:cNvPr id="11" name="Straight Arrow Connector 10"/>
          <p:cNvCxnSpPr/>
          <p:nvPr/>
        </p:nvCxnSpPr>
        <p:spPr bwMode="auto">
          <a:xfrm flipH="1">
            <a:off x="4867759" y="2056152"/>
            <a:ext cx="504056" cy="646331"/>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3239853" y="1490613"/>
            <a:ext cx="151216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smtClean="0"/>
              <a:t>17.</a:t>
            </a:r>
            <a:r>
              <a:rPr lang="lv-LV" dirty="0" smtClean="0"/>
              <a:t>1</a:t>
            </a:r>
            <a:r>
              <a:rPr lang="en-GB" dirty="0" smtClean="0"/>
              <a:t>% </a:t>
            </a:r>
            <a:r>
              <a:rPr lang="en-GB" dirty="0"/>
              <a:t>[</a:t>
            </a:r>
            <a:r>
              <a:rPr lang="en-GB" dirty="0" smtClean="0"/>
              <a:t>1</a:t>
            </a:r>
            <a:r>
              <a:rPr lang="lv-LV" dirty="0" smtClean="0"/>
              <a:t>3</a:t>
            </a:r>
            <a:r>
              <a:rPr lang="en-GB" dirty="0" smtClean="0"/>
              <a:t>.</a:t>
            </a:r>
            <a:r>
              <a:rPr lang="lv-LV" dirty="0" smtClean="0"/>
              <a:t>4</a:t>
            </a:r>
            <a:r>
              <a:rPr lang="en-GB" dirty="0" smtClean="0"/>
              <a:t>–20.</a:t>
            </a:r>
            <a:r>
              <a:rPr lang="lv-LV" dirty="0" smtClean="0"/>
              <a:t>7</a:t>
            </a:r>
            <a:r>
              <a:rPr lang="en-GB" dirty="0" smtClean="0"/>
              <a:t>]</a:t>
            </a:r>
            <a:endParaRPr lang="lv-LV" dirty="0"/>
          </a:p>
        </p:txBody>
      </p:sp>
      <p:cxnSp>
        <p:nvCxnSpPr>
          <p:cNvPr id="15" name="Straight Arrow Connector 14"/>
          <p:cNvCxnSpPr/>
          <p:nvPr/>
        </p:nvCxnSpPr>
        <p:spPr bwMode="auto">
          <a:xfrm flipH="1">
            <a:off x="3302169" y="2075528"/>
            <a:ext cx="385788" cy="484749"/>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5244127" y="4365104"/>
            <a:ext cx="172566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9.9% </a:t>
            </a:r>
            <a:endParaRPr lang="lv-LV" dirty="0" smtClean="0"/>
          </a:p>
          <a:p>
            <a:pPr algn="ctr"/>
            <a:r>
              <a:rPr lang="en-GB" dirty="0" smtClean="0"/>
              <a:t>[</a:t>
            </a:r>
            <a:r>
              <a:rPr lang="en-GB" dirty="0"/>
              <a:t>3.9–15.9</a:t>
            </a:r>
            <a:r>
              <a:rPr lang="en-GB" dirty="0" smtClean="0"/>
              <a:t>]</a:t>
            </a:r>
            <a:endParaRPr lang="lv-LV" dirty="0"/>
          </a:p>
        </p:txBody>
      </p:sp>
      <p:sp>
        <p:nvSpPr>
          <p:cNvPr id="19" name="TextBox 18"/>
          <p:cNvSpPr txBox="1"/>
          <p:nvPr/>
        </p:nvSpPr>
        <p:spPr>
          <a:xfrm>
            <a:off x="3472167" y="3718773"/>
            <a:ext cx="150963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11.6% </a:t>
            </a:r>
            <a:endParaRPr lang="lv-LV" dirty="0" smtClean="0"/>
          </a:p>
          <a:p>
            <a:pPr algn="ctr"/>
            <a:r>
              <a:rPr lang="en-GB" dirty="0" smtClean="0"/>
              <a:t>[</a:t>
            </a:r>
            <a:r>
              <a:rPr lang="en-GB" dirty="0"/>
              <a:t>5.8–17.4]</a:t>
            </a:r>
            <a:endParaRPr lang="lv-LV" dirty="0"/>
          </a:p>
        </p:txBody>
      </p:sp>
      <p:sp>
        <p:nvSpPr>
          <p:cNvPr id="20" name="TextBox 19"/>
          <p:cNvSpPr txBox="1"/>
          <p:nvPr/>
        </p:nvSpPr>
        <p:spPr>
          <a:xfrm>
            <a:off x="1727685" y="3399373"/>
            <a:ext cx="151216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lv-LV" dirty="0" smtClean="0"/>
              <a:t>16.4</a:t>
            </a:r>
            <a:r>
              <a:rPr lang="en-GB" dirty="0" smtClean="0"/>
              <a:t>% </a:t>
            </a:r>
            <a:r>
              <a:rPr lang="en-GB" dirty="0"/>
              <a:t>[</a:t>
            </a:r>
            <a:r>
              <a:rPr lang="en-GB" dirty="0" smtClean="0"/>
              <a:t>14.</a:t>
            </a:r>
            <a:r>
              <a:rPr lang="lv-LV" dirty="0" smtClean="0"/>
              <a:t>9</a:t>
            </a:r>
            <a:r>
              <a:rPr lang="en-GB" dirty="0" smtClean="0"/>
              <a:t>–2</a:t>
            </a:r>
            <a:r>
              <a:rPr lang="lv-LV" dirty="0" smtClean="0"/>
              <a:t>8</a:t>
            </a:r>
            <a:r>
              <a:rPr lang="en-GB" dirty="0" smtClean="0"/>
              <a:t>.</a:t>
            </a:r>
            <a:r>
              <a:rPr lang="lv-LV" dirty="0" smtClean="0"/>
              <a:t>0</a:t>
            </a:r>
            <a:r>
              <a:rPr lang="en-GB" dirty="0" smtClean="0"/>
              <a:t>]</a:t>
            </a:r>
            <a:endParaRPr lang="lv-LV" dirty="0"/>
          </a:p>
        </p:txBody>
      </p:sp>
    </p:spTree>
    <p:extLst>
      <p:ext uri="{BB962C8B-B14F-4D97-AF65-F5344CB8AC3E}">
        <p14:creationId xmlns:p14="http://schemas.microsoft.com/office/powerpoint/2010/main" val="896316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21943343"/>
              </p:ext>
            </p:extLst>
          </p:nvPr>
        </p:nvGraphicFramePr>
        <p:xfrm>
          <a:off x="857250" y="1428750"/>
          <a:ext cx="7786688"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27584" y="188640"/>
            <a:ext cx="7786743" cy="1071562"/>
          </a:xfrm>
        </p:spPr>
        <p:txBody>
          <a:bodyPr/>
          <a:lstStyle/>
          <a:p>
            <a:r>
              <a:rPr lang="lv-LV" dirty="0" err="1" smtClean="0"/>
              <a:t>Ki-67,</a:t>
            </a:r>
            <a:r>
              <a:rPr lang="lv-LV" dirty="0" smtClean="0"/>
              <a:t> p53 </a:t>
            </a:r>
            <a:r>
              <a:rPr lang="lv-LV" dirty="0" err="1" smtClean="0"/>
              <a:t>and</a:t>
            </a:r>
            <a:r>
              <a:rPr lang="lv-LV" dirty="0" smtClean="0"/>
              <a:t> </a:t>
            </a:r>
            <a:r>
              <a:rPr lang="lv-LV" dirty="0" err="1" smtClean="0"/>
              <a:t>tumour</a:t>
            </a:r>
            <a:r>
              <a:rPr lang="lv-LV" dirty="0" smtClean="0"/>
              <a:t> </a:t>
            </a:r>
            <a:r>
              <a:rPr lang="lv-LV" dirty="0" err="1" smtClean="0"/>
              <a:t>grade</a:t>
            </a:r>
            <a:endParaRPr lang="lv-LV" dirty="0"/>
          </a:p>
        </p:txBody>
      </p:sp>
      <p:sp>
        <p:nvSpPr>
          <p:cNvPr id="6" name="TextBox 5"/>
          <p:cNvSpPr txBox="1"/>
          <p:nvPr/>
        </p:nvSpPr>
        <p:spPr>
          <a:xfrm>
            <a:off x="6444208" y="1844824"/>
            <a:ext cx="136815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16.4% [12.8–20.0] </a:t>
            </a:r>
            <a:endParaRPr lang="lv-LV" dirty="0"/>
          </a:p>
        </p:txBody>
      </p:sp>
      <p:cxnSp>
        <p:nvCxnSpPr>
          <p:cNvPr id="8" name="Straight Arrow Connector 7"/>
          <p:cNvCxnSpPr>
            <a:stCxn id="6" idx="1"/>
          </p:cNvCxnSpPr>
          <p:nvPr/>
        </p:nvCxnSpPr>
        <p:spPr bwMode="auto">
          <a:xfrm flipH="1">
            <a:off x="5940152" y="2167990"/>
            <a:ext cx="504056" cy="46892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9" name="TextBox 8"/>
          <p:cNvSpPr txBox="1"/>
          <p:nvPr/>
        </p:nvSpPr>
        <p:spPr>
          <a:xfrm>
            <a:off x="4469280" y="4033549"/>
            <a:ext cx="136815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10.1% [3.9–16.2]</a:t>
            </a:r>
            <a:endParaRPr lang="lv-LV" dirty="0"/>
          </a:p>
        </p:txBody>
      </p:sp>
      <p:sp>
        <p:nvSpPr>
          <p:cNvPr id="10" name="TextBox 9"/>
          <p:cNvSpPr txBox="1"/>
          <p:nvPr/>
        </p:nvSpPr>
        <p:spPr>
          <a:xfrm>
            <a:off x="4211960" y="1198493"/>
            <a:ext cx="136815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16.7% [14.7–18.7] </a:t>
            </a:r>
            <a:endParaRPr lang="lv-LV" dirty="0"/>
          </a:p>
        </p:txBody>
      </p:sp>
      <p:cxnSp>
        <p:nvCxnSpPr>
          <p:cNvPr id="11" name="Straight Arrow Connector 10"/>
          <p:cNvCxnSpPr/>
          <p:nvPr/>
        </p:nvCxnSpPr>
        <p:spPr bwMode="auto">
          <a:xfrm flipH="1">
            <a:off x="3959932" y="1844824"/>
            <a:ext cx="504056" cy="468922"/>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2483768" y="4033550"/>
            <a:ext cx="136815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dirty="0"/>
              <a:t>12.2% [7.5–16.9] </a:t>
            </a:r>
            <a:endParaRPr lang="lv-LV" dirty="0"/>
          </a:p>
        </p:txBody>
      </p:sp>
    </p:spTree>
    <p:extLst>
      <p:ext uri="{BB962C8B-B14F-4D97-AF65-F5344CB8AC3E}">
        <p14:creationId xmlns:p14="http://schemas.microsoft.com/office/powerpoint/2010/main" val="474296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0"/>
            <a:ext cx="7214043" cy="276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1" y="2760839"/>
            <a:ext cx="7358060" cy="335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039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Contrasting with older publications, our study did not confirm any differences in mean p53 and Ki-67 expression </a:t>
            </a:r>
            <a:r>
              <a:rPr lang="lv-LV" dirty="0" err="1" smtClean="0"/>
              <a:t>by</a:t>
            </a:r>
            <a:r>
              <a:rPr lang="en-US" dirty="0" smtClean="0"/>
              <a:t> </a:t>
            </a:r>
            <a:r>
              <a:rPr lang="en-US" dirty="0" err="1" smtClean="0"/>
              <a:t>tumour</a:t>
            </a:r>
            <a:r>
              <a:rPr lang="en-US" dirty="0" smtClean="0"/>
              <a:t> grade and </a:t>
            </a:r>
            <a:r>
              <a:rPr lang="en-US" dirty="0" err="1" smtClean="0"/>
              <a:t>pT</a:t>
            </a:r>
            <a:r>
              <a:rPr lang="en-US" dirty="0" smtClean="0"/>
              <a:t> parameters. </a:t>
            </a:r>
            <a:endParaRPr lang="lv-LV" dirty="0" smtClean="0"/>
          </a:p>
          <a:p>
            <a:pPr algn="just"/>
            <a:r>
              <a:rPr lang="en-US" dirty="0" smtClean="0"/>
              <a:t>This grade- and stage-related homogeneity suggests uniform treatment applicability. </a:t>
            </a:r>
            <a:endParaRPr lang="lv-LV" dirty="0" smtClean="0"/>
          </a:p>
          <a:p>
            <a:pPr algn="just"/>
            <a:r>
              <a:rPr lang="en-US" dirty="0" smtClean="0"/>
              <a:t>Cell proliferation has been associated with better response to neoadjuvant chemotherapy </a:t>
            </a:r>
            <a:r>
              <a:rPr lang="lv-LV" dirty="0" smtClean="0"/>
              <a:t>(</a:t>
            </a:r>
            <a:r>
              <a:rPr lang="en-US" dirty="0" err="1" smtClean="0"/>
              <a:t>Lumachi</a:t>
            </a:r>
            <a:r>
              <a:rPr lang="en-US" dirty="0" smtClean="0"/>
              <a:t> </a:t>
            </a:r>
            <a:r>
              <a:rPr lang="en-US" i="1" dirty="0" smtClean="0"/>
              <a:t>et al</a:t>
            </a:r>
            <a:r>
              <a:rPr lang="en-US" dirty="0" smtClean="0"/>
              <a:t>., 2012</a:t>
            </a:r>
            <a:r>
              <a:rPr lang="lv-LV" dirty="0" smtClean="0"/>
              <a:t>)</a:t>
            </a:r>
            <a:r>
              <a:rPr lang="en-US" dirty="0" smtClean="0"/>
              <a:t> while p53 expression could be targeted by cancer vaccines.</a:t>
            </a:r>
            <a:endParaRPr lang="lv-LV" dirty="0"/>
          </a:p>
        </p:txBody>
      </p:sp>
      <p:sp>
        <p:nvSpPr>
          <p:cNvPr id="2" name="Title 1"/>
          <p:cNvSpPr>
            <a:spLocks noGrp="1"/>
          </p:cNvSpPr>
          <p:nvPr>
            <p:ph type="title"/>
          </p:nvPr>
        </p:nvSpPr>
        <p:spPr/>
        <p:txBody>
          <a:bodyPr/>
          <a:lstStyle/>
          <a:p>
            <a:r>
              <a:rPr lang="lv-LV" dirty="0" err="1" smtClean="0"/>
              <a:t>Conclusions</a:t>
            </a:r>
            <a:r>
              <a:rPr lang="lv-LV" dirty="0" smtClean="0"/>
              <a:t>/ </a:t>
            </a:r>
            <a:r>
              <a:rPr lang="lv-LV" dirty="0" err="1" smtClean="0"/>
              <a:t>Discussion</a:t>
            </a:r>
            <a:endParaRPr lang="lv-LV" dirty="0"/>
          </a:p>
        </p:txBody>
      </p:sp>
    </p:spTree>
    <p:extLst>
      <p:ext uri="{BB962C8B-B14F-4D97-AF65-F5344CB8AC3E}">
        <p14:creationId xmlns:p14="http://schemas.microsoft.com/office/powerpoint/2010/main" val="2237091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err="1" smtClean="0"/>
              <a:t>Thank</a:t>
            </a:r>
            <a:r>
              <a:rPr lang="lv-LV" dirty="0" smtClean="0"/>
              <a:t> </a:t>
            </a:r>
            <a:r>
              <a:rPr lang="lv-LV" dirty="0" err="1" smtClean="0"/>
              <a:t>you</a:t>
            </a:r>
            <a:r>
              <a:rPr lang="lv-LV" dirty="0" smtClean="0"/>
              <a:t>!</a:t>
            </a:r>
            <a:endParaRPr lang="lv-LV" dirty="0"/>
          </a:p>
        </p:txBody>
      </p:sp>
    </p:spTree>
    <p:extLst>
      <p:ext uri="{BB962C8B-B14F-4D97-AF65-F5344CB8AC3E}">
        <p14:creationId xmlns:p14="http://schemas.microsoft.com/office/powerpoint/2010/main" val="2178373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Cell proliferation is one of the indicators </a:t>
            </a:r>
            <a:r>
              <a:rPr lang="lv-LV" dirty="0" err="1" smtClean="0"/>
              <a:t>characterising</a:t>
            </a:r>
            <a:r>
              <a:rPr lang="en-US" dirty="0" smtClean="0"/>
              <a:t> </a:t>
            </a:r>
            <a:r>
              <a:rPr lang="en-US" dirty="0" err="1" smtClean="0"/>
              <a:t>tumour</a:t>
            </a:r>
            <a:r>
              <a:rPr lang="en-US" dirty="0" smtClean="0"/>
              <a:t> progression rate</a:t>
            </a:r>
            <a:r>
              <a:rPr lang="lv-LV" dirty="0" smtClean="0"/>
              <a:t>. </a:t>
            </a:r>
            <a:r>
              <a:rPr lang="lv-LV" dirty="0" err="1" smtClean="0"/>
              <a:t>High</a:t>
            </a:r>
            <a:r>
              <a:rPr lang="lv-LV" dirty="0" smtClean="0"/>
              <a:t> </a:t>
            </a:r>
            <a:r>
              <a:rPr lang="lv-LV" dirty="0" err="1" smtClean="0"/>
              <a:t>proliferation</a:t>
            </a:r>
            <a:r>
              <a:rPr lang="en-US" dirty="0" smtClean="0"/>
              <a:t> can be associated with worse prognosis of colorectal cancer </a:t>
            </a:r>
            <a:r>
              <a:rPr lang="lv-LV" dirty="0" smtClean="0"/>
              <a:t>(</a:t>
            </a:r>
            <a:r>
              <a:rPr lang="en-US" dirty="0" smtClean="0"/>
              <a:t>Valera </a:t>
            </a:r>
            <a:r>
              <a:rPr lang="en-US" i="1" dirty="0" smtClean="0"/>
              <a:t>et al</a:t>
            </a:r>
            <a:r>
              <a:rPr lang="en-US" dirty="0" smtClean="0"/>
              <a:t>., 2005</a:t>
            </a:r>
            <a:r>
              <a:rPr lang="lv-LV" dirty="0" smtClean="0"/>
              <a:t>)</a:t>
            </a:r>
            <a:r>
              <a:rPr lang="en-US" dirty="0" smtClean="0"/>
              <a:t>. </a:t>
            </a:r>
            <a:endParaRPr lang="lv-LV" dirty="0" smtClean="0"/>
          </a:p>
          <a:p>
            <a:r>
              <a:rPr lang="en-US" dirty="0" smtClean="0"/>
              <a:t>p53 protein as a cell cycle regulating factor also has an important role in pathogenesis of colorectal cancer, leading to abnormal cell division </a:t>
            </a:r>
            <a:r>
              <a:rPr lang="lv-LV" dirty="0" smtClean="0"/>
              <a:t>(</a:t>
            </a:r>
            <a:r>
              <a:rPr lang="en-US" dirty="0" err="1" smtClean="0"/>
              <a:t>Goergescu</a:t>
            </a:r>
            <a:r>
              <a:rPr lang="en-US" dirty="0" smtClean="0"/>
              <a:t> </a:t>
            </a:r>
            <a:r>
              <a:rPr lang="en-US" i="1" dirty="0" smtClean="0"/>
              <a:t>et al</a:t>
            </a:r>
            <a:r>
              <a:rPr lang="en-US" dirty="0" smtClean="0"/>
              <a:t>., 2007</a:t>
            </a:r>
            <a:r>
              <a:rPr lang="lv-LV" dirty="0" smtClean="0"/>
              <a:t>)</a:t>
            </a:r>
            <a:r>
              <a:rPr lang="en-US" dirty="0" smtClean="0"/>
              <a:t>. </a:t>
            </a:r>
            <a:endParaRPr lang="lv-LV" dirty="0" smtClean="0"/>
          </a:p>
          <a:p>
            <a:r>
              <a:rPr lang="en-US" dirty="0" smtClean="0"/>
              <a:t>There are still doubts whether there is correlation between Ki-67 and p53 expression in malignancies </a:t>
            </a:r>
            <a:r>
              <a:rPr lang="lv-LV" dirty="0" smtClean="0"/>
              <a:t>(</a:t>
            </a:r>
            <a:r>
              <a:rPr lang="en-US" dirty="0" err="1" smtClean="0"/>
              <a:t>Lumachi</a:t>
            </a:r>
            <a:r>
              <a:rPr lang="en-US" dirty="0" smtClean="0"/>
              <a:t> </a:t>
            </a:r>
            <a:r>
              <a:rPr lang="en-US" i="1" dirty="0" smtClean="0"/>
              <a:t>et al</a:t>
            </a:r>
            <a:r>
              <a:rPr lang="en-US" dirty="0" smtClean="0"/>
              <a:t>., 2012</a:t>
            </a:r>
            <a:r>
              <a:rPr lang="lv-LV" dirty="0" smtClean="0"/>
              <a:t>).</a:t>
            </a:r>
            <a:endParaRPr lang="lv-LV" dirty="0"/>
          </a:p>
        </p:txBody>
      </p:sp>
      <p:sp>
        <p:nvSpPr>
          <p:cNvPr id="2" name="Title 1"/>
          <p:cNvSpPr>
            <a:spLocks noGrp="1"/>
          </p:cNvSpPr>
          <p:nvPr>
            <p:ph type="title"/>
          </p:nvPr>
        </p:nvSpPr>
        <p:spPr/>
        <p:txBody>
          <a:bodyPr/>
          <a:lstStyle/>
          <a:p>
            <a:r>
              <a:rPr lang="lv-LV" dirty="0" err="1" smtClean="0"/>
              <a:t>Introduction</a:t>
            </a:r>
            <a:endParaRPr lang="lv-LV" dirty="0"/>
          </a:p>
        </p:txBody>
      </p:sp>
    </p:spTree>
    <p:extLst>
      <p:ext uri="{BB962C8B-B14F-4D97-AF65-F5344CB8AC3E}">
        <p14:creationId xmlns:p14="http://schemas.microsoft.com/office/powerpoint/2010/main" val="82279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The aim of our study was to evaluate p53 and Ki-67 protein expression in colorectal cancer in regard to morphological tumour characteristics</a:t>
            </a:r>
            <a:endParaRPr lang="lv-LV" dirty="0"/>
          </a:p>
        </p:txBody>
      </p:sp>
      <p:sp>
        <p:nvSpPr>
          <p:cNvPr id="2" name="Title 1"/>
          <p:cNvSpPr>
            <a:spLocks noGrp="1"/>
          </p:cNvSpPr>
          <p:nvPr>
            <p:ph type="title"/>
          </p:nvPr>
        </p:nvSpPr>
        <p:spPr/>
        <p:txBody>
          <a:bodyPr/>
          <a:lstStyle/>
          <a:p>
            <a:r>
              <a:rPr lang="lv-LV" dirty="0" err="1" smtClean="0"/>
              <a:t>Aim</a:t>
            </a:r>
            <a:endParaRPr lang="lv-LV" dirty="0"/>
          </a:p>
        </p:txBody>
      </p:sp>
    </p:spTree>
    <p:extLst>
      <p:ext uri="{BB962C8B-B14F-4D97-AF65-F5344CB8AC3E}">
        <p14:creationId xmlns:p14="http://schemas.microsoft.com/office/powerpoint/2010/main" val="178100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268760"/>
            <a:ext cx="7786743" cy="4714875"/>
          </a:xfrm>
        </p:spPr>
        <p:txBody>
          <a:bodyPr/>
          <a:lstStyle/>
          <a:p>
            <a:r>
              <a:rPr lang="en-GB" dirty="0" smtClean="0"/>
              <a:t>The </a:t>
            </a:r>
            <a:r>
              <a:rPr lang="en-GB" dirty="0"/>
              <a:t>study included 61 </a:t>
            </a:r>
            <a:r>
              <a:rPr lang="lv-LV" dirty="0" err="1"/>
              <a:t>surgically</a:t>
            </a:r>
            <a:r>
              <a:rPr lang="lv-LV" dirty="0"/>
              <a:t> </a:t>
            </a:r>
            <a:r>
              <a:rPr lang="lv-LV" dirty="0" err="1"/>
              <a:t>treated</a:t>
            </a:r>
            <a:r>
              <a:rPr lang="lv-LV" dirty="0"/>
              <a:t> </a:t>
            </a:r>
            <a:r>
              <a:rPr lang="en-GB" dirty="0" smtClean="0"/>
              <a:t>case </a:t>
            </a:r>
            <a:r>
              <a:rPr lang="en-GB" dirty="0"/>
              <a:t>of </a:t>
            </a:r>
            <a:r>
              <a:rPr lang="en-GB" dirty="0" smtClean="0"/>
              <a:t>colorectal </a:t>
            </a:r>
            <a:r>
              <a:rPr lang="en-GB" dirty="0"/>
              <a:t>cancer, </a:t>
            </a:r>
            <a:r>
              <a:rPr lang="lv-LV" dirty="0" err="1" smtClean="0"/>
              <a:t>evaluated</a:t>
            </a:r>
            <a:r>
              <a:rPr lang="en-GB" dirty="0" smtClean="0"/>
              <a:t> </a:t>
            </a:r>
            <a:r>
              <a:rPr lang="en-GB" dirty="0"/>
              <a:t>by </a:t>
            </a:r>
            <a:r>
              <a:rPr lang="en-GB" dirty="0" smtClean="0"/>
              <a:t>microscopy</a:t>
            </a:r>
            <a:r>
              <a:rPr lang="lv-LV" dirty="0" smtClean="0"/>
              <a:t> </a:t>
            </a:r>
            <a:r>
              <a:rPr lang="lv-LV" dirty="0" err="1" smtClean="0"/>
              <a:t>and</a:t>
            </a:r>
            <a:r>
              <a:rPr lang="en-GB" dirty="0" smtClean="0"/>
              <a:t> immunohistochemistry</a:t>
            </a:r>
            <a:r>
              <a:rPr lang="lv-LV" dirty="0" smtClean="0"/>
              <a:t> (p53, </a:t>
            </a:r>
            <a:r>
              <a:rPr lang="lv-LV" dirty="0" err="1" smtClean="0"/>
              <a:t>Ki-67).</a:t>
            </a:r>
            <a:endParaRPr lang="lv-LV" dirty="0" smtClean="0"/>
          </a:p>
          <a:p>
            <a:r>
              <a:rPr lang="en-US" dirty="0">
                <a:solidFill>
                  <a:schemeClr val="tx1"/>
                </a:solidFill>
              </a:rPr>
              <a:t>The </a:t>
            </a:r>
            <a:r>
              <a:rPr lang="en-US" dirty="0" err="1">
                <a:solidFill>
                  <a:schemeClr val="tx1"/>
                </a:solidFill>
              </a:rPr>
              <a:t>tumour</a:t>
            </a:r>
            <a:r>
              <a:rPr lang="en-US" dirty="0">
                <a:solidFill>
                  <a:schemeClr val="tx1"/>
                </a:solidFill>
              </a:rPr>
              <a:t> type and </a:t>
            </a:r>
            <a:r>
              <a:rPr lang="lv-LV" dirty="0" err="1" smtClean="0">
                <a:solidFill>
                  <a:schemeClr val="tx1"/>
                </a:solidFill>
              </a:rPr>
              <a:t>grade</a:t>
            </a:r>
            <a:r>
              <a:rPr lang="en-US" dirty="0" smtClean="0">
                <a:solidFill>
                  <a:schemeClr val="tx1"/>
                </a:solidFill>
              </a:rPr>
              <a:t> </a:t>
            </a:r>
            <a:r>
              <a:rPr lang="en-US" dirty="0">
                <a:solidFill>
                  <a:schemeClr val="tx1"/>
                </a:solidFill>
              </a:rPr>
              <a:t>(</a:t>
            </a:r>
            <a:r>
              <a:rPr lang="en-US" dirty="0" err="1" smtClean="0">
                <a:solidFill>
                  <a:schemeClr val="tx1"/>
                </a:solidFill>
              </a:rPr>
              <a:t>pT</a:t>
            </a:r>
            <a:r>
              <a:rPr lang="lv-LV" dirty="0" smtClean="0">
                <a:solidFill>
                  <a:schemeClr val="tx1"/>
                </a:solidFill>
              </a:rPr>
              <a:t>G</a:t>
            </a:r>
            <a:r>
              <a:rPr lang="en-US" dirty="0" smtClean="0">
                <a:solidFill>
                  <a:schemeClr val="tx1"/>
                </a:solidFill>
              </a:rPr>
              <a:t>) </a:t>
            </a:r>
            <a:r>
              <a:rPr lang="en-US" dirty="0">
                <a:solidFill>
                  <a:schemeClr val="tx1"/>
                </a:solidFill>
              </a:rPr>
              <a:t>was assessed by World Health </a:t>
            </a:r>
            <a:r>
              <a:rPr lang="en-US" dirty="0" err="1" smtClean="0">
                <a:solidFill>
                  <a:schemeClr val="tx1"/>
                </a:solidFill>
              </a:rPr>
              <a:t>Organi</a:t>
            </a:r>
            <a:r>
              <a:rPr lang="lv-LV" dirty="0" smtClean="0">
                <a:solidFill>
                  <a:schemeClr val="tx1"/>
                </a:solidFill>
              </a:rPr>
              <a:t>z</a:t>
            </a:r>
            <a:r>
              <a:rPr lang="en-US" dirty="0" err="1" smtClean="0">
                <a:solidFill>
                  <a:schemeClr val="tx1"/>
                </a:solidFill>
              </a:rPr>
              <a:t>ation</a:t>
            </a:r>
            <a:r>
              <a:rPr lang="en-US" dirty="0" smtClean="0">
                <a:solidFill>
                  <a:schemeClr val="tx1"/>
                </a:solidFill>
              </a:rPr>
              <a:t> </a:t>
            </a:r>
            <a:r>
              <a:rPr lang="en-US" dirty="0">
                <a:solidFill>
                  <a:schemeClr val="tx1"/>
                </a:solidFill>
              </a:rPr>
              <a:t>classification (Bosman </a:t>
            </a:r>
            <a:r>
              <a:rPr lang="en-US" i="1" dirty="0">
                <a:solidFill>
                  <a:schemeClr val="tx1"/>
                </a:solidFill>
              </a:rPr>
              <a:t>et al</a:t>
            </a:r>
            <a:r>
              <a:rPr lang="en-US" dirty="0" smtClean="0">
                <a:solidFill>
                  <a:schemeClr val="tx1"/>
                </a:solidFill>
              </a:rPr>
              <a:t>.,</a:t>
            </a:r>
            <a:r>
              <a:rPr lang="lv-LV" dirty="0" smtClean="0">
                <a:solidFill>
                  <a:schemeClr val="tx1"/>
                </a:solidFill>
              </a:rPr>
              <a:t> </a:t>
            </a:r>
            <a:r>
              <a:rPr lang="en-US" dirty="0" smtClean="0">
                <a:solidFill>
                  <a:schemeClr val="tx1"/>
                </a:solidFill>
              </a:rPr>
              <a:t>2010</a:t>
            </a:r>
            <a:r>
              <a:rPr lang="en-US" dirty="0">
                <a:solidFill>
                  <a:schemeClr val="tx1"/>
                </a:solidFill>
              </a:rPr>
              <a:t>; Edge </a:t>
            </a:r>
            <a:r>
              <a:rPr lang="en-US" i="1" dirty="0">
                <a:solidFill>
                  <a:schemeClr val="tx1"/>
                </a:solidFill>
              </a:rPr>
              <a:t>et al</a:t>
            </a:r>
            <a:r>
              <a:rPr lang="en-US" dirty="0" smtClean="0">
                <a:solidFill>
                  <a:schemeClr val="tx1"/>
                </a:solidFill>
              </a:rPr>
              <a:t>.,</a:t>
            </a:r>
            <a:r>
              <a:rPr lang="lv-LV" dirty="0" smtClean="0">
                <a:solidFill>
                  <a:schemeClr val="tx1"/>
                </a:solidFill>
              </a:rPr>
              <a:t> </a:t>
            </a:r>
            <a:r>
              <a:rPr lang="en-US" dirty="0" smtClean="0">
                <a:solidFill>
                  <a:schemeClr val="tx1"/>
                </a:solidFill>
              </a:rPr>
              <a:t>2010).</a:t>
            </a:r>
            <a:endParaRPr lang="lv-LV" dirty="0" smtClean="0">
              <a:solidFill>
                <a:schemeClr val="tx1"/>
              </a:solidFill>
            </a:endParaRPr>
          </a:p>
          <a:p>
            <a:r>
              <a:rPr lang="en-US" dirty="0">
                <a:solidFill>
                  <a:schemeClr val="tx1"/>
                </a:solidFill>
              </a:rPr>
              <a:t>By immunohistochemistry (IHC), expression of </a:t>
            </a:r>
            <a:r>
              <a:rPr lang="lv-LV" dirty="0" err="1" smtClean="0">
                <a:solidFill>
                  <a:schemeClr val="tx1"/>
                </a:solidFill>
              </a:rPr>
              <a:t>Ki-67</a:t>
            </a:r>
            <a:r>
              <a:rPr lang="lv-LV" dirty="0" smtClean="0">
                <a:solidFill>
                  <a:schemeClr val="tx1"/>
                </a:solidFill>
              </a:rPr>
              <a:t> </a:t>
            </a:r>
            <a:r>
              <a:rPr lang="lv-LV" dirty="0" err="1" smtClean="0">
                <a:solidFill>
                  <a:schemeClr val="tx1"/>
                </a:solidFill>
              </a:rPr>
              <a:t>and</a:t>
            </a:r>
            <a:r>
              <a:rPr lang="lv-LV" dirty="0" smtClean="0">
                <a:solidFill>
                  <a:schemeClr val="tx1"/>
                </a:solidFill>
              </a:rPr>
              <a:t> p53 </a:t>
            </a:r>
            <a:r>
              <a:rPr lang="lv-LV" dirty="0" err="1" smtClean="0">
                <a:solidFill>
                  <a:schemeClr val="tx1"/>
                </a:solidFill>
              </a:rPr>
              <a:t>protein</a:t>
            </a:r>
            <a:r>
              <a:rPr lang="en-US" dirty="0" smtClean="0">
                <a:solidFill>
                  <a:schemeClr val="tx1"/>
                </a:solidFill>
              </a:rPr>
              <a:t> </a:t>
            </a:r>
            <a:r>
              <a:rPr lang="en-US" dirty="0">
                <a:solidFill>
                  <a:schemeClr val="tx1"/>
                </a:solidFill>
              </a:rPr>
              <a:t>was </a:t>
            </a:r>
            <a:r>
              <a:rPr lang="en-US" dirty="0" smtClean="0">
                <a:solidFill>
                  <a:schemeClr val="tx1"/>
                </a:solidFill>
              </a:rPr>
              <a:t>detected</a:t>
            </a:r>
            <a:r>
              <a:rPr lang="lv-LV" dirty="0" smtClean="0">
                <a:solidFill>
                  <a:schemeClr val="tx1"/>
                </a:solidFill>
              </a:rPr>
              <a:t>. </a:t>
            </a:r>
            <a:r>
              <a:rPr lang="lv-LV" dirty="0" err="1" smtClean="0">
                <a:solidFill>
                  <a:schemeClr val="tx1"/>
                </a:solidFill>
              </a:rPr>
              <a:t>Quantitative</a:t>
            </a:r>
            <a:r>
              <a:rPr lang="lv-LV" dirty="0" smtClean="0">
                <a:solidFill>
                  <a:schemeClr val="tx1"/>
                </a:solidFill>
              </a:rPr>
              <a:t> </a:t>
            </a:r>
            <a:r>
              <a:rPr lang="lv-LV" dirty="0" err="1" smtClean="0">
                <a:solidFill>
                  <a:schemeClr val="tx1"/>
                </a:solidFill>
              </a:rPr>
              <a:t>analysis</a:t>
            </a:r>
            <a:r>
              <a:rPr lang="lv-LV" dirty="0" smtClean="0">
                <a:solidFill>
                  <a:schemeClr val="tx1"/>
                </a:solidFill>
              </a:rPr>
              <a:t> </a:t>
            </a:r>
            <a:r>
              <a:rPr lang="lv-LV" dirty="0" err="1" smtClean="0">
                <a:solidFill>
                  <a:schemeClr val="tx1"/>
                </a:solidFill>
              </a:rPr>
              <a:t>comprised</a:t>
            </a:r>
            <a:r>
              <a:rPr lang="lv-LV" dirty="0" smtClean="0">
                <a:solidFill>
                  <a:schemeClr val="tx1"/>
                </a:solidFill>
              </a:rPr>
              <a:t> </a:t>
            </a:r>
            <a:r>
              <a:rPr lang="lv-LV" dirty="0" err="1" smtClean="0">
                <a:solidFill>
                  <a:schemeClr val="tx1"/>
                </a:solidFill>
              </a:rPr>
              <a:t>counting</a:t>
            </a:r>
            <a:r>
              <a:rPr lang="lv-LV" dirty="0" smtClean="0">
                <a:solidFill>
                  <a:schemeClr val="tx1"/>
                </a:solidFill>
              </a:rPr>
              <a:t> </a:t>
            </a:r>
            <a:r>
              <a:rPr lang="lv-LV" dirty="0" err="1" smtClean="0">
                <a:solidFill>
                  <a:schemeClr val="tx1"/>
                </a:solidFill>
              </a:rPr>
              <a:t>positive</a:t>
            </a:r>
            <a:r>
              <a:rPr lang="lv-LV" dirty="0" smtClean="0">
                <a:solidFill>
                  <a:schemeClr val="tx1"/>
                </a:solidFill>
              </a:rPr>
              <a:t> </a:t>
            </a:r>
            <a:r>
              <a:rPr lang="lv-LV" dirty="0" err="1" smtClean="0">
                <a:solidFill>
                  <a:schemeClr val="tx1"/>
                </a:solidFill>
              </a:rPr>
              <a:t>cells</a:t>
            </a:r>
            <a:r>
              <a:rPr lang="lv-LV" dirty="0" smtClean="0">
                <a:solidFill>
                  <a:schemeClr val="tx1"/>
                </a:solidFill>
              </a:rPr>
              <a:t> </a:t>
            </a:r>
            <a:r>
              <a:rPr lang="lv-LV" dirty="0" err="1" smtClean="0">
                <a:solidFill>
                  <a:schemeClr val="tx1"/>
                </a:solidFill>
              </a:rPr>
              <a:t>in</a:t>
            </a:r>
            <a:r>
              <a:rPr lang="lv-LV" dirty="0" smtClean="0">
                <a:solidFill>
                  <a:schemeClr val="tx1"/>
                </a:solidFill>
              </a:rPr>
              <a:t> 10 </a:t>
            </a:r>
            <a:r>
              <a:rPr lang="lv-LV" dirty="0" err="1" smtClean="0">
                <a:solidFill>
                  <a:schemeClr val="tx1"/>
                </a:solidFill>
              </a:rPr>
              <a:t>high</a:t>
            </a:r>
            <a:r>
              <a:rPr lang="lv-LV" dirty="0" smtClean="0">
                <a:solidFill>
                  <a:schemeClr val="tx1"/>
                </a:solidFill>
              </a:rPr>
              <a:t> </a:t>
            </a:r>
            <a:r>
              <a:rPr lang="lv-LV" dirty="0" err="1" smtClean="0">
                <a:solidFill>
                  <a:schemeClr val="tx1"/>
                </a:solidFill>
              </a:rPr>
              <a:t>power</a:t>
            </a:r>
            <a:r>
              <a:rPr lang="lv-LV" dirty="0" smtClean="0">
                <a:solidFill>
                  <a:schemeClr val="tx1"/>
                </a:solidFill>
              </a:rPr>
              <a:t> </a:t>
            </a:r>
            <a:r>
              <a:rPr lang="lv-LV" dirty="0" err="1" smtClean="0">
                <a:solidFill>
                  <a:schemeClr val="tx1"/>
                </a:solidFill>
              </a:rPr>
              <a:t>vision</a:t>
            </a:r>
            <a:r>
              <a:rPr lang="lv-LV" dirty="0" smtClean="0">
                <a:solidFill>
                  <a:schemeClr val="tx1"/>
                </a:solidFill>
              </a:rPr>
              <a:t> </a:t>
            </a:r>
            <a:r>
              <a:rPr lang="lv-LV" dirty="0" err="1" smtClean="0">
                <a:solidFill>
                  <a:schemeClr val="tx1"/>
                </a:solidFill>
              </a:rPr>
              <a:t>fields</a:t>
            </a:r>
            <a:r>
              <a:rPr lang="lv-LV" dirty="0" smtClean="0">
                <a:solidFill>
                  <a:schemeClr val="tx1"/>
                </a:solidFill>
              </a:rPr>
              <a:t>.</a:t>
            </a:r>
            <a:endParaRPr lang="lv-LV" dirty="0">
              <a:solidFill>
                <a:schemeClr val="tx1"/>
              </a:solidFill>
            </a:endParaRPr>
          </a:p>
          <a:p>
            <a:r>
              <a:rPr lang="lv-LV" dirty="0" smtClean="0">
                <a:solidFill>
                  <a:schemeClr val="tx1"/>
                </a:solidFill>
              </a:rPr>
              <a:t>S</a:t>
            </a:r>
            <a:r>
              <a:rPr lang="en-GB" dirty="0" err="1" smtClean="0">
                <a:solidFill>
                  <a:schemeClr val="tx1"/>
                </a:solidFill>
              </a:rPr>
              <a:t>tatistical</a:t>
            </a:r>
            <a:r>
              <a:rPr lang="en-GB" dirty="0" smtClean="0">
                <a:solidFill>
                  <a:schemeClr val="tx1"/>
                </a:solidFill>
              </a:rPr>
              <a:t> analysis</a:t>
            </a:r>
            <a:r>
              <a:rPr lang="lv-LV" dirty="0" smtClean="0">
                <a:solidFill>
                  <a:schemeClr val="tx1"/>
                </a:solidFill>
              </a:rPr>
              <a:t> </a:t>
            </a:r>
            <a:r>
              <a:rPr lang="lv-LV" dirty="0" err="1" smtClean="0">
                <a:solidFill>
                  <a:schemeClr val="tx1"/>
                </a:solidFill>
              </a:rPr>
              <a:t>was</a:t>
            </a:r>
            <a:r>
              <a:rPr lang="lv-LV" dirty="0" smtClean="0">
                <a:solidFill>
                  <a:schemeClr val="tx1"/>
                </a:solidFill>
              </a:rPr>
              <a:t> </a:t>
            </a:r>
            <a:r>
              <a:rPr lang="lv-LV" dirty="0" err="1">
                <a:solidFill>
                  <a:schemeClr val="tx1"/>
                </a:solidFill>
              </a:rPr>
              <a:t>performed</a:t>
            </a:r>
            <a:r>
              <a:rPr lang="lv-LV" dirty="0" smtClean="0">
                <a:solidFill>
                  <a:schemeClr val="tx1"/>
                </a:solidFill>
              </a:rPr>
              <a:t> </a:t>
            </a:r>
            <a:r>
              <a:rPr lang="lv-LV" dirty="0" err="1" smtClean="0">
                <a:solidFill>
                  <a:schemeClr val="tx1"/>
                </a:solidFill>
              </a:rPr>
              <a:t>including</a:t>
            </a:r>
            <a:r>
              <a:rPr lang="lv-LV" dirty="0" smtClean="0">
                <a:solidFill>
                  <a:schemeClr val="tx1"/>
                </a:solidFill>
              </a:rPr>
              <a:t> d</a:t>
            </a:r>
            <a:r>
              <a:rPr lang="en-GB" dirty="0" err="1" smtClean="0">
                <a:solidFill>
                  <a:schemeClr val="tx1"/>
                </a:solidFill>
              </a:rPr>
              <a:t>escriptive</a:t>
            </a:r>
            <a:r>
              <a:rPr lang="lv-LV" dirty="0">
                <a:solidFill>
                  <a:schemeClr val="tx1"/>
                </a:solidFill>
              </a:rPr>
              <a:t> </a:t>
            </a:r>
            <a:r>
              <a:rPr lang="lv-LV" dirty="0" smtClean="0">
                <a:solidFill>
                  <a:schemeClr val="tx1"/>
                </a:solidFill>
              </a:rPr>
              <a:t>tests </a:t>
            </a:r>
            <a:r>
              <a:rPr lang="lv-LV" dirty="0" err="1" smtClean="0">
                <a:solidFill>
                  <a:schemeClr val="tx1"/>
                </a:solidFill>
              </a:rPr>
              <a:t>and</a:t>
            </a:r>
            <a:r>
              <a:rPr lang="lv-LV" dirty="0" smtClean="0">
                <a:solidFill>
                  <a:schemeClr val="tx1"/>
                </a:solidFill>
              </a:rPr>
              <a:t> </a:t>
            </a:r>
            <a:r>
              <a:rPr lang="lv-LV" dirty="0" err="1" smtClean="0">
                <a:solidFill>
                  <a:schemeClr val="tx1"/>
                </a:solidFill>
              </a:rPr>
              <a:t>Spearman’s</a:t>
            </a:r>
            <a:r>
              <a:rPr lang="lv-LV" dirty="0" smtClean="0">
                <a:solidFill>
                  <a:schemeClr val="tx1"/>
                </a:solidFill>
              </a:rPr>
              <a:t> </a:t>
            </a:r>
            <a:r>
              <a:rPr lang="lv-LV" dirty="0" err="1" smtClean="0">
                <a:solidFill>
                  <a:schemeClr val="tx1"/>
                </a:solidFill>
              </a:rPr>
              <a:t>correlation</a:t>
            </a:r>
            <a:r>
              <a:rPr lang="lv-LV" dirty="0" smtClean="0">
                <a:solidFill>
                  <a:schemeClr val="tx1"/>
                </a:solidFill>
              </a:rPr>
              <a:t>.</a:t>
            </a:r>
            <a:endParaRPr lang="lv-LV" dirty="0">
              <a:solidFill>
                <a:schemeClr val="tx1"/>
              </a:solidFill>
            </a:endParaRPr>
          </a:p>
        </p:txBody>
      </p:sp>
      <p:sp>
        <p:nvSpPr>
          <p:cNvPr id="2" name="Title 1"/>
          <p:cNvSpPr>
            <a:spLocks noGrp="1"/>
          </p:cNvSpPr>
          <p:nvPr>
            <p:ph type="title"/>
          </p:nvPr>
        </p:nvSpPr>
        <p:spPr/>
        <p:txBody>
          <a:bodyPr/>
          <a:lstStyle/>
          <a:p>
            <a:r>
              <a:rPr lang="lv-LV" dirty="0" err="1" smtClean="0"/>
              <a:t>Material</a:t>
            </a:r>
            <a:r>
              <a:rPr lang="lv-LV" dirty="0" smtClean="0"/>
              <a:t> </a:t>
            </a:r>
            <a:r>
              <a:rPr lang="lv-LV" dirty="0" err="1" smtClean="0"/>
              <a:t>and</a:t>
            </a:r>
            <a:r>
              <a:rPr lang="lv-LV" dirty="0" smtClean="0"/>
              <a:t> </a:t>
            </a:r>
            <a:r>
              <a:rPr lang="lv-LV" dirty="0" err="1" smtClean="0"/>
              <a:t>methods</a:t>
            </a:r>
            <a:endParaRPr lang="lv-LV" dirty="0"/>
          </a:p>
        </p:txBody>
      </p:sp>
    </p:spTree>
    <p:extLst>
      <p:ext uri="{BB962C8B-B14F-4D97-AF65-F5344CB8AC3E}">
        <p14:creationId xmlns:p14="http://schemas.microsoft.com/office/powerpoint/2010/main" val="2348924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1239000"/>
              </p:ext>
            </p:extLst>
          </p:nvPr>
        </p:nvGraphicFramePr>
        <p:xfrm>
          <a:off x="827584" y="1412776"/>
          <a:ext cx="7786688"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lv-LV" dirty="0" err="1" smtClean="0"/>
              <a:t>Results</a:t>
            </a:r>
            <a:r>
              <a:rPr lang="lv-LV" dirty="0" smtClean="0"/>
              <a:t> I</a:t>
            </a:r>
            <a:endParaRPr lang="lv-LV" dirty="0"/>
          </a:p>
        </p:txBody>
      </p:sp>
      <p:sp>
        <p:nvSpPr>
          <p:cNvPr id="5" name="TextBox 4"/>
          <p:cNvSpPr txBox="1"/>
          <p:nvPr/>
        </p:nvSpPr>
        <p:spPr>
          <a:xfrm>
            <a:off x="3347864" y="4365104"/>
            <a:ext cx="1512168"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000" b="1" dirty="0"/>
              <a:t>73.8% </a:t>
            </a:r>
            <a:r>
              <a:rPr lang="en-GB" sz="2000" b="1" dirty="0" smtClean="0"/>
              <a:t>[61.6–83.2</a:t>
            </a:r>
            <a:r>
              <a:rPr lang="lv-LV" sz="2400" b="1" dirty="0" smtClean="0"/>
              <a:t>]</a:t>
            </a:r>
            <a:endParaRPr lang="lv-LV" sz="2000" b="1" dirty="0"/>
          </a:p>
        </p:txBody>
      </p:sp>
      <p:sp>
        <p:nvSpPr>
          <p:cNvPr id="6" name="TextBox 5"/>
          <p:cNvSpPr txBox="1"/>
          <p:nvPr/>
        </p:nvSpPr>
        <p:spPr>
          <a:xfrm>
            <a:off x="971600" y="1945680"/>
            <a:ext cx="1584176"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2000" b="1" dirty="0"/>
              <a:t>26.2% [16.8–38.4]</a:t>
            </a:r>
            <a:endParaRPr lang="lv-LV" sz="2000" b="1" dirty="0"/>
          </a:p>
        </p:txBody>
      </p:sp>
      <p:cxnSp>
        <p:nvCxnSpPr>
          <p:cNvPr id="8" name="Straight Arrow Connector 7"/>
          <p:cNvCxnSpPr>
            <a:stCxn id="6" idx="3"/>
          </p:cNvCxnSpPr>
          <p:nvPr/>
        </p:nvCxnSpPr>
        <p:spPr bwMode="auto">
          <a:xfrm>
            <a:off x="2555776" y="2299623"/>
            <a:ext cx="432048" cy="510153"/>
          </a:xfrm>
          <a:prstGeom prst="straightConnector1">
            <a:avLst/>
          </a:prstGeom>
          <a:ln>
            <a:solidFill>
              <a:srgbClr val="FF0000"/>
            </a:solidFill>
            <a:headEnd type="none" w="med" len="med"/>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32184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Results</a:t>
            </a:r>
            <a:r>
              <a:rPr lang="lv-LV" dirty="0" smtClean="0"/>
              <a:t> II</a:t>
            </a:r>
            <a:endParaRPr lang="lv-LV" dirty="0"/>
          </a:p>
        </p:txBody>
      </p:sp>
      <p:graphicFrame>
        <p:nvGraphicFramePr>
          <p:cNvPr id="4" name="Chart 3"/>
          <p:cNvGraphicFramePr/>
          <p:nvPr>
            <p:extLst>
              <p:ext uri="{D42A27DB-BD31-4B8C-83A1-F6EECF244321}">
                <p14:modId xmlns:p14="http://schemas.microsoft.com/office/powerpoint/2010/main" val="1172714319"/>
              </p:ext>
            </p:extLst>
          </p:nvPr>
        </p:nvGraphicFramePr>
        <p:xfrm>
          <a:off x="395536" y="1268760"/>
          <a:ext cx="8568952"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27584" y="2206605"/>
            <a:ext cx="146091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b="1" dirty="0"/>
              <a:t>36.1% [</a:t>
            </a:r>
            <a:r>
              <a:rPr lang="en-GB" b="1" dirty="0" smtClean="0"/>
              <a:t>25.2–48.6</a:t>
            </a:r>
            <a:r>
              <a:rPr lang="lv-LV" b="1" dirty="0" smtClean="0"/>
              <a:t>]</a:t>
            </a:r>
            <a:endParaRPr lang="lv-LV" b="1" dirty="0"/>
          </a:p>
        </p:txBody>
      </p:sp>
      <p:sp>
        <p:nvSpPr>
          <p:cNvPr id="6" name="TextBox 5"/>
          <p:cNvSpPr txBox="1"/>
          <p:nvPr/>
        </p:nvSpPr>
        <p:spPr>
          <a:xfrm>
            <a:off x="5292080" y="2025714"/>
            <a:ext cx="144016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b="1" dirty="0" smtClean="0"/>
              <a:t>19.</a:t>
            </a:r>
            <a:r>
              <a:rPr lang="lv-LV" b="1" dirty="0" smtClean="0"/>
              <a:t>6</a:t>
            </a:r>
            <a:r>
              <a:rPr lang="en-GB" b="1" dirty="0" smtClean="0"/>
              <a:t>% </a:t>
            </a:r>
            <a:r>
              <a:rPr lang="en-GB" b="1" dirty="0"/>
              <a:t>[11.6–31.3]</a:t>
            </a:r>
            <a:endParaRPr lang="lv-LV" b="1" dirty="0"/>
          </a:p>
        </p:txBody>
      </p:sp>
    </p:spTree>
    <p:extLst>
      <p:ext uri="{BB962C8B-B14F-4D97-AF65-F5344CB8AC3E}">
        <p14:creationId xmlns:p14="http://schemas.microsoft.com/office/powerpoint/2010/main" val="246487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mean proliferation fraction by Ki-67 was 16.6% [14.9–18.3], and the mean fraction of </a:t>
            </a:r>
            <a:r>
              <a:rPr lang="en-US" dirty="0" smtClean="0"/>
              <a:t>p53-expressing </a:t>
            </a:r>
            <a:r>
              <a:rPr lang="en-US" dirty="0"/>
              <a:t>neoplastic cells: 11.9% [8.1–15.6]. </a:t>
            </a:r>
            <a:endParaRPr lang="lv-LV" dirty="0"/>
          </a:p>
        </p:txBody>
      </p:sp>
      <p:sp>
        <p:nvSpPr>
          <p:cNvPr id="2" name="Title 1"/>
          <p:cNvSpPr>
            <a:spLocks noGrp="1"/>
          </p:cNvSpPr>
          <p:nvPr>
            <p:ph type="title"/>
          </p:nvPr>
        </p:nvSpPr>
        <p:spPr/>
        <p:txBody>
          <a:bodyPr/>
          <a:lstStyle/>
          <a:p>
            <a:r>
              <a:rPr lang="lv-LV" dirty="0" err="1" smtClean="0"/>
              <a:t>Results</a:t>
            </a:r>
            <a:r>
              <a:rPr lang="lv-LV" dirty="0" smtClean="0"/>
              <a:t> III</a:t>
            </a:r>
            <a:endParaRPr lang="lv-LV" dirty="0"/>
          </a:p>
        </p:txBody>
      </p:sp>
    </p:spTree>
    <p:extLst>
      <p:ext uri="{BB962C8B-B14F-4D97-AF65-F5344CB8AC3E}">
        <p14:creationId xmlns:p14="http://schemas.microsoft.com/office/powerpoint/2010/main" val="163326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a:t>
            </a:r>
            <a:r>
              <a:rPr lang="lv-LV" dirty="0" smtClean="0"/>
              <a:t>53 </a:t>
            </a:r>
            <a:r>
              <a:rPr lang="lv-LV" dirty="0" err="1" smtClean="0"/>
              <a:t>expression</a:t>
            </a:r>
            <a:endParaRPr lang="lv-LV" dirty="0"/>
          </a:p>
        </p:txBody>
      </p:sp>
      <p:sp>
        <p:nvSpPr>
          <p:cNvPr id="3" name="Text Placeholder 2"/>
          <p:cNvSpPr>
            <a:spLocks noGrp="1"/>
          </p:cNvSpPr>
          <p:nvPr>
            <p:ph type="body" idx="1"/>
          </p:nvPr>
        </p:nvSpPr>
        <p:spPr/>
        <p:txBody>
          <a:bodyPr/>
          <a:lstStyle/>
          <a:p>
            <a:r>
              <a:rPr lang="lv-LV" dirty="0" err="1" smtClean="0"/>
              <a:t>High</a:t>
            </a:r>
            <a:r>
              <a:rPr lang="lv-LV" dirty="0" smtClean="0"/>
              <a:t> p53 </a:t>
            </a:r>
            <a:r>
              <a:rPr lang="lv-LV" dirty="0" err="1" smtClean="0"/>
              <a:t>protein</a:t>
            </a:r>
            <a:r>
              <a:rPr lang="lv-LV" dirty="0" smtClean="0"/>
              <a:t> </a:t>
            </a:r>
            <a:r>
              <a:rPr lang="lv-LV" dirty="0" err="1" smtClean="0"/>
              <a:t>expression</a:t>
            </a:r>
            <a:r>
              <a:rPr lang="lv-LV" dirty="0" smtClean="0"/>
              <a:t> (46%)</a:t>
            </a:r>
            <a:endParaRPr lang="lv-LV"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27584" y="2636912"/>
            <a:ext cx="3857625" cy="2893218"/>
          </a:xfrm>
        </p:spPr>
      </p:pic>
      <p:sp>
        <p:nvSpPr>
          <p:cNvPr id="5" name="Text Placeholder 4"/>
          <p:cNvSpPr>
            <a:spLocks noGrp="1"/>
          </p:cNvSpPr>
          <p:nvPr>
            <p:ph type="body" sz="quarter" idx="3"/>
          </p:nvPr>
        </p:nvSpPr>
        <p:spPr/>
        <p:txBody>
          <a:bodyPr/>
          <a:lstStyle/>
          <a:p>
            <a:r>
              <a:rPr lang="lv-LV" dirty="0" err="1" smtClean="0"/>
              <a:t>Low</a:t>
            </a:r>
            <a:r>
              <a:rPr lang="lv-LV" dirty="0" smtClean="0"/>
              <a:t> p53 </a:t>
            </a:r>
            <a:r>
              <a:rPr lang="lv-LV" dirty="0" err="1" smtClean="0"/>
              <a:t>expression</a:t>
            </a:r>
            <a:r>
              <a:rPr lang="lv-LV" dirty="0" smtClean="0"/>
              <a:t> (12%)</a:t>
            </a:r>
            <a:endParaRPr lang="lv-LV" dirty="0"/>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860032" y="2636912"/>
            <a:ext cx="3857625" cy="2893218"/>
          </a:xfrm>
        </p:spPr>
      </p:pic>
    </p:spTree>
    <p:extLst>
      <p:ext uri="{BB962C8B-B14F-4D97-AF65-F5344CB8AC3E}">
        <p14:creationId xmlns:p14="http://schemas.microsoft.com/office/powerpoint/2010/main" val="174867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Proliferation</a:t>
            </a:r>
            <a:r>
              <a:rPr lang="lv-LV" dirty="0" smtClean="0"/>
              <a:t> </a:t>
            </a:r>
            <a:r>
              <a:rPr lang="lv-LV" dirty="0" err="1" smtClean="0"/>
              <a:t>fraction</a:t>
            </a:r>
            <a:r>
              <a:rPr lang="lv-LV" dirty="0" smtClean="0"/>
              <a:t> </a:t>
            </a:r>
            <a:r>
              <a:rPr lang="lv-LV" dirty="0" err="1" smtClean="0"/>
              <a:t>by</a:t>
            </a:r>
            <a:r>
              <a:rPr lang="lv-LV" dirty="0" smtClean="0"/>
              <a:t> </a:t>
            </a:r>
            <a:r>
              <a:rPr lang="lv-LV" dirty="0" err="1" smtClean="0"/>
              <a:t>Ki-67</a:t>
            </a:r>
            <a:endParaRPr lang="lv-LV" dirty="0"/>
          </a:p>
        </p:txBody>
      </p:sp>
      <p:sp>
        <p:nvSpPr>
          <p:cNvPr id="3" name="Text Placeholder 2"/>
          <p:cNvSpPr>
            <a:spLocks noGrp="1"/>
          </p:cNvSpPr>
          <p:nvPr>
            <p:ph type="body" idx="1"/>
          </p:nvPr>
        </p:nvSpPr>
        <p:spPr/>
        <p:txBody>
          <a:bodyPr/>
          <a:lstStyle/>
          <a:p>
            <a:r>
              <a:rPr lang="lv-LV" dirty="0" err="1" smtClean="0"/>
              <a:t>Low</a:t>
            </a:r>
            <a:r>
              <a:rPr lang="lv-LV" dirty="0" smtClean="0"/>
              <a:t> </a:t>
            </a:r>
            <a:r>
              <a:rPr lang="lv-LV" dirty="0" err="1" smtClean="0"/>
              <a:t>proliferation</a:t>
            </a:r>
            <a:r>
              <a:rPr lang="lv-LV" dirty="0"/>
              <a:t> </a:t>
            </a:r>
            <a:r>
              <a:rPr lang="lv-LV" dirty="0" err="1" smtClean="0"/>
              <a:t>fraction</a:t>
            </a:r>
            <a:r>
              <a:rPr lang="lv-LV" dirty="0" smtClean="0"/>
              <a:t>	</a:t>
            </a:r>
            <a:endParaRPr lang="lv-LV"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57250" y="2712641"/>
            <a:ext cx="3857625" cy="2893218"/>
          </a:xfrm>
        </p:spPr>
      </p:pic>
      <p:sp>
        <p:nvSpPr>
          <p:cNvPr id="5" name="Text Placeholder 4"/>
          <p:cNvSpPr>
            <a:spLocks noGrp="1"/>
          </p:cNvSpPr>
          <p:nvPr>
            <p:ph type="body" sz="quarter" idx="3"/>
          </p:nvPr>
        </p:nvSpPr>
        <p:spPr/>
        <p:txBody>
          <a:bodyPr/>
          <a:lstStyle/>
          <a:p>
            <a:r>
              <a:rPr lang="lv-LV" dirty="0" err="1" smtClean="0"/>
              <a:t>High</a:t>
            </a:r>
            <a:r>
              <a:rPr lang="lv-LV" dirty="0" smtClean="0"/>
              <a:t> </a:t>
            </a:r>
            <a:r>
              <a:rPr lang="lv-LV" dirty="0" err="1" smtClean="0"/>
              <a:t>proliferation</a:t>
            </a:r>
            <a:r>
              <a:rPr lang="lv-LV" dirty="0" smtClean="0"/>
              <a:t> </a:t>
            </a:r>
            <a:r>
              <a:rPr lang="lv-LV" dirty="0" err="1" smtClean="0"/>
              <a:t>fraction</a:t>
            </a:r>
            <a:endParaRPr lang="lv-LV" dirty="0"/>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786313" y="2712641"/>
            <a:ext cx="3857625" cy="2893218"/>
          </a:xfrm>
        </p:spPr>
      </p:pic>
    </p:spTree>
    <p:extLst>
      <p:ext uri="{BB962C8B-B14F-4D97-AF65-F5344CB8AC3E}">
        <p14:creationId xmlns:p14="http://schemas.microsoft.com/office/powerpoint/2010/main" val="1935314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Drike Ētika 07.04.2016</Template>
  <TotalTime>171</TotalTime>
  <Words>1123</Words>
  <Application>Microsoft Office PowerPoint</Application>
  <PresentationFormat>On-screen Show (4:3)</PresentationFormat>
  <Paragraphs>82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Blank Presentation</vt:lpstr>
      <vt:lpstr>p53 PROTEIN EXPRESSION AND ITS CORRELATION WITH CELL PROLIFERATION IN COLORECTAL CANCER </vt:lpstr>
      <vt:lpstr>Introduction</vt:lpstr>
      <vt:lpstr>Aim</vt:lpstr>
      <vt:lpstr>Material and methods</vt:lpstr>
      <vt:lpstr>Results I</vt:lpstr>
      <vt:lpstr>Results II</vt:lpstr>
      <vt:lpstr>Results III</vt:lpstr>
      <vt:lpstr>p53 expression</vt:lpstr>
      <vt:lpstr>Proliferation fraction by Ki-67</vt:lpstr>
      <vt:lpstr>Ki-67, p53 and pT</vt:lpstr>
      <vt:lpstr>Ki-67, p53 and tumour grade</vt:lpstr>
      <vt:lpstr>PowerPoint Presentation</vt:lpstr>
      <vt:lpstr>Conclusions/ Discussion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p53 PROTEIN EXPRESSION AND ITS CORRELATION WITH CELL PROLIFERATION IN COLORECTAL CANCER</dc:title>
  <dc:creator>Inese</dc:creator>
  <cp:lastModifiedBy>Maria Issagouliantis</cp:lastModifiedBy>
  <cp:revision>18</cp:revision>
  <cp:lastPrinted>2016-05-22T10:04:13Z</cp:lastPrinted>
  <dcterms:created xsi:type="dcterms:W3CDTF">2016-05-19T13:23:18Z</dcterms:created>
  <dcterms:modified xsi:type="dcterms:W3CDTF">2016-07-01T07:35:42Z</dcterms:modified>
</cp:coreProperties>
</file>