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66" r:id="rId4"/>
    <p:sldId id="278" r:id="rId5"/>
    <p:sldId id="273" r:id="rId6"/>
    <p:sldId id="274" r:id="rId7"/>
    <p:sldId id="275" r:id="rId8"/>
    <p:sldId id="262" r:id="rId9"/>
    <p:sldId id="267" r:id="rId10"/>
    <p:sldId id="285" r:id="rId11"/>
    <p:sldId id="284" r:id="rId12"/>
    <p:sldId id="271" r:id="rId13"/>
    <p:sldId id="286" r:id="rId14"/>
    <p:sldId id="279" r:id="rId15"/>
    <p:sldId id="265" r:id="rId16"/>
    <p:sldId id="263" r:id="rId17"/>
    <p:sldId id="287" r:id="rId18"/>
    <p:sldId id="283" r:id="rId19"/>
    <p:sldId id="261" r:id="rId20"/>
    <p:sldId id="282" r:id="rId21"/>
    <p:sldId id="257" r:id="rId22"/>
    <p:sldId id="290" r:id="rId23"/>
    <p:sldId id="289" r:id="rId24"/>
    <p:sldId id="258" r:id="rId25"/>
    <p:sldId id="281" r:id="rId26"/>
    <p:sldId id="26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1" d="100"/>
          <a:sy n="61" d="100"/>
        </p:scale>
        <p:origin x="-96" y="-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434CC-5BC9-4AD2-B90B-1B956DD73B7E}" type="datetimeFigureOut">
              <a:rPr lang="en-GB" smtClean="0"/>
              <a:t>21/06/2016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CFF3F-15D2-4695-BBE5-B1E605CBBF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544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434CC-5BC9-4AD2-B90B-1B956DD73B7E}" type="datetimeFigureOut">
              <a:rPr lang="en-GB" smtClean="0"/>
              <a:t>21/06/2016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CFF3F-15D2-4695-BBE5-B1E605CBBF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379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434CC-5BC9-4AD2-B90B-1B956DD73B7E}" type="datetimeFigureOut">
              <a:rPr lang="en-GB" smtClean="0"/>
              <a:t>21/06/2016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CFF3F-15D2-4695-BBE5-B1E605CBBF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688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434CC-5BC9-4AD2-B90B-1B956DD73B7E}" type="datetimeFigureOut">
              <a:rPr lang="en-GB" smtClean="0"/>
              <a:t>21/06/2016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CFF3F-15D2-4695-BBE5-B1E605CBBF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3370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434CC-5BC9-4AD2-B90B-1B956DD73B7E}" type="datetimeFigureOut">
              <a:rPr lang="en-GB" smtClean="0"/>
              <a:t>21/06/2016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CFF3F-15D2-4695-BBE5-B1E605CBBF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955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434CC-5BC9-4AD2-B90B-1B956DD73B7E}" type="datetimeFigureOut">
              <a:rPr lang="en-GB" smtClean="0"/>
              <a:t>21/06/2016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CFF3F-15D2-4695-BBE5-B1E605CBBF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5024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434CC-5BC9-4AD2-B90B-1B956DD73B7E}" type="datetimeFigureOut">
              <a:rPr lang="en-GB" smtClean="0"/>
              <a:t>21/06/2016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CFF3F-15D2-4695-BBE5-B1E605CBBF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732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434CC-5BC9-4AD2-B90B-1B956DD73B7E}" type="datetimeFigureOut">
              <a:rPr lang="en-GB" smtClean="0"/>
              <a:t>21/06/2016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CFF3F-15D2-4695-BBE5-B1E605CBBF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15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434CC-5BC9-4AD2-B90B-1B956DD73B7E}" type="datetimeFigureOut">
              <a:rPr lang="en-GB" smtClean="0"/>
              <a:t>21/06/2016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CFF3F-15D2-4695-BBE5-B1E605CBBF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5440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434CC-5BC9-4AD2-B90B-1B956DD73B7E}" type="datetimeFigureOut">
              <a:rPr lang="en-GB" smtClean="0"/>
              <a:t>21/06/2016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CFF3F-15D2-4695-BBE5-B1E605CBBF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381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434CC-5BC9-4AD2-B90B-1B956DD73B7E}" type="datetimeFigureOut">
              <a:rPr lang="en-GB" smtClean="0"/>
              <a:t>21/06/2016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CFF3F-15D2-4695-BBE5-B1E605CBBF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222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434CC-5BC9-4AD2-B90B-1B956DD73B7E}" type="datetimeFigureOut">
              <a:rPr lang="en-GB" smtClean="0"/>
              <a:t>21/06/2016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CFF3F-15D2-4695-BBE5-B1E605CBBF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5037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5081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5" r="183" b="145"/>
          <a:stretch>
            <a:fillRect/>
          </a:stretch>
        </p:blipFill>
        <p:spPr bwMode="auto">
          <a:xfrm>
            <a:off x="76200" y="1579562"/>
            <a:ext cx="7258050" cy="527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411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>
                    <a:alpha val="34117"/>
                  </a:schemeClr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>
            <a:spLocks/>
          </p:cNvSpPr>
          <p:nvPr/>
        </p:nvSpPr>
        <p:spPr bwMode="auto">
          <a:xfrm rot="10800000">
            <a:off x="1635125" y="0"/>
            <a:ext cx="7518400" cy="847725"/>
          </a:xfrm>
          <a:prstGeom prst="rect">
            <a:avLst/>
          </a:prstGeom>
          <a:solidFill>
            <a:srgbClr val="2B447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22288" indent="-201613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03275" indent="-160338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125538" indent="-161925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46213" indent="-160338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034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3606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178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2750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700">
              <a:solidFill>
                <a:srgbClr val="000000"/>
              </a:solidFill>
              <a:ea typeface="ヒラギノ角ゴ ProN W3" charset="-128"/>
              <a:sym typeface="Arial" panose="020B0604020202020204" pitchFamily="34" charset="0"/>
            </a:endParaRPr>
          </a:p>
        </p:txBody>
      </p:sp>
      <p:sp>
        <p:nvSpPr>
          <p:cNvPr id="7" name="Rectangle 4"/>
          <p:cNvSpPr>
            <a:spLocks/>
          </p:cNvSpPr>
          <p:nvPr/>
        </p:nvSpPr>
        <p:spPr bwMode="auto">
          <a:xfrm>
            <a:off x="2293938" y="7938"/>
            <a:ext cx="6116637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22288" indent="-201613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03275" indent="-160338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125538" indent="-161925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46213" indent="-160338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034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3606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178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2750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500" b="1" dirty="0">
                <a:solidFill>
                  <a:srgbClr val="FFFFFF"/>
                </a:solidFill>
                <a:latin typeface="Georgia" panose="02040502050405020303" pitchFamily="18" charset="0"/>
                <a:ea typeface="MS PGothic" panose="020B0600070205080204" pitchFamily="34" charset="-128"/>
                <a:sym typeface="Georgia" panose="02040502050405020303" pitchFamily="18" charset="0"/>
              </a:rPr>
              <a:t>Dept. of Molecular Biosciences, </a:t>
            </a:r>
            <a:r>
              <a:rPr lang="en-US" altLang="en-US" sz="2500" b="1" dirty="0" err="1">
                <a:solidFill>
                  <a:srgbClr val="FFFFFF"/>
                </a:solidFill>
                <a:latin typeface="Georgia" panose="02040502050405020303" pitchFamily="18" charset="0"/>
                <a:ea typeface="MS PGothic" panose="020B0600070205080204" pitchFamily="34" charset="-128"/>
                <a:sym typeface="Georgia" panose="02040502050405020303" pitchFamily="18" charset="0"/>
              </a:rPr>
              <a:t>Wenner-Gren</a:t>
            </a:r>
            <a:r>
              <a:rPr lang="en-US" altLang="en-US" sz="2500" b="1" dirty="0">
                <a:solidFill>
                  <a:srgbClr val="FFFFFF"/>
                </a:solidFill>
                <a:latin typeface="Georgia" panose="02040502050405020303" pitchFamily="18" charset="0"/>
                <a:ea typeface="MS PGothic" panose="020B0600070205080204" pitchFamily="34" charset="-128"/>
                <a:sym typeface="Georgia" panose="02040502050405020303" pitchFamily="18" charset="0"/>
              </a:rPr>
              <a:t> Institute</a:t>
            </a:r>
          </a:p>
        </p:txBody>
      </p:sp>
      <p:sp>
        <p:nvSpPr>
          <p:cNvPr id="8" name="Rectangle 5"/>
          <p:cNvSpPr>
            <a:spLocks/>
          </p:cNvSpPr>
          <p:nvPr/>
        </p:nvSpPr>
        <p:spPr bwMode="auto">
          <a:xfrm>
            <a:off x="964818" y="4664423"/>
            <a:ext cx="28860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22288" indent="-201613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03275" indent="-160338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125538" indent="-161925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46213" indent="-160338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034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3606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178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2750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700" dirty="0" smtClean="0">
                <a:solidFill>
                  <a:srgbClr val="333399"/>
                </a:solidFill>
                <a:latin typeface="Arial Bold" charset="0"/>
                <a:ea typeface="MS PGothic" panose="020B0600070205080204" pitchFamily="34" charset="-128"/>
                <a:sym typeface="Arial Bold" charset="0"/>
              </a:rPr>
              <a:t>anki.ostlund@su.se</a:t>
            </a:r>
            <a:endParaRPr lang="en-US" altLang="en-US" sz="1700" dirty="0">
              <a:solidFill>
                <a:srgbClr val="333399"/>
              </a:solidFill>
              <a:latin typeface="Arial Bold" charset="0"/>
              <a:ea typeface="MS PGothic" panose="020B0600070205080204" pitchFamily="34" charset="-128"/>
              <a:sym typeface="Arial Bold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2850515" y="1224574"/>
            <a:ext cx="59055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en-GB" alt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951051" y="4859685"/>
            <a:ext cx="1978747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sv-SE" dirty="0" smtClean="0"/>
              <a:t>Anna </a:t>
            </a:r>
            <a:r>
              <a:rPr lang="sv-SE" dirty="0" err="1" smtClean="0"/>
              <a:t>Rolicka</a:t>
            </a:r>
            <a:endParaRPr lang="sv-SE" dirty="0" smtClean="0"/>
          </a:p>
          <a:p>
            <a:r>
              <a:rPr lang="sv-SE" dirty="0" smtClean="0"/>
              <a:t>Toni </a:t>
            </a:r>
            <a:r>
              <a:rPr lang="sv-SE" dirty="0" err="1" smtClean="0"/>
              <a:t>Gañez</a:t>
            </a:r>
            <a:r>
              <a:rPr lang="sv-SE" dirty="0" smtClean="0"/>
              <a:t> </a:t>
            </a:r>
            <a:r>
              <a:rPr lang="sv-SE" dirty="0" err="1" smtClean="0"/>
              <a:t>Zapater</a:t>
            </a:r>
            <a:endParaRPr lang="sv-SE" dirty="0" smtClean="0"/>
          </a:p>
          <a:p>
            <a:r>
              <a:rPr lang="sv-SE" dirty="0" err="1" smtClean="0"/>
              <a:t>Yuan</a:t>
            </a:r>
            <a:r>
              <a:rPr lang="sv-SE" dirty="0" smtClean="0"/>
              <a:t> Guo</a:t>
            </a:r>
          </a:p>
          <a:p>
            <a:r>
              <a:rPr lang="sv-SE" dirty="0" err="1" smtClean="0"/>
              <a:t>Jaclyn</a:t>
            </a:r>
            <a:r>
              <a:rPr lang="sv-SE" dirty="0" smtClean="0"/>
              <a:t> </a:t>
            </a:r>
            <a:r>
              <a:rPr lang="sv-SE" dirty="0" err="1" smtClean="0"/>
              <a:t>Quin</a:t>
            </a:r>
            <a:endParaRPr lang="sv-SE" dirty="0" smtClean="0"/>
          </a:p>
          <a:p>
            <a:r>
              <a:rPr lang="sv-SE" dirty="0" err="1" smtClean="0"/>
              <a:t>Ioana</a:t>
            </a:r>
            <a:r>
              <a:rPr lang="sv-SE" dirty="0" smtClean="0"/>
              <a:t> </a:t>
            </a:r>
            <a:r>
              <a:rPr lang="sv-SE" dirty="0" err="1" smtClean="0"/>
              <a:t>Buijila</a:t>
            </a:r>
            <a:endParaRPr lang="en-GB" dirty="0"/>
          </a:p>
        </p:txBody>
      </p:sp>
      <p:pic>
        <p:nvPicPr>
          <p:cNvPr id="13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5" r="183" b="145"/>
          <a:stretch>
            <a:fillRect/>
          </a:stretch>
        </p:blipFill>
        <p:spPr bwMode="auto">
          <a:xfrm>
            <a:off x="228600" y="1731962"/>
            <a:ext cx="7258050" cy="527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411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>
                    <a:alpha val="34117"/>
                  </a:schemeClr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5"/>
          <p:cNvSpPr>
            <a:spLocks/>
          </p:cNvSpPr>
          <p:nvPr/>
        </p:nvSpPr>
        <p:spPr bwMode="auto">
          <a:xfrm>
            <a:off x="3049628" y="6217951"/>
            <a:ext cx="28860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22288" indent="-201613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03275" indent="-160338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125538" indent="-161925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46213" indent="-160338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034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3606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178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2750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700" dirty="0" smtClean="0">
                <a:solidFill>
                  <a:srgbClr val="333399"/>
                </a:solidFill>
                <a:latin typeface="Arial Bold" charset="0"/>
                <a:ea typeface="MS PGothic" panose="020B0600070205080204" pitchFamily="34" charset="-128"/>
                <a:sym typeface="Arial Bold" charset="0"/>
              </a:rPr>
              <a:t>anki.ostlund@su.se</a:t>
            </a:r>
            <a:endParaRPr lang="en-US" altLang="en-US" sz="1700" dirty="0">
              <a:solidFill>
                <a:srgbClr val="333399"/>
              </a:solidFill>
              <a:latin typeface="Arial Bold" charset="0"/>
              <a:ea typeface="MS PGothic" panose="020B0600070205080204" pitchFamily="34" charset="-128"/>
              <a:sym typeface="Arial Bold" charset="0"/>
            </a:endParaRP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030346" y="1376974"/>
            <a:ext cx="638797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Chromatin </a:t>
            </a:r>
            <a:r>
              <a:rPr lang="en-GB" sz="2800" dirty="0" smtClean="0"/>
              <a:t>remodelling </a:t>
            </a:r>
            <a:r>
              <a:rPr lang="en-GB" sz="2800" dirty="0"/>
              <a:t>and cancer, the role of factors of chromatin </a:t>
            </a:r>
            <a:r>
              <a:rPr lang="en-GB" sz="2800" dirty="0" smtClean="0"/>
              <a:t>remodelling </a:t>
            </a:r>
            <a:r>
              <a:rPr lang="en-GB" sz="2800" dirty="0"/>
              <a:t>in carcinogenesis. </a:t>
            </a:r>
            <a:endParaRPr lang="en-GB" altLang="en-US" sz="2800" dirty="0"/>
          </a:p>
        </p:txBody>
      </p:sp>
      <p:sp>
        <p:nvSpPr>
          <p:cNvPr id="20" name="Rectangle 6"/>
          <p:cNvSpPr>
            <a:spLocks/>
          </p:cNvSpPr>
          <p:nvPr/>
        </p:nvSpPr>
        <p:spPr bwMode="auto">
          <a:xfrm>
            <a:off x="1319635" y="4861433"/>
            <a:ext cx="61626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26788" tIns="26788" rIns="26788" bIns="26788" anchor="ctr"/>
          <a:lstStyle>
            <a:lvl1pPr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22288" indent="-201613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03275" indent="-160338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125538" indent="-161925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46213" indent="-160338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034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3606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178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2750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300000"/>
              </a:lnSpc>
              <a:spcAft>
                <a:spcPts val="425"/>
              </a:spcAft>
            </a:pPr>
            <a:r>
              <a:rPr lang="en-US" altLang="en-US" sz="2300" dirty="0">
                <a:solidFill>
                  <a:srgbClr val="4C4C4C"/>
                </a:solidFill>
                <a:latin typeface="Arial Bold" charset="0"/>
                <a:ea typeface="MS PGothic" panose="020B0600070205080204" pitchFamily="34" charset="-128"/>
                <a:sym typeface="Arial Bold" charset="0"/>
              </a:rPr>
              <a:t>Ann-Kristin Östlund </a:t>
            </a:r>
            <a:r>
              <a:rPr lang="en-US" altLang="en-US" sz="2300" dirty="0" err="1">
                <a:solidFill>
                  <a:srgbClr val="4C4C4C"/>
                </a:solidFill>
                <a:latin typeface="Arial Bold" charset="0"/>
                <a:ea typeface="MS PGothic" panose="020B0600070205080204" pitchFamily="34" charset="-128"/>
                <a:sym typeface="Arial Bold" charset="0"/>
              </a:rPr>
              <a:t>Farrants</a:t>
            </a:r>
            <a:endParaRPr lang="en-US" altLang="en-US" sz="2300" dirty="0">
              <a:solidFill>
                <a:srgbClr val="4C4C4C"/>
              </a:solidFill>
              <a:latin typeface="Arial Bold" charset="0"/>
              <a:ea typeface="MS PGothic" panose="020B0600070205080204" pitchFamily="34" charset="-128"/>
              <a:sym typeface="Arial Bold" charset="0"/>
            </a:endParaRPr>
          </a:p>
          <a:p>
            <a:pPr algn="ctr">
              <a:lnSpc>
                <a:spcPts val="988"/>
              </a:lnSpc>
            </a:pPr>
            <a:r>
              <a:rPr lang="en-GB" altLang="en-US" sz="1900" dirty="0">
                <a:solidFill>
                  <a:srgbClr val="4C4C4C"/>
                </a:solidFill>
                <a:latin typeface="Arial Bold" charset="0"/>
                <a:ea typeface="MS PGothic" panose="020B0600070205080204" pitchFamily="34" charset="-128"/>
                <a:sym typeface="Arial Bold" charset="0"/>
              </a:rPr>
              <a:t>Stockholm</a:t>
            </a:r>
            <a:r>
              <a:rPr lang="en-US" altLang="en-US" sz="1900" dirty="0">
                <a:solidFill>
                  <a:srgbClr val="4C4C4C"/>
                </a:solidFill>
                <a:latin typeface="Arial Bold" charset="0"/>
                <a:ea typeface="MS PGothic" panose="020B0600070205080204" pitchFamily="34" charset="-128"/>
                <a:sym typeface="Arial Bold" charset="0"/>
              </a:rPr>
              <a:t> University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11296" y="3749040"/>
            <a:ext cx="39710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On the human immune </a:t>
            </a:r>
            <a:r>
              <a:rPr lang="sv-SE" dirty="0" err="1" smtClean="0"/>
              <a:t>response</a:t>
            </a:r>
            <a:r>
              <a:rPr lang="sv-SE" dirty="0" smtClean="0"/>
              <a:t> to Plasmodium </a:t>
            </a:r>
            <a:r>
              <a:rPr lang="sv-SE" dirty="0" err="1" smtClean="0"/>
              <a:t>palciparum</a:t>
            </a:r>
            <a:r>
              <a:rPr lang="sv-SE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8447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759151" y="4180946"/>
            <a:ext cx="7602537" cy="285750"/>
            <a:chOff x="517" y="6817"/>
            <a:chExt cx="10080" cy="360"/>
          </a:xfrm>
          <a:solidFill>
            <a:srgbClr val="92D050"/>
          </a:solidFill>
        </p:grpSpPr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517" y="6817"/>
              <a:ext cx="2520" cy="360"/>
              <a:chOff x="2137" y="6817"/>
              <a:chExt cx="2520" cy="360"/>
            </a:xfrm>
            <a:grpFill/>
          </p:grpSpPr>
          <p:grpSp>
            <p:nvGrpSpPr>
              <p:cNvPr id="39" name="Group 7"/>
              <p:cNvGrpSpPr>
                <a:grpSpLocks/>
              </p:cNvGrpSpPr>
              <p:nvPr/>
            </p:nvGrpSpPr>
            <p:grpSpPr bwMode="auto">
              <a:xfrm>
                <a:off x="213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45" name="AutoShape 8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46" name="Group 9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47" name="Freeform 10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48" name="Freeform 11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40" name="Group 12"/>
              <p:cNvGrpSpPr>
                <a:grpSpLocks/>
              </p:cNvGrpSpPr>
              <p:nvPr/>
            </p:nvGrpSpPr>
            <p:grpSpPr bwMode="auto">
              <a:xfrm>
                <a:off x="339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41" name="AutoShape 13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42" name="Group 14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43" name="Freeform 15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44" name="Freeform 16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</p:grpSp>
        <p:grpSp>
          <p:nvGrpSpPr>
            <p:cNvPr id="6" name="Group 17"/>
            <p:cNvGrpSpPr>
              <a:grpSpLocks/>
            </p:cNvGrpSpPr>
            <p:nvPr/>
          </p:nvGrpSpPr>
          <p:grpSpPr bwMode="auto">
            <a:xfrm>
              <a:off x="3037" y="6817"/>
              <a:ext cx="2520" cy="360"/>
              <a:chOff x="2137" y="6817"/>
              <a:chExt cx="2520" cy="360"/>
            </a:xfrm>
            <a:grpFill/>
          </p:grpSpPr>
          <p:grpSp>
            <p:nvGrpSpPr>
              <p:cNvPr id="29" name="Group 18"/>
              <p:cNvGrpSpPr>
                <a:grpSpLocks/>
              </p:cNvGrpSpPr>
              <p:nvPr/>
            </p:nvGrpSpPr>
            <p:grpSpPr bwMode="auto">
              <a:xfrm>
                <a:off x="213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35" name="AutoShape 19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36" name="Group 20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37" name="Freeform 21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8" name="Freeform 22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30" name="Group 23"/>
              <p:cNvGrpSpPr>
                <a:grpSpLocks/>
              </p:cNvGrpSpPr>
              <p:nvPr/>
            </p:nvGrpSpPr>
            <p:grpSpPr bwMode="auto">
              <a:xfrm>
                <a:off x="339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31" name="AutoShape 24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32" name="Group 25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33" name="Freeform 26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" name="Freeform 27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</p:grpSp>
        <p:grpSp>
          <p:nvGrpSpPr>
            <p:cNvPr id="7" name="Group 28"/>
            <p:cNvGrpSpPr>
              <a:grpSpLocks/>
            </p:cNvGrpSpPr>
            <p:nvPr/>
          </p:nvGrpSpPr>
          <p:grpSpPr bwMode="auto">
            <a:xfrm>
              <a:off x="8077" y="6817"/>
              <a:ext cx="2520" cy="360"/>
              <a:chOff x="2137" y="6817"/>
              <a:chExt cx="2520" cy="360"/>
            </a:xfrm>
            <a:grpFill/>
          </p:grpSpPr>
          <p:grpSp>
            <p:nvGrpSpPr>
              <p:cNvPr id="19" name="Group 29"/>
              <p:cNvGrpSpPr>
                <a:grpSpLocks/>
              </p:cNvGrpSpPr>
              <p:nvPr/>
            </p:nvGrpSpPr>
            <p:grpSpPr bwMode="auto">
              <a:xfrm>
                <a:off x="213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25" name="AutoShape 30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26" name="Group 31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27" name="Freeform 32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8" name="Freeform 33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20" name="Group 34"/>
              <p:cNvGrpSpPr>
                <a:grpSpLocks/>
              </p:cNvGrpSpPr>
              <p:nvPr/>
            </p:nvGrpSpPr>
            <p:grpSpPr bwMode="auto">
              <a:xfrm>
                <a:off x="339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21" name="AutoShape 35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22" name="Group 36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23" name="Freeform 37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4" name="Freeform 38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</p:grpSp>
        <p:grpSp>
          <p:nvGrpSpPr>
            <p:cNvPr id="8" name="Group 39"/>
            <p:cNvGrpSpPr>
              <a:grpSpLocks/>
            </p:cNvGrpSpPr>
            <p:nvPr/>
          </p:nvGrpSpPr>
          <p:grpSpPr bwMode="auto">
            <a:xfrm>
              <a:off x="5557" y="6817"/>
              <a:ext cx="2520" cy="360"/>
              <a:chOff x="2137" y="6817"/>
              <a:chExt cx="2520" cy="360"/>
            </a:xfrm>
            <a:grpFill/>
          </p:grpSpPr>
          <p:grpSp>
            <p:nvGrpSpPr>
              <p:cNvPr id="9" name="Group 40"/>
              <p:cNvGrpSpPr>
                <a:grpSpLocks/>
              </p:cNvGrpSpPr>
              <p:nvPr/>
            </p:nvGrpSpPr>
            <p:grpSpPr bwMode="auto">
              <a:xfrm>
                <a:off x="213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15" name="AutoShape 41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16" name="Group 42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17" name="Freeform 43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8" name="Freeform 44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10" name="Group 45"/>
              <p:cNvGrpSpPr>
                <a:grpSpLocks/>
              </p:cNvGrpSpPr>
              <p:nvPr/>
            </p:nvGrpSpPr>
            <p:grpSpPr bwMode="auto">
              <a:xfrm>
                <a:off x="339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11" name="AutoShape 46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12" name="Group 47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13" name="Freeform 48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4" name="Freeform 49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</p:grpSp>
      </p:grpSp>
      <p:sp>
        <p:nvSpPr>
          <p:cNvPr id="3" name="TextBox 2"/>
          <p:cNvSpPr txBox="1"/>
          <p:nvPr/>
        </p:nvSpPr>
        <p:spPr>
          <a:xfrm>
            <a:off x="1486618" y="282844"/>
            <a:ext cx="8686105" cy="10772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v-SE" sz="3200" dirty="0" smtClean="0"/>
              <a:t>The </a:t>
            </a:r>
            <a:r>
              <a:rPr lang="sv-SE" sz="3200" dirty="0" err="1" smtClean="0"/>
              <a:t>chromatin</a:t>
            </a:r>
            <a:r>
              <a:rPr lang="sv-SE" sz="3200" dirty="0" smtClean="0"/>
              <a:t> </a:t>
            </a:r>
            <a:r>
              <a:rPr lang="sv-SE" sz="3200" dirty="0" err="1" smtClean="0"/>
              <a:t>structure</a:t>
            </a:r>
            <a:r>
              <a:rPr lang="sv-SE" sz="3200" dirty="0" smtClean="0"/>
              <a:t> is </a:t>
            </a:r>
            <a:r>
              <a:rPr lang="sv-SE" sz="3200" dirty="0" err="1" smtClean="0"/>
              <a:t>changed</a:t>
            </a:r>
            <a:r>
              <a:rPr lang="sv-SE" sz="3200" dirty="0" smtClean="0"/>
              <a:t> </a:t>
            </a:r>
            <a:r>
              <a:rPr lang="sv-SE" sz="3200" dirty="0" err="1" smtClean="0"/>
              <a:t>during</a:t>
            </a:r>
            <a:r>
              <a:rPr lang="sv-SE" sz="3200" dirty="0" smtClean="0"/>
              <a:t> </a:t>
            </a:r>
            <a:r>
              <a:rPr lang="sv-SE" sz="3200" dirty="0" err="1" smtClean="0"/>
              <a:t>malignant</a:t>
            </a:r>
            <a:r>
              <a:rPr lang="sv-SE" sz="3200" dirty="0" smtClean="0"/>
              <a:t> transformation: 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495265" y="2136857"/>
            <a:ext cx="46812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 err="1"/>
              <a:t>changed</a:t>
            </a:r>
            <a:r>
              <a:rPr lang="sv-SE" sz="2400" dirty="0"/>
              <a:t> DNA-</a:t>
            </a:r>
            <a:r>
              <a:rPr lang="sv-SE" sz="2400" dirty="0" err="1"/>
              <a:t>methylation</a:t>
            </a:r>
            <a:r>
              <a:rPr lang="sv-SE" sz="2400" dirty="0"/>
              <a:t> </a:t>
            </a:r>
            <a:r>
              <a:rPr lang="sv-SE" sz="2400" dirty="0" err="1"/>
              <a:t>pattern</a:t>
            </a:r>
            <a:r>
              <a:rPr lang="sv-SE" sz="2400" dirty="0"/>
              <a:t>, </a:t>
            </a:r>
            <a:endParaRPr lang="sv-SE" sz="2400" dirty="0" smtClean="0"/>
          </a:p>
          <a:p>
            <a:r>
              <a:rPr lang="sv-SE" sz="2400" dirty="0" err="1" smtClean="0"/>
              <a:t>histone</a:t>
            </a:r>
            <a:r>
              <a:rPr lang="sv-SE" sz="2400" dirty="0" smtClean="0"/>
              <a:t> </a:t>
            </a:r>
            <a:r>
              <a:rPr lang="sv-SE" sz="2400" dirty="0" err="1"/>
              <a:t>modifications</a:t>
            </a:r>
            <a:r>
              <a:rPr lang="sv-SE" sz="2400" dirty="0"/>
              <a:t> </a:t>
            </a:r>
            <a:r>
              <a:rPr lang="sv-SE" sz="2400" dirty="0" err="1" smtClean="0"/>
              <a:t>pattern</a:t>
            </a:r>
            <a:endParaRPr lang="sv-SE" sz="2400" dirty="0" smtClean="0"/>
          </a:p>
          <a:p>
            <a:r>
              <a:rPr lang="sv-SE" sz="2400" dirty="0" err="1" smtClean="0"/>
              <a:t>Nucleosome</a:t>
            </a:r>
            <a:r>
              <a:rPr lang="sv-SE" sz="2400" dirty="0" smtClean="0"/>
              <a:t> arrangements </a:t>
            </a:r>
            <a:r>
              <a:rPr lang="sv-SE" sz="2400" dirty="0" err="1" smtClean="0"/>
              <a:t>changed</a:t>
            </a:r>
            <a:endParaRPr lang="en-GB" sz="2400" dirty="0"/>
          </a:p>
        </p:txBody>
      </p:sp>
      <p:sp>
        <p:nvSpPr>
          <p:cNvPr id="52" name="TextBox 51"/>
          <p:cNvSpPr txBox="1"/>
          <p:nvPr/>
        </p:nvSpPr>
        <p:spPr>
          <a:xfrm>
            <a:off x="997257" y="5269304"/>
            <a:ext cx="9664825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sv-SE" sz="2800" dirty="0" err="1" smtClean="0"/>
              <a:t>Chromatin</a:t>
            </a:r>
            <a:r>
              <a:rPr lang="sv-SE" sz="2800" dirty="0" smtClean="0"/>
              <a:t> </a:t>
            </a:r>
            <a:r>
              <a:rPr lang="sv-SE" sz="2800" dirty="0" err="1" smtClean="0"/>
              <a:t>remodelling</a:t>
            </a:r>
            <a:r>
              <a:rPr lang="sv-SE" sz="2800" dirty="0" smtClean="0"/>
              <a:t> and </a:t>
            </a:r>
            <a:r>
              <a:rPr lang="sv-SE" sz="2800" dirty="0" err="1" smtClean="0"/>
              <a:t>modifying</a:t>
            </a:r>
            <a:r>
              <a:rPr lang="sv-SE" sz="2800" dirty="0" smtClean="0"/>
              <a:t> </a:t>
            </a:r>
            <a:r>
              <a:rPr lang="sv-SE" sz="2800" dirty="0" err="1" smtClean="0"/>
              <a:t>enzymes</a:t>
            </a:r>
            <a:r>
              <a:rPr lang="sv-SE" sz="2800" dirty="0" smtClean="0"/>
              <a:t> </a:t>
            </a:r>
            <a:r>
              <a:rPr lang="sv-SE" sz="2800" dirty="0" err="1" smtClean="0"/>
              <a:t>are</a:t>
            </a:r>
            <a:r>
              <a:rPr lang="sv-SE" sz="2800" dirty="0" smtClean="0"/>
              <a:t> </a:t>
            </a:r>
            <a:r>
              <a:rPr lang="sv-SE" sz="2800" dirty="0" err="1" smtClean="0"/>
              <a:t>dysregulated</a:t>
            </a:r>
            <a:r>
              <a:rPr lang="sv-SE" sz="2800" dirty="0" smtClean="0"/>
              <a:t> </a:t>
            </a:r>
          </a:p>
          <a:p>
            <a:r>
              <a:rPr lang="sv-SE" sz="2800" dirty="0" smtClean="0"/>
              <a:t>later in the </a:t>
            </a:r>
            <a:r>
              <a:rPr lang="sv-SE" sz="2800" dirty="0" err="1" smtClean="0"/>
              <a:t>malignant</a:t>
            </a:r>
            <a:r>
              <a:rPr lang="sv-SE" sz="2800" dirty="0" smtClean="0"/>
              <a:t> progression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272272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8747" y="2210867"/>
            <a:ext cx="6545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The </a:t>
            </a:r>
            <a:r>
              <a:rPr lang="sv-SE" dirty="0" err="1" smtClean="0"/>
              <a:t>chromatin</a:t>
            </a:r>
            <a:r>
              <a:rPr lang="sv-SE" dirty="0" smtClean="0"/>
              <a:t> and </a:t>
            </a:r>
            <a:r>
              <a:rPr lang="sv-SE" dirty="0" err="1" smtClean="0"/>
              <a:t>chromatin</a:t>
            </a:r>
            <a:r>
              <a:rPr lang="sv-SE" dirty="0" smtClean="0"/>
              <a:t> </a:t>
            </a:r>
            <a:r>
              <a:rPr lang="sv-SE" dirty="0" err="1" smtClean="0"/>
              <a:t>remodelling</a:t>
            </a:r>
            <a:r>
              <a:rPr lang="sv-SE" dirty="0" smtClean="0"/>
              <a:t> </a:t>
            </a:r>
            <a:r>
              <a:rPr lang="sv-SE" dirty="0" err="1" smtClean="0"/>
              <a:t>enzymes</a:t>
            </a:r>
            <a:r>
              <a:rPr lang="sv-SE" dirty="0" smtClean="0"/>
              <a:t> </a:t>
            </a:r>
            <a:r>
              <a:rPr lang="sv-SE" dirty="0" err="1" smtClean="0"/>
              <a:t>are</a:t>
            </a:r>
            <a:r>
              <a:rPr lang="sv-SE" dirty="0" smtClean="0"/>
              <a:t>  keepers </a:t>
            </a:r>
            <a:r>
              <a:rPr lang="sv-SE" dirty="0" err="1" smtClean="0"/>
              <a:t>of</a:t>
            </a:r>
            <a:r>
              <a:rPr lang="sv-SE" dirty="0" smtClean="0"/>
              <a:t> the </a:t>
            </a:r>
            <a:r>
              <a:rPr lang="sv-SE" dirty="0" err="1" smtClean="0"/>
              <a:t>integrity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DNA and proper gene expression. 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900728" y="5293539"/>
            <a:ext cx="9664825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sv-SE" sz="2800" dirty="0" err="1" smtClean="0"/>
              <a:t>Chromatin</a:t>
            </a:r>
            <a:r>
              <a:rPr lang="sv-SE" sz="2800" dirty="0" smtClean="0"/>
              <a:t> </a:t>
            </a:r>
            <a:r>
              <a:rPr lang="sv-SE" sz="2800" dirty="0" err="1" smtClean="0"/>
              <a:t>remodelling</a:t>
            </a:r>
            <a:r>
              <a:rPr lang="sv-SE" sz="2800" dirty="0" smtClean="0"/>
              <a:t> and </a:t>
            </a:r>
            <a:r>
              <a:rPr lang="sv-SE" sz="2800" dirty="0" err="1" smtClean="0"/>
              <a:t>modifying</a:t>
            </a:r>
            <a:r>
              <a:rPr lang="sv-SE" sz="2800" dirty="0" smtClean="0"/>
              <a:t> </a:t>
            </a:r>
            <a:r>
              <a:rPr lang="sv-SE" sz="2800" dirty="0" err="1" smtClean="0"/>
              <a:t>enzymes</a:t>
            </a:r>
            <a:r>
              <a:rPr lang="sv-SE" sz="2800" dirty="0" smtClean="0"/>
              <a:t> </a:t>
            </a:r>
            <a:r>
              <a:rPr lang="sv-SE" sz="2800" dirty="0" err="1" smtClean="0"/>
              <a:t>are</a:t>
            </a:r>
            <a:r>
              <a:rPr lang="sv-SE" sz="2800" dirty="0" smtClean="0"/>
              <a:t> </a:t>
            </a:r>
            <a:r>
              <a:rPr lang="sv-SE" sz="2800" dirty="0" err="1" smtClean="0"/>
              <a:t>dysregulated</a:t>
            </a:r>
            <a:r>
              <a:rPr lang="sv-SE" sz="2800" dirty="0" smtClean="0"/>
              <a:t> </a:t>
            </a:r>
          </a:p>
          <a:p>
            <a:r>
              <a:rPr lang="sv-SE" sz="2800" dirty="0" smtClean="0"/>
              <a:t>later in the </a:t>
            </a:r>
            <a:r>
              <a:rPr lang="sv-SE" sz="2800" dirty="0" err="1" smtClean="0"/>
              <a:t>malignant</a:t>
            </a:r>
            <a:r>
              <a:rPr lang="sv-SE" sz="2800" dirty="0" smtClean="0"/>
              <a:t> progression</a:t>
            </a:r>
            <a:endParaRPr lang="en-GB" sz="2800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832303" y="4263242"/>
            <a:ext cx="7602537" cy="285750"/>
            <a:chOff x="517" y="6817"/>
            <a:chExt cx="10080" cy="360"/>
          </a:xfrm>
          <a:solidFill>
            <a:srgbClr val="92D050"/>
          </a:solidFill>
        </p:grpSpPr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517" y="6817"/>
              <a:ext cx="2520" cy="360"/>
              <a:chOff x="2137" y="6817"/>
              <a:chExt cx="2520" cy="360"/>
            </a:xfrm>
            <a:grpFill/>
          </p:grpSpPr>
          <p:grpSp>
            <p:nvGrpSpPr>
              <p:cNvPr id="39" name="Group 7"/>
              <p:cNvGrpSpPr>
                <a:grpSpLocks/>
              </p:cNvGrpSpPr>
              <p:nvPr/>
            </p:nvGrpSpPr>
            <p:grpSpPr bwMode="auto">
              <a:xfrm>
                <a:off x="213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45" name="AutoShape 8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46" name="Group 9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47" name="Freeform 10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48" name="Freeform 11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40" name="Group 12"/>
              <p:cNvGrpSpPr>
                <a:grpSpLocks/>
              </p:cNvGrpSpPr>
              <p:nvPr/>
            </p:nvGrpSpPr>
            <p:grpSpPr bwMode="auto">
              <a:xfrm>
                <a:off x="339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41" name="AutoShape 13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42" name="Group 14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43" name="Freeform 15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44" name="Freeform 16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</p:grpSp>
        <p:grpSp>
          <p:nvGrpSpPr>
            <p:cNvPr id="6" name="Group 17"/>
            <p:cNvGrpSpPr>
              <a:grpSpLocks/>
            </p:cNvGrpSpPr>
            <p:nvPr/>
          </p:nvGrpSpPr>
          <p:grpSpPr bwMode="auto">
            <a:xfrm>
              <a:off x="3037" y="6817"/>
              <a:ext cx="2520" cy="360"/>
              <a:chOff x="2137" y="6817"/>
              <a:chExt cx="2520" cy="360"/>
            </a:xfrm>
            <a:grpFill/>
          </p:grpSpPr>
          <p:grpSp>
            <p:nvGrpSpPr>
              <p:cNvPr id="29" name="Group 18"/>
              <p:cNvGrpSpPr>
                <a:grpSpLocks/>
              </p:cNvGrpSpPr>
              <p:nvPr/>
            </p:nvGrpSpPr>
            <p:grpSpPr bwMode="auto">
              <a:xfrm>
                <a:off x="213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35" name="AutoShape 19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36" name="Group 20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37" name="Freeform 21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8" name="Freeform 22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30" name="Group 23"/>
              <p:cNvGrpSpPr>
                <a:grpSpLocks/>
              </p:cNvGrpSpPr>
              <p:nvPr/>
            </p:nvGrpSpPr>
            <p:grpSpPr bwMode="auto">
              <a:xfrm>
                <a:off x="339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31" name="AutoShape 24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32" name="Group 25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33" name="Freeform 26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" name="Freeform 27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</p:grpSp>
        <p:grpSp>
          <p:nvGrpSpPr>
            <p:cNvPr id="7" name="Group 28"/>
            <p:cNvGrpSpPr>
              <a:grpSpLocks/>
            </p:cNvGrpSpPr>
            <p:nvPr/>
          </p:nvGrpSpPr>
          <p:grpSpPr bwMode="auto">
            <a:xfrm>
              <a:off x="8077" y="6817"/>
              <a:ext cx="2520" cy="360"/>
              <a:chOff x="2137" y="6817"/>
              <a:chExt cx="2520" cy="360"/>
            </a:xfrm>
            <a:grpFill/>
          </p:grpSpPr>
          <p:grpSp>
            <p:nvGrpSpPr>
              <p:cNvPr id="19" name="Group 29"/>
              <p:cNvGrpSpPr>
                <a:grpSpLocks/>
              </p:cNvGrpSpPr>
              <p:nvPr/>
            </p:nvGrpSpPr>
            <p:grpSpPr bwMode="auto">
              <a:xfrm>
                <a:off x="213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25" name="AutoShape 30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26" name="Group 31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27" name="Freeform 32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8" name="Freeform 33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20" name="Group 34"/>
              <p:cNvGrpSpPr>
                <a:grpSpLocks/>
              </p:cNvGrpSpPr>
              <p:nvPr/>
            </p:nvGrpSpPr>
            <p:grpSpPr bwMode="auto">
              <a:xfrm>
                <a:off x="339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21" name="AutoShape 35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22" name="Group 36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23" name="Freeform 37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4" name="Freeform 38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</p:grpSp>
        <p:grpSp>
          <p:nvGrpSpPr>
            <p:cNvPr id="8" name="Group 39"/>
            <p:cNvGrpSpPr>
              <a:grpSpLocks/>
            </p:cNvGrpSpPr>
            <p:nvPr/>
          </p:nvGrpSpPr>
          <p:grpSpPr bwMode="auto">
            <a:xfrm>
              <a:off x="5557" y="6817"/>
              <a:ext cx="2520" cy="360"/>
              <a:chOff x="2137" y="6817"/>
              <a:chExt cx="2520" cy="360"/>
            </a:xfrm>
            <a:grpFill/>
          </p:grpSpPr>
          <p:grpSp>
            <p:nvGrpSpPr>
              <p:cNvPr id="9" name="Group 40"/>
              <p:cNvGrpSpPr>
                <a:grpSpLocks/>
              </p:cNvGrpSpPr>
              <p:nvPr/>
            </p:nvGrpSpPr>
            <p:grpSpPr bwMode="auto">
              <a:xfrm>
                <a:off x="213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15" name="AutoShape 41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16" name="Group 42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17" name="Freeform 43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8" name="Freeform 44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10" name="Group 45"/>
              <p:cNvGrpSpPr>
                <a:grpSpLocks/>
              </p:cNvGrpSpPr>
              <p:nvPr/>
            </p:nvGrpSpPr>
            <p:grpSpPr bwMode="auto">
              <a:xfrm>
                <a:off x="339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11" name="AutoShape 46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12" name="Group 47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13" name="Freeform 48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4" name="Freeform 49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</p:grpSp>
      </p:grpSp>
      <p:sp>
        <p:nvSpPr>
          <p:cNvPr id="49" name="TextBox 48"/>
          <p:cNvSpPr txBox="1"/>
          <p:nvPr/>
        </p:nvSpPr>
        <p:spPr>
          <a:xfrm>
            <a:off x="900728" y="928957"/>
            <a:ext cx="2981522" cy="52322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sv-SE" sz="2800" dirty="0" err="1" smtClean="0"/>
              <a:t>Genomic</a:t>
            </a:r>
            <a:r>
              <a:rPr lang="sv-SE" sz="2800" dirty="0" smtClean="0"/>
              <a:t> </a:t>
            </a:r>
            <a:r>
              <a:rPr lang="sv-SE" sz="2800" dirty="0" err="1" smtClean="0"/>
              <a:t>instability</a:t>
            </a:r>
            <a:endParaRPr lang="en-GB" sz="2800" dirty="0"/>
          </a:p>
        </p:txBody>
      </p:sp>
      <p:sp>
        <p:nvSpPr>
          <p:cNvPr id="50" name="TextBox 49"/>
          <p:cNvSpPr txBox="1"/>
          <p:nvPr/>
        </p:nvSpPr>
        <p:spPr>
          <a:xfrm>
            <a:off x="6292648" y="928957"/>
            <a:ext cx="5431808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sv-SE" sz="2800" dirty="0" smtClean="0">
                <a:solidFill>
                  <a:schemeClr val="bg1">
                    <a:lumMod val="65000"/>
                  </a:schemeClr>
                </a:solidFill>
              </a:rPr>
              <a:t>Change the gene expression </a:t>
            </a:r>
            <a:r>
              <a:rPr lang="sv-SE" sz="2800" dirty="0" err="1" smtClean="0">
                <a:solidFill>
                  <a:schemeClr val="bg1">
                    <a:lumMod val="65000"/>
                  </a:schemeClr>
                </a:solidFill>
              </a:rPr>
              <a:t>pattern</a:t>
            </a:r>
            <a:endParaRPr lang="en-GB" sz="2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291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0936" y="457200"/>
            <a:ext cx="3073598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sv-SE" sz="2800" dirty="0" smtClean="0"/>
              <a:t>SWI/SNF </a:t>
            </a:r>
            <a:r>
              <a:rPr lang="sv-SE" sz="2800" dirty="0" err="1" smtClean="0"/>
              <a:t>complexes</a:t>
            </a:r>
            <a:endParaRPr lang="en-GB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617046" y="1370296"/>
            <a:ext cx="5340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 smtClean="0"/>
              <a:t>Large</a:t>
            </a:r>
            <a:r>
              <a:rPr lang="sv-SE" dirty="0" smtClean="0"/>
              <a:t> </a:t>
            </a:r>
            <a:r>
              <a:rPr lang="sv-SE" dirty="0" err="1" smtClean="0"/>
              <a:t>complexes</a:t>
            </a:r>
            <a:r>
              <a:rPr lang="sv-SE" dirty="0" smtClean="0"/>
              <a:t> </a:t>
            </a:r>
            <a:r>
              <a:rPr lang="sv-SE" dirty="0" err="1" smtClean="0"/>
              <a:t>associated</a:t>
            </a:r>
            <a:r>
              <a:rPr lang="sv-SE" dirty="0" smtClean="0"/>
              <a:t> </a:t>
            </a:r>
            <a:r>
              <a:rPr lang="sv-SE" dirty="0" err="1" smtClean="0"/>
              <a:t>with</a:t>
            </a:r>
            <a:r>
              <a:rPr lang="sv-SE" dirty="0" smtClean="0"/>
              <a:t> </a:t>
            </a:r>
            <a:r>
              <a:rPr lang="sv-SE" dirty="0" err="1" smtClean="0"/>
              <a:t>transcription</a:t>
            </a:r>
            <a:r>
              <a:rPr lang="sv-SE" dirty="0"/>
              <a:t> </a:t>
            </a:r>
            <a:r>
              <a:rPr lang="sv-SE" dirty="0" smtClean="0"/>
              <a:t>– </a:t>
            </a:r>
            <a:r>
              <a:rPr lang="sv-SE" dirty="0" err="1" smtClean="0"/>
              <a:t>recruited</a:t>
            </a:r>
            <a:r>
              <a:rPr lang="sv-SE" dirty="0" smtClean="0"/>
              <a:t> to </a:t>
            </a:r>
            <a:r>
              <a:rPr lang="sv-SE" dirty="0" err="1" smtClean="0"/>
              <a:t>specific</a:t>
            </a:r>
            <a:r>
              <a:rPr lang="sv-SE" dirty="0" smtClean="0"/>
              <a:t> genes by </a:t>
            </a:r>
            <a:r>
              <a:rPr lang="sv-SE" dirty="0" err="1" smtClean="0"/>
              <a:t>transcription</a:t>
            </a:r>
            <a:r>
              <a:rPr lang="sv-SE" dirty="0" smtClean="0"/>
              <a:t> </a:t>
            </a:r>
            <a:r>
              <a:rPr lang="sv-SE" dirty="0" err="1" smtClean="0"/>
              <a:t>factors</a:t>
            </a:r>
            <a:endParaRPr lang="en-GB" dirty="0"/>
          </a:p>
        </p:txBody>
      </p:sp>
      <p:pic>
        <p:nvPicPr>
          <p:cNvPr id="1026" name="Picture 2" descr="baf pbaf together c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731" y="635648"/>
            <a:ext cx="3965748" cy="230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50"/>
          <p:cNvGrpSpPr>
            <a:grpSpLocks/>
          </p:cNvGrpSpPr>
          <p:nvPr/>
        </p:nvGrpSpPr>
        <p:grpSpPr bwMode="auto">
          <a:xfrm>
            <a:off x="1953768" y="5394960"/>
            <a:ext cx="7602538" cy="285750"/>
            <a:chOff x="517" y="6817"/>
            <a:chExt cx="10080" cy="360"/>
          </a:xfrm>
          <a:solidFill>
            <a:schemeClr val="accent6">
              <a:lumMod val="60000"/>
              <a:lumOff val="40000"/>
            </a:schemeClr>
          </a:solidFill>
        </p:grpSpPr>
        <p:grpSp>
          <p:nvGrpSpPr>
            <p:cNvPr id="6" name="Group 51"/>
            <p:cNvGrpSpPr>
              <a:grpSpLocks/>
            </p:cNvGrpSpPr>
            <p:nvPr/>
          </p:nvGrpSpPr>
          <p:grpSpPr bwMode="auto">
            <a:xfrm>
              <a:off x="517" y="6817"/>
              <a:ext cx="2520" cy="360"/>
              <a:chOff x="2137" y="6817"/>
              <a:chExt cx="2520" cy="360"/>
            </a:xfrm>
            <a:grpFill/>
          </p:grpSpPr>
          <p:grpSp>
            <p:nvGrpSpPr>
              <p:cNvPr id="40" name="Group 52"/>
              <p:cNvGrpSpPr>
                <a:grpSpLocks/>
              </p:cNvGrpSpPr>
              <p:nvPr/>
            </p:nvGrpSpPr>
            <p:grpSpPr bwMode="auto">
              <a:xfrm>
                <a:off x="213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46" name="AutoShape 53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47" name="Group 54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48" name="Freeform 55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49" name="Freeform 56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41" name="Group 57"/>
              <p:cNvGrpSpPr>
                <a:grpSpLocks/>
              </p:cNvGrpSpPr>
              <p:nvPr/>
            </p:nvGrpSpPr>
            <p:grpSpPr bwMode="auto">
              <a:xfrm>
                <a:off x="339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42" name="AutoShape 58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43" name="Group 59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44" name="Freeform 60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45" name="Freeform 61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</p:grpSp>
        <p:grpSp>
          <p:nvGrpSpPr>
            <p:cNvPr id="7" name="Group 62"/>
            <p:cNvGrpSpPr>
              <a:grpSpLocks/>
            </p:cNvGrpSpPr>
            <p:nvPr/>
          </p:nvGrpSpPr>
          <p:grpSpPr bwMode="auto">
            <a:xfrm>
              <a:off x="3037" y="6817"/>
              <a:ext cx="2520" cy="360"/>
              <a:chOff x="2137" y="6817"/>
              <a:chExt cx="2520" cy="360"/>
            </a:xfrm>
            <a:grpFill/>
          </p:grpSpPr>
          <p:grpSp>
            <p:nvGrpSpPr>
              <p:cNvPr id="30" name="Group 63"/>
              <p:cNvGrpSpPr>
                <a:grpSpLocks/>
              </p:cNvGrpSpPr>
              <p:nvPr/>
            </p:nvGrpSpPr>
            <p:grpSpPr bwMode="auto">
              <a:xfrm>
                <a:off x="213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36" name="AutoShape 64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37" name="Group 65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38" name="Freeform 66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9" name="Freeform 67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31" name="Group 68"/>
              <p:cNvGrpSpPr>
                <a:grpSpLocks/>
              </p:cNvGrpSpPr>
              <p:nvPr/>
            </p:nvGrpSpPr>
            <p:grpSpPr bwMode="auto">
              <a:xfrm>
                <a:off x="339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32" name="AutoShape 69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33" name="Group 70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34" name="Freeform 71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5" name="Freeform 72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</p:grpSp>
        <p:grpSp>
          <p:nvGrpSpPr>
            <p:cNvPr id="8" name="Group 73"/>
            <p:cNvGrpSpPr>
              <a:grpSpLocks/>
            </p:cNvGrpSpPr>
            <p:nvPr/>
          </p:nvGrpSpPr>
          <p:grpSpPr bwMode="auto">
            <a:xfrm>
              <a:off x="8077" y="6817"/>
              <a:ext cx="2520" cy="360"/>
              <a:chOff x="2137" y="6817"/>
              <a:chExt cx="2520" cy="360"/>
            </a:xfrm>
            <a:grpFill/>
          </p:grpSpPr>
          <p:grpSp>
            <p:nvGrpSpPr>
              <p:cNvPr id="20" name="Group 74"/>
              <p:cNvGrpSpPr>
                <a:grpSpLocks/>
              </p:cNvGrpSpPr>
              <p:nvPr/>
            </p:nvGrpSpPr>
            <p:grpSpPr bwMode="auto">
              <a:xfrm>
                <a:off x="213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26" name="AutoShape 75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27" name="Group 76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28" name="Freeform 77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9" name="Freeform 78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21" name="Group 79"/>
              <p:cNvGrpSpPr>
                <a:grpSpLocks/>
              </p:cNvGrpSpPr>
              <p:nvPr/>
            </p:nvGrpSpPr>
            <p:grpSpPr bwMode="auto">
              <a:xfrm>
                <a:off x="339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22" name="AutoShape 80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23" name="Group 81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24" name="Freeform 82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5" name="Freeform 83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</p:grpSp>
        <p:grpSp>
          <p:nvGrpSpPr>
            <p:cNvPr id="9" name="Group 84"/>
            <p:cNvGrpSpPr>
              <a:grpSpLocks/>
            </p:cNvGrpSpPr>
            <p:nvPr/>
          </p:nvGrpSpPr>
          <p:grpSpPr bwMode="auto">
            <a:xfrm>
              <a:off x="5557" y="6817"/>
              <a:ext cx="2520" cy="360"/>
              <a:chOff x="2137" y="6817"/>
              <a:chExt cx="2520" cy="360"/>
            </a:xfrm>
            <a:grpFill/>
          </p:grpSpPr>
          <p:grpSp>
            <p:nvGrpSpPr>
              <p:cNvPr id="10" name="Group 85"/>
              <p:cNvGrpSpPr>
                <a:grpSpLocks/>
              </p:cNvGrpSpPr>
              <p:nvPr/>
            </p:nvGrpSpPr>
            <p:grpSpPr bwMode="auto">
              <a:xfrm>
                <a:off x="213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16" name="AutoShape 86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17" name="Group 87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18" name="Freeform 88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9" name="Freeform 89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11" name="Group 90"/>
              <p:cNvGrpSpPr>
                <a:grpSpLocks/>
              </p:cNvGrpSpPr>
              <p:nvPr/>
            </p:nvGrpSpPr>
            <p:grpSpPr bwMode="auto">
              <a:xfrm>
                <a:off x="339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12" name="AutoShape 91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13" name="Group 92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14" name="Freeform 93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5" name="Freeform 94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</p:grpSp>
      </p:grpSp>
      <p:grpSp>
        <p:nvGrpSpPr>
          <p:cNvPr id="50" name="Group 95"/>
          <p:cNvGrpSpPr>
            <a:grpSpLocks/>
          </p:cNvGrpSpPr>
          <p:nvPr/>
        </p:nvGrpSpPr>
        <p:grpSpPr bwMode="auto">
          <a:xfrm>
            <a:off x="2387156" y="5339398"/>
            <a:ext cx="7602537" cy="285750"/>
            <a:chOff x="517" y="6817"/>
            <a:chExt cx="10080" cy="360"/>
          </a:xfrm>
          <a:solidFill>
            <a:srgbClr val="92D050"/>
          </a:solidFill>
        </p:grpSpPr>
        <p:grpSp>
          <p:nvGrpSpPr>
            <p:cNvPr id="51" name="Group 96"/>
            <p:cNvGrpSpPr>
              <a:grpSpLocks/>
            </p:cNvGrpSpPr>
            <p:nvPr/>
          </p:nvGrpSpPr>
          <p:grpSpPr bwMode="auto">
            <a:xfrm>
              <a:off x="517" y="6817"/>
              <a:ext cx="2520" cy="360"/>
              <a:chOff x="2137" y="6817"/>
              <a:chExt cx="2520" cy="360"/>
            </a:xfrm>
            <a:grpFill/>
          </p:grpSpPr>
          <p:grpSp>
            <p:nvGrpSpPr>
              <p:cNvPr id="85" name="Group 97"/>
              <p:cNvGrpSpPr>
                <a:grpSpLocks/>
              </p:cNvGrpSpPr>
              <p:nvPr/>
            </p:nvGrpSpPr>
            <p:grpSpPr bwMode="auto">
              <a:xfrm>
                <a:off x="213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91" name="AutoShape 98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92" name="Group 99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93" name="Freeform 100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94" name="Freeform 101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86" name="Group 102"/>
              <p:cNvGrpSpPr>
                <a:grpSpLocks/>
              </p:cNvGrpSpPr>
              <p:nvPr/>
            </p:nvGrpSpPr>
            <p:grpSpPr bwMode="auto">
              <a:xfrm>
                <a:off x="339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87" name="AutoShape 103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88" name="Group 104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89" name="Freeform 105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90" name="Freeform 106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</p:grpSp>
        <p:grpSp>
          <p:nvGrpSpPr>
            <p:cNvPr id="52" name="Group 107"/>
            <p:cNvGrpSpPr>
              <a:grpSpLocks/>
            </p:cNvGrpSpPr>
            <p:nvPr/>
          </p:nvGrpSpPr>
          <p:grpSpPr bwMode="auto">
            <a:xfrm>
              <a:off x="3037" y="6817"/>
              <a:ext cx="2520" cy="360"/>
              <a:chOff x="2137" y="6817"/>
              <a:chExt cx="2520" cy="360"/>
            </a:xfrm>
            <a:grpFill/>
          </p:grpSpPr>
          <p:grpSp>
            <p:nvGrpSpPr>
              <p:cNvPr id="75" name="Group 108"/>
              <p:cNvGrpSpPr>
                <a:grpSpLocks/>
              </p:cNvGrpSpPr>
              <p:nvPr/>
            </p:nvGrpSpPr>
            <p:grpSpPr bwMode="auto">
              <a:xfrm>
                <a:off x="213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81" name="AutoShape 109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82" name="Group 110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83" name="Freeform 111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84" name="Freeform 112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76" name="Group 113"/>
              <p:cNvGrpSpPr>
                <a:grpSpLocks/>
              </p:cNvGrpSpPr>
              <p:nvPr/>
            </p:nvGrpSpPr>
            <p:grpSpPr bwMode="auto">
              <a:xfrm>
                <a:off x="339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77" name="AutoShape 114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78" name="Group 115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79" name="Freeform 116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80" name="Freeform 117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</p:grpSp>
        <p:grpSp>
          <p:nvGrpSpPr>
            <p:cNvPr id="53" name="Group 118"/>
            <p:cNvGrpSpPr>
              <a:grpSpLocks/>
            </p:cNvGrpSpPr>
            <p:nvPr/>
          </p:nvGrpSpPr>
          <p:grpSpPr bwMode="auto">
            <a:xfrm>
              <a:off x="8077" y="6817"/>
              <a:ext cx="2520" cy="360"/>
              <a:chOff x="2137" y="6817"/>
              <a:chExt cx="2520" cy="360"/>
            </a:xfrm>
            <a:grpFill/>
          </p:grpSpPr>
          <p:grpSp>
            <p:nvGrpSpPr>
              <p:cNvPr id="65" name="Group 119"/>
              <p:cNvGrpSpPr>
                <a:grpSpLocks/>
              </p:cNvGrpSpPr>
              <p:nvPr/>
            </p:nvGrpSpPr>
            <p:grpSpPr bwMode="auto">
              <a:xfrm>
                <a:off x="213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71" name="AutoShape 120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72" name="Group 121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73" name="Freeform 122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74" name="Freeform 123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66" name="Group 124"/>
              <p:cNvGrpSpPr>
                <a:grpSpLocks/>
              </p:cNvGrpSpPr>
              <p:nvPr/>
            </p:nvGrpSpPr>
            <p:grpSpPr bwMode="auto">
              <a:xfrm>
                <a:off x="339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67" name="AutoShape 125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68" name="Group 126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69" name="Freeform 127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70" name="Freeform 128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</p:grpSp>
        <p:grpSp>
          <p:nvGrpSpPr>
            <p:cNvPr id="54" name="Group 129"/>
            <p:cNvGrpSpPr>
              <a:grpSpLocks/>
            </p:cNvGrpSpPr>
            <p:nvPr/>
          </p:nvGrpSpPr>
          <p:grpSpPr bwMode="auto">
            <a:xfrm>
              <a:off x="5557" y="6817"/>
              <a:ext cx="2520" cy="360"/>
              <a:chOff x="2137" y="6817"/>
              <a:chExt cx="2520" cy="360"/>
            </a:xfrm>
            <a:grpFill/>
          </p:grpSpPr>
          <p:grpSp>
            <p:nvGrpSpPr>
              <p:cNvPr id="55" name="Group 130"/>
              <p:cNvGrpSpPr>
                <a:grpSpLocks/>
              </p:cNvGrpSpPr>
              <p:nvPr/>
            </p:nvGrpSpPr>
            <p:grpSpPr bwMode="auto">
              <a:xfrm>
                <a:off x="213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61" name="AutoShape 131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62" name="Group 132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63" name="Freeform 133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4" name="Freeform 134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56" name="Group 135"/>
              <p:cNvGrpSpPr>
                <a:grpSpLocks/>
              </p:cNvGrpSpPr>
              <p:nvPr/>
            </p:nvGrpSpPr>
            <p:grpSpPr bwMode="auto">
              <a:xfrm>
                <a:off x="339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57" name="AutoShape 136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58" name="Group 137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59" name="Freeform 138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0" name="Freeform 139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</p:grpSp>
      </p:grpSp>
      <p:sp>
        <p:nvSpPr>
          <p:cNvPr id="97" name="Line 151"/>
          <p:cNvSpPr>
            <a:spLocks noChangeShapeType="1"/>
          </p:cNvSpPr>
          <p:nvPr/>
        </p:nvSpPr>
        <p:spPr bwMode="auto">
          <a:xfrm flipV="1">
            <a:off x="4547743" y="4979035"/>
            <a:ext cx="0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8" name="Line 152"/>
          <p:cNvSpPr>
            <a:spLocks noChangeShapeType="1"/>
          </p:cNvSpPr>
          <p:nvPr/>
        </p:nvSpPr>
        <p:spPr bwMode="auto">
          <a:xfrm>
            <a:off x="4547743" y="4979035"/>
            <a:ext cx="647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9" name="Line 155"/>
          <p:cNvSpPr>
            <a:spLocks noChangeShapeType="1"/>
          </p:cNvSpPr>
          <p:nvPr/>
        </p:nvSpPr>
        <p:spPr bwMode="auto">
          <a:xfrm flipH="1">
            <a:off x="4692206" y="4763135"/>
            <a:ext cx="431800" cy="3603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0" name="Line 156"/>
          <p:cNvSpPr>
            <a:spLocks noChangeShapeType="1"/>
          </p:cNvSpPr>
          <p:nvPr/>
        </p:nvSpPr>
        <p:spPr bwMode="auto">
          <a:xfrm>
            <a:off x="4692206" y="4763135"/>
            <a:ext cx="431800" cy="431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1" name="Line 159"/>
          <p:cNvSpPr>
            <a:spLocks noChangeShapeType="1"/>
          </p:cNvSpPr>
          <p:nvPr/>
        </p:nvSpPr>
        <p:spPr bwMode="auto">
          <a:xfrm>
            <a:off x="4763643" y="5626735"/>
            <a:ext cx="730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" name="Text Box 164"/>
          <p:cNvSpPr txBox="1">
            <a:spLocks noChangeArrowheads="1"/>
          </p:cNvSpPr>
          <p:nvPr/>
        </p:nvSpPr>
        <p:spPr bwMode="auto">
          <a:xfrm>
            <a:off x="4816031" y="5718810"/>
            <a:ext cx="501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/>
              <a:t>me</a:t>
            </a:r>
          </a:p>
        </p:txBody>
      </p:sp>
      <p:sp>
        <p:nvSpPr>
          <p:cNvPr id="103" name="Oval 167"/>
          <p:cNvSpPr>
            <a:spLocks noChangeArrowheads="1"/>
          </p:cNvSpPr>
          <p:nvPr/>
        </p:nvSpPr>
        <p:spPr bwMode="auto">
          <a:xfrm>
            <a:off x="4836668" y="5771198"/>
            <a:ext cx="431800" cy="287337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" name="Oval 3"/>
          <p:cNvSpPr/>
          <p:nvPr/>
        </p:nvSpPr>
        <p:spPr>
          <a:xfrm>
            <a:off x="1818338" y="4746127"/>
            <a:ext cx="1243341" cy="5921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C-</a:t>
            </a:r>
            <a:r>
              <a:rPr lang="sv-SE" dirty="0" err="1" smtClean="0"/>
              <a:t>Myc</a:t>
            </a:r>
            <a:endParaRPr lang="en-GB" dirty="0"/>
          </a:p>
        </p:txBody>
      </p:sp>
      <p:cxnSp>
        <p:nvCxnSpPr>
          <p:cNvPr id="107" name="Straight Arrow Connector 106"/>
          <p:cNvCxnSpPr/>
          <p:nvPr/>
        </p:nvCxnSpPr>
        <p:spPr>
          <a:xfrm flipH="1">
            <a:off x="4056508" y="3118104"/>
            <a:ext cx="2124541" cy="9875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8953745" y="3745494"/>
            <a:ext cx="26832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 smtClean="0"/>
              <a:t>Mutated</a:t>
            </a:r>
            <a:r>
              <a:rPr lang="sv-SE" dirty="0" smtClean="0"/>
              <a:t> in 20% </a:t>
            </a:r>
            <a:r>
              <a:rPr lang="sv-SE" dirty="0" err="1" smtClean="0"/>
              <a:t>of</a:t>
            </a:r>
            <a:r>
              <a:rPr lang="sv-SE" dirty="0" smtClean="0"/>
              <a:t> cancers</a:t>
            </a:r>
          </a:p>
          <a:p>
            <a:r>
              <a:rPr lang="sv-SE" dirty="0" err="1" smtClean="0"/>
              <a:t>Tumour</a:t>
            </a:r>
            <a:r>
              <a:rPr lang="sv-SE" dirty="0" smtClean="0"/>
              <a:t> </a:t>
            </a:r>
            <a:r>
              <a:rPr lang="sv-SE" dirty="0" err="1" smtClean="0"/>
              <a:t>supressor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5458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32" y="509887"/>
            <a:ext cx="6425184" cy="44004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13832" y="4526280"/>
            <a:ext cx="1188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err="1" smtClean="0"/>
              <a:t>Hohmann</a:t>
            </a:r>
            <a:r>
              <a:rPr lang="sv-SE" sz="1200" dirty="0" smtClean="0"/>
              <a:t>, 2014</a:t>
            </a:r>
            <a:endParaRPr lang="en-GB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8055864" y="841248"/>
            <a:ext cx="3511296" cy="20313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 err="1" smtClean="0"/>
              <a:t>Required</a:t>
            </a:r>
            <a:r>
              <a:rPr lang="sv-SE" dirty="0" smtClean="0"/>
              <a:t> by a </a:t>
            </a:r>
            <a:r>
              <a:rPr lang="sv-SE" dirty="0" err="1" smtClean="0"/>
              <a:t>number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key</a:t>
            </a:r>
            <a:r>
              <a:rPr lang="sv-SE" dirty="0" smtClean="0"/>
              <a:t> </a:t>
            </a:r>
            <a:r>
              <a:rPr lang="sv-SE" dirty="0" err="1" smtClean="0"/>
              <a:t>pioneering</a:t>
            </a:r>
            <a:r>
              <a:rPr lang="sv-SE" dirty="0" smtClean="0"/>
              <a:t> </a:t>
            </a:r>
            <a:r>
              <a:rPr lang="sv-SE" dirty="0" err="1" smtClean="0"/>
              <a:t>factors</a:t>
            </a:r>
            <a:r>
              <a:rPr lang="sv-SE" dirty="0" smtClean="0"/>
              <a:t>, </a:t>
            </a:r>
            <a:r>
              <a:rPr lang="sv-SE" dirty="0" err="1" smtClean="0"/>
              <a:t>important</a:t>
            </a:r>
            <a:r>
              <a:rPr lang="sv-SE" dirty="0" smtClean="0"/>
              <a:t> </a:t>
            </a:r>
            <a:r>
              <a:rPr lang="sv-SE" dirty="0" err="1" smtClean="0"/>
              <a:t>during</a:t>
            </a:r>
            <a:r>
              <a:rPr lang="sv-SE" dirty="0" smtClean="0"/>
              <a:t> </a:t>
            </a:r>
            <a:r>
              <a:rPr lang="sv-SE" dirty="0" err="1" smtClean="0"/>
              <a:t>development</a:t>
            </a:r>
            <a:endParaRPr lang="sv-SE" dirty="0" smtClean="0"/>
          </a:p>
          <a:p>
            <a:r>
              <a:rPr lang="sv-SE" dirty="0" smtClean="0"/>
              <a:t>+</a:t>
            </a:r>
          </a:p>
          <a:p>
            <a:r>
              <a:rPr lang="sv-SE" dirty="0" err="1" smtClean="0"/>
              <a:t>Counteracts</a:t>
            </a:r>
            <a:r>
              <a:rPr lang="sv-SE" dirty="0" smtClean="0"/>
              <a:t> </a:t>
            </a:r>
            <a:r>
              <a:rPr lang="sv-SE" dirty="0" err="1" smtClean="0"/>
              <a:t>repressing</a:t>
            </a:r>
            <a:r>
              <a:rPr lang="sv-SE" dirty="0" smtClean="0"/>
              <a:t> </a:t>
            </a:r>
            <a:r>
              <a:rPr lang="sv-SE" dirty="0" err="1" smtClean="0"/>
              <a:t>chromatin</a:t>
            </a:r>
            <a:r>
              <a:rPr lang="sv-SE" dirty="0" smtClean="0"/>
              <a:t> </a:t>
            </a:r>
            <a:r>
              <a:rPr lang="sv-SE" dirty="0" err="1" smtClean="0"/>
              <a:t>states</a:t>
            </a:r>
            <a:r>
              <a:rPr lang="sv-SE" dirty="0" smtClean="0"/>
              <a:t> by Pc (</a:t>
            </a:r>
            <a:r>
              <a:rPr lang="sv-SE" dirty="0" err="1" smtClean="0"/>
              <a:t>polycomb</a:t>
            </a:r>
            <a:r>
              <a:rPr lang="sv-SE" dirty="0" smtClean="0"/>
              <a:t>) and the </a:t>
            </a:r>
            <a:r>
              <a:rPr lang="sv-SE" dirty="0" err="1" smtClean="0"/>
              <a:t>histone</a:t>
            </a:r>
            <a:r>
              <a:rPr lang="sv-SE" dirty="0" smtClean="0"/>
              <a:t> </a:t>
            </a:r>
            <a:r>
              <a:rPr lang="sv-SE" dirty="0" err="1" smtClean="0"/>
              <a:t>demethylase</a:t>
            </a:r>
            <a:r>
              <a:rPr lang="sv-SE" dirty="0" smtClean="0"/>
              <a:t> Ezh2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193024" y="4803279"/>
            <a:ext cx="248606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sv-SE" dirty="0" smtClean="0"/>
              <a:t>Target in cancer </a:t>
            </a:r>
            <a:r>
              <a:rPr lang="sv-SE" dirty="0" err="1" smtClean="0"/>
              <a:t>therapy</a:t>
            </a: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38228368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7647" y="704088"/>
            <a:ext cx="4983480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v-SE" sz="2000" dirty="0" smtClean="0"/>
              <a:t>Cancer cell </a:t>
            </a:r>
            <a:r>
              <a:rPr lang="sv-SE" sz="2000" dirty="0" err="1" smtClean="0"/>
              <a:t>lines</a:t>
            </a:r>
            <a:r>
              <a:rPr lang="sv-SE" sz="2000" dirty="0" smtClean="0"/>
              <a:t> </a:t>
            </a:r>
            <a:r>
              <a:rPr lang="sv-SE" sz="2000" dirty="0" err="1" smtClean="0"/>
              <a:t>have</a:t>
            </a:r>
            <a:r>
              <a:rPr lang="sv-SE" sz="2000" dirty="0" smtClean="0"/>
              <a:t> </a:t>
            </a:r>
            <a:r>
              <a:rPr lang="sv-SE" sz="2000" dirty="0" err="1" smtClean="0"/>
              <a:t>shorter</a:t>
            </a:r>
            <a:r>
              <a:rPr lang="sv-SE" sz="2000" dirty="0" smtClean="0"/>
              <a:t> </a:t>
            </a:r>
            <a:r>
              <a:rPr lang="sv-SE" sz="2000" dirty="0" err="1" smtClean="0"/>
              <a:t>mRNA</a:t>
            </a:r>
            <a:r>
              <a:rPr lang="sv-SE" sz="2000" dirty="0" smtClean="0"/>
              <a:t> </a:t>
            </a:r>
          </a:p>
          <a:p>
            <a:endParaRPr lang="sv-SE" sz="2000" dirty="0"/>
          </a:p>
          <a:p>
            <a:r>
              <a:rPr lang="sv-SE" sz="2000" dirty="0" smtClean="0"/>
              <a:t>Cancer cells express </a:t>
            </a:r>
            <a:r>
              <a:rPr lang="sv-SE" sz="2000" dirty="0" err="1" smtClean="0"/>
              <a:t>other</a:t>
            </a:r>
            <a:r>
              <a:rPr lang="sv-SE" sz="2000" dirty="0" smtClean="0"/>
              <a:t> </a:t>
            </a:r>
            <a:r>
              <a:rPr lang="sv-SE" sz="2000" dirty="0" err="1" smtClean="0"/>
              <a:t>splice</a:t>
            </a:r>
            <a:r>
              <a:rPr lang="sv-SE" sz="2000" dirty="0" smtClean="0"/>
              <a:t> variants</a:t>
            </a:r>
            <a:endParaRPr lang="en-GB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115568" y="3319272"/>
            <a:ext cx="6819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 smtClean="0"/>
              <a:t>Can</a:t>
            </a:r>
            <a:r>
              <a:rPr lang="sv-SE" dirty="0" smtClean="0"/>
              <a:t> SWI/SNF </a:t>
            </a:r>
            <a:r>
              <a:rPr lang="sv-SE" dirty="0" err="1" smtClean="0"/>
              <a:t>affect</a:t>
            </a:r>
            <a:r>
              <a:rPr lang="sv-SE" dirty="0" smtClean="0"/>
              <a:t> </a:t>
            </a:r>
            <a:r>
              <a:rPr lang="sv-SE" dirty="0" err="1" smtClean="0"/>
              <a:t>splicing</a:t>
            </a:r>
            <a:r>
              <a:rPr lang="sv-SE" dirty="0" smtClean="0"/>
              <a:t> </a:t>
            </a:r>
            <a:r>
              <a:rPr lang="sv-SE" dirty="0" err="1" smtClean="0"/>
              <a:t>outcome</a:t>
            </a:r>
            <a:r>
              <a:rPr lang="sv-SE" dirty="0" smtClean="0"/>
              <a:t>, and is </a:t>
            </a:r>
            <a:r>
              <a:rPr lang="sv-SE" dirty="0" err="1" smtClean="0"/>
              <a:t>this</a:t>
            </a:r>
            <a:r>
              <a:rPr lang="sv-SE" dirty="0" smtClean="0"/>
              <a:t> </a:t>
            </a:r>
            <a:r>
              <a:rPr lang="sv-SE" dirty="0" err="1" smtClean="0"/>
              <a:t>contributing</a:t>
            </a:r>
            <a:r>
              <a:rPr lang="sv-SE" dirty="0" smtClean="0"/>
              <a:t> to cancer</a:t>
            </a:r>
            <a:endParaRPr lang="en-GB" dirty="0"/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1821752" y="5537200"/>
            <a:ext cx="7602537" cy="285750"/>
            <a:chOff x="517" y="6817"/>
            <a:chExt cx="10080" cy="360"/>
          </a:xfrm>
          <a:solidFill>
            <a:schemeClr val="accent6">
              <a:lumMod val="60000"/>
              <a:lumOff val="40000"/>
            </a:schemeClr>
          </a:solidFill>
        </p:grpSpPr>
        <p:grpSp>
          <p:nvGrpSpPr>
            <p:cNvPr id="5" name="Group 8"/>
            <p:cNvGrpSpPr>
              <a:grpSpLocks/>
            </p:cNvGrpSpPr>
            <p:nvPr/>
          </p:nvGrpSpPr>
          <p:grpSpPr bwMode="auto">
            <a:xfrm>
              <a:off x="517" y="6817"/>
              <a:ext cx="2520" cy="360"/>
              <a:chOff x="2137" y="6817"/>
              <a:chExt cx="2520" cy="360"/>
            </a:xfrm>
            <a:grpFill/>
          </p:grpSpPr>
          <p:grpSp>
            <p:nvGrpSpPr>
              <p:cNvPr id="39" name="Group 9"/>
              <p:cNvGrpSpPr>
                <a:grpSpLocks/>
              </p:cNvGrpSpPr>
              <p:nvPr/>
            </p:nvGrpSpPr>
            <p:grpSpPr bwMode="auto">
              <a:xfrm>
                <a:off x="213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45" name="AutoShape 10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46" name="Group 11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47" name="Freeform 12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48" name="Freeform 13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40" name="Group 14"/>
              <p:cNvGrpSpPr>
                <a:grpSpLocks/>
              </p:cNvGrpSpPr>
              <p:nvPr/>
            </p:nvGrpSpPr>
            <p:grpSpPr bwMode="auto">
              <a:xfrm>
                <a:off x="339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41" name="AutoShape 15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42" name="Group 16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43" name="Freeform 17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44" name="Freeform 18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</p:grpSp>
        <p:grpSp>
          <p:nvGrpSpPr>
            <p:cNvPr id="6" name="Group 19"/>
            <p:cNvGrpSpPr>
              <a:grpSpLocks/>
            </p:cNvGrpSpPr>
            <p:nvPr/>
          </p:nvGrpSpPr>
          <p:grpSpPr bwMode="auto">
            <a:xfrm>
              <a:off x="3037" y="6817"/>
              <a:ext cx="2520" cy="360"/>
              <a:chOff x="2137" y="6817"/>
              <a:chExt cx="2520" cy="360"/>
            </a:xfrm>
            <a:grpFill/>
          </p:grpSpPr>
          <p:grpSp>
            <p:nvGrpSpPr>
              <p:cNvPr id="29" name="Group 20"/>
              <p:cNvGrpSpPr>
                <a:grpSpLocks/>
              </p:cNvGrpSpPr>
              <p:nvPr/>
            </p:nvGrpSpPr>
            <p:grpSpPr bwMode="auto">
              <a:xfrm>
                <a:off x="213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35" name="AutoShape 21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36" name="Group 22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37" name="Freeform 23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8" name="Freeform 24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30" name="Group 25"/>
              <p:cNvGrpSpPr>
                <a:grpSpLocks/>
              </p:cNvGrpSpPr>
              <p:nvPr/>
            </p:nvGrpSpPr>
            <p:grpSpPr bwMode="auto">
              <a:xfrm>
                <a:off x="339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31" name="AutoShape 26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32" name="Group 27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33" name="Freeform 28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" name="Freeform 29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</p:grpSp>
        <p:grpSp>
          <p:nvGrpSpPr>
            <p:cNvPr id="7" name="Group 30"/>
            <p:cNvGrpSpPr>
              <a:grpSpLocks/>
            </p:cNvGrpSpPr>
            <p:nvPr/>
          </p:nvGrpSpPr>
          <p:grpSpPr bwMode="auto">
            <a:xfrm>
              <a:off x="8077" y="6817"/>
              <a:ext cx="2520" cy="360"/>
              <a:chOff x="2137" y="6817"/>
              <a:chExt cx="2520" cy="360"/>
            </a:xfrm>
            <a:grpFill/>
          </p:grpSpPr>
          <p:grpSp>
            <p:nvGrpSpPr>
              <p:cNvPr id="19" name="Group 31"/>
              <p:cNvGrpSpPr>
                <a:grpSpLocks/>
              </p:cNvGrpSpPr>
              <p:nvPr/>
            </p:nvGrpSpPr>
            <p:grpSpPr bwMode="auto">
              <a:xfrm>
                <a:off x="213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25" name="AutoShape 32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26" name="Group 33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27" name="Freeform 34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8" name="Freeform 35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20" name="Group 36"/>
              <p:cNvGrpSpPr>
                <a:grpSpLocks/>
              </p:cNvGrpSpPr>
              <p:nvPr/>
            </p:nvGrpSpPr>
            <p:grpSpPr bwMode="auto">
              <a:xfrm>
                <a:off x="339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21" name="AutoShape 37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22" name="Group 38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23" name="Freeform 39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4" name="Freeform 40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</p:grpSp>
        <p:grpSp>
          <p:nvGrpSpPr>
            <p:cNvPr id="8" name="Group 41"/>
            <p:cNvGrpSpPr>
              <a:grpSpLocks/>
            </p:cNvGrpSpPr>
            <p:nvPr/>
          </p:nvGrpSpPr>
          <p:grpSpPr bwMode="auto">
            <a:xfrm>
              <a:off x="5557" y="6817"/>
              <a:ext cx="2520" cy="360"/>
              <a:chOff x="2137" y="6817"/>
              <a:chExt cx="2520" cy="360"/>
            </a:xfrm>
            <a:grpFill/>
          </p:grpSpPr>
          <p:grpSp>
            <p:nvGrpSpPr>
              <p:cNvPr id="9" name="Group 42"/>
              <p:cNvGrpSpPr>
                <a:grpSpLocks/>
              </p:cNvGrpSpPr>
              <p:nvPr/>
            </p:nvGrpSpPr>
            <p:grpSpPr bwMode="auto">
              <a:xfrm>
                <a:off x="213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15" name="AutoShape 43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16" name="Group 44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17" name="Freeform 45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8" name="Freeform 46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10" name="Group 47"/>
              <p:cNvGrpSpPr>
                <a:grpSpLocks/>
              </p:cNvGrpSpPr>
              <p:nvPr/>
            </p:nvGrpSpPr>
            <p:grpSpPr bwMode="auto">
              <a:xfrm>
                <a:off x="339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11" name="AutoShape 48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12" name="Group 49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13" name="Freeform 50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4" name="Freeform 51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</p:grpSp>
      </p:grpSp>
      <p:sp>
        <p:nvSpPr>
          <p:cNvPr id="49" name="Line 52"/>
          <p:cNvSpPr>
            <a:spLocks noChangeShapeType="1"/>
          </p:cNvSpPr>
          <p:nvPr/>
        </p:nvSpPr>
        <p:spPr bwMode="auto">
          <a:xfrm>
            <a:off x="7077964" y="57531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0" name="Line 53"/>
          <p:cNvSpPr>
            <a:spLocks noChangeShapeType="1"/>
          </p:cNvSpPr>
          <p:nvPr/>
        </p:nvSpPr>
        <p:spPr bwMode="auto">
          <a:xfrm flipH="1" flipV="1">
            <a:off x="7077964" y="5321300"/>
            <a:ext cx="7302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" name="Line 54"/>
          <p:cNvSpPr>
            <a:spLocks noChangeShapeType="1"/>
          </p:cNvSpPr>
          <p:nvPr/>
        </p:nvSpPr>
        <p:spPr bwMode="auto">
          <a:xfrm>
            <a:off x="6069902" y="57531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2" name="Line 55"/>
          <p:cNvSpPr>
            <a:spLocks noChangeShapeType="1"/>
          </p:cNvSpPr>
          <p:nvPr/>
        </p:nvSpPr>
        <p:spPr bwMode="auto">
          <a:xfrm flipV="1">
            <a:off x="6142927" y="5248275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3" name="Rectangle 56"/>
          <p:cNvSpPr>
            <a:spLocks noChangeArrowheads="1"/>
          </p:cNvSpPr>
          <p:nvPr/>
        </p:nvSpPr>
        <p:spPr bwMode="auto">
          <a:xfrm>
            <a:off x="5711127" y="5176838"/>
            <a:ext cx="1871662" cy="1008062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4" name="Rectangle 57"/>
          <p:cNvSpPr>
            <a:spLocks noChangeArrowheads="1"/>
          </p:cNvSpPr>
          <p:nvPr/>
        </p:nvSpPr>
        <p:spPr bwMode="auto">
          <a:xfrm>
            <a:off x="1677289" y="5105400"/>
            <a:ext cx="914400" cy="914400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5" name="Text Box 58"/>
          <p:cNvSpPr txBox="1">
            <a:spLocks noChangeArrowheads="1"/>
          </p:cNvSpPr>
          <p:nvPr/>
        </p:nvSpPr>
        <p:spPr bwMode="auto">
          <a:xfrm>
            <a:off x="6285802" y="4600575"/>
            <a:ext cx="717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/>
              <a:t>exon</a:t>
            </a:r>
          </a:p>
        </p:txBody>
      </p:sp>
      <p:sp>
        <p:nvSpPr>
          <p:cNvPr id="56" name="Text Box 59"/>
          <p:cNvSpPr txBox="1">
            <a:spLocks noChangeArrowheads="1"/>
          </p:cNvSpPr>
          <p:nvPr/>
        </p:nvSpPr>
        <p:spPr bwMode="auto">
          <a:xfrm>
            <a:off x="1658239" y="4548188"/>
            <a:ext cx="717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/>
              <a:t>exon</a:t>
            </a:r>
          </a:p>
        </p:txBody>
      </p:sp>
      <p:sp>
        <p:nvSpPr>
          <p:cNvPr id="57" name="Text Box 60"/>
          <p:cNvSpPr txBox="1">
            <a:spLocks noChangeArrowheads="1"/>
          </p:cNvSpPr>
          <p:nvPr/>
        </p:nvSpPr>
        <p:spPr bwMode="auto">
          <a:xfrm>
            <a:off x="3529902" y="4476750"/>
            <a:ext cx="831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/>
              <a:t>intron</a:t>
            </a:r>
          </a:p>
        </p:txBody>
      </p:sp>
      <p:sp>
        <p:nvSpPr>
          <p:cNvPr id="58" name="Line 61"/>
          <p:cNvSpPr>
            <a:spLocks noChangeShapeType="1"/>
          </p:cNvSpPr>
          <p:nvPr/>
        </p:nvSpPr>
        <p:spPr bwMode="auto">
          <a:xfrm flipV="1">
            <a:off x="2326577" y="5321300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9" name="Line 62"/>
          <p:cNvSpPr>
            <a:spLocks noChangeShapeType="1"/>
          </p:cNvSpPr>
          <p:nvPr/>
        </p:nvSpPr>
        <p:spPr bwMode="auto">
          <a:xfrm flipH="1">
            <a:off x="2037652" y="5753100"/>
            <a:ext cx="21590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0" name="Text Box 63"/>
          <p:cNvSpPr txBox="1">
            <a:spLocks noChangeArrowheads="1"/>
          </p:cNvSpPr>
          <p:nvPr/>
        </p:nvSpPr>
        <p:spPr bwMode="auto">
          <a:xfrm>
            <a:off x="2018602" y="5053013"/>
            <a:ext cx="514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/>
              <a:t>me</a:t>
            </a:r>
          </a:p>
        </p:txBody>
      </p:sp>
      <p:sp>
        <p:nvSpPr>
          <p:cNvPr id="61" name="Text Box 64"/>
          <p:cNvSpPr txBox="1">
            <a:spLocks noChangeArrowheads="1"/>
          </p:cNvSpPr>
          <p:nvPr/>
        </p:nvSpPr>
        <p:spPr bwMode="auto">
          <a:xfrm>
            <a:off x="1729677" y="5627688"/>
            <a:ext cx="514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/>
              <a:t>me</a:t>
            </a:r>
          </a:p>
        </p:txBody>
      </p:sp>
      <p:sp>
        <p:nvSpPr>
          <p:cNvPr id="62" name="Text Box 65"/>
          <p:cNvSpPr txBox="1">
            <a:spLocks noChangeArrowheads="1"/>
          </p:cNvSpPr>
          <p:nvPr/>
        </p:nvSpPr>
        <p:spPr bwMode="auto">
          <a:xfrm>
            <a:off x="5998464" y="5772150"/>
            <a:ext cx="514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/>
              <a:t>me</a:t>
            </a:r>
          </a:p>
        </p:txBody>
      </p:sp>
      <p:sp>
        <p:nvSpPr>
          <p:cNvPr id="63" name="Text Box 66"/>
          <p:cNvSpPr txBox="1">
            <a:spLocks noChangeArrowheads="1"/>
          </p:cNvSpPr>
          <p:nvPr/>
        </p:nvSpPr>
        <p:spPr bwMode="auto">
          <a:xfrm>
            <a:off x="5998464" y="5097463"/>
            <a:ext cx="514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/>
              <a:t>me</a:t>
            </a:r>
          </a:p>
        </p:txBody>
      </p:sp>
      <p:sp>
        <p:nvSpPr>
          <p:cNvPr id="64" name="Text Box 67"/>
          <p:cNvSpPr txBox="1">
            <a:spLocks noChangeArrowheads="1"/>
          </p:cNvSpPr>
          <p:nvPr/>
        </p:nvSpPr>
        <p:spPr bwMode="auto">
          <a:xfrm>
            <a:off x="7058914" y="5124450"/>
            <a:ext cx="514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/>
              <a:t>me</a:t>
            </a:r>
          </a:p>
        </p:txBody>
      </p:sp>
      <p:sp>
        <p:nvSpPr>
          <p:cNvPr id="65" name="Text Box 68"/>
          <p:cNvSpPr txBox="1">
            <a:spLocks noChangeArrowheads="1"/>
          </p:cNvSpPr>
          <p:nvPr/>
        </p:nvSpPr>
        <p:spPr bwMode="auto">
          <a:xfrm>
            <a:off x="6985889" y="5772150"/>
            <a:ext cx="514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/>
              <a:t>me</a:t>
            </a:r>
          </a:p>
        </p:txBody>
      </p:sp>
      <p:sp>
        <p:nvSpPr>
          <p:cNvPr id="66" name="Line 70"/>
          <p:cNvSpPr>
            <a:spLocks noChangeShapeType="1"/>
          </p:cNvSpPr>
          <p:nvPr/>
        </p:nvSpPr>
        <p:spPr bwMode="auto">
          <a:xfrm>
            <a:off x="2613914" y="5824538"/>
            <a:ext cx="1512888" cy="792162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7" name="Line 71"/>
          <p:cNvSpPr>
            <a:spLocks noChangeShapeType="1"/>
          </p:cNvSpPr>
          <p:nvPr/>
        </p:nvSpPr>
        <p:spPr bwMode="auto">
          <a:xfrm flipV="1">
            <a:off x="4198239" y="5824538"/>
            <a:ext cx="1439863" cy="792162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68" name="Picture 72" descr="baf mod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227" y="4097338"/>
            <a:ext cx="1152525" cy="112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5651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7"/>
          <p:cNvSpPr txBox="1">
            <a:spLocks noChangeArrowheads="1"/>
          </p:cNvSpPr>
          <p:nvPr/>
        </p:nvSpPr>
        <p:spPr>
          <a:xfrm>
            <a:off x="916304" y="3245298"/>
            <a:ext cx="8089392" cy="2499360"/>
          </a:xfrm>
          <a:prstGeom prst="rect">
            <a:avLst/>
          </a:prstGeom>
          <a:ln>
            <a:noFill/>
            <a:miter lim="800000"/>
            <a:headEnd/>
            <a:tailEnd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altLang="en-US" sz="1800" b="1" dirty="0" err="1" smtClean="0">
                <a:latin typeface="Verdana" panose="020B0604030504040204" pitchFamily="34" charset="0"/>
              </a:rPr>
              <a:t>Replication</a:t>
            </a:r>
            <a:r>
              <a:rPr lang="sv-SE" altLang="en-US" sz="1800" dirty="0" smtClean="0">
                <a:latin typeface="Verdana" panose="020B0604030504040204" pitchFamily="34" charset="0"/>
              </a:rPr>
              <a:t> – </a:t>
            </a:r>
            <a:r>
              <a:rPr lang="sv-SE" altLang="en-US" sz="1800" dirty="0" err="1" smtClean="0">
                <a:latin typeface="Verdana" panose="020B0604030504040204" pitchFamily="34" charset="0"/>
              </a:rPr>
              <a:t>stalled</a:t>
            </a:r>
            <a:r>
              <a:rPr lang="sv-SE" altLang="en-US" sz="1800" dirty="0" smtClean="0">
                <a:latin typeface="Verdana" panose="020B0604030504040204" pitchFamily="34" charset="0"/>
              </a:rPr>
              <a:t> </a:t>
            </a:r>
            <a:r>
              <a:rPr lang="sv-SE" altLang="en-US" sz="1800" dirty="0" err="1" smtClean="0">
                <a:latin typeface="Verdana" panose="020B0604030504040204" pitchFamily="34" charset="0"/>
              </a:rPr>
              <a:t>replication</a:t>
            </a:r>
            <a:r>
              <a:rPr lang="sv-SE" altLang="en-US" sz="1800" dirty="0" smtClean="0">
                <a:latin typeface="Verdana" panose="020B0604030504040204" pitchFamily="34" charset="0"/>
              </a:rPr>
              <a:t> </a:t>
            </a:r>
            <a:r>
              <a:rPr lang="sv-SE" altLang="en-US" sz="1800" dirty="0" err="1" smtClean="0">
                <a:latin typeface="Verdana" panose="020B0604030504040204" pitchFamily="34" charset="0"/>
              </a:rPr>
              <a:t>forks</a:t>
            </a:r>
            <a:r>
              <a:rPr lang="sv-SE" altLang="en-US" sz="1800" dirty="0" smtClean="0">
                <a:latin typeface="Verdana" panose="020B0604030504040204" pitchFamily="34" charset="0"/>
              </a:rPr>
              <a:t>, DNA </a:t>
            </a:r>
            <a:r>
              <a:rPr lang="sv-SE" altLang="en-US" sz="1800" dirty="0" err="1" smtClean="0">
                <a:latin typeface="Verdana" panose="020B0604030504040204" pitchFamily="34" charset="0"/>
              </a:rPr>
              <a:t>structure</a:t>
            </a:r>
            <a:r>
              <a:rPr lang="sv-SE" altLang="en-US" sz="1800" dirty="0" smtClean="0">
                <a:latin typeface="Verdana" panose="020B0604030504040204" pitchFamily="34" charset="0"/>
              </a:rPr>
              <a:t> (AT-</a:t>
            </a:r>
            <a:r>
              <a:rPr lang="sv-SE" altLang="en-US" sz="1800" dirty="0" err="1" smtClean="0">
                <a:latin typeface="Verdana" panose="020B0604030504040204" pitchFamily="34" charset="0"/>
              </a:rPr>
              <a:t>rich</a:t>
            </a:r>
            <a:r>
              <a:rPr lang="sv-SE" altLang="en-US" sz="1800" dirty="0" smtClean="0">
                <a:latin typeface="Verdana" panose="020B0604030504040204" pitchFamily="34" charset="0"/>
              </a:rPr>
              <a:t>, Common fragile sites or in </a:t>
            </a:r>
            <a:r>
              <a:rPr lang="sv-SE" altLang="en-US" sz="1800" dirty="0" err="1" smtClean="0">
                <a:latin typeface="Verdana" panose="020B0604030504040204" pitchFamily="34" charset="0"/>
              </a:rPr>
              <a:t>transcription</a:t>
            </a:r>
            <a:r>
              <a:rPr lang="sv-SE" altLang="en-US" sz="1800" dirty="0" smtClean="0">
                <a:latin typeface="Verdana" panose="020B0604030504040204" pitchFamily="34" charset="0"/>
              </a:rPr>
              <a:t> </a:t>
            </a:r>
            <a:r>
              <a:rPr lang="sv-SE" altLang="en-US" sz="1800" dirty="0" err="1" smtClean="0">
                <a:latin typeface="Verdana" panose="020B0604030504040204" pitchFamily="34" charset="0"/>
              </a:rPr>
              <a:t>units</a:t>
            </a:r>
            <a:r>
              <a:rPr lang="sv-SE" altLang="en-US" sz="1800" dirty="0" smtClean="0">
                <a:latin typeface="Verdana" panose="020B0604030504040204" pitchFamily="34" charset="0"/>
              </a:rPr>
              <a:t> </a:t>
            </a:r>
          </a:p>
          <a:p>
            <a:pPr marL="0" indent="0">
              <a:buNone/>
            </a:pPr>
            <a:endParaRPr lang="sv-SE" altLang="en-US" sz="1800" dirty="0" smtClean="0">
              <a:latin typeface="Verdana" panose="020B0604030504040204" pitchFamily="34" charset="0"/>
            </a:endParaRPr>
          </a:p>
          <a:p>
            <a:r>
              <a:rPr lang="sv-SE" altLang="en-US" sz="1800" b="1" dirty="0" err="1">
                <a:latin typeface="Verdana" panose="020B0604030504040204" pitchFamily="34" charset="0"/>
              </a:rPr>
              <a:t>Recombination</a:t>
            </a:r>
            <a:r>
              <a:rPr lang="sv-SE" altLang="en-US" sz="1800" dirty="0">
                <a:latin typeface="Verdana" panose="020B0604030504040204" pitchFamily="34" charset="0"/>
              </a:rPr>
              <a:t> </a:t>
            </a:r>
            <a:r>
              <a:rPr lang="sv-SE" altLang="en-US" sz="1800" dirty="0" smtClean="0">
                <a:latin typeface="Verdana" panose="020B0604030504040204" pitchFamily="34" charset="0"/>
              </a:rPr>
              <a:t>events, </a:t>
            </a:r>
            <a:r>
              <a:rPr lang="sv-SE" altLang="en-US" sz="1800" dirty="0" err="1" smtClean="0">
                <a:latin typeface="Verdana" panose="020B0604030504040204" pitchFamily="34" charset="0"/>
              </a:rPr>
              <a:t>repetetive</a:t>
            </a:r>
            <a:r>
              <a:rPr lang="sv-SE" altLang="en-US" sz="1800" dirty="0" smtClean="0">
                <a:latin typeface="Verdana" panose="020B0604030504040204" pitchFamily="34" charset="0"/>
              </a:rPr>
              <a:t> </a:t>
            </a:r>
            <a:r>
              <a:rPr lang="sv-SE" altLang="en-US" sz="1800" dirty="0" err="1" smtClean="0">
                <a:latin typeface="Verdana" panose="020B0604030504040204" pitchFamily="34" charset="0"/>
              </a:rPr>
              <a:t>sequences</a:t>
            </a:r>
            <a:endParaRPr lang="sv-SE" altLang="en-US" sz="1800" dirty="0">
              <a:latin typeface="Verdana" panose="020B0604030504040204" pitchFamily="34" charset="0"/>
            </a:endParaRPr>
          </a:p>
          <a:p>
            <a:endParaRPr lang="sv-SE" altLang="en-US" sz="1800" dirty="0" smtClean="0">
              <a:latin typeface="Verdana" panose="020B0604030504040204" pitchFamily="34" charset="0"/>
            </a:endParaRPr>
          </a:p>
          <a:p>
            <a:r>
              <a:rPr lang="sv-SE" altLang="en-US" sz="1800" b="1" dirty="0" err="1" smtClean="0">
                <a:latin typeface="Verdana" panose="020B0604030504040204" pitchFamily="34" charset="0"/>
              </a:rPr>
              <a:t>Transcription</a:t>
            </a:r>
            <a:r>
              <a:rPr lang="sv-SE" altLang="en-US" sz="1800" dirty="0" smtClean="0">
                <a:latin typeface="Verdana" panose="020B0604030504040204" pitchFamily="34" charset="0"/>
              </a:rPr>
              <a:t> </a:t>
            </a:r>
            <a:r>
              <a:rPr lang="sv-SE" altLang="en-US" sz="1800" dirty="0">
                <a:latin typeface="Verdana" panose="020B0604030504040204" pitchFamily="34" charset="0"/>
              </a:rPr>
              <a:t>– R-loops, </a:t>
            </a:r>
            <a:r>
              <a:rPr lang="sv-SE" altLang="en-US" sz="1800" dirty="0" err="1">
                <a:latin typeface="Verdana" panose="020B0604030504040204" pitchFamily="34" charset="0"/>
              </a:rPr>
              <a:t>stalled</a:t>
            </a:r>
            <a:r>
              <a:rPr lang="sv-SE" altLang="en-US" sz="1800" dirty="0">
                <a:latin typeface="Verdana" panose="020B0604030504040204" pitchFamily="34" charset="0"/>
              </a:rPr>
              <a:t> RNA </a:t>
            </a:r>
            <a:r>
              <a:rPr lang="sv-SE" altLang="en-US" sz="1800" dirty="0" smtClean="0">
                <a:latin typeface="Verdana" panose="020B0604030504040204" pitchFamily="34" charset="0"/>
              </a:rPr>
              <a:t>pol</a:t>
            </a:r>
          </a:p>
          <a:p>
            <a:endParaRPr lang="sv-SE" altLang="en-US" sz="1800" dirty="0">
              <a:latin typeface="Verdana" panose="020B0604030504040204" pitchFamily="34" charset="0"/>
            </a:endParaRPr>
          </a:p>
          <a:p>
            <a:r>
              <a:rPr lang="sv-SE" altLang="en-US" sz="1800" b="1" dirty="0" smtClean="0">
                <a:latin typeface="Verdana" panose="020B0604030504040204" pitchFamily="34" charset="0"/>
              </a:rPr>
              <a:t>DNA </a:t>
            </a:r>
            <a:r>
              <a:rPr lang="sv-SE" altLang="en-US" sz="1800" b="1" dirty="0" err="1">
                <a:latin typeface="Verdana" panose="020B0604030504040204" pitchFamily="34" charset="0"/>
              </a:rPr>
              <a:t>damage</a:t>
            </a:r>
            <a:r>
              <a:rPr lang="sv-SE" altLang="en-US" sz="1800" b="1" dirty="0">
                <a:latin typeface="Verdana" panose="020B0604030504040204" pitchFamily="34" charset="0"/>
              </a:rPr>
              <a:t> </a:t>
            </a:r>
            <a:r>
              <a:rPr lang="sv-SE" altLang="en-US" sz="1800" dirty="0">
                <a:latin typeface="Verdana" panose="020B0604030504040204" pitchFamily="34" charset="0"/>
              </a:rPr>
              <a:t>– </a:t>
            </a:r>
            <a:r>
              <a:rPr lang="sv-SE" altLang="en-US" sz="1800" dirty="0" err="1" smtClean="0">
                <a:latin typeface="Verdana" panose="020B0604030504040204" pitchFamily="34" charset="0"/>
              </a:rPr>
              <a:t>internal</a:t>
            </a:r>
            <a:r>
              <a:rPr lang="sv-SE" altLang="en-US" sz="1800" dirty="0" smtClean="0">
                <a:latin typeface="Verdana" panose="020B0604030504040204" pitchFamily="34" charset="0"/>
              </a:rPr>
              <a:t>/</a:t>
            </a:r>
            <a:r>
              <a:rPr lang="sv-SE" altLang="en-US" sz="1800" dirty="0" err="1" smtClean="0">
                <a:latin typeface="Verdana" panose="020B0604030504040204" pitchFamily="34" charset="0"/>
              </a:rPr>
              <a:t>external</a:t>
            </a:r>
            <a:r>
              <a:rPr lang="sv-SE" altLang="en-US" sz="1800" dirty="0" smtClean="0">
                <a:latin typeface="Verdana" panose="020B0604030504040204" pitchFamily="34" charset="0"/>
              </a:rPr>
              <a:t>, </a:t>
            </a:r>
            <a:r>
              <a:rPr lang="sv-SE" altLang="en-US" sz="1800" dirty="0" err="1" smtClean="0">
                <a:latin typeface="Verdana" panose="020B0604030504040204" pitchFamily="34" charset="0"/>
              </a:rPr>
              <a:t>open</a:t>
            </a:r>
            <a:r>
              <a:rPr lang="sv-SE" altLang="en-US" sz="1800" dirty="0" smtClean="0">
                <a:latin typeface="Verdana" panose="020B0604030504040204" pitchFamily="34" charset="0"/>
              </a:rPr>
              <a:t> </a:t>
            </a:r>
            <a:r>
              <a:rPr lang="sv-SE" altLang="en-US" sz="1800" dirty="0" err="1" smtClean="0">
                <a:latin typeface="Verdana" panose="020B0604030504040204" pitchFamily="34" charset="0"/>
              </a:rPr>
              <a:t>chromatin</a:t>
            </a:r>
            <a:r>
              <a:rPr lang="sv-SE" altLang="en-US" sz="1800" dirty="0" smtClean="0">
                <a:latin typeface="Verdana" panose="020B0604030504040204" pitchFamily="34" charset="0"/>
              </a:rPr>
              <a:t> </a:t>
            </a:r>
            <a:r>
              <a:rPr lang="sv-SE" altLang="en-US" sz="1800" dirty="0" err="1" smtClean="0">
                <a:latin typeface="Verdana" panose="020B0604030504040204" pitchFamily="34" charset="0"/>
              </a:rPr>
              <a:t>more</a:t>
            </a:r>
            <a:r>
              <a:rPr lang="sv-SE" altLang="en-US" sz="1800" dirty="0" smtClean="0">
                <a:latin typeface="Verdana" panose="020B0604030504040204" pitchFamily="34" charset="0"/>
              </a:rPr>
              <a:t> sensitive</a:t>
            </a:r>
          </a:p>
        </p:txBody>
      </p:sp>
      <p:sp>
        <p:nvSpPr>
          <p:cNvPr id="5" name="Text Box 1029"/>
          <p:cNvSpPr txBox="1">
            <a:spLocks noChangeArrowheads="1"/>
          </p:cNvSpPr>
          <p:nvPr/>
        </p:nvSpPr>
        <p:spPr bwMode="auto">
          <a:xfrm>
            <a:off x="916304" y="2150548"/>
            <a:ext cx="44226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sv-SE" altLang="en-US" sz="2000" dirty="0"/>
              <a:t>DNA </a:t>
            </a:r>
            <a:r>
              <a:rPr lang="sv-SE" altLang="en-US" sz="2000" dirty="0" err="1" smtClean="0"/>
              <a:t>damage</a:t>
            </a:r>
            <a:r>
              <a:rPr lang="sv-SE" altLang="en-US" sz="2000" dirty="0" smtClean="0"/>
              <a:t> </a:t>
            </a:r>
            <a:r>
              <a:rPr lang="sv-SE" altLang="en-US" sz="2000" dirty="0" err="1"/>
              <a:t>occurs</a:t>
            </a:r>
            <a:r>
              <a:rPr lang="sv-SE" altLang="en-US" sz="2000" dirty="0"/>
              <a:t> </a:t>
            </a:r>
            <a:r>
              <a:rPr lang="sv-SE" altLang="en-US" sz="2000" dirty="0" err="1"/>
              <a:t>naturally</a:t>
            </a:r>
            <a:r>
              <a:rPr lang="sv-SE" altLang="en-US" sz="2000" dirty="0"/>
              <a:t> in the </a:t>
            </a:r>
            <a:r>
              <a:rPr lang="sv-SE" altLang="en-US" sz="2000" dirty="0" smtClean="0"/>
              <a:t>cell:</a:t>
            </a:r>
            <a:endParaRPr lang="en-GB" altLang="en-US" sz="2000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916304" y="219896"/>
            <a:ext cx="9193490" cy="1041976"/>
          </a:xfrm>
          <a:prstGeom prst="rect">
            <a:avLst/>
          </a:prstGeo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altLang="en-US" sz="3200" dirty="0" err="1">
                <a:latin typeface="Verdana" panose="020B0604030504040204" pitchFamily="34" charset="0"/>
              </a:rPr>
              <a:t>Genomic</a:t>
            </a:r>
            <a:r>
              <a:rPr lang="sv-SE" altLang="en-US" sz="3200" dirty="0">
                <a:latin typeface="Verdana" panose="020B0604030504040204" pitchFamily="34" charset="0"/>
              </a:rPr>
              <a:t> </a:t>
            </a:r>
            <a:r>
              <a:rPr lang="sv-SE" altLang="en-US" sz="3200" dirty="0" err="1" smtClean="0">
                <a:latin typeface="Verdana" panose="020B0604030504040204" pitchFamily="34" charset="0"/>
              </a:rPr>
              <a:t>stability</a:t>
            </a:r>
            <a:r>
              <a:rPr lang="sv-SE" altLang="en-US" sz="3200" dirty="0" smtClean="0">
                <a:latin typeface="Verdana" panose="020B0604030504040204" pitchFamily="34" charset="0"/>
              </a:rPr>
              <a:t> -</a:t>
            </a:r>
            <a:r>
              <a:rPr lang="sv-SE" altLang="en-US" sz="3200" dirty="0" err="1" smtClean="0">
                <a:latin typeface="Verdana" panose="020B0604030504040204" pitchFamily="34" charset="0"/>
              </a:rPr>
              <a:t>Chromatin</a:t>
            </a:r>
            <a:r>
              <a:rPr lang="sv-SE" altLang="en-US" sz="3200" dirty="0" smtClean="0">
                <a:latin typeface="Verdana" panose="020B0604030504040204" pitchFamily="34" charset="0"/>
              </a:rPr>
              <a:t> </a:t>
            </a:r>
            <a:r>
              <a:rPr lang="sv-SE" altLang="en-US" sz="3200" dirty="0" err="1" smtClean="0">
                <a:latin typeface="Verdana" panose="020B0604030504040204" pitchFamily="34" charset="0"/>
              </a:rPr>
              <a:t>protects</a:t>
            </a:r>
            <a:r>
              <a:rPr lang="sv-SE" altLang="en-US" sz="3200" dirty="0" smtClean="0">
                <a:latin typeface="Verdana" panose="020B0604030504040204" pitchFamily="34" charset="0"/>
              </a:rPr>
              <a:t> DNA and </a:t>
            </a:r>
            <a:r>
              <a:rPr lang="sv-SE" altLang="en-US" sz="3200" dirty="0" err="1" smtClean="0">
                <a:latin typeface="Verdana" panose="020B0604030504040204" pitchFamily="34" charset="0"/>
              </a:rPr>
              <a:t>allows</a:t>
            </a:r>
            <a:r>
              <a:rPr lang="sv-SE" altLang="en-US" sz="3200" dirty="0" smtClean="0">
                <a:latin typeface="Verdana" panose="020B0604030504040204" pitchFamily="34" charset="0"/>
              </a:rPr>
              <a:t> for </a:t>
            </a:r>
            <a:r>
              <a:rPr lang="sv-SE" altLang="en-US" sz="3200" dirty="0" err="1" smtClean="0">
                <a:latin typeface="Verdana" panose="020B0604030504040204" pitchFamily="34" charset="0"/>
              </a:rPr>
              <a:t>repair</a:t>
            </a:r>
            <a:endParaRPr lang="en-GB" altLang="en-US" sz="32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2792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855766" y="457640"/>
            <a:ext cx="9193490" cy="1041976"/>
          </a:xfrm>
          <a:prstGeom prst="rect">
            <a:avLst/>
          </a:prstGeo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altLang="en-US" sz="3200" dirty="0" smtClean="0">
                <a:latin typeface="Verdana" panose="020B0604030504040204" pitchFamily="34" charset="0"/>
              </a:rPr>
              <a:t>A </a:t>
            </a:r>
            <a:r>
              <a:rPr lang="sv-SE" altLang="en-US" sz="3200" dirty="0" err="1" smtClean="0">
                <a:latin typeface="Verdana" panose="020B0604030504040204" pitchFamily="34" charset="0"/>
              </a:rPr>
              <a:t>changed</a:t>
            </a:r>
            <a:r>
              <a:rPr lang="sv-SE" altLang="en-US" sz="3200" dirty="0" smtClean="0">
                <a:latin typeface="Verdana" panose="020B0604030504040204" pitchFamily="34" charset="0"/>
              </a:rPr>
              <a:t> </a:t>
            </a:r>
            <a:r>
              <a:rPr lang="sv-SE" altLang="en-US" sz="3200" dirty="0" err="1" smtClean="0">
                <a:latin typeface="Verdana" panose="020B0604030504040204" pitchFamily="34" charset="0"/>
              </a:rPr>
              <a:t>chromatin</a:t>
            </a:r>
            <a:r>
              <a:rPr lang="sv-SE" altLang="en-US" sz="3200" dirty="0" smtClean="0">
                <a:latin typeface="Verdana" panose="020B0604030504040204" pitchFamily="34" charset="0"/>
              </a:rPr>
              <a:t> landscape </a:t>
            </a:r>
            <a:r>
              <a:rPr lang="sv-SE" altLang="en-US" sz="3200" dirty="0" err="1" smtClean="0">
                <a:latin typeface="Verdana" panose="020B0604030504040204" pitchFamily="34" charset="0"/>
              </a:rPr>
              <a:t>can</a:t>
            </a:r>
            <a:r>
              <a:rPr lang="sv-SE" altLang="en-US" sz="3200" dirty="0" smtClean="0">
                <a:latin typeface="Verdana" panose="020B0604030504040204" pitchFamily="34" charset="0"/>
              </a:rPr>
              <a:t> </a:t>
            </a:r>
            <a:r>
              <a:rPr lang="sv-SE" altLang="en-US" sz="3200" dirty="0" err="1" smtClean="0">
                <a:latin typeface="Verdana" panose="020B0604030504040204" pitchFamily="34" charset="0"/>
              </a:rPr>
              <a:t>result</a:t>
            </a:r>
            <a:r>
              <a:rPr lang="sv-SE" altLang="en-US" sz="3200" dirty="0" smtClean="0">
                <a:latin typeface="Verdana" panose="020B0604030504040204" pitchFamily="34" charset="0"/>
              </a:rPr>
              <a:t> in </a:t>
            </a:r>
            <a:r>
              <a:rPr lang="sv-SE" altLang="en-US" sz="3200" dirty="0" err="1" smtClean="0">
                <a:latin typeface="Verdana" panose="020B0604030504040204" pitchFamily="34" charset="0"/>
              </a:rPr>
              <a:t>genomic</a:t>
            </a:r>
            <a:r>
              <a:rPr lang="sv-SE" altLang="en-US" sz="3200" dirty="0" smtClean="0">
                <a:latin typeface="Verdana" panose="020B0604030504040204" pitchFamily="34" charset="0"/>
              </a:rPr>
              <a:t> </a:t>
            </a:r>
            <a:r>
              <a:rPr lang="sv-SE" altLang="en-US" sz="3200" dirty="0" err="1" smtClean="0">
                <a:latin typeface="Verdana" panose="020B0604030504040204" pitchFamily="34" charset="0"/>
              </a:rPr>
              <a:t>instability</a:t>
            </a:r>
            <a:endParaRPr lang="en-GB" altLang="en-US" sz="3200" dirty="0">
              <a:latin typeface="Verdana" panose="020B060403050404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074381" y="3651504"/>
            <a:ext cx="4495800" cy="2731008"/>
          </a:xfrm>
          <a:prstGeom prst="rect">
            <a:avLst/>
          </a:prstGeo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sv-SE" altLang="en-US" sz="2400" dirty="0" err="1" smtClean="0">
                <a:latin typeface="Verdana" panose="020B0604030504040204" pitchFamily="34" charset="0"/>
              </a:rPr>
              <a:t>Instability</a:t>
            </a:r>
            <a:r>
              <a:rPr lang="sv-SE" altLang="en-US" sz="2400" dirty="0" smtClean="0">
                <a:latin typeface="Verdana" panose="020B0604030504040204" pitchFamily="34" charset="0"/>
              </a:rPr>
              <a:t> is </a:t>
            </a:r>
            <a:r>
              <a:rPr lang="sv-SE" altLang="en-US" sz="2400" dirty="0" err="1" smtClean="0">
                <a:latin typeface="Verdana" panose="020B0604030504040204" pitchFamily="34" charset="0"/>
              </a:rPr>
              <a:t>manifested</a:t>
            </a:r>
            <a:r>
              <a:rPr lang="sv-SE" altLang="en-US" sz="2400" dirty="0" smtClean="0">
                <a:latin typeface="Verdana" panose="020B0604030504040204" pitchFamily="34" charset="0"/>
              </a:rPr>
              <a:t> by:</a:t>
            </a:r>
          </a:p>
          <a:p>
            <a:pPr>
              <a:buFontTx/>
              <a:buNone/>
            </a:pPr>
            <a:endParaRPr lang="sv-SE" altLang="en-US" sz="2400" dirty="0" smtClean="0">
              <a:latin typeface="Verdana" panose="020B0604030504040204" pitchFamily="34" charset="0"/>
            </a:endParaRPr>
          </a:p>
          <a:p>
            <a:pPr>
              <a:buFontTx/>
              <a:buNone/>
            </a:pPr>
            <a:r>
              <a:rPr lang="sv-SE" altLang="en-US" sz="2400" dirty="0" smtClean="0">
                <a:latin typeface="Verdana" panose="020B0604030504040204" pitchFamily="34" charset="0"/>
              </a:rPr>
              <a:t>DNA breaks – DNA </a:t>
            </a:r>
            <a:r>
              <a:rPr lang="sv-SE" altLang="en-US" sz="2400" dirty="0" err="1" smtClean="0">
                <a:latin typeface="Verdana" panose="020B0604030504040204" pitchFamily="34" charset="0"/>
              </a:rPr>
              <a:t>damage</a:t>
            </a:r>
            <a:endParaRPr lang="sv-SE" altLang="en-US" sz="2400" dirty="0" smtClean="0">
              <a:latin typeface="Verdana" panose="020B0604030504040204" pitchFamily="34" charset="0"/>
            </a:endParaRPr>
          </a:p>
          <a:p>
            <a:pPr>
              <a:buFontTx/>
              <a:buNone/>
            </a:pPr>
            <a:r>
              <a:rPr lang="sv-SE" altLang="en-US" sz="2400" dirty="0" err="1" smtClean="0">
                <a:latin typeface="Verdana" panose="020B0604030504040204" pitchFamily="34" charset="0"/>
              </a:rPr>
              <a:t>More</a:t>
            </a:r>
            <a:r>
              <a:rPr lang="sv-SE" altLang="en-US" sz="2400" dirty="0" smtClean="0">
                <a:latin typeface="Verdana" panose="020B0604030504040204" pitchFamily="34" charset="0"/>
              </a:rPr>
              <a:t> mutations </a:t>
            </a:r>
            <a:r>
              <a:rPr lang="sv-SE" altLang="en-US" sz="2400" dirty="0" err="1" smtClean="0">
                <a:latin typeface="Verdana" panose="020B0604030504040204" pitchFamily="34" charset="0"/>
              </a:rPr>
              <a:t>appear</a:t>
            </a:r>
            <a:endParaRPr lang="sv-SE" altLang="en-US" sz="2400" dirty="0" smtClean="0">
              <a:latin typeface="Verdana" panose="020B0604030504040204" pitchFamily="34" charset="0"/>
            </a:endParaRPr>
          </a:p>
          <a:p>
            <a:pPr>
              <a:buFontTx/>
              <a:buNone/>
            </a:pPr>
            <a:r>
              <a:rPr lang="sv-SE" altLang="en-US" sz="1600" dirty="0" err="1" smtClean="0">
                <a:latin typeface="Verdana" panose="020B0604030504040204" pitchFamily="34" charset="0"/>
              </a:rPr>
              <a:t>Polyploidy</a:t>
            </a:r>
            <a:r>
              <a:rPr lang="sv-SE" altLang="en-US" sz="1600" dirty="0" smtClean="0">
                <a:latin typeface="Verdana" panose="020B0604030504040204" pitchFamily="34" charset="0"/>
              </a:rPr>
              <a:t>, </a:t>
            </a:r>
            <a:r>
              <a:rPr lang="sv-SE" altLang="en-US" sz="1600" dirty="0" err="1" smtClean="0">
                <a:latin typeface="Verdana" panose="020B0604030504040204" pitchFamily="34" charset="0"/>
              </a:rPr>
              <a:t>aneuploidy</a:t>
            </a:r>
            <a:endParaRPr lang="sv-SE" altLang="en-US" sz="1600" dirty="0" smtClean="0">
              <a:latin typeface="Verdana" panose="020B0604030504040204" pitchFamily="34" charset="0"/>
            </a:endParaRPr>
          </a:p>
          <a:p>
            <a:pPr>
              <a:buFontTx/>
              <a:buNone/>
            </a:pPr>
            <a:r>
              <a:rPr lang="sv-SE" altLang="en-US" sz="1600" dirty="0" smtClean="0">
                <a:latin typeface="Verdana" panose="020B0604030504040204" pitchFamily="34" charset="0"/>
              </a:rPr>
              <a:t>Copy-</a:t>
            </a:r>
            <a:r>
              <a:rPr lang="sv-SE" altLang="en-US" sz="1600" dirty="0" err="1" smtClean="0">
                <a:latin typeface="Verdana" panose="020B0604030504040204" pitchFamily="34" charset="0"/>
              </a:rPr>
              <a:t>number</a:t>
            </a:r>
            <a:r>
              <a:rPr lang="sv-SE" altLang="en-US" sz="1600" dirty="0" smtClean="0">
                <a:latin typeface="Verdana" panose="020B0604030504040204" pitchFamily="34" charset="0"/>
              </a:rPr>
              <a:t> </a:t>
            </a:r>
            <a:r>
              <a:rPr lang="sv-SE" altLang="en-US" sz="1600" dirty="0" err="1" smtClean="0">
                <a:latin typeface="Verdana" panose="020B0604030504040204" pitchFamily="34" charset="0"/>
              </a:rPr>
              <a:t>changes</a:t>
            </a:r>
            <a:r>
              <a:rPr lang="sv-SE" altLang="en-US" sz="1600" dirty="0" smtClean="0">
                <a:latin typeface="Verdana" panose="020B0604030504040204" pitchFamily="34" charset="0"/>
              </a:rPr>
              <a:t> </a:t>
            </a:r>
            <a:r>
              <a:rPr lang="sv-SE" altLang="en-US" sz="1600" dirty="0" err="1" smtClean="0">
                <a:latin typeface="Verdana" panose="020B0604030504040204" pitchFamily="34" charset="0"/>
              </a:rPr>
              <a:t>of</a:t>
            </a:r>
            <a:r>
              <a:rPr lang="sv-SE" altLang="en-US" sz="1600" dirty="0" smtClean="0">
                <a:latin typeface="Verdana" panose="020B0604030504040204" pitchFamily="34" charset="0"/>
              </a:rPr>
              <a:t> </a:t>
            </a:r>
            <a:r>
              <a:rPr lang="sv-SE" altLang="en-US" sz="1600" dirty="0" err="1" smtClean="0">
                <a:latin typeface="Verdana" panose="020B0604030504040204" pitchFamily="34" charset="0"/>
              </a:rPr>
              <a:t>chromosome</a:t>
            </a:r>
            <a:r>
              <a:rPr lang="sv-SE" altLang="en-US" sz="1600" dirty="0" smtClean="0">
                <a:latin typeface="Verdana" panose="020B0604030504040204" pitchFamily="34" charset="0"/>
              </a:rPr>
              <a:t> segments</a:t>
            </a:r>
          </a:p>
          <a:p>
            <a:pPr>
              <a:buFontTx/>
              <a:buNone/>
            </a:pPr>
            <a:endParaRPr lang="sv-SE" altLang="en-US" sz="2400" dirty="0" smtClean="0">
              <a:latin typeface="Verdana" panose="020B0604030504040204" pitchFamily="34" charset="0"/>
            </a:endParaRPr>
          </a:p>
          <a:p>
            <a:pPr>
              <a:buFontTx/>
              <a:buNone/>
            </a:pPr>
            <a:endParaRPr lang="sv-SE" altLang="en-US" dirty="0" smtClean="0">
              <a:latin typeface="Verdana" panose="020B0604030504040204" pitchFamily="34" charset="0"/>
            </a:endParaRPr>
          </a:p>
          <a:p>
            <a:pPr>
              <a:buFontTx/>
              <a:buNone/>
            </a:pPr>
            <a:endParaRPr lang="sv-SE" altLang="en-US" dirty="0" smtClean="0">
              <a:latin typeface="Verdana" panose="020B0604030504040204" pitchFamily="34" charset="0"/>
            </a:endParaRPr>
          </a:p>
          <a:p>
            <a:pPr>
              <a:buFontTx/>
              <a:buNone/>
            </a:pPr>
            <a:endParaRPr lang="sv-SE" altLang="en-US" dirty="0">
              <a:latin typeface="Verdana" panose="020B0604030504040204" pitchFamily="34" charset="0"/>
            </a:endParaRPr>
          </a:p>
        </p:txBody>
      </p:sp>
      <p:pic>
        <p:nvPicPr>
          <p:cNvPr id="5" name="Picture 4" descr="chrom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712" y="1804416"/>
            <a:ext cx="3806825" cy="4378325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074381" y="1880616"/>
            <a:ext cx="5410200" cy="859536"/>
          </a:xfrm>
          <a:prstGeom prst="rect">
            <a:avLst/>
          </a:prstGeom>
          <a:ln>
            <a:noFill/>
            <a:miter lim="800000"/>
            <a:headEnd/>
            <a:tailEnd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altLang="en-US" sz="3200" dirty="0" err="1" smtClean="0">
                <a:latin typeface="Verdana" panose="020B0604030504040204" pitchFamily="34" charset="0"/>
              </a:rPr>
              <a:t>Open</a:t>
            </a:r>
            <a:r>
              <a:rPr lang="sv-SE" altLang="en-US" sz="3200" dirty="0" smtClean="0">
                <a:latin typeface="Verdana" panose="020B0604030504040204" pitchFamily="34" charset="0"/>
              </a:rPr>
              <a:t> </a:t>
            </a:r>
            <a:r>
              <a:rPr lang="sv-SE" altLang="en-US" sz="3200" dirty="0" err="1" smtClean="0">
                <a:latin typeface="Verdana" panose="020B0604030504040204" pitchFamily="34" charset="0"/>
              </a:rPr>
              <a:t>chromatin</a:t>
            </a:r>
            <a:r>
              <a:rPr lang="sv-SE" altLang="en-US" sz="3200" dirty="0" smtClean="0">
                <a:latin typeface="Verdana" panose="020B0604030504040204" pitchFamily="34" charset="0"/>
              </a:rPr>
              <a:t> is </a:t>
            </a:r>
            <a:r>
              <a:rPr lang="sv-SE" altLang="en-US" sz="3200" dirty="0" err="1" smtClean="0">
                <a:latin typeface="Verdana" panose="020B0604030504040204" pitchFamily="34" charset="0"/>
              </a:rPr>
              <a:t>more</a:t>
            </a:r>
            <a:r>
              <a:rPr lang="sv-SE" altLang="en-US" sz="3200" dirty="0" smtClean="0">
                <a:latin typeface="Verdana" panose="020B0604030504040204" pitchFamily="34" charset="0"/>
              </a:rPr>
              <a:t> sensitive to DNA-</a:t>
            </a:r>
            <a:r>
              <a:rPr lang="sv-SE" altLang="en-US" sz="3200" dirty="0" err="1" smtClean="0">
                <a:latin typeface="Verdana" panose="020B0604030504040204" pitchFamily="34" charset="0"/>
              </a:rPr>
              <a:t>damage</a:t>
            </a:r>
            <a:endParaRPr lang="en-GB" altLang="en-US" sz="32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8912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250" y="253734"/>
            <a:ext cx="6711695" cy="10772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v-SE" sz="3200" dirty="0" err="1" smtClean="0"/>
              <a:t>Chromatin</a:t>
            </a:r>
            <a:r>
              <a:rPr lang="sv-SE" sz="3200" dirty="0" smtClean="0"/>
              <a:t> </a:t>
            </a:r>
            <a:r>
              <a:rPr lang="sv-SE" sz="3200" dirty="0" err="1" smtClean="0"/>
              <a:t>remodelling</a:t>
            </a:r>
            <a:r>
              <a:rPr lang="sv-SE" sz="3200" dirty="0" smtClean="0"/>
              <a:t> </a:t>
            </a:r>
            <a:r>
              <a:rPr lang="sv-SE" sz="3200" dirty="0" err="1" smtClean="0"/>
              <a:t>complexes</a:t>
            </a:r>
            <a:r>
              <a:rPr lang="sv-SE" sz="3200" dirty="0" smtClean="0"/>
              <a:t> </a:t>
            </a:r>
            <a:r>
              <a:rPr lang="sv-SE" sz="3200" dirty="0" err="1" smtClean="0"/>
              <a:t>are</a:t>
            </a:r>
            <a:r>
              <a:rPr lang="sv-SE" sz="3200" dirty="0" smtClean="0"/>
              <a:t> </a:t>
            </a:r>
            <a:r>
              <a:rPr lang="sv-SE" sz="3200" dirty="0" err="1" smtClean="0"/>
              <a:t>necessary</a:t>
            </a:r>
            <a:r>
              <a:rPr lang="sv-SE" sz="3200" dirty="0" smtClean="0"/>
              <a:t> in DNA </a:t>
            </a:r>
            <a:r>
              <a:rPr lang="sv-SE" sz="3200" dirty="0" err="1" smtClean="0"/>
              <a:t>repair</a:t>
            </a:r>
            <a:endParaRPr lang="en-GB" sz="3200" dirty="0"/>
          </a:p>
        </p:txBody>
      </p:sp>
      <p:grpSp>
        <p:nvGrpSpPr>
          <p:cNvPr id="101" name="Group 50"/>
          <p:cNvGrpSpPr>
            <a:grpSpLocks/>
          </p:cNvGrpSpPr>
          <p:nvPr/>
        </p:nvGrpSpPr>
        <p:grpSpPr bwMode="auto">
          <a:xfrm>
            <a:off x="1095011" y="4839805"/>
            <a:ext cx="7602538" cy="285750"/>
            <a:chOff x="517" y="6817"/>
            <a:chExt cx="10080" cy="360"/>
          </a:xfrm>
          <a:solidFill>
            <a:schemeClr val="accent6">
              <a:lumMod val="60000"/>
              <a:lumOff val="40000"/>
            </a:schemeClr>
          </a:solidFill>
        </p:grpSpPr>
        <p:grpSp>
          <p:nvGrpSpPr>
            <p:cNvPr id="102" name="Group 51"/>
            <p:cNvGrpSpPr>
              <a:grpSpLocks/>
            </p:cNvGrpSpPr>
            <p:nvPr/>
          </p:nvGrpSpPr>
          <p:grpSpPr bwMode="auto">
            <a:xfrm>
              <a:off x="517" y="6817"/>
              <a:ext cx="2520" cy="360"/>
              <a:chOff x="2137" y="6817"/>
              <a:chExt cx="2520" cy="360"/>
            </a:xfrm>
            <a:grpFill/>
          </p:grpSpPr>
          <p:grpSp>
            <p:nvGrpSpPr>
              <p:cNvPr id="136" name="Group 52"/>
              <p:cNvGrpSpPr>
                <a:grpSpLocks/>
              </p:cNvGrpSpPr>
              <p:nvPr/>
            </p:nvGrpSpPr>
            <p:grpSpPr bwMode="auto">
              <a:xfrm>
                <a:off x="213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142" name="AutoShape 53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143" name="Group 54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144" name="Freeform 55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45" name="Freeform 56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137" name="Group 57"/>
              <p:cNvGrpSpPr>
                <a:grpSpLocks/>
              </p:cNvGrpSpPr>
              <p:nvPr/>
            </p:nvGrpSpPr>
            <p:grpSpPr bwMode="auto">
              <a:xfrm>
                <a:off x="339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138" name="AutoShape 58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139" name="Group 59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140" name="Freeform 60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41" name="Freeform 61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</p:grpSp>
        <p:grpSp>
          <p:nvGrpSpPr>
            <p:cNvPr id="103" name="Group 62"/>
            <p:cNvGrpSpPr>
              <a:grpSpLocks/>
            </p:cNvGrpSpPr>
            <p:nvPr/>
          </p:nvGrpSpPr>
          <p:grpSpPr bwMode="auto">
            <a:xfrm>
              <a:off x="3037" y="6817"/>
              <a:ext cx="2520" cy="360"/>
              <a:chOff x="2137" y="6817"/>
              <a:chExt cx="2520" cy="360"/>
            </a:xfrm>
            <a:grpFill/>
          </p:grpSpPr>
          <p:grpSp>
            <p:nvGrpSpPr>
              <p:cNvPr id="126" name="Group 63"/>
              <p:cNvGrpSpPr>
                <a:grpSpLocks/>
              </p:cNvGrpSpPr>
              <p:nvPr/>
            </p:nvGrpSpPr>
            <p:grpSpPr bwMode="auto">
              <a:xfrm>
                <a:off x="213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132" name="AutoShape 64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133" name="Group 65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134" name="Freeform 66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35" name="Freeform 67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127" name="Group 68"/>
              <p:cNvGrpSpPr>
                <a:grpSpLocks/>
              </p:cNvGrpSpPr>
              <p:nvPr/>
            </p:nvGrpSpPr>
            <p:grpSpPr bwMode="auto">
              <a:xfrm>
                <a:off x="339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128" name="AutoShape 69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129" name="Group 70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130" name="Freeform 71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31" name="Freeform 72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</p:grpSp>
        <p:grpSp>
          <p:nvGrpSpPr>
            <p:cNvPr id="104" name="Group 73"/>
            <p:cNvGrpSpPr>
              <a:grpSpLocks/>
            </p:cNvGrpSpPr>
            <p:nvPr/>
          </p:nvGrpSpPr>
          <p:grpSpPr bwMode="auto">
            <a:xfrm>
              <a:off x="8077" y="6817"/>
              <a:ext cx="2520" cy="360"/>
              <a:chOff x="2137" y="6817"/>
              <a:chExt cx="2520" cy="360"/>
            </a:xfrm>
            <a:grpFill/>
          </p:grpSpPr>
          <p:grpSp>
            <p:nvGrpSpPr>
              <p:cNvPr id="116" name="Group 74"/>
              <p:cNvGrpSpPr>
                <a:grpSpLocks/>
              </p:cNvGrpSpPr>
              <p:nvPr/>
            </p:nvGrpSpPr>
            <p:grpSpPr bwMode="auto">
              <a:xfrm>
                <a:off x="213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122" name="AutoShape 75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123" name="Group 76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124" name="Freeform 77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25" name="Freeform 78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117" name="Group 79"/>
              <p:cNvGrpSpPr>
                <a:grpSpLocks/>
              </p:cNvGrpSpPr>
              <p:nvPr/>
            </p:nvGrpSpPr>
            <p:grpSpPr bwMode="auto">
              <a:xfrm>
                <a:off x="339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118" name="AutoShape 80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119" name="Group 81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120" name="Freeform 82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21" name="Freeform 83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</p:grpSp>
        <p:grpSp>
          <p:nvGrpSpPr>
            <p:cNvPr id="105" name="Group 84"/>
            <p:cNvGrpSpPr>
              <a:grpSpLocks/>
            </p:cNvGrpSpPr>
            <p:nvPr/>
          </p:nvGrpSpPr>
          <p:grpSpPr bwMode="auto">
            <a:xfrm>
              <a:off x="5557" y="6817"/>
              <a:ext cx="2520" cy="360"/>
              <a:chOff x="2137" y="6817"/>
              <a:chExt cx="2520" cy="360"/>
            </a:xfrm>
            <a:grpFill/>
          </p:grpSpPr>
          <p:grpSp>
            <p:nvGrpSpPr>
              <p:cNvPr id="106" name="Group 85"/>
              <p:cNvGrpSpPr>
                <a:grpSpLocks/>
              </p:cNvGrpSpPr>
              <p:nvPr/>
            </p:nvGrpSpPr>
            <p:grpSpPr bwMode="auto">
              <a:xfrm>
                <a:off x="213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112" name="AutoShape 86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113" name="Group 87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114" name="Freeform 88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15" name="Freeform 89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107" name="Group 90"/>
              <p:cNvGrpSpPr>
                <a:grpSpLocks/>
              </p:cNvGrpSpPr>
              <p:nvPr/>
            </p:nvGrpSpPr>
            <p:grpSpPr bwMode="auto">
              <a:xfrm>
                <a:off x="339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108" name="AutoShape 91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109" name="Group 92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110" name="Freeform 93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11" name="Freeform 94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</p:grpSp>
      </p:grpSp>
      <p:grpSp>
        <p:nvGrpSpPr>
          <p:cNvPr id="146" name="Group 95"/>
          <p:cNvGrpSpPr>
            <a:grpSpLocks/>
          </p:cNvGrpSpPr>
          <p:nvPr/>
        </p:nvGrpSpPr>
        <p:grpSpPr bwMode="auto">
          <a:xfrm>
            <a:off x="4410380" y="4860163"/>
            <a:ext cx="7602537" cy="285750"/>
            <a:chOff x="517" y="6817"/>
            <a:chExt cx="10080" cy="360"/>
          </a:xfrm>
          <a:solidFill>
            <a:srgbClr val="92D050"/>
          </a:solidFill>
        </p:grpSpPr>
        <p:grpSp>
          <p:nvGrpSpPr>
            <p:cNvPr id="147" name="Group 96"/>
            <p:cNvGrpSpPr>
              <a:grpSpLocks/>
            </p:cNvGrpSpPr>
            <p:nvPr/>
          </p:nvGrpSpPr>
          <p:grpSpPr bwMode="auto">
            <a:xfrm>
              <a:off x="517" y="6817"/>
              <a:ext cx="2520" cy="360"/>
              <a:chOff x="2137" y="6817"/>
              <a:chExt cx="2520" cy="360"/>
            </a:xfrm>
            <a:grpFill/>
          </p:grpSpPr>
          <p:grpSp>
            <p:nvGrpSpPr>
              <p:cNvPr id="181" name="Group 97"/>
              <p:cNvGrpSpPr>
                <a:grpSpLocks/>
              </p:cNvGrpSpPr>
              <p:nvPr/>
            </p:nvGrpSpPr>
            <p:grpSpPr bwMode="auto">
              <a:xfrm>
                <a:off x="213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187" name="AutoShape 98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188" name="Group 99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189" name="Freeform 100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90" name="Freeform 101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182" name="Group 102"/>
              <p:cNvGrpSpPr>
                <a:grpSpLocks/>
              </p:cNvGrpSpPr>
              <p:nvPr/>
            </p:nvGrpSpPr>
            <p:grpSpPr bwMode="auto">
              <a:xfrm>
                <a:off x="339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183" name="AutoShape 103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184" name="Group 104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185" name="Freeform 105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86" name="Freeform 106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</p:grpSp>
        <p:grpSp>
          <p:nvGrpSpPr>
            <p:cNvPr id="148" name="Group 107"/>
            <p:cNvGrpSpPr>
              <a:grpSpLocks/>
            </p:cNvGrpSpPr>
            <p:nvPr/>
          </p:nvGrpSpPr>
          <p:grpSpPr bwMode="auto">
            <a:xfrm>
              <a:off x="3037" y="6817"/>
              <a:ext cx="2520" cy="360"/>
              <a:chOff x="2137" y="6817"/>
              <a:chExt cx="2520" cy="360"/>
            </a:xfrm>
            <a:grpFill/>
          </p:grpSpPr>
          <p:grpSp>
            <p:nvGrpSpPr>
              <p:cNvPr id="171" name="Group 108"/>
              <p:cNvGrpSpPr>
                <a:grpSpLocks/>
              </p:cNvGrpSpPr>
              <p:nvPr/>
            </p:nvGrpSpPr>
            <p:grpSpPr bwMode="auto">
              <a:xfrm>
                <a:off x="213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177" name="AutoShape 109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178" name="Group 110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179" name="Freeform 111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80" name="Freeform 112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172" name="Group 113"/>
              <p:cNvGrpSpPr>
                <a:grpSpLocks/>
              </p:cNvGrpSpPr>
              <p:nvPr/>
            </p:nvGrpSpPr>
            <p:grpSpPr bwMode="auto">
              <a:xfrm>
                <a:off x="339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173" name="AutoShape 114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174" name="Group 115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175" name="Freeform 116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76" name="Freeform 117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</p:grpSp>
        <p:grpSp>
          <p:nvGrpSpPr>
            <p:cNvPr id="149" name="Group 118"/>
            <p:cNvGrpSpPr>
              <a:grpSpLocks/>
            </p:cNvGrpSpPr>
            <p:nvPr/>
          </p:nvGrpSpPr>
          <p:grpSpPr bwMode="auto">
            <a:xfrm>
              <a:off x="8077" y="6817"/>
              <a:ext cx="2520" cy="360"/>
              <a:chOff x="2137" y="6817"/>
              <a:chExt cx="2520" cy="360"/>
            </a:xfrm>
            <a:grpFill/>
          </p:grpSpPr>
          <p:grpSp>
            <p:nvGrpSpPr>
              <p:cNvPr id="161" name="Group 119"/>
              <p:cNvGrpSpPr>
                <a:grpSpLocks/>
              </p:cNvGrpSpPr>
              <p:nvPr/>
            </p:nvGrpSpPr>
            <p:grpSpPr bwMode="auto">
              <a:xfrm>
                <a:off x="213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167" name="AutoShape 120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168" name="Group 121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169" name="Freeform 122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70" name="Freeform 123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162" name="Group 124"/>
              <p:cNvGrpSpPr>
                <a:grpSpLocks/>
              </p:cNvGrpSpPr>
              <p:nvPr/>
            </p:nvGrpSpPr>
            <p:grpSpPr bwMode="auto">
              <a:xfrm>
                <a:off x="339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163" name="AutoShape 125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164" name="Group 126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165" name="Freeform 127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66" name="Freeform 128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</p:grpSp>
        <p:grpSp>
          <p:nvGrpSpPr>
            <p:cNvPr id="150" name="Group 129"/>
            <p:cNvGrpSpPr>
              <a:grpSpLocks/>
            </p:cNvGrpSpPr>
            <p:nvPr/>
          </p:nvGrpSpPr>
          <p:grpSpPr bwMode="auto">
            <a:xfrm>
              <a:off x="5557" y="6817"/>
              <a:ext cx="2520" cy="360"/>
              <a:chOff x="2137" y="6817"/>
              <a:chExt cx="2520" cy="360"/>
            </a:xfrm>
            <a:grpFill/>
          </p:grpSpPr>
          <p:grpSp>
            <p:nvGrpSpPr>
              <p:cNvPr id="151" name="Group 130"/>
              <p:cNvGrpSpPr>
                <a:grpSpLocks/>
              </p:cNvGrpSpPr>
              <p:nvPr/>
            </p:nvGrpSpPr>
            <p:grpSpPr bwMode="auto">
              <a:xfrm>
                <a:off x="213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157" name="AutoShape 131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158" name="Group 132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159" name="Freeform 133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60" name="Freeform 134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152" name="Group 135"/>
              <p:cNvGrpSpPr>
                <a:grpSpLocks/>
              </p:cNvGrpSpPr>
              <p:nvPr/>
            </p:nvGrpSpPr>
            <p:grpSpPr bwMode="auto">
              <a:xfrm>
                <a:off x="339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153" name="AutoShape 136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154" name="Group 137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155" name="Freeform 138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56" name="Freeform 139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</p:grpSp>
      </p:grpSp>
      <p:sp>
        <p:nvSpPr>
          <p:cNvPr id="198" name="Oval 197"/>
          <p:cNvSpPr/>
          <p:nvPr/>
        </p:nvSpPr>
        <p:spPr>
          <a:xfrm>
            <a:off x="2347175" y="4294310"/>
            <a:ext cx="1243341" cy="5921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INO80</a:t>
            </a:r>
            <a:endParaRPr lang="en-GB" dirty="0"/>
          </a:p>
        </p:txBody>
      </p:sp>
      <p:sp>
        <p:nvSpPr>
          <p:cNvPr id="199" name="Rectangle 198"/>
          <p:cNvSpPr/>
          <p:nvPr/>
        </p:nvSpPr>
        <p:spPr>
          <a:xfrm>
            <a:off x="4118201" y="4365387"/>
            <a:ext cx="1022772" cy="1380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0" name="Rectangle 199"/>
          <p:cNvSpPr/>
          <p:nvPr/>
        </p:nvSpPr>
        <p:spPr>
          <a:xfrm>
            <a:off x="9090967" y="3407423"/>
            <a:ext cx="2836319" cy="3337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1" name="Rounded Rectangle 200"/>
          <p:cNvSpPr/>
          <p:nvPr/>
        </p:nvSpPr>
        <p:spPr>
          <a:xfrm>
            <a:off x="2539472" y="2054803"/>
            <a:ext cx="2684750" cy="1078992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DNA </a:t>
            </a:r>
            <a:r>
              <a:rPr lang="sv-SE" dirty="0" err="1" smtClean="0"/>
              <a:t>repair</a:t>
            </a:r>
            <a:r>
              <a:rPr lang="sv-SE" dirty="0" smtClean="0"/>
              <a:t> </a:t>
            </a:r>
            <a:r>
              <a:rPr lang="sv-SE" dirty="0" err="1" smtClean="0"/>
              <a:t>mashinery</a:t>
            </a:r>
            <a:endParaRPr lang="en-GB" dirty="0"/>
          </a:p>
        </p:txBody>
      </p:sp>
      <p:cxnSp>
        <p:nvCxnSpPr>
          <p:cNvPr id="203" name="Straight Arrow Connector 202"/>
          <p:cNvCxnSpPr/>
          <p:nvPr/>
        </p:nvCxnSpPr>
        <p:spPr>
          <a:xfrm>
            <a:off x="3308943" y="3494563"/>
            <a:ext cx="115358" cy="5430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Arrow Connector 204"/>
          <p:cNvCxnSpPr/>
          <p:nvPr/>
        </p:nvCxnSpPr>
        <p:spPr>
          <a:xfrm>
            <a:off x="5275066" y="3407423"/>
            <a:ext cx="902866" cy="8868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/>
          <p:nvPr/>
        </p:nvCxnSpPr>
        <p:spPr>
          <a:xfrm flipH="1">
            <a:off x="5615315" y="3478852"/>
            <a:ext cx="269411" cy="80965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/>
          <p:cNvCxnSpPr/>
          <p:nvPr/>
        </p:nvCxnSpPr>
        <p:spPr>
          <a:xfrm flipV="1">
            <a:off x="5324935" y="3692531"/>
            <a:ext cx="852997" cy="28510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" name="TextBox 211"/>
          <p:cNvSpPr txBox="1"/>
          <p:nvPr/>
        </p:nvSpPr>
        <p:spPr>
          <a:xfrm>
            <a:off x="6375158" y="1706987"/>
            <a:ext cx="491538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 smtClean="0"/>
              <a:t>INO80 </a:t>
            </a:r>
            <a:r>
              <a:rPr lang="sv-SE" sz="2400" dirty="0" err="1" smtClean="0"/>
              <a:t>clears</a:t>
            </a:r>
            <a:r>
              <a:rPr lang="sv-SE" sz="2400" dirty="0" smtClean="0"/>
              <a:t> DNA from </a:t>
            </a:r>
          </a:p>
          <a:p>
            <a:r>
              <a:rPr lang="sv-SE" sz="2400" dirty="0" err="1" smtClean="0"/>
              <a:t>nucleosomes</a:t>
            </a:r>
            <a:r>
              <a:rPr lang="sv-SE" sz="2400" dirty="0" smtClean="0"/>
              <a:t> at the break</a:t>
            </a:r>
          </a:p>
          <a:p>
            <a:endParaRPr lang="sv-SE" dirty="0" smtClean="0"/>
          </a:p>
          <a:p>
            <a:r>
              <a:rPr lang="sv-SE" dirty="0" smtClean="0"/>
              <a:t>Before the break </a:t>
            </a:r>
            <a:r>
              <a:rPr lang="sv-SE" dirty="0" err="1" smtClean="0"/>
              <a:t>loads</a:t>
            </a:r>
            <a:r>
              <a:rPr lang="sv-SE" dirty="0" smtClean="0"/>
              <a:t> H2AX </a:t>
            </a:r>
            <a:r>
              <a:rPr lang="sv-SE" dirty="0" err="1" smtClean="0"/>
              <a:t>into</a:t>
            </a:r>
            <a:r>
              <a:rPr lang="sv-SE" dirty="0" smtClean="0"/>
              <a:t> </a:t>
            </a:r>
            <a:r>
              <a:rPr lang="sv-SE" dirty="0" err="1" smtClean="0"/>
              <a:t>active</a:t>
            </a:r>
            <a:r>
              <a:rPr lang="sv-SE" dirty="0" smtClean="0"/>
              <a:t> </a:t>
            </a:r>
            <a:r>
              <a:rPr lang="sv-SE" dirty="0" err="1" smtClean="0"/>
              <a:t>chromatin</a:t>
            </a: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6866423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7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941" y="2332291"/>
            <a:ext cx="5035456" cy="2715197"/>
          </a:xfrm>
          <a:prstGeom prst="rect">
            <a:avLst/>
          </a:prstGeom>
        </p:spPr>
      </p:pic>
      <p:sp>
        <p:nvSpPr>
          <p:cNvPr id="74" name="TextBox 73"/>
          <p:cNvSpPr txBox="1"/>
          <p:nvPr/>
        </p:nvSpPr>
        <p:spPr>
          <a:xfrm>
            <a:off x="521208" y="621792"/>
            <a:ext cx="1036771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sv-SE" sz="2400" dirty="0" smtClean="0"/>
              <a:t>The </a:t>
            </a:r>
            <a:r>
              <a:rPr lang="sv-SE" sz="2400" dirty="0" err="1" smtClean="0"/>
              <a:t>nucleoli</a:t>
            </a:r>
            <a:r>
              <a:rPr lang="sv-SE" sz="2400" dirty="0" smtClean="0"/>
              <a:t> </a:t>
            </a:r>
            <a:r>
              <a:rPr lang="sv-SE" sz="2400" dirty="0" err="1" smtClean="0"/>
              <a:t>are</a:t>
            </a:r>
            <a:r>
              <a:rPr lang="sv-SE" sz="2400" dirty="0" smtClean="0"/>
              <a:t> </a:t>
            </a:r>
            <a:r>
              <a:rPr lang="sv-SE" sz="2400" dirty="0" err="1" smtClean="0"/>
              <a:t>affected</a:t>
            </a:r>
            <a:r>
              <a:rPr lang="sv-SE" sz="2400" dirty="0" smtClean="0"/>
              <a:t> in cancer, </a:t>
            </a:r>
            <a:r>
              <a:rPr lang="sv-SE" sz="2400" dirty="0" err="1" smtClean="0"/>
              <a:t>more</a:t>
            </a:r>
            <a:r>
              <a:rPr lang="sv-SE" sz="2400" dirty="0" smtClean="0"/>
              <a:t> </a:t>
            </a:r>
            <a:r>
              <a:rPr lang="sv-SE" sz="2400" dirty="0" err="1" smtClean="0"/>
              <a:t>nucleoli</a:t>
            </a:r>
            <a:r>
              <a:rPr lang="sv-SE" sz="2400" dirty="0" smtClean="0"/>
              <a:t> and </a:t>
            </a:r>
            <a:r>
              <a:rPr lang="sv-SE" sz="2400" dirty="0" err="1" smtClean="0"/>
              <a:t>usually</a:t>
            </a:r>
            <a:r>
              <a:rPr lang="sv-SE" sz="2400" dirty="0" smtClean="0"/>
              <a:t> </a:t>
            </a:r>
            <a:r>
              <a:rPr lang="sv-SE" sz="2400" dirty="0" err="1" smtClean="0"/>
              <a:t>differnt</a:t>
            </a:r>
            <a:r>
              <a:rPr lang="sv-SE" sz="2400" dirty="0" smtClean="0"/>
              <a:t> </a:t>
            </a:r>
            <a:r>
              <a:rPr lang="sv-SE" sz="2400" dirty="0" err="1" smtClean="0"/>
              <a:t>morphology</a:t>
            </a:r>
            <a:endParaRPr lang="en-GB" sz="2400" dirty="0"/>
          </a:p>
        </p:txBody>
      </p:sp>
      <p:sp>
        <p:nvSpPr>
          <p:cNvPr id="75" name="TextBox 74"/>
          <p:cNvSpPr txBox="1"/>
          <p:nvPr/>
        </p:nvSpPr>
        <p:spPr>
          <a:xfrm>
            <a:off x="1325880" y="3355848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 smtClean="0"/>
              <a:t>Used</a:t>
            </a:r>
            <a:r>
              <a:rPr lang="sv-SE" dirty="0" smtClean="0"/>
              <a:t> as a </a:t>
            </a:r>
            <a:r>
              <a:rPr lang="sv-SE" dirty="0" err="1" smtClean="0"/>
              <a:t>diagnostic</a:t>
            </a:r>
            <a:r>
              <a:rPr lang="sv-SE" dirty="0" smtClean="0"/>
              <a:t> </a:t>
            </a:r>
            <a:r>
              <a:rPr lang="sv-SE" dirty="0" err="1" smtClean="0"/>
              <a:t>tool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04052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2064" y="457200"/>
            <a:ext cx="10137134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sv-SE" sz="2800" dirty="0" smtClean="0"/>
              <a:t>The </a:t>
            </a:r>
            <a:r>
              <a:rPr lang="sv-SE" sz="2800" dirty="0" err="1" smtClean="0"/>
              <a:t>nucleolus</a:t>
            </a:r>
            <a:r>
              <a:rPr lang="sv-SE" sz="2800" dirty="0" smtClean="0"/>
              <a:t> is the </a:t>
            </a:r>
            <a:r>
              <a:rPr lang="sv-SE" sz="2800" dirty="0" err="1" smtClean="0"/>
              <a:t>centre</a:t>
            </a:r>
            <a:r>
              <a:rPr lang="sv-SE" sz="2800" dirty="0" smtClean="0"/>
              <a:t> for </a:t>
            </a:r>
            <a:r>
              <a:rPr lang="sv-SE" sz="2800" dirty="0" err="1" smtClean="0"/>
              <a:t>ribosomal</a:t>
            </a:r>
            <a:r>
              <a:rPr lang="sv-SE" sz="2800" dirty="0" smtClean="0"/>
              <a:t> </a:t>
            </a:r>
            <a:r>
              <a:rPr lang="sv-SE" sz="2800" dirty="0" err="1" smtClean="0"/>
              <a:t>transcription</a:t>
            </a:r>
            <a:r>
              <a:rPr lang="sv-SE" sz="2800" dirty="0" smtClean="0"/>
              <a:t> and </a:t>
            </a:r>
            <a:r>
              <a:rPr lang="sv-SE" sz="2800" dirty="0" err="1" smtClean="0"/>
              <a:t>assembly</a:t>
            </a:r>
            <a:endParaRPr lang="en-GB" sz="2800" dirty="0"/>
          </a:p>
        </p:txBody>
      </p:sp>
      <p:pic>
        <p:nvPicPr>
          <p:cNvPr id="3" name="Picture 5" descr="File00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224" y="1844809"/>
            <a:ext cx="4071668" cy="417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1459072" y="1570576"/>
            <a:ext cx="4292504" cy="4930808"/>
            <a:chOff x="431" y="1241"/>
            <a:chExt cx="2431" cy="2751"/>
          </a:xfrm>
        </p:grpSpPr>
        <p:pic>
          <p:nvPicPr>
            <p:cNvPr id="5" name="Picture 12" descr="nrc1015-i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28" t="28702" r="2626" b="6569"/>
            <a:stretch>
              <a:fillRect/>
            </a:stretch>
          </p:blipFill>
          <p:spPr bwMode="auto">
            <a:xfrm>
              <a:off x="431" y="1394"/>
              <a:ext cx="2431" cy="2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>
              <a:off x="431" y="3838"/>
              <a:ext cx="222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v-SE" sz="1000" dirty="0">
                  <a:latin typeface="Cambria" pitchFamily="18" charset="0"/>
                </a:rPr>
                <a:t>Ruggero and Pandolfi, 2003</a:t>
              </a:r>
              <a:endParaRPr lang="en-US" sz="1000" dirty="0">
                <a:latin typeface="Cambria" pitchFamily="18" charset="0"/>
              </a:endParaRPr>
            </a:p>
          </p:txBody>
        </p:sp>
        <p:pic>
          <p:nvPicPr>
            <p:cNvPr id="7" name="Picture 15" descr="nrc1015-i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28" t="16058" r="2626" b="79425"/>
            <a:stretch>
              <a:fillRect/>
            </a:stretch>
          </p:blipFill>
          <p:spPr bwMode="auto">
            <a:xfrm>
              <a:off x="431" y="1241"/>
              <a:ext cx="2431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53000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420823" y="3668882"/>
            <a:ext cx="7602537" cy="285750"/>
            <a:chOff x="517" y="6817"/>
            <a:chExt cx="10080" cy="360"/>
          </a:xfrm>
          <a:solidFill>
            <a:srgbClr val="92D050"/>
          </a:solidFill>
        </p:grpSpPr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517" y="6817"/>
              <a:ext cx="2520" cy="360"/>
              <a:chOff x="2137" y="6817"/>
              <a:chExt cx="2520" cy="360"/>
            </a:xfrm>
            <a:grpFill/>
          </p:grpSpPr>
          <p:grpSp>
            <p:nvGrpSpPr>
              <p:cNvPr id="40" name="Group 7"/>
              <p:cNvGrpSpPr>
                <a:grpSpLocks/>
              </p:cNvGrpSpPr>
              <p:nvPr/>
            </p:nvGrpSpPr>
            <p:grpSpPr bwMode="auto">
              <a:xfrm>
                <a:off x="213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46" name="AutoShape 8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47" name="Group 9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48" name="Freeform 10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49" name="Freeform 11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41" name="Group 12"/>
              <p:cNvGrpSpPr>
                <a:grpSpLocks/>
              </p:cNvGrpSpPr>
              <p:nvPr/>
            </p:nvGrpSpPr>
            <p:grpSpPr bwMode="auto">
              <a:xfrm>
                <a:off x="339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42" name="AutoShape 13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43" name="Group 14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44" name="Freeform 15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45" name="Freeform 16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</p:grpSp>
        <p:grpSp>
          <p:nvGrpSpPr>
            <p:cNvPr id="7" name="Group 17"/>
            <p:cNvGrpSpPr>
              <a:grpSpLocks/>
            </p:cNvGrpSpPr>
            <p:nvPr/>
          </p:nvGrpSpPr>
          <p:grpSpPr bwMode="auto">
            <a:xfrm>
              <a:off x="3037" y="6817"/>
              <a:ext cx="2520" cy="360"/>
              <a:chOff x="2137" y="6817"/>
              <a:chExt cx="2520" cy="360"/>
            </a:xfrm>
            <a:grpFill/>
          </p:grpSpPr>
          <p:grpSp>
            <p:nvGrpSpPr>
              <p:cNvPr id="30" name="Group 18"/>
              <p:cNvGrpSpPr>
                <a:grpSpLocks/>
              </p:cNvGrpSpPr>
              <p:nvPr/>
            </p:nvGrpSpPr>
            <p:grpSpPr bwMode="auto">
              <a:xfrm>
                <a:off x="213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36" name="AutoShape 19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37" name="Group 20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38" name="Freeform 21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9" name="Freeform 22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31" name="Group 23"/>
              <p:cNvGrpSpPr>
                <a:grpSpLocks/>
              </p:cNvGrpSpPr>
              <p:nvPr/>
            </p:nvGrpSpPr>
            <p:grpSpPr bwMode="auto">
              <a:xfrm>
                <a:off x="339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32" name="AutoShape 24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33" name="Group 25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34" name="Freeform 26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5" name="Freeform 27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</p:grpSp>
        <p:grpSp>
          <p:nvGrpSpPr>
            <p:cNvPr id="8" name="Group 28"/>
            <p:cNvGrpSpPr>
              <a:grpSpLocks/>
            </p:cNvGrpSpPr>
            <p:nvPr/>
          </p:nvGrpSpPr>
          <p:grpSpPr bwMode="auto">
            <a:xfrm>
              <a:off x="8077" y="6817"/>
              <a:ext cx="2520" cy="360"/>
              <a:chOff x="2137" y="6817"/>
              <a:chExt cx="2520" cy="360"/>
            </a:xfrm>
            <a:grpFill/>
          </p:grpSpPr>
          <p:grpSp>
            <p:nvGrpSpPr>
              <p:cNvPr id="20" name="Group 29"/>
              <p:cNvGrpSpPr>
                <a:grpSpLocks/>
              </p:cNvGrpSpPr>
              <p:nvPr/>
            </p:nvGrpSpPr>
            <p:grpSpPr bwMode="auto">
              <a:xfrm>
                <a:off x="213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26" name="AutoShape 30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27" name="Group 31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28" name="Freeform 32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9" name="Freeform 33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21" name="Group 34"/>
              <p:cNvGrpSpPr>
                <a:grpSpLocks/>
              </p:cNvGrpSpPr>
              <p:nvPr/>
            </p:nvGrpSpPr>
            <p:grpSpPr bwMode="auto">
              <a:xfrm>
                <a:off x="339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22" name="AutoShape 35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23" name="Group 36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24" name="Freeform 37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5" name="Freeform 38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</p:grpSp>
        <p:grpSp>
          <p:nvGrpSpPr>
            <p:cNvPr id="9" name="Group 39"/>
            <p:cNvGrpSpPr>
              <a:grpSpLocks/>
            </p:cNvGrpSpPr>
            <p:nvPr/>
          </p:nvGrpSpPr>
          <p:grpSpPr bwMode="auto">
            <a:xfrm>
              <a:off x="5557" y="6817"/>
              <a:ext cx="2520" cy="360"/>
              <a:chOff x="2137" y="6817"/>
              <a:chExt cx="2520" cy="360"/>
            </a:xfrm>
            <a:grpFill/>
          </p:grpSpPr>
          <p:grpSp>
            <p:nvGrpSpPr>
              <p:cNvPr id="10" name="Group 40"/>
              <p:cNvGrpSpPr>
                <a:grpSpLocks/>
              </p:cNvGrpSpPr>
              <p:nvPr/>
            </p:nvGrpSpPr>
            <p:grpSpPr bwMode="auto">
              <a:xfrm>
                <a:off x="213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16" name="AutoShape 41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17" name="Group 42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18" name="Freeform 43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9" name="Freeform 44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11" name="Group 45"/>
              <p:cNvGrpSpPr>
                <a:grpSpLocks/>
              </p:cNvGrpSpPr>
              <p:nvPr/>
            </p:nvGrpSpPr>
            <p:grpSpPr bwMode="auto">
              <a:xfrm>
                <a:off x="339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12" name="AutoShape 46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13" name="Group 47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14" name="Freeform 48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5" name="Freeform 49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</p:grpSp>
      </p:grpSp>
      <p:sp>
        <p:nvSpPr>
          <p:cNvPr id="50" name="TextBox 49"/>
          <p:cNvSpPr txBox="1"/>
          <p:nvPr/>
        </p:nvSpPr>
        <p:spPr>
          <a:xfrm>
            <a:off x="924243" y="987552"/>
            <a:ext cx="9428991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sv-SE" sz="3200" dirty="0" smtClean="0"/>
              <a:t>The </a:t>
            </a:r>
            <a:r>
              <a:rPr lang="sv-SE" sz="3200" dirty="0" err="1" smtClean="0"/>
              <a:t>eukaryotic</a:t>
            </a:r>
            <a:r>
              <a:rPr lang="sv-SE" sz="3200" dirty="0" smtClean="0"/>
              <a:t> </a:t>
            </a:r>
            <a:r>
              <a:rPr lang="sv-SE" sz="3200" dirty="0" err="1" smtClean="0"/>
              <a:t>genome</a:t>
            </a:r>
            <a:r>
              <a:rPr lang="sv-SE" sz="3200" dirty="0" smtClean="0"/>
              <a:t>, DNA, is </a:t>
            </a:r>
            <a:r>
              <a:rPr lang="sv-SE" sz="3200" dirty="0" err="1" smtClean="0"/>
              <a:t>organised</a:t>
            </a:r>
            <a:r>
              <a:rPr lang="sv-SE" sz="3200" dirty="0" smtClean="0"/>
              <a:t> in </a:t>
            </a:r>
            <a:r>
              <a:rPr lang="sv-SE" sz="3200" dirty="0" err="1" smtClean="0"/>
              <a:t>chromatin</a:t>
            </a:r>
            <a:endParaRPr lang="en-GB" sz="3200" dirty="0"/>
          </a:p>
        </p:txBody>
      </p:sp>
      <p:sp>
        <p:nvSpPr>
          <p:cNvPr id="52" name="TextBox 51"/>
          <p:cNvSpPr txBox="1"/>
          <p:nvPr/>
        </p:nvSpPr>
        <p:spPr>
          <a:xfrm>
            <a:off x="6037119" y="2440039"/>
            <a:ext cx="1354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 smtClean="0"/>
              <a:t>Nucleosome</a:t>
            </a:r>
            <a:endParaRPr lang="en-GB" dirty="0"/>
          </a:p>
        </p:txBody>
      </p:sp>
      <p:sp>
        <p:nvSpPr>
          <p:cNvPr id="53" name="Oval 52"/>
          <p:cNvSpPr/>
          <p:nvPr/>
        </p:nvSpPr>
        <p:spPr>
          <a:xfrm>
            <a:off x="5312459" y="3374136"/>
            <a:ext cx="950317" cy="88696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5" name="Straight Arrow Connector 54"/>
          <p:cNvCxnSpPr/>
          <p:nvPr/>
        </p:nvCxnSpPr>
        <p:spPr>
          <a:xfrm flipH="1">
            <a:off x="6083535" y="2916515"/>
            <a:ext cx="192498" cy="3061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>
            <a:off x="2993926" y="3256303"/>
            <a:ext cx="192498" cy="3061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2674541" y="2829655"/>
            <a:ext cx="1365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 smtClean="0"/>
              <a:t>Histone</a:t>
            </a:r>
            <a:r>
              <a:rPr lang="sv-SE" dirty="0" smtClean="0"/>
              <a:t> </a:t>
            </a:r>
            <a:r>
              <a:rPr lang="sv-SE" dirty="0" err="1" smtClean="0"/>
              <a:t>core</a:t>
            </a:r>
            <a:endParaRPr lang="en-GB" dirty="0"/>
          </a:p>
        </p:txBody>
      </p:sp>
      <p:sp>
        <p:nvSpPr>
          <p:cNvPr id="61" name="TextBox 60"/>
          <p:cNvSpPr txBox="1"/>
          <p:nvPr/>
        </p:nvSpPr>
        <p:spPr>
          <a:xfrm>
            <a:off x="4964052" y="5205699"/>
            <a:ext cx="65212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v-SE" dirty="0" smtClean="0"/>
              <a:t>Forms a </a:t>
            </a:r>
            <a:r>
              <a:rPr lang="sv-SE" dirty="0" err="1" smtClean="0"/>
              <a:t>barrier</a:t>
            </a:r>
            <a:r>
              <a:rPr lang="sv-SE" dirty="0" smtClean="0"/>
              <a:t> for </a:t>
            </a:r>
            <a:r>
              <a:rPr lang="sv-SE" dirty="0" err="1" smtClean="0"/>
              <a:t>transcription</a:t>
            </a:r>
            <a:r>
              <a:rPr lang="sv-SE" dirty="0" smtClean="0"/>
              <a:t> </a:t>
            </a:r>
            <a:r>
              <a:rPr lang="sv-SE" dirty="0" err="1" smtClean="0"/>
              <a:t>factors</a:t>
            </a:r>
            <a:r>
              <a:rPr lang="sv-SE" dirty="0" smtClean="0"/>
              <a:t> to get access to the DNA</a:t>
            </a:r>
          </a:p>
          <a:p>
            <a:pPr marL="285750" indent="-285750">
              <a:buFontTx/>
              <a:buChar char="-"/>
            </a:pPr>
            <a:r>
              <a:rPr lang="sv-SE" dirty="0" err="1" smtClean="0"/>
              <a:t>Protects</a:t>
            </a:r>
            <a:r>
              <a:rPr lang="sv-SE" dirty="0" smtClean="0"/>
              <a:t> the DNA from </a:t>
            </a:r>
            <a:r>
              <a:rPr lang="sv-SE" dirty="0" err="1" smtClean="0"/>
              <a:t>damage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32968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5256" y="813816"/>
            <a:ext cx="6332824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sv-SE" sz="2800" dirty="0" err="1" smtClean="0"/>
              <a:t>Ribosomal</a:t>
            </a:r>
            <a:r>
              <a:rPr lang="sv-SE" sz="2800" dirty="0" smtClean="0"/>
              <a:t> </a:t>
            </a:r>
            <a:r>
              <a:rPr lang="sv-SE" sz="2800" dirty="0" err="1" smtClean="0"/>
              <a:t>transcription</a:t>
            </a:r>
            <a:r>
              <a:rPr lang="sv-SE" sz="2800" dirty="0" smtClean="0"/>
              <a:t> and the </a:t>
            </a:r>
            <a:r>
              <a:rPr lang="sv-SE" sz="2800" dirty="0" err="1" smtClean="0"/>
              <a:t>nucleolus</a:t>
            </a:r>
            <a:endParaRPr lang="en-GB" sz="2800" dirty="0"/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1349344" y="1570576"/>
            <a:ext cx="5234336" cy="5141120"/>
            <a:chOff x="431" y="1241"/>
            <a:chExt cx="2431" cy="2751"/>
          </a:xfrm>
        </p:grpSpPr>
        <p:pic>
          <p:nvPicPr>
            <p:cNvPr id="5" name="Picture 12" descr="nrc1015-i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28" t="28702" r="2626" b="6569"/>
            <a:stretch>
              <a:fillRect/>
            </a:stretch>
          </p:blipFill>
          <p:spPr bwMode="auto">
            <a:xfrm>
              <a:off x="431" y="1394"/>
              <a:ext cx="2431" cy="2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>
              <a:off x="431" y="3838"/>
              <a:ext cx="222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v-SE" sz="1000" dirty="0">
                  <a:latin typeface="Cambria" pitchFamily="18" charset="0"/>
                </a:rPr>
                <a:t>Ruggero and Pandolfi, 2003</a:t>
              </a:r>
              <a:endParaRPr lang="en-US" sz="1000" dirty="0">
                <a:latin typeface="Cambria" pitchFamily="18" charset="0"/>
              </a:endParaRPr>
            </a:p>
          </p:txBody>
        </p:sp>
        <p:pic>
          <p:nvPicPr>
            <p:cNvPr id="7" name="Picture 15" descr="nrc1015-i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28" t="16058" r="2626" b="79425"/>
            <a:stretch>
              <a:fillRect/>
            </a:stretch>
          </p:blipFill>
          <p:spPr bwMode="auto">
            <a:xfrm>
              <a:off x="431" y="1241"/>
              <a:ext cx="2431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7658705" y="2686814"/>
            <a:ext cx="3853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400 gene </a:t>
            </a:r>
            <a:r>
              <a:rPr lang="sv-SE" dirty="0" err="1" smtClean="0"/>
              <a:t>copies</a:t>
            </a:r>
            <a:r>
              <a:rPr lang="sv-SE" dirty="0" smtClean="0"/>
              <a:t> on 10 </a:t>
            </a:r>
            <a:r>
              <a:rPr lang="sv-SE" dirty="0" err="1" smtClean="0"/>
              <a:t>chromosomes</a:t>
            </a:r>
            <a:endParaRPr lang="sv-SE" dirty="0" smtClean="0"/>
          </a:p>
          <a:p>
            <a:endParaRPr lang="sv-SE" dirty="0"/>
          </a:p>
          <a:p>
            <a:r>
              <a:rPr lang="sv-SE" dirty="0" err="1" smtClean="0"/>
              <a:t>More</a:t>
            </a:r>
            <a:r>
              <a:rPr lang="sv-SE" dirty="0" smtClean="0"/>
              <a:t> </a:t>
            </a:r>
            <a:r>
              <a:rPr lang="sv-SE" dirty="0" err="1" smtClean="0"/>
              <a:t>than</a:t>
            </a:r>
            <a:r>
              <a:rPr lang="sv-SE" dirty="0" smtClean="0"/>
              <a:t> </a:t>
            </a:r>
            <a:r>
              <a:rPr lang="sv-SE" dirty="0" err="1" smtClean="0"/>
              <a:t>half</a:t>
            </a:r>
            <a:r>
              <a:rPr lang="sv-SE" dirty="0" smtClean="0"/>
              <a:t> in </a:t>
            </a:r>
            <a:r>
              <a:rPr lang="sv-SE" dirty="0" err="1" smtClean="0"/>
              <a:t>heterochromatin</a:t>
            </a:r>
            <a:r>
              <a:rPr lang="sv-SE" dirty="0" smtClean="0"/>
              <a:t> in </a:t>
            </a:r>
            <a:r>
              <a:rPr lang="sv-SE" dirty="0" err="1" smtClean="0"/>
              <a:t>differentiated</a:t>
            </a:r>
            <a:r>
              <a:rPr lang="sv-SE" dirty="0" smtClean="0"/>
              <a:t> cells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58196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692" y="3216148"/>
            <a:ext cx="4777099" cy="27848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1224" y="6135624"/>
            <a:ext cx="2245360" cy="281940"/>
          </a:xfrm>
          <a:prstGeom prst="rect">
            <a:avLst/>
          </a:prstGeom>
        </p:spPr>
        <p:txBody>
          <a:bodyPr/>
          <a:lstStyle/>
          <a:p>
            <a:r>
              <a:rPr lang="en-US" sz="1000" dirty="0" err="1">
                <a:latin typeface="Arial"/>
              </a:rPr>
              <a:t>Biochimica</a:t>
            </a:r>
            <a:r>
              <a:rPr lang="en-US" sz="1000" dirty="0">
                <a:latin typeface="Arial"/>
              </a:rPr>
              <a:t> et </a:t>
            </a:r>
            <a:r>
              <a:rPr lang="en-US" sz="1000" dirty="0" err="1">
                <a:latin typeface="Arial"/>
              </a:rPr>
              <a:t>Biophysica</a:t>
            </a:r>
            <a:r>
              <a:rPr lang="en-US" sz="1000" dirty="0">
                <a:latin typeface="Arial"/>
              </a:rPr>
              <a:t> </a:t>
            </a:r>
            <a:r>
              <a:rPr lang="en-US" sz="1000" dirty="0" err="1">
                <a:latin typeface="Arial"/>
              </a:rPr>
              <a:t>Acta</a:t>
            </a:r>
            <a:r>
              <a:rPr lang="en-US" sz="1000" dirty="0">
                <a:latin typeface="Arial"/>
              </a:rPr>
              <a:t> (BBA) - Molecular Basis of Disease, Volume 1842, Issue 6, 2014, 802–816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0737" y="2179342"/>
            <a:ext cx="4001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The </a:t>
            </a:r>
            <a:r>
              <a:rPr lang="sv-SE" dirty="0" err="1" smtClean="0"/>
              <a:t>number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nucleoli</a:t>
            </a:r>
            <a:r>
              <a:rPr lang="sv-SE" dirty="0" smtClean="0"/>
              <a:t> and </a:t>
            </a:r>
            <a:r>
              <a:rPr lang="sv-SE" dirty="0" err="1" smtClean="0"/>
              <a:t>their</a:t>
            </a:r>
            <a:r>
              <a:rPr lang="sv-SE" dirty="0" smtClean="0"/>
              <a:t> </a:t>
            </a:r>
            <a:r>
              <a:rPr lang="sv-SE" dirty="0" err="1" smtClean="0"/>
              <a:t>size</a:t>
            </a:r>
            <a:r>
              <a:rPr lang="sv-SE" dirty="0" smtClean="0"/>
              <a:t> </a:t>
            </a:r>
            <a:r>
              <a:rPr lang="sv-SE" dirty="0" err="1" smtClean="0"/>
              <a:t>increase</a:t>
            </a:r>
            <a:r>
              <a:rPr lang="sv-SE" dirty="0" smtClean="0"/>
              <a:t> </a:t>
            </a:r>
            <a:r>
              <a:rPr lang="sv-SE" dirty="0" err="1" smtClean="0"/>
              <a:t>upon</a:t>
            </a:r>
            <a:r>
              <a:rPr lang="sv-SE" dirty="0" smtClean="0"/>
              <a:t> </a:t>
            </a:r>
            <a:r>
              <a:rPr lang="sv-SE" dirty="0" err="1" smtClean="0"/>
              <a:t>proliferative</a:t>
            </a:r>
            <a:r>
              <a:rPr lang="sv-SE" dirty="0" smtClean="0"/>
              <a:t> stimuli 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520" y="3434210"/>
            <a:ext cx="4718304" cy="23253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64826" y="2157244"/>
            <a:ext cx="5105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The </a:t>
            </a:r>
            <a:r>
              <a:rPr lang="sv-SE" dirty="0" err="1" smtClean="0"/>
              <a:t>number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nuclei</a:t>
            </a:r>
            <a:r>
              <a:rPr lang="sv-SE" dirty="0" smtClean="0"/>
              <a:t> and </a:t>
            </a:r>
            <a:r>
              <a:rPr lang="sv-SE" dirty="0" err="1" smtClean="0"/>
              <a:t>increases</a:t>
            </a:r>
            <a:r>
              <a:rPr lang="sv-SE" dirty="0" smtClean="0"/>
              <a:t> and </a:t>
            </a:r>
            <a:r>
              <a:rPr lang="sv-SE" dirty="0" err="1" smtClean="0"/>
              <a:t>their</a:t>
            </a:r>
            <a:r>
              <a:rPr lang="sv-SE" dirty="0" smtClean="0"/>
              <a:t> </a:t>
            </a:r>
            <a:r>
              <a:rPr lang="sv-SE" dirty="0" err="1" smtClean="0"/>
              <a:t>conformation</a:t>
            </a:r>
            <a:r>
              <a:rPr lang="sv-SE" dirty="0" smtClean="0"/>
              <a:t> </a:t>
            </a:r>
            <a:r>
              <a:rPr lang="sv-SE" dirty="0" err="1" smtClean="0"/>
              <a:t>changes</a:t>
            </a:r>
            <a:r>
              <a:rPr lang="sv-SE" dirty="0" smtClean="0"/>
              <a:t> </a:t>
            </a:r>
            <a:r>
              <a:rPr lang="sv-SE" dirty="0" err="1" smtClean="0"/>
              <a:t>during</a:t>
            </a:r>
            <a:r>
              <a:rPr lang="sv-SE" dirty="0" smtClean="0"/>
              <a:t> </a:t>
            </a:r>
            <a:r>
              <a:rPr lang="sv-SE" dirty="0" err="1" smtClean="0"/>
              <a:t>differentiation</a:t>
            </a:r>
            <a:r>
              <a:rPr lang="sv-SE" dirty="0" smtClean="0"/>
              <a:t> 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975835" y="5816338"/>
            <a:ext cx="1410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 smtClean="0"/>
              <a:t>Lymphocytes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975835" y="3118893"/>
            <a:ext cx="3345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 smtClean="0"/>
              <a:t>Unstimulated</a:t>
            </a:r>
            <a:r>
              <a:rPr lang="sv-SE" dirty="0" smtClean="0"/>
              <a:t>                 </a:t>
            </a:r>
            <a:r>
              <a:rPr lang="sv-SE" dirty="0" err="1" smtClean="0"/>
              <a:t>stimulated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263904" y="268346"/>
            <a:ext cx="9198864" cy="13849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v-SE" sz="2800" dirty="0" smtClean="0"/>
              <a:t>The </a:t>
            </a:r>
            <a:r>
              <a:rPr lang="sv-SE" sz="2800" dirty="0" err="1" smtClean="0"/>
              <a:t>size</a:t>
            </a:r>
            <a:r>
              <a:rPr lang="sv-SE" sz="2800" dirty="0" smtClean="0"/>
              <a:t> and the </a:t>
            </a:r>
            <a:r>
              <a:rPr lang="sv-SE" sz="2800" dirty="0" err="1" smtClean="0"/>
              <a:t>number</a:t>
            </a:r>
            <a:r>
              <a:rPr lang="sv-SE" sz="2800" dirty="0" smtClean="0"/>
              <a:t> </a:t>
            </a:r>
            <a:r>
              <a:rPr lang="sv-SE" sz="2800" dirty="0" err="1" smtClean="0"/>
              <a:t>also</a:t>
            </a:r>
            <a:r>
              <a:rPr lang="sv-SE" sz="2800" dirty="0" smtClean="0"/>
              <a:t> </a:t>
            </a:r>
            <a:r>
              <a:rPr lang="sv-SE" sz="2800" dirty="0" err="1" smtClean="0"/>
              <a:t>change</a:t>
            </a:r>
            <a:r>
              <a:rPr lang="sv-SE" sz="2800" dirty="0" smtClean="0"/>
              <a:t> </a:t>
            </a:r>
            <a:r>
              <a:rPr lang="sv-SE" sz="2800" dirty="0" err="1" smtClean="0"/>
              <a:t>during</a:t>
            </a:r>
            <a:r>
              <a:rPr lang="sv-SE" sz="2800" dirty="0" smtClean="0"/>
              <a:t> </a:t>
            </a:r>
            <a:r>
              <a:rPr lang="sv-SE" sz="2800" dirty="0" err="1" smtClean="0"/>
              <a:t>proliferative</a:t>
            </a:r>
            <a:r>
              <a:rPr lang="sv-SE" sz="2800" dirty="0" smtClean="0"/>
              <a:t> stimulation – </a:t>
            </a:r>
            <a:r>
              <a:rPr lang="sv-SE" sz="2800" dirty="0" err="1" smtClean="0"/>
              <a:t>reflects</a:t>
            </a:r>
            <a:r>
              <a:rPr lang="sv-SE" sz="2800" dirty="0" smtClean="0"/>
              <a:t> the </a:t>
            </a:r>
            <a:r>
              <a:rPr lang="sv-SE" sz="2800" dirty="0" err="1"/>
              <a:t>i</a:t>
            </a:r>
            <a:r>
              <a:rPr lang="sv-SE" sz="2800" dirty="0" err="1" smtClean="0"/>
              <a:t>ncreased</a:t>
            </a:r>
            <a:r>
              <a:rPr lang="sv-SE" sz="2800" dirty="0" smtClean="0"/>
              <a:t> </a:t>
            </a:r>
            <a:r>
              <a:rPr lang="sv-SE" sz="2800" dirty="0" err="1" smtClean="0"/>
              <a:t>needs</a:t>
            </a:r>
            <a:r>
              <a:rPr lang="sv-SE" sz="2800" dirty="0" smtClean="0"/>
              <a:t> for protein </a:t>
            </a:r>
            <a:r>
              <a:rPr lang="sv-SE" sz="2800" dirty="0" err="1" smtClean="0"/>
              <a:t>synthesis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5673945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0624" y="502920"/>
            <a:ext cx="11466665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sv-SE" sz="2400" dirty="0"/>
              <a:t>T</a:t>
            </a:r>
            <a:r>
              <a:rPr lang="sv-SE" sz="2400" dirty="0" smtClean="0"/>
              <a:t>he </a:t>
            </a:r>
            <a:r>
              <a:rPr lang="sv-SE" sz="2400" dirty="0" err="1" smtClean="0"/>
              <a:t>transcription</a:t>
            </a:r>
            <a:r>
              <a:rPr lang="sv-SE" sz="2400" dirty="0" smtClean="0"/>
              <a:t> is under the </a:t>
            </a:r>
            <a:r>
              <a:rPr lang="sv-SE" sz="2400" dirty="0" err="1" smtClean="0"/>
              <a:t>control</a:t>
            </a:r>
            <a:r>
              <a:rPr lang="sv-SE" sz="2400" dirty="0" smtClean="0"/>
              <a:t> </a:t>
            </a:r>
            <a:r>
              <a:rPr lang="sv-SE" sz="2400" dirty="0" err="1" smtClean="0"/>
              <a:t>of</a:t>
            </a:r>
            <a:r>
              <a:rPr lang="sv-SE" sz="2400" dirty="0" smtClean="0"/>
              <a:t> </a:t>
            </a:r>
            <a:r>
              <a:rPr lang="sv-SE" sz="2400" dirty="0" err="1" smtClean="0"/>
              <a:t>proliferative</a:t>
            </a:r>
            <a:r>
              <a:rPr lang="sv-SE" sz="2400" dirty="0" smtClean="0"/>
              <a:t> signals, </a:t>
            </a:r>
            <a:r>
              <a:rPr lang="sv-SE" sz="2400" dirty="0" err="1" smtClean="0"/>
              <a:t>nutrients</a:t>
            </a:r>
            <a:r>
              <a:rPr lang="sv-SE" sz="2400" dirty="0" smtClean="0"/>
              <a:t>, c-</a:t>
            </a:r>
            <a:r>
              <a:rPr lang="sv-SE" sz="2400" dirty="0" err="1" smtClean="0"/>
              <a:t>Myc</a:t>
            </a:r>
            <a:r>
              <a:rPr lang="sv-SE" sz="2400" dirty="0" smtClean="0"/>
              <a:t>, p53 and RB </a:t>
            </a:r>
            <a:endParaRPr lang="en-GB" sz="2400" dirty="0"/>
          </a:p>
        </p:txBody>
      </p:sp>
      <p:sp>
        <p:nvSpPr>
          <p:cNvPr id="3" name="Rectangle 2"/>
          <p:cNvSpPr/>
          <p:nvPr/>
        </p:nvSpPr>
        <p:spPr>
          <a:xfrm>
            <a:off x="2798064" y="3968496"/>
            <a:ext cx="420624" cy="7787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 smtClean="0">
                <a:solidFill>
                  <a:schemeClr val="tx1"/>
                </a:solidFill>
              </a:rPr>
              <a:t>TTF1</a:t>
            </a:r>
            <a:endParaRPr lang="en-GB" sz="1600" dirty="0">
              <a:solidFill>
                <a:schemeClr val="tx1"/>
              </a:solidFill>
            </a:endParaRPr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1498029" y="4739005"/>
            <a:ext cx="7602537" cy="285750"/>
            <a:chOff x="517" y="6817"/>
            <a:chExt cx="10080" cy="360"/>
          </a:xfrm>
          <a:solidFill>
            <a:srgbClr val="92D050"/>
          </a:solidFill>
        </p:grpSpPr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517" y="6817"/>
              <a:ext cx="2520" cy="360"/>
              <a:chOff x="2137" y="6817"/>
              <a:chExt cx="2520" cy="360"/>
            </a:xfrm>
            <a:grpFill/>
          </p:grpSpPr>
          <p:grpSp>
            <p:nvGrpSpPr>
              <p:cNvPr id="39" name="Group 7"/>
              <p:cNvGrpSpPr>
                <a:grpSpLocks/>
              </p:cNvGrpSpPr>
              <p:nvPr/>
            </p:nvGrpSpPr>
            <p:grpSpPr bwMode="auto">
              <a:xfrm>
                <a:off x="213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45" name="AutoShape 8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46" name="Group 9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47" name="Freeform 10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48" name="Freeform 11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40" name="Group 12"/>
              <p:cNvGrpSpPr>
                <a:grpSpLocks/>
              </p:cNvGrpSpPr>
              <p:nvPr/>
            </p:nvGrpSpPr>
            <p:grpSpPr bwMode="auto">
              <a:xfrm>
                <a:off x="339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41" name="AutoShape 13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42" name="Group 14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43" name="Freeform 15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44" name="Freeform 16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</p:grpSp>
        <p:grpSp>
          <p:nvGrpSpPr>
            <p:cNvPr id="6" name="Group 17"/>
            <p:cNvGrpSpPr>
              <a:grpSpLocks/>
            </p:cNvGrpSpPr>
            <p:nvPr/>
          </p:nvGrpSpPr>
          <p:grpSpPr bwMode="auto">
            <a:xfrm>
              <a:off x="3037" y="6817"/>
              <a:ext cx="2520" cy="360"/>
              <a:chOff x="2137" y="6817"/>
              <a:chExt cx="2520" cy="360"/>
            </a:xfrm>
            <a:grpFill/>
          </p:grpSpPr>
          <p:grpSp>
            <p:nvGrpSpPr>
              <p:cNvPr id="29" name="Group 18"/>
              <p:cNvGrpSpPr>
                <a:grpSpLocks/>
              </p:cNvGrpSpPr>
              <p:nvPr/>
            </p:nvGrpSpPr>
            <p:grpSpPr bwMode="auto">
              <a:xfrm>
                <a:off x="213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35" name="AutoShape 19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36" name="Group 20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37" name="Freeform 21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8" name="Freeform 22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30" name="Group 23"/>
              <p:cNvGrpSpPr>
                <a:grpSpLocks/>
              </p:cNvGrpSpPr>
              <p:nvPr/>
            </p:nvGrpSpPr>
            <p:grpSpPr bwMode="auto">
              <a:xfrm>
                <a:off x="339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31" name="AutoShape 24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32" name="Group 25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33" name="Freeform 26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" name="Freeform 27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</p:grpSp>
        <p:grpSp>
          <p:nvGrpSpPr>
            <p:cNvPr id="7" name="Group 28"/>
            <p:cNvGrpSpPr>
              <a:grpSpLocks/>
            </p:cNvGrpSpPr>
            <p:nvPr/>
          </p:nvGrpSpPr>
          <p:grpSpPr bwMode="auto">
            <a:xfrm>
              <a:off x="8077" y="6817"/>
              <a:ext cx="2520" cy="360"/>
              <a:chOff x="2137" y="6817"/>
              <a:chExt cx="2520" cy="360"/>
            </a:xfrm>
            <a:grpFill/>
          </p:grpSpPr>
          <p:grpSp>
            <p:nvGrpSpPr>
              <p:cNvPr id="19" name="Group 29"/>
              <p:cNvGrpSpPr>
                <a:grpSpLocks/>
              </p:cNvGrpSpPr>
              <p:nvPr/>
            </p:nvGrpSpPr>
            <p:grpSpPr bwMode="auto">
              <a:xfrm>
                <a:off x="213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25" name="AutoShape 30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26" name="Group 31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27" name="Freeform 32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8" name="Freeform 33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20" name="Group 34"/>
              <p:cNvGrpSpPr>
                <a:grpSpLocks/>
              </p:cNvGrpSpPr>
              <p:nvPr/>
            </p:nvGrpSpPr>
            <p:grpSpPr bwMode="auto">
              <a:xfrm>
                <a:off x="339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21" name="AutoShape 35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22" name="Group 36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23" name="Freeform 37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4" name="Freeform 38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</p:grpSp>
        <p:grpSp>
          <p:nvGrpSpPr>
            <p:cNvPr id="8" name="Group 39"/>
            <p:cNvGrpSpPr>
              <a:grpSpLocks/>
            </p:cNvGrpSpPr>
            <p:nvPr/>
          </p:nvGrpSpPr>
          <p:grpSpPr bwMode="auto">
            <a:xfrm>
              <a:off x="5557" y="6817"/>
              <a:ext cx="2520" cy="360"/>
              <a:chOff x="2137" y="6817"/>
              <a:chExt cx="2520" cy="360"/>
            </a:xfrm>
            <a:grpFill/>
          </p:grpSpPr>
          <p:grpSp>
            <p:nvGrpSpPr>
              <p:cNvPr id="9" name="Group 40"/>
              <p:cNvGrpSpPr>
                <a:grpSpLocks/>
              </p:cNvGrpSpPr>
              <p:nvPr/>
            </p:nvGrpSpPr>
            <p:grpSpPr bwMode="auto">
              <a:xfrm>
                <a:off x="213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15" name="AutoShape 41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16" name="Group 42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17" name="Freeform 43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8" name="Freeform 44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10" name="Group 45"/>
              <p:cNvGrpSpPr>
                <a:grpSpLocks/>
              </p:cNvGrpSpPr>
              <p:nvPr/>
            </p:nvGrpSpPr>
            <p:grpSpPr bwMode="auto">
              <a:xfrm>
                <a:off x="339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11" name="AutoShape 46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12" name="Group 47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13" name="Freeform 48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4" name="Freeform 49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</p:grpSp>
      </p:grpSp>
      <p:sp>
        <p:nvSpPr>
          <p:cNvPr id="49" name="Rectangle 48"/>
          <p:cNvSpPr/>
          <p:nvPr/>
        </p:nvSpPr>
        <p:spPr>
          <a:xfrm>
            <a:off x="3218688" y="4824089"/>
            <a:ext cx="497637" cy="16853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3938814" y="4812263"/>
            <a:ext cx="503419" cy="17744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/>
          <p:cNvSpPr/>
          <p:nvPr/>
        </p:nvSpPr>
        <p:spPr>
          <a:xfrm>
            <a:off x="2898648" y="4683198"/>
            <a:ext cx="97551" cy="38934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Oval 51"/>
          <p:cNvSpPr/>
          <p:nvPr/>
        </p:nvSpPr>
        <p:spPr>
          <a:xfrm>
            <a:off x="2929637" y="3968496"/>
            <a:ext cx="771433" cy="86868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Oval 52"/>
          <p:cNvSpPr/>
          <p:nvPr/>
        </p:nvSpPr>
        <p:spPr>
          <a:xfrm>
            <a:off x="3168294" y="3962034"/>
            <a:ext cx="771433" cy="86868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 smtClean="0">
                <a:solidFill>
                  <a:schemeClr val="tx1"/>
                </a:solidFill>
              </a:rPr>
              <a:t>UBF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3948826" y="4281281"/>
            <a:ext cx="521208" cy="374904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Oval 54"/>
          <p:cNvSpPr/>
          <p:nvPr/>
        </p:nvSpPr>
        <p:spPr>
          <a:xfrm>
            <a:off x="4210702" y="4477223"/>
            <a:ext cx="521208" cy="374904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val 55"/>
          <p:cNvSpPr/>
          <p:nvPr/>
        </p:nvSpPr>
        <p:spPr>
          <a:xfrm>
            <a:off x="4618231" y="2432304"/>
            <a:ext cx="1638759" cy="932688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>
                <a:solidFill>
                  <a:schemeClr val="tx1"/>
                </a:solidFill>
              </a:rPr>
              <a:t>POL I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4648918" y="2317850"/>
            <a:ext cx="407713" cy="498502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A</a:t>
            </a:r>
            <a:endParaRPr lang="en-GB" dirty="0"/>
          </a:p>
        </p:txBody>
      </p:sp>
      <p:sp>
        <p:nvSpPr>
          <p:cNvPr id="58" name="Oval 57"/>
          <p:cNvSpPr/>
          <p:nvPr/>
        </p:nvSpPr>
        <p:spPr>
          <a:xfrm>
            <a:off x="4306824" y="2876523"/>
            <a:ext cx="985097" cy="38788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>
                <a:solidFill>
                  <a:schemeClr val="tx1"/>
                </a:solidFill>
              </a:rPr>
              <a:t>RRN3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3785615" y="4480560"/>
            <a:ext cx="684419" cy="37490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 smtClean="0">
                <a:solidFill>
                  <a:schemeClr val="tx1"/>
                </a:solidFill>
              </a:rPr>
              <a:t>SL1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60" name="Freeform 59"/>
          <p:cNvSpPr/>
          <p:nvPr/>
        </p:nvSpPr>
        <p:spPr>
          <a:xfrm>
            <a:off x="4315968" y="5210227"/>
            <a:ext cx="5103539" cy="286118"/>
          </a:xfrm>
          <a:custGeom>
            <a:avLst/>
            <a:gdLst>
              <a:gd name="connsiteX0" fmla="*/ 0 w 5103539"/>
              <a:gd name="connsiteY0" fmla="*/ 184733 h 286118"/>
              <a:gd name="connsiteX1" fmla="*/ 621792 w 5103539"/>
              <a:gd name="connsiteY1" fmla="*/ 1853 h 286118"/>
              <a:gd name="connsiteX2" fmla="*/ 1335024 w 5103539"/>
              <a:gd name="connsiteY2" fmla="*/ 285317 h 286118"/>
              <a:gd name="connsiteX3" fmla="*/ 2011680 w 5103539"/>
              <a:gd name="connsiteY3" fmla="*/ 93293 h 286118"/>
              <a:gd name="connsiteX4" fmla="*/ 2743200 w 5103539"/>
              <a:gd name="connsiteY4" fmla="*/ 285317 h 286118"/>
              <a:gd name="connsiteX5" fmla="*/ 3611880 w 5103539"/>
              <a:gd name="connsiteY5" fmla="*/ 93293 h 286118"/>
              <a:gd name="connsiteX6" fmla="*/ 4288536 w 5103539"/>
              <a:gd name="connsiteY6" fmla="*/ 285317 h 286118"/>
              <a:gd name="connsiteX7" fmla="*/ 5020056 w 5103539"/>
              <a:gd name="connsiteY7" fmla="*/ 157301 h 286118"/>
              <a:gd name="connsiteX8" fmla="*/ 5056632 w 5103539"/>
              <a:gd name="connsiteY8" fmla="*/ 157301 h 286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03539" h="286118">
                <a:moveTo>
                  <a:pt x="0" y="184733"/>
                </a:moveTo>
                <a:cubicBezTo>
                  <a:pt x="199644" y="84911"/>
                  <a:pt x="399288" y="-14911"/>
                  <a:pt x="621792" y="1853"/>
                </a:cubicBezTo>
                <a:cubicBezTo>
                  <a:pt x="844296" y="18617"/>
                  <a:pt x="1103376" y="270077"/>
                  <a:pt x="1335024" y="285317"/>
                </a:cubicBezTo>
                <a:cubicBezTo>
                  <a:pt x="1566672" y="300557"/>
                  <a:pt x="1776984" y="93293"/>
                  <a:pt x="2011680" y="93293"/>
                </a:cubicBezTo>
                <a:cubicBezTo>
                  <a:pt x="2246376" y="93293"/>
                  <a:pt x="2476500" y="285317"/>
                  <a:pt x="2743200" y="285317"/>
                </a:cubicBezTo>
                <a:cubicBezTo>
                  <a:pt x="3009900" y="285317"/>
                  <a:pt x="3354324" y="93293"/>
                  <a:pt x="3611880" y="93293"/>
                </a:cubicBezTo>
                <a:cubicBezTo>
                  <a:pt x="3869436" y="93293"/>
                  <a:pt x="4053840" y="274649"/>
                  <a:pt x="4288536" y="285317"/>
                </a:cubicBezTo>
                <a:cubicBezTo>
                  <a:pt x="4523232" y="295985"/>
                  <a:pt x="4892040" y="178637"/>
                  <a:pt x="5020056" y="157301"/>
                </a:cubicBezTo>
                <a:cubicBezTo>
                  <a:pt x="5148072" y="135965"/>
                  <a:pt x="5102352" y="146633"/>
                  <a:pt x="5056632" y="157301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61" name="Straight Arrow Connector 60"/>
          <p:cNvCxnSpPr/>
          <p:nvPr/>
        </p:nvCxnSpPr>
        <p:spPr>
          <a:xfrm flipV="1">
            <a:off x="9317736" y="5340096"/>
            <a:ext cx="192024" cy="18288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2668356" y="2317850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MAPK</a:t>
            </a:r>
            <a:endParaRPr lang="en-GB" dirty="0"/>
          </a:p>
        </p:txBody>
      </p:sp>
      <p:sp>
        <p:nvSpPr>
          <p:cNvPr id="63" name="TextBox 62"/>
          <p:cNvSpPr txBox="1"/>
          <p:nvPr/>
        </p:nvSpPr>
        <p:spPr>
          <a:xfrm>
            <a:off x="1764474" y="2682845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PI3K</a:t>
            </a:r>
            <a:endParaRPr lang="en-GB" dirty="0"/>
          </a:p>
        </p:txBody>
      </p:sp>
      <p:sp>
        <p:nvSpPr>
          <p:cNvPr id="64" name="TextBox 63"/>
          <p:cNvSpPr txBox="1"/>
          <p:nvPr/>
        </p:nvSpPr>
        <p:spPr>
          <a:xfrm>
            <a:off x="3663738" y="1948518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AKT</a:t>
            </a:r>
            <a:endParaRPr lang="en-GB" dirty="0"/>
          </a:p>
        </p:txBody>
      </p:sp>
      <p:sp>
        <p:nvSpPr>
          <p:cNvPr id="65" name="TextBox 64"/>
          <p:cNvSpPr txBox="1"/>
          <p:nvPr/>
        </p:nvSpPr>
        <p:spPr>
          <a:xfrm>
            <a:off x="1316736" y="3540500"/>
            <a:ext cx="752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 smtClean="0"/>
              <a:t>mTOR</a:t>
            </a:r>
            <a:endParaRPr lang="en-GB" dirty="0"/>
          </a:p>
        </p:txBody>
      </p:sp>
      <p:cxnSp>
        <p:nvCxnSpPr>
          <p:cNvPr id="66" name="Straight Arrow Connector 65"/>
          <p:cNvCxnSpPr/>
          <p:nvPr/>
        </p:nvCxnSpPr>
        <p:spPr>
          <a:xfrm>
            <a:off x="2397694" y="3814124"/>
            <a:ext cx="844630" cy="451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2440970" y="3052177"/>
            <a:ext cx="1026536" cy="7248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2527523" y="2962191"/>
            <a:ext cx="1590175" cy="10716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3285600" y="2682845"/>
            <a:ext cx="378138" cy="11393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3417872" y="2714786"/>
            <a:ext cx="923732" cy="13959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4098767" y="2408871"/>
            <a:ext cx="193756" cy="3716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 71"/>
          <p:cNvSpPr/>
          <p:nvPr/>
        </p:nvSpPr>
        <p:spPr>
          <a:xfrm>
            <a:off x="1316736" y="4468733"/>
            <a:ext cx="1481328" cy="74149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C-</a:t>
            </a:r>
            <a:r>
              <a:rPr lang="sv-SE" dirty="0" err="1" smtClean="0"/>
              <a:t>Myc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21799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4276854" y="2831255"/>
            <a:ext cx="2251075" cy="1749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/>
              <a:t>200 bp over the transcription start site is remodelled in the presence of WSTF- MNase walking</a:t>
            </a:r>
          </a:p>
        </p:txBody>
      </p:sp>
      <p:pic>
        <p:nvPicPr>
          <p:cNvPr id="3" name="Picture 9" descr="MNase flat line pi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914" y="2042700"/>
            <a:ext cx="4261159" cy="238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10"/>
          <p:cNvSpPr>
            <a:spLocks noChangeArrowheads="1"/>
          </p:cNvSpPr>
          <p:nvPr/>
        </p:nvSpPr>
        <p:spPr bwMode="auto">
          <a:xfrm>
            <a:off x="8624664" y="2831255"/>
            <a:ext cx="727480" cy="1356697"/>
          </a:xfrm>
          <a:prstGeom prst="ellips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1882077" y="5470525"/>
            <a:ext cx="7602537" cy="285750"/>
            <a:chOff x="517" y="6817"/>
            <a:chExt cx="10080" cy="360"/>
          </a:xfrm>
          <a:solidFill>
            <a:srgbClr val="92D050"/>
          </a:solidFill>
        </p:grpSpPr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517" y="6817"/>
              <a:ext cx="2520" cy="360"/>
              <a:chOff x="2137" y="6817"/>
              <a:chExt cx="2520" cy="360"/>
            </a:xfrm>
            <a:grpFill/>
          </p:grpSpPr>
          <p:grpSp>
            <p:nvGrpSpPr>
              <p:cNvPr id="40" name="Group 7"/>
              <p:cNvGrpSpPr>
                <a:grpSpLocks/>
              </p:cNvGrpSpPr>
              <p:nvPr/>
            </p:nvGrpSpPr>
            <p:grpSpPr bwMode="auto">
              <a:xfrm>
                <a:off x="213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46" name="AutoShape 8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47" name="Group 9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48" name="Freeform 10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49" name="Freeform 11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41" name="Group 12"/>
              <p:cNvGrpSpPr>
                <a:grpSpLocks/>
              </p:cNvGrpSpPr>
              <p:nvPr/>
            </p:nvGrpSpPr>
            <p:grpSpPr bwMode="auto">
              <a:xfrm>
                <a:off x="339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42" name="AutoShape 13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43" name="Group 14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44" name="Freeform 15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45" name="Freeform 16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</p:grpSp>
        <p:grpSp>
          <p:nvGrpSpPr>
            <p:cNvPr id="7" name="Group 17"/>
            <p:cNvGrpSpPr>
              <a:grpSpLocks/>
            </p:cNvGrpSpPr>
            <p:nvPr/>
          </p:nvGrpSpPr>
          <p:grpSpPr bwMode="auto">
            <a:xfrm>
              <a:off x="3037" y="6817"/>
              <a:ext cx="2520" cy="360"/>
              <a:chOff x="2137" y="6817"/>
              <a:chExt cx="2520" cy="360"/>
            </a:xfrm>
            <a:grpFill/>
          </p:grpSpPr>
          <p:grpSp>
            <p:nvGrpSpPr>
              <p:cNvPr id="30" name="Group 18"/>
              <p:cNvGrpSpPr>
                <a:grpSpLocks/>
              </p:cNvGrpSpPr>
              <p:nvPr/>
            </p:nvGrpSpPr>
            <p:grpSpPr bwMode="auto">
              <a:xfrm>
                <a:off x="213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36" name="AutoShape 19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37" name="Group 20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38" name="Freeform 21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9" name="Freeform 22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31" name="Group 23"/>
              <p:cNvGrpSpPr>
                <a:grpSpLocks/>
              </p:cNvGrpSpPr>
              <p:nvPr/>
            </p:nvGrpSpPr>
            <p:grpSpPr bwMode="auto">
              <a:xfrm>
                <a:off x="339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32" name="AutoShape 24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33" name="Group 25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34" name="Freeform 26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5" name="Freeform 27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</p:grpSp>
        <p:grpSp>
          <p:nvGrpSpPr>
            <p:cNvPr id="8" name="Group 28"/>
            <p:cNvGrpSpPr>
              <a:grpSpLocks/>
            </p:cNvGrpSpPr>
            <p:nvPr/>
          </p:nvGrpSpPr>
          <p:grpSpPr bwMode="auto">
            <a:xfrm>
              <a:off x="8077" y="6817"/>
              <a:ext cx="2520" cy="360"/>
              <a:chOff x="2137" y="6817"/>
              <a:chExt cx="2520" cy="360"/>
            </a:xfrm>
            <a:grpFill/>
          </p:grpSpPr>
          <p:grpSp>
            <p:nvGrpSpPr>
              <p:cNvPr id="20" name="Group 29"/>
              <p:cNvGrpSpPr>
                <a:grpSpLocks/>
              </p:cNvGrpSpPr>
              <p:nvPr/>
            </p:nvGrpSpPr>
            <p:grpSpPr bwMode="auto">
              <a:xfrm>
                <a:off x="213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26" name="AutoShape 30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27" name="Group 26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28" name="Freeform 27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9" name="Freeform 28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21" name="Group 34"/>
              <p:cNvGrpSpPr>
                <a:grpSpLocks/>
              </p:cNvGrpSpPr>
              <p:nvPr/>
            </p:nvGrpSpPr>
            <p:grpSpPr bwMode="auto">
              <a:xfrm>
                <a:off x="339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22" name="AutoShape 35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23" name="Group 36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24" name="Freeform 37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5" name="Freeform 38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</p:grpSp>
        <p:grpSp>
          <p:nvGrpSpPr>
            <p:cNvPr id="9" name="Group 39"/>
            <p:cNvGrpSpPr>
              <a:grpSpLocks/>
            </p:cNvGrpSpPr>
            <p:nvPr/>
          </p:nvGrpSpPr>
          <p:grpSpPr bwMode="auto">
            <a:xfrm>
              <a:off x="5557" y="6817"/>
              <a:ext cx="2520" cy="360"/>
              <a:chOff x="2137" y="6817"/>
              <a:chExt cx="2520" cy="360"/>
            </a:xfrm>
            <a:grpFill/>
          </p:grpSpPr>
          <p:grpSp>
            <p:nvGrpSpPr>
              <p:cNvPr id="10" name="Group 40"/>
              <p:cNvGrpSpPr>
                <a:grpSpLocks/>
              </p:cNvGrpSpPr>
              <p:nvPr/>
            </p:nvGrpSpPr>
            <p:grpSpPr bwMode="auto">
              <a:xfrm>
                <a:off x="213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16" name="AutoShape 41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17" name="Group 42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18" name="Freeform 43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9" name="Freeform 44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11" name="Group 45"/>
              <p:cNvGrpSpPr>
                <a:grpSpLocks/>
              </p:cNvGrpSpPr>
              <p:nvPr/>
            </p:nvGrpSpPr>
            <p:grpSpPr bwMode="auto">
              <a:xfrm>
                <a:off x="339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12" name="AutoShape 46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13" name="Group 47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14" name="Freeform 48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5" name="Freeform 49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</p:grpSp>
      </p:grpSp>
      <p:sp>
        <p:nvSpPr>
          <p:cNvPr id="50" name="Line 153"/>
          <p:cNvSpPr>
            <a:spLocks noChangeShapeType="1"/>
          </p:cNvSpPr>
          <p:nvPr/>
        </p:nvSpPr>
        <p:spPr bwMode="auto">
          <a:xfrm flipV="1">
            <a:off x="3825177" y="5254625"/>
            <a:ext cx="0" cy="3603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" name="Line 154"/>
          <p:cNvSpPr>
            <a:spLocks noChangeShapeType="1"/>
          </p:cNvSpPr>
          <p:nvPr/>
        </p:nvSpPr>
        <p:spPr bwMode="auto">
          <a:xfrm>
            <a:off x="3825177" y="5254625"/>
            <a:ext cx="7207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2" name="Oval 10"/>
          <p:cNvSpPr>
            <a:spLocks noChangeArrowheads="1"/>
          </p:cNvSpPr>
          <p:nvPr/>
        </p:nvSpPr>
        <p:spPr bwMode="auto">
          <a:xfrm>
            <a:off x="2794663" y="4810786"/>
            <a:ext cx="1117937" cy="1554481"/>
          </a:xfrm>
          <a:prstGeom prst="ellips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3" name="Oval 52"/>
          <p:cNvSpPr/>
          <p:nvPr/>
        </p:nvSpPr>
        <p:spPr>
          <a:xfrm>
            <a:off x="2918024" y="5355176"/>
            <a:ext cx="955890" cy="4332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Oval 53"/>
          <p:cNvSpPr/>
          <p:nvPr/>
        </p:nvSpPr>
        <p:spPr>
          <a:xfrm>
            <a:off x="1600200" y="4187952"/>
            <a:ext cx="1146563" cy="62283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Pol I</a:t>
            </a:r>
            <a:endParaRPr lang="en-GB" dirty="0"/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2548712" y="4848031"/>
            <a:ext cx="419827" cy="4112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500526" y="420423"/>
            <a:ext cx="1050069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sz="2800" dirty="0" smtClean="0"/>
              <a:t>And </a:t>
            </a:r>
            <a:r>
              <a:rPr lang="sv-SE" sz="2800" dirty="0" err="1" smtClean="0"/>
              <a:t>also</a:t>
            </a:r>
            <a:r>
              <a:rPr lang="sv-SE" sz="2800" dirty="0" smtClean="0"/>
              <a:t> by </a:t>
            </a:r>
            <a:r>
              <a:rPr lang="sv-SE" sz="2800" dirty="0" err="1" smtClean="0"/>
              <a:t>chromatin</a:t>
            </a:r>
            <a:r>
              <a:rPr lang="sv-SE" sz="2800" dirty="0" smtClean="0"/>
              <a:t> and </a:t>
            </a:r>
            <a:r>
              <a:rPr lang="sv-SE" sz="2800" dirty="0" err="1" smtClean="0"/>
              <a:t>chromatin</a:t>
            </a:r>
            <a:r>
              <a:rPr lang="sv-SE" sz="2800" dirty="0" smtClean="0"/>
              <a:t> </a:t>
            </a:r>
            <a:r>
              <a:rPr lang="sv-SE" sz="2800" dirty="0" err="1" smtClean="0"/>
              <a:t>remodelling</a:t>
            </a:r>
            <a:r>
              <a:rPr lang="sv-SE" sz="2800" dirty="0" smtClean="0"/>
              <a:t> </a:t>
            </a:r>
            <a:r>
              <a:rPr lang="sv-SE" sz="2800" dirty="0" err="1" smtClean="0"/>
              <a:t>complexes</a:t>
            </a:r>
            <a:r>
              <a:rPr lang="sv-SE" sz="2800" dirty="0" smtClean="0"/>
              <a:t> – B-WICH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5369412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8991" y="2284929"/>
            <a:ext cx="9781845" cy="101566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v-SE" sz="2000" dirty="0" smtClean="0"/>
              <a:t>Not </a:t>
            </a:r>
            <a:r>
              <a:rPr lang="sv-SE" sz="2000" dirty="0" err="1" smtClean="0"/>
              <a:t>gain</a:t>
            </a:r>
            <a:r>
              <a:rPr lang="sv-SE" sz="2000" dirty="0" smtClean="0"/>
              <a:t> </a:t>
            </a:r>
            <a:r>
              <a:rPr lang="sv-SE" sz="2000" dirty="0" err="1" smtClean="0"/>
              <a:t>of</a:t>
            </a:r>
            <a:r>
              <a:rPr lang="sv-SE" sz="2000" dirty="0" smtClean="0"/>
              <a:t> </a:t>
            </a:r>
            <a:r>
              <a:rPr lang="sv-SE" sz="2000" dirty="0" err="1" smtClean="0"/>
              <a:t>function</a:t>
            </a:r>
            <a:r>
              <a:rPr lang="sv-SE" sz="2000" dirty="0" smtClean="0"/>
              <a:t> </a:t>
            </a:r>
            <a:r>
              <a:rPr lang="sv-SE" sz="2000" dirty="0" err="1" smtClean="0"/>
              <a:t>of</a:t>
            </a:r>
            <a:r>
              <a:rPr lang="sv-SE" sz="2000" dirty="0" smtClean="0"/>
              <a:t> RNA pol I </a:t>
            </a:r>
            <a:r>
              <a:rPr lang="sv-SE" sz="2000" dirty="0" err="1" smtClean="0"/>
              <a:t>machinery</a:t>
            </a:r>
            <a:r>
              <a:rPr lang="sv-SE" sz="2000" dirty="0" smtClean="0"/>
              <a:t>, </a:t>
            </a:r>
            <a:r>
              <a:rPr lang="sv-SE" sz="2000" dirty="0" err="1" smtClean="0"/>
              <a:t>rather</a:t>
            </a:r>
            <a:r>
              <a:rPr lang="sv-SE" sz="2000" dirty="0" smtClean="0"/>
              <a:t> the </a:t>
            </a:r>
            <a:r>
              <a:rPr lang="sv-SE" sz="2000" dirty="0" err="1" smtClean="0"/>
              <a:t>regulatory</a:t>
            </a:r>
            <a:r>
              <a:rPr lang="sv-SE" sz="2000" dirty="0" smtClean="0"/>
              <a:t> proteins – c-</a:t>
            </a:r>
            <a:r>
              <a:rPr lang="sv-SE" sz="2000" dirty="0" err="1" smtClean="0"/>
              <a:t>Myc</a:t>
            </a:r>
            <a:r>
              <a:rPr lang="sv-SE" sz="2000" dirty="0" smtClean="0"/>
              <a:t>, Rb, p-53</a:t>
            </a:r>
          </a:p>
          <a:p>
            <a:endParaRPr lang="sv-SE" sz="2000" dirty="0" smtClean="0"/>
          </a:p>
          <a:p>
            <a:r>
              <a:rPr lang="sv-SE" sz="2000" dirty="0" err="1" smtClean="0"/>
              <a:t>Chromatin</a:t>
            </a:r>
            <a:r>
              <a:rPr lang="sv-SE" sz="2000" dirty="0"/>
              <a:t>?</a:t>
            </a:r>
            <a:endParaRPr lang="sv-SE" sz="20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76072" y="804672"/>
            <a:ext cx="10315709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sv-SE" sz="3200" dirty="0" err="1" smtClean="0"/>
              <a:t>Ribosomal</a:t>
            </a:r>
            <a:r>
              <a:rPr lang="sv-SE" sz="3200" dirty="0" smtClean="0"/>
              <a:t> </a:t>
            </a:r>
            <a:r>
              <a:rPr lang="sv-SE" sz="3200" dirty="0" err="1" smtClean="0"/>
              <a:t>transcription</a:t>
            </a:r>
            <a:r>
              <a:rPr lang="sv-SE" sz="3200" dirty="0" smtClean="0"/>
              <a:t> is </a:t>
            </a:r>
            <a:r>
              <a:rPr lang="sv-SE" sz="3200" dirty="0" err="1" smtClean="0"/>
              <a:t>often</a:t>
            </a:r>
            <a:r>
              <a:rPr lang="sv-SE" sz="3200" dirty="0" smtClean="0"/>
              <a:t> </a:t>
            </a:r>
            <a:r>
              <a:rPr lang="sv-SE" sz="3200" dirty="0" err="1" smtClean="0"/>
              <a:t>dysregulated</a:t>
            </a:r>
            <a:r>
              <a:rPr lang="sv-SE" sz="3200" dirty="0" smtClean="0"/>
              <a:t> in </a:t>
            </a:r>
            <a:r>
              <a:rPr lang="sv-SE" sz="3200" dirty="0" err="1" smtClean="0"/>
              <a:t>tumour</a:t>
            </a:r>
            <a:r>
              <a:rPr lang="sv-SE" sz="3200" dirty="0" smtClean="0"/>
              <a:t> cells</a:t>
            </a:r>
            <a:endParaRPr lang="en-GB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712481" y="4052222"/>
            <a:ext cx="10514866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sv-SE" sz="3600" dirty="0" err="1" smtClean="0"/>
              <a:t>Nucleolus</a:t>
            </a:r>
            <a:r>
              <a:rPr lang="sv-SE" sz="3600" dirty="0" smtClean="0"/>
              <a:t> and </a:t>
            </a:r>
            <a:r>
              <a:rPr lang="sv-SE" sz="3600" dirty="0" err="1" smtClean="0"/>
              <a:t>ribosomal</a:t>
            </a:r>
            <a:r>
              <a:rPr lang="sv-SE" sz="3600" dirty="0" smtClean="0"/>
              <a:t> </a:t>
            </a:r>
            <a:r>
              <a:rPr lang="sv-SE" sz="3600" dirty="0" err="1" smtClean="0"/>
              <a:t>transcription</a:t>
            </a:r>
            <a:r>
              <a:rPr lang="sv-SE" sz="3600" dirty="0" smtClean="0"/>
              <a:t> is a stress </a:t>
            </a:r>
            <a:r>
              <a:rPr lang="sv-SE" sz="3600" dirty="0" err="1" smtClean="0"/>
              <a:t>centre</a:t>
            </a:r>
            <a:endParaRPr lang="en-GB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1216152" y="5019700"/>
            <a:ext cx="2246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DNA </a:t>
            </a:r>
            <a:r>
              <a:rPr lang="sv-SE" dirty="0" err="1" smtClean="0"/>
              <a:t>damage</a:t>
            </a:r>
            <a:r>
              <a:rPr lang="sv-SE" dirty="0" smtClean="0"/>
              <a:t>, </a:t>
            </a:r>
            <a:r>
              <a:rPr lang="sv-SE" dirty="0" err="1" smtClean="0"/>
              <a:t>hypoxia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712481" y="582026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dirty="0" err="1"/>
              <a:t>Ribosomal</a:t>
            </a:r>
            <a:r>
              <a:rPr lang="sv-SE" dirty="0"/>
              <a:t> </a:t>
            </a:r>
            <a:r>
              <a:rPr lang="sv-SE" dirty="0" err="1"/>
              <a:t>pertubation</a:t>
            </a:r>
            <a:r>
              <a:rPr lang="sv-SE" dirty="0"/>
              <a:t> </a:t>
            </a:r>
            <a:r>
              <a:rPr lang="sv-SE" dirty="0" err="1"/>
              <a:t>induces</a:t>
            </a:r>
            <a:r>
              <a:rPr lang="sv-SE" dirty="0"/>
              <a:t> cell </a:t>
            </a:r>
            <a:r>
              <a:rPr lang="sv-SE" dirty="0" err="1"/>
              <a:t>cycle</a:t>
            </a:r>
            <a:r>
              <a:rPr lang="sv-SE" dirty="0"/>
              <a:t> arrest G1/S</a:t>
            </a:r>
          </a:p>
          <a:p>
            <a:endParaRPr lang="sv-SE" dirty="0"/>
          </a:p>
          <a:p>
            <a:r>
              <a:rPr lang="sv-SE" dirty="0"/>
              <a:t>p53 </a:t>
            </a:r>
            <a:r>
              <a:rPr lang="sv-SE" dirty="0" err="1"/>
              <a:t>dependet</a:t>
            </a:r>
            <a:r>
              <a:rPr lang="sv-SE" dirty="0"/>
              <a:t> </a:t>
            </a:r>
            <a:r>
              <a:rPr lang="sv-SE" dirty="0" err="1" smtClean="0"/>
              <a:t>apoptosis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1078991" y="1847088"/>
            <a:ext cx="3219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To </a:t>
            </a:r>
            <a:r>
              <a:rPr lang="sv-SE" dirty="0" err="1" smtClean="0"/>
              <a:t>meet</a:t>
            </a:r>
            <a:r>
              <a:rPr lang="sv-SE" dirty="0"/>
              <a:t> </a:t>
            </a:r>
            <a:r>
              <a:rPr lang="sv-SE" dirty="0" smtClean="0"/>
              <a:t>the </a:t>
            </a:r>
            <a:r>
              <a:rPr lang="sv-SE" dirty="0" err="1" smtClean="0"/>
              <a:t>need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ribosomes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17784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3504" y="3236976"/>
            <a:ext cx="866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The </a:t>
            </a:r>
            <a:r>
              <a:rPr lang="sv-SE" dirty="0" err="1" smtClean="0"/>
              <a:t>chromatin</a:t>
            </a:r>
            <a:r>
              <a:rPr lang="sv-SE" dirty="0" smtClean="0"/>
              <a:t> </a:t>
            </a:r>
            <a:r>
              <a:rPr lang="sv-SE" dirty="0" err="1" smtClean="0"/>
              <a:t>structure</a:t>
            </a:r>
            <a:r>
              <a:rPr lang="sv-SE" dirty="0" smtClean="0"/>
              <a:t> is </a:t>
            </a:r>
            <a:r>
              <a:rPr lang="sv-SE" dirty="0" err="1" smtClean="0"/>
              <a:t>changed</a:t>
            </a:r>
            <a:r>
              <a:rPr lang="sv-SE" dirty="0" smtClean="0"/>
              <a:t> at the </a:t>
            </a:r>
            <a:r>
              <a:rPr lang="sv-SE" dirty="0" err="1" smtClean="0"/>
              <a:t>locus</a:t>
            </a:r>
            <a:r>
              <a:rPr lang="sv-SE" dirty="0" smtClean="0"/>
              <a:t>, </a:t>
            </a:r>
            <a:r>
              <a:rPr lang="sv-SE" dirty="0" err="1" smtClean="0"/>
              <a:t>more</a:t>
            </a:r>
            <a:r>
              <a:rPr lang="sv-SE" dirty="0" smtClean="0"/>
              <a:t> genes </a:t>
            </a:r>
            <a:r>
              <a:rPr lang="sv-SE" dirty="0" err="1" smtClean="0"/>
              <a:t>are</a:t>
            </a:r>
            <a:r>
              <a:rPr lang="sv-SE" dirty="0" smtClean="0"/>
              <a:t> in an </a:t>
            </a:r>
            <a:r>
              <a:rPr lang="sv-SE" dirty="0" err="1" smtClean="0"/>
              <a:t>open</a:t>
            </a:r>
            <a:r>
              <a:rPr lang="sv-SE" dirty="0" smtClean="0"/>
              <a:t> </a:t>
            </a:r>
            <a:r>
              <a:rPr lang="sv-SE" dirty="0" err="1" smtClean="0"/>
              <a:t>configuration</a:t>
            </a:r>
            <a:r>
              <a:rPr lang="sv-SE" dirty="0" smtClean="0"/>
              <a:t> </a:t>
            </a:r>
            <a:r>
              <a:rPr lang="sv-SE" dirty="0" err="1" smtClean="0"/>
              <a:t>without</a:t>
            </a:r>
            <a:r>
              <a:rPr lang="sv-SE" dirty="0" smtClean="0"/>
              <a:t> </a:t>
            </a:r>
            <a:r>
              <a:rPr lang="sv-SE" dirty="0" err="1" smtClean="0"/>
              <a:t>being</a:t>
            </a:r>
            <a:r>
              <a:rPr lang="sv-SE" dirty="0" smtClean="0"/>
              <a:t> </a:t>
            </a:r>
            <a:r>
              <a:rPr lang="sv-SE" dirty="0" err="1" smtClean="0"/>
              <a:t>transcribed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66344" y="569822"/>
            <a:ext cx="9386416" cy="123110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sv-SE" sz="2800" dirty="0" smtClean="0"/>
              <a:t>Not </a:t>
            </a:r>
            <a:r>
              <a:rPr lang="sv-SE" sz="2800" dirty="0"/>
              <a:t>all cancer cells </a:t>
            </a:r>
            <a:r>
              <a:rPr lang="sv-SE" sz="2800" dirty="0" err="1"/>
              <a:t>have</a:t>
            </a:r>
            <a:r>
              <a:rPr lang="sv-SE" sz="2800" dirty="0"/>
              <a:t> </a:t>
            </a:r>
            <a:r>
              <a:rPr lang="sv-SE" sz="2800" dirty="0" err="1"/>
              <a:t>larger</a:t>
            </a:r>
            <a:r>
              <a:rPr lang="sv-SE" sz="2800" dirty="0"/>
              <a:t> </a:t>
            </a:r>
            <a:r>
              <a:rPr lang="sv-SE" sz="2800" dirty="0" err="1"/>
              <a:t>nucleoli</a:t>
            </a:r>
            <a:r>
              <a:rPr lang="sv-SE" sz="2800" dirty="0"/>
              <a:t> or </a:t>
            </a:r>
            <a:r>
              <a:rPr lang="sv-SE" sz="2800" dirty="0" err="1"/>
              <a:t>have</a:t>
            </a:r>
            <a:r>
              <a:rPr lang="sv-SE" sz="2800" dirty="0"/>
              <a:t> a </a:t>
            </a:r>
            <a:r>
              <a:rPr lang="sv-SE" sz="2800" dirty="0" err="1"/>
              <a:t>higher</a:t>
            </a:r>
            <a:r>
              <a:rPr lang="sv-SE" sz="2800" dirty="0"/>
              <a:t> rate </a:t>
            </a:r>
            <a:r>
              <a:rPr lang="sv-SE" sz="2800" dirty="0" err="1"/>
              <a:t>of</a:t>
            </a:r>
            <a:r>
              <a:rPr lang="sv-SE" sz="2800" dirty="0"/>
              <a:t> </a:t>
            </a:r>
            <a:endParaRPr lang="sv-SE" sz="2800" dirty="0" smtClean="0"/>
          </a:p>
          <a:p>
            <a:r>
              <a:rPr lang="sv-SE" sz="2800" dirty="0" err="1" smtClean="0"/>
              <a:t>ribosomal</a:t>
            </a:r>
            <a:r>
              <a:rPr lang="sv-SE" sz="2800" dirty="0" smtClean="0"/>
              <a:t> </a:t>
            </a:r>
            <a:r>
              <a:rPr lang="sv-SE" sz="2800" dirty="0" err="1" smtClean="0"/>
              <a:t>transcription</a:t>
            </a:r>
            <a:endParaRPr lang="sv-SE" sz="2800" dirty="0"/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03504" y="2230130"/>
            <a:ext cx="6108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p</a:t>
            </a:r>
            <a:r>
              <a:rPr lang="sv-SE" dirty="0" smtClean="0"/>
              <a:t>53 or Rb minus cells – </a:t>
            </a:r>
            <a:r>
              <a:rPr lang="sv-SE" dirty="0" err="1" smtClean="0"/>
              <a:t>more</a:t>
            </a:r>
            <a:r>
              <a:rPr lang="sv-SE" dirty="0" smtClean="0"/>
              <a:t> sensitive to </a:t>
            </a:r>
            <a:r>
              <a:rPr lang="sv-SE" dirty="0" err="1" smtClean="0"/>
              <a:t>ribosomal</a:t>
            </a:r>
            <a:r>
              <a:rPr lang="sv-SE" dirty="0" smtClean="0"/>
              <a:t> </a:t>
            </a:r>
            <a:r>
              <a:rPr lang="sv-SE" dirty="0" err="1" smtClean="0"/>
              <a:t>disruptions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92918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5840" y="420624"/>
            <a:ext cx="6108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P53 or Rb minus cells – </a:t>
            </a:r>
            <a:r>
              <a:rPr lang="sv-SE" dirty="0" err="1" smtClean="0"/>
              <a:t>more</a:t>
            </a:r>
            <a:r>
              <a:rPr lang="sv-SE" dirty="0" smtClean="0"/>
              <a:t> sensitive to </a:t>
            </a:r>
            <a:r>
              <a:rPr lang="sv-SE" dirty="0" err="1" smtClean="0"/>
              <a:t>ribosomal</a:t>
            </a:r>
            <a:r>
              <a:rPr lang="sv-SE" dirty="0" smtClean="0"/>
              <a:t> </a:t>
            </a:r>
            <a:r>
              <a:rPr lang="sv-SE" dirty="0" err="1" smtClean="0"/>
              <a:t>disruptions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005840" y="1618488"/>
            <a:ext cx="519507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dirty="0" err="1" smtClean="0"/>
              <a:t>One</a:t>
            </a:r>
            <a:r>
              <a:rPr lang="sv-SE" dirty="0" smtClean="0"/>
              <a:t> </a:t>
            </a:r>
            <a:r>
              <a:rPr lang="sv-SE" dirty="0" err="1" smtClean="0"/>
              <a:t>idea</a:t>
            </a:r>
            <a:r>
              <a:rPr lang="sv-SE" dirty="0" smtClean="0"/>
              <a:t> is </a:t>
            </a:r>
            <a:r>
              <a:rPr lang="sv-SE" dirty="0" err="1" smtClean="0"/>
              <a:t>that</a:t>
            </a:r>
            <a:r>
              <a:rPr lang="sv-SE" dirty="0" smtClean="0"/>
              <a:t> the </a:t>
            </a:r>
            <a:r>
              <a:rPr lang="sv-SE" dirty="0" err="1" smtClean="0"/>
              <a:t>level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ribosome</a:t>
            </a:r>
            <a:r>
              <a:rPr lang="sv-SE" dirty="0" smtClean="0"/>
              <a:t> </a:t>
            </a:r>
            <a:r>
              <a:rPr lang="sv-SE" dirty="0" err="1" smtClean="0"/>
              <a:t>will</a:t>
            </a:r>
            <a:r>
              <a:rPr lang="sv-SE" dirty="0" smtClean="0"/>
              <a:t> get </a:t>
            </a:r>
            <a:r>
              <a:rPr lang="sv-SE" dirty="0" err="1" smtClean="0"/>
              <a:t>too</a:t>
            </a:r>
            <a:r>
              <a:rPr lang="sv-SE" dirty="0" smtClean="0"/>
              <a:t> </a:t>
            </a:r>
            <a:r>
              <a:rPr lang="sv-SE" dirty="0" err="1" smtClean="0"/>
              <a:t>low</a:t>
            </a:r>
            <a:endParaRPr lang="sv-SE" dirty="0" smtClean="0"/>
          </a:p>
          <a:p>
            <a:r>
              <a:rPr lang="sv-SE" dirty="0" smtClean="0"/>
              <a:t>- </a:t>
            </a:r>
            <a:r>
              <a:rPr lang="sv-SE" dirty="0" err="1" smtClean="0"/>
              <a:t>Leads</a:t>
            </a:r>
            <a:r>
              <a:rPr lang="sv-SE" dirty="0" smtClean="0"/>
              <a:t> to cell </a:t>
            </a:r>
            <a:r>
              <a:rPr lang="sv-SE" dirty="0" err="1" smtClean="0"/>
              <a:t>death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564" y="1191768"/>
            <a:ext cx="3398293" cy="2438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05840" y="4526280"/>
            <a:ext cx="72618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dirty="0" err="1" smtClean="0"/>
              <a:t>One</a:t>
            </a:r>
            <a:r>
              <a:rPr lang="sv-SE" dirty="0" smtClean="0"/>
              <a:t> </a:t>
            </a:r>
            <a:r>
              <a:rPr lang="sv-SE" dirty="0" err="1" smtClean="0"/>
              <a:t>idea</a:t>
            </a:r>
            <a:r>
              <a:rPr lang="sv-SE" dirty="0" smtClean="0"/>
              <a:t> is </a:t>
            </a:r>
            <a:r>
              <a:rPr lang="sv-SE" dirty="0" err="1" smtClean="0"/>
              <a:t>that</a:t>
            </a:r>
            <a:r>
              <a:rPr lang="sv-SE" dirty="0" smtClean="0"/>
              <a:t> </a:t>
            </a:r>
            <a:r>
              <a:rPr lang="sv-SE" dirty="0" err="1" smtClean="0"/>
              <a:t>more</a:t>
            </a:r>
            <a:r>
              <a:rPr lang="sv-SE" dirty="0" smtClean="0"/>
              <a:t> </a:t>
            </a:r>
            <a:r>
              <a:rPr lang="sv-SE" dirty="0" err="1" smtClean="0"/>
              <a:t>instable</a:t>
            </a:r>
            <a:r>
              <a:rPr lang="sv-SE" dirty="0" smtClean="0"/>
              <a:t> </a:t>
            </a:r>
            <a:r>
              <a:rPr lang="sv-SE" dirty="0" err="1" smtClean="0"/>
              <a:t>locus</a:t>
            </a:r>
            <a:r>
              <a:rPr lang="sv-SE" dirty="0" smtClean="0"/>
              <a:t>, </a:t>
            </a:r>
            <a:r>
              <a:rPr lang="sv-SE" dirty="0" err="1" smtClean="0"/>
              <a:t>more</a:t>
            </a:r>
            <a:r>
              <a:rPr lang="sv-SE" dirty="0" smtClean="0"/>
              <a:t> </a:t>
            </a:r>
            <a:r>
              <a:rPr lang="sv-SE" dirty="0" err="1" smtClean="0"/>
              <a:t>recombination</a:t>
            </a:r>
            <a:r>
              <a:rPr lang="sv-SE" dirty="0" smtClean="0"/>
              <a:t> and DNA </a:t>
            </a:r>
            <a:r>
              <a:rPr lang="sv-SE" dirty="0" err="1" smtClean="0"/>
              <a:t>damage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005840" y="5660136"/>
            <a:ext cx="6812280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v-SE" sz="2800" dirty="0" err="1" smtClean="0"/>
              <a:t>Ribosomal</a:t>
            </a:r>
            <a:r>
              <a:rPr lang="sv-SE" sz="2800" dirty="0" smtClean="0"/>
              <a:t> </a:t>
            </a:r>
            <a:r>
              <a:rPr lang="sv-SE" sz="2800" dirty="0" err="1" smtClean="0"/>
              <a:t>transcription</a:t>
            </a:r>
            <a:r>
              <a:rPr lang="sv-SE" sz="2800" dirty="0" smtClean="0"/>
              <a:t> is </a:t>
            </a:r>
            <a:r>
              <a:rPr lang="sv-SE" sz="2800" dirty="0" err="1" smtClean="0"/>
              <a:t>now</a:t>
            </a:r>
            <a:r>
              <a:rPr lang="sv-SE" sz="2800" dirty="0" smtClean="0"/>
              <a:t> </a:t>
            </a:r>
            <a:r>
              <a:rPr lang="sv-SE" sz="2800" dirty="0" err="1" smtClean="0"/>
              <a:t>targeted</a:t>
            </a:r>
            <a:r>
              <a:rPr lang="sv-SE" sz="2800" dirty="0" smtClean="0"/>
              <a:t> in cancer </a:t>
            </a:r>
            <a:r>
              <a:rPr lang="sv-SE" sz="2800" dirty="0" err="1" smtClean="0"/>
              <a:t>treatments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614452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02023" y="332520"/>
            <a:ext cx="5356787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b="1" dirty="0"/>
              <a:t>The dynamic chromatin </a:t>
            </a:r>
            <a:r>
              <a:rPr lang="en-GB" altLang="en-US" sz="2400" b="1" dirty="0" smtClean="0"/>
              <a:t>structure in cells</a:t>
            </a:r>
            <a:endParaRPr lang="en-GB" altLang="en-US" sz="2400" b="1" dirty="0"/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684213" y="5013325"/>
            <a:ext cx="7602537" cy="285750"/>
            <a:chOff x="517" y="6817"/>
            <a:chExt cx="10080" cy="360"/>
          </a:xfrm>
          <a:solidFill>
            <a:srgbClr val="92D050"/>
          </a:solidFill>
        </p:grpSpPr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517" y="6817"/>
              <a:ext cx="2520" cy="360"/>
              <a:chOff x="2137" y="6817"/>
              <a:chExt cx="2520" cy="360"/>
            </a:xfrm>
            <a:grpFill/>
          </p:grpSpPr>
          <p:grpSp>
            <p:nvGrpSpPr>
              <p:cNvPr id="38" name="Group 7"/>
              <p:cNvGrpSpPr>
                <a:grpSpLocks/>
              </p:cNvGrpSpPr>
              <p:nvPr/>
            </p:nvGrpSpPr>
            <p:grpSpPr bwMode="auto">
              <a:xfrm>
                <a:off x="213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44" name="AutoShape 8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45" name="Group 9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46" name="Freeform 10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47" name="Freeform 11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39" name="Group 12"/>
              <p:cNvGrpSpPr>
                <a:grpSpLocks/>
              </p:cNvGrpSpPr>
              <p:nvPr/>
            </p:nvGrpSpPr>
            <p:grpSpPr bwMode="auto">
              <a:xfrm>
                <a:off x="339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40" name="AutoShape 13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41" name="Group 14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42" name="Freeform 15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43" name="Freeform 16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</p:grpSp>
        <p:grpSp>
          <p:nvGrpSpPr>
            <p:cNvPr id="5" name="Group 17"/>
            <p:cNvGrpSpPr>
              <a:grpSpLocks/>
            </p:cNvGrpSpPr>
            <p:nvPr/>
          </p:nvGrpSpPr>
          <p:grpSpPr bwMode="auto">
            <a:xfrm>
              <a:off x="3037" y="6817"/>
              <a:ext cx="2520" cy="360"/>
              <a:chOff x="2137" y="6817"/>
              <a:chExt cx="2520" cy="360"/>
            </a:xfrm>
            <a:grpFill/>
          </p:grpSpPr>
          <p:grpSp>
            <p:nvGrpSpPr>
              <p:cNvPr id="28" name="Group 18"/>
              <p:cNvGrpSpPr>
                <a:grpSpLocks/>
              </p:cNvGrpSpPr>
              <p:nvPr/>
            </p:nvGrpSpPr>
            <p:grpSpPr bwMode="auto">
              <a:xfrm>
                <a:off x="213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34" name="AutoShape 19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35" name="Group 20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36" name="Freeform 21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7" name="Freeform 22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29" name="Group 23"/>
              <p:cNvGrpSpPr>
                <a:grpSpLocks/>
              </p:cNvGrpSpPr>
              <p:nvPr/>
            </p:nvGrpSpPr>
            <p:grpSpPr bwMode="auto">
              <a:xfrm>
                <a:off x="339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30" name="AutoShape 24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31" name="Group 25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32" name="Freeform 26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3" name="Freeform 27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</p:grpSp>
        <p:grpSp>
          <p:nvGrpSpPr>
            <p:cNvPr id="6" name="Group 28"/>
            <p:cNvGrpSpPr>
              <a:grpSpLocks/>
            </p:cNvGrpSpPr>
            <p:nvPr/>
          </p:nvGrpSpPr>
          <p:grpSpPr bwMode="auto">
            <a:xfrm>
              <a:off x="8077" y="6817"/>
              <a:ext cx="2520" cy="360"/>
              <a:chOff x="2137" y="6817"/>
              <a:chExt cx="2520" cy="360"/>
            </a:xfrm>
            <a:grpFill/>
          </p:grpSpPr>
          <p:grpSp>
            <p:nvGrpSpPr>
              <p:cNvPr id="18" name="Group 29"/>
              <p:cNvGrpSpPr>
                <a:grpSpLocks/>
              </p:cNvGrpSpPr>
              <p:nvPr/>
            </p:nvGrpSpPr>
            <p:grpSpPr bwMode="auto">
              <a:xfrm>
                <a:off x="213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24" name="AutoShape 30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25" name="Group 31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26" name="Freeform 32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7" name="Freeform 33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19" name="Group 34"/>
              <p:cNvGrpSpPr>
                <a:grpSpLocks/>
              </p:cNvGrpSpPr>
              <p:nvPr/>
            </p:nvGrpSpPr>
            <p:grpSpPr bwMode="auto">
              <a:xfrm>
                <a:off x="339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20" name="AutoShape 35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21" name="Group 36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22" name="Freeform 37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3" name="Freeform 38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</p:grpSp>
        <p:grpSp>
          <p:nvGrpSpPr>
            <p:cNvPr id="7" name="Group 39"/>
            <p:cNvGrpSpPr>
              <a:grpSpLocks/>
            </p:cNvGrpSpPr>
            <p:nvPr/>
          </p:nvGrpSpPr>
          <p:grpSpPr bwMode="auto">
            <a:xfrm>
              <a:off x="5557" y="6817"/>
              <a:ext cx="2520" cy="360"/>
              <a:chOff x="2137" y="6817"/>
              <a:chExt cx="2520" cy="360"/>
            </a:xfrm>
            <a:grpFill/>
          </p:grpSpPr>
          <p:grpSp>
            <p:nvGrpSpPr>
              <p:cNvPr id="8" name="Group 40"/>
              <p:cNvGrpSpPr>
                <a:grpSpLocks/>
              </p:cNvGrpSpPr>
              <p:nvPr/>
            </p:nvGrpSpPr>
            <p:grpSpPr bwMode="auto">
              <a:xfrm>
                <a:off x="213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14" name="AutoShape 41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15" name="Group 42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16" name="Freeform 43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7" name="Freeform 44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9" name="Group 45"/>
              <p:cNvGrpSpPr>
                <a:grpSpLocks/>
              </p:cNvGrpSpPr>
              <p:nvPr/>
            </p:nvGrpSpPr>
            <p:grpSpPr bwMode="auto">
              <a:xfrm>
                <a:off x="339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10" name="AutoShape 46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11" name="Group 47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12" name="Freeform 48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3" name="Freeform 49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</p:grpSp>
      </p:grpSp>
      <p:grpSp>
        <p:nvGrpSpPr>
          <p:cNvPr id="48" name="Group 50"/>
          <p:cNvGrpSpPr>
            <a:grpSpLocks/>
          </p:cNvGrpSpPr>
          <p:nvPr/>
        </p:nvGrpSpPr>
        <p:grpSpPr bwMode="auto">
          <a:xfrm>
            <a:off x="609600" y="1828800"/>
            <a:ext cx="7602538" cy="285750"/>
            <a:chOff x="517" y="6817"/>
            <a:chExt cx="10080" cy="360"/>
          </a:xfrm>
          <a:solidFill>
            <a:schemeClr val="accent6">
              <a:lumMod val="60000"/>
              <a:lumOff val="40000"/>
            </a:schemeClr>
          </a:solidFill>
        </p:grpSpPr>
        <p:grpSp>
          <p:nvGrpSpPr>
            <p:cNvPr id="49" name="Group 51"/>
            <p:cNvGrpSpPr>
              <a:grpSpLocks/>
            </p:cNvGrpSpPr>
            <p:nvPr/>
          </p:nvGrpSpPr>
          <p:grpSpPr bwMode="auto">
            <a:xfrm>
              <a:off x="517" y="6817"/>
              <a:ext cx="2520" cy="360"/>
              <a:chOff x="2137" y="6817"/>
              <a:chExt cx="2520" cy="360"/>
            </a:xfrm>
            <a:grpFill/>
          </p:grpSpPr>
          <p:grpSp>
            <p:nvGrpSpPr>
              <p:cNvPr id="83" name="Group 52"/>
              <p:cNvGrpSpPr>
                <a:grpSpLocks/>
              </p:cNvGrpSpPr>
              <p:nvPr/>
            </p:nvGrpSpPr>
            <p:grpSpPr bwMode="auto">
              <a:xfrm>
                <a:off x="213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89" name="AutoShape 53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90" name="Group 54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91" name="Freeform 55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92" name="Freeform 56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84" name="Group 57"/>
              <p:cNvGrpSpPr>
                <a:grpSpLocks/>
              </p:cNvGrpSpPr>
              <p:nvPr/>
            </p:nvGrpSpPr>
            <p:grpSpPr bwMode="auto">
              <a:xfrm>
                <a:off x="339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85" name="AutoShape 58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86" name="Group 59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87" name="Freeform 60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88" name="Freeform 61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</p:grpSp>
        <p:grpSp>
          <p:nvGrpSpPr>
            <p:cNvPr id="50" name="Group 62"/>
            <p:cNvGrpSpPr>
              <a:grpSpLocks/>
            </p:cNvGrpSpPr>
            <p:nvPr/>
          </p:nvGrpSpPr>
          <p:grpSpPr bwMode="auto">
            <a:xfrm>
              <a:off x="3037" y="6817"/>
              <a:ext cx="2520" cy="360"/>
              <a:chOff x="2137" y="6817"/>
              <a:chExt cx="2520" cy="360"/>
            </a:xfrm>
            <a:grpFill/>
          </p:grpSpPr>
          <p:grpSp>
            <p:nvGrpSpPr>
              <p:cNvPr id="73" name="Group 63"/>
              <p:cNvGrpSpPr>
                <a:grpSpLocks/>
              </p:cNvGrpSpPr>
              <p:nvPr/>
            </p:nvGrpSpPr>
            <p:grpSpPr bwMode="auto">
              <a:xfrm>
                <a:off x="213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79" name="AutoShape 64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80" name="Group 65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81" name="Freeform 66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82" name="Freeform 67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74" name="Group 68"/>
              <p:cNvGrpSpPr>
                <a:grpSpLocks/>
              </p:cNvGrpSpPr>
              <p:nvPr/>
            </p:nvGrpSpPr>
            <p:grpSpPr bwMode="auto">
              <a:xfrm>
                <a:off x="339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75" name="AutoShape 69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76" name="Group 70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77" name="Freeform 71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78" name="Freeform 72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</p:grpSp>
        <p:grpSp>
          <p:nvGrpSpPr>
            <p:cNvPr id="51" name="Group 73"/>
            <p:cNvGrpSpPr>
              <a:grpSpLocks/>
            </p:cNvGrpSpPr>
            <p:nvPr/>
          </p:nvGrpSpPr>
          <p:grpSpPr bwMode="auto">
            <a:xfrm>
              <a:off x="8077" y="6817"/>
              <a:ext cx="2520" cy="360"/>
              <a:chOff x="2137" y="6817"/>
              <a:chExt cx="2520" cy="360"/>
            </a:xfrm>
            <a:grpFill/>
          </p:grpSpPr>
          <p:grpSp>
            <p:nvGrpSpPr>
              <p:cNvPr id="63" name="Group 74"/>
              <p:cNvGrpSpPr>
                <a:grpSpLocks/>
              </p:cNvGrpSpPr>
              <p:nvPr/>
            </p:nvGrpSpPr>
            <p:grpSpPr bwMode="auto">
              <a:xfrm>
                <a:off x="213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69" name="AutoShape 75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70" name="Group 76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71" name="Freeform 77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72" name="Freeform 78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64" name="Group 79"/>
              <p:cNvGrpSpPr>
                <a:grpSpLocks/>
              </p:cNvGrpSpPr>
              <p:nvPr/>
            </p:nvGrpSpPr>
            <p:grpSpPr bwMode="auto">
              <a:xfrm>
                <a:off x="339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65" name="AutoShape 80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66" name="Group 81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67" name="Freeform 82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8" name="Freeform 83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</p:grpSp>
        <p:grpSp>
          <p:nvGrpSpPr>
            <p:cNvPr id="52" name="Group 84"/>
            <p:cNvGrpSpPr>
              <a:grpSpLocks/>
            </p:cNvGrpSpPr>
            <p:nvPr/>
          </p:nvGrpSpPr>
          <p:grpSpPr bwMode="auto">
            <a:xfrm>
              <a:off x="5557" y="6817"/>
              <a:ext cx="2520" cy="360"/>
              <a:chOff x="2137" y="6817"/>
              <a:chExt cx="2520" cy="360"/>
            </a:xfrm>
            <a:grpFill/>
          </p:grpSpPr>
          <p:grpSp>
            <p:nvGrpSpPr>
              <p:cNvPr id="53" name="Group 85"/>
              <p:cNvGrpSpPr>
                <a:grpSpLocks/>
              </p:cNvGrpSpPr>
              <p:nvPr/>
            </p:nvGrpSpPr>
            <p:grpSpPr bwMode="auto">
              <a:xfrm>
                <a:off x="213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59" name="AutoShape 86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60" name="Group 87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61" name="Freeform 88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2" name="Freeform 89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54" name="Group 90"/>
              <p:cNvGrpSpPr>
                <a:grpSpLocks/>
              </p:cNvGrpSpPr>
              <p:nvPr/>
            </p:nvGrpSpPr>
            <p:grpSpPr bwMode="auto">
              <a:xfrm>
                <a:off x="339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55" name="AutoShape 91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56" name="Group 92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57" name="Freeform 93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58" name="Freeform 94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</p:grpSp>
      </p:grpSp>
      <p:grpSp>
        <p:nvGrpSpPr>
          <p:cNvPr id="93" name="Group 95"/>
          <p:cNvGrpSpPr>
            <a:grpSpLocks/>
          </p:cNvGrpSpPr>
          <p:nvPr/>
        </p:nvGrpSpPr>
        <p:grpSpPr bwMode="auto">
          <a:xfrm>
            <a:off x="1042988" y="1773238"/>
            <a:ext cx="7602537" cy="285750"/>
            <a:chOff x="517" y="6817"/>
            <a:chExt cx="10080" cy="360"/>
          </a:xfrm>
          <a:solidFill>
            <a:srgbClr val="92D050"/>
          </a:solidFill>
        </p:grpSpPr>
        <p:grpSp>
          <p:nvGrpSpPr>
            <p:cNvPr id="94" name="Group 96"/>
            <p:cNvGrpSpPr>
              <a:grpSpLocks/>
            </p:cNvGrpSpPr>
            <p:nvPr/>
          </p:nvGrpSpPr>
          <p:grpSpPr bwMode="auto">
            <a:xfrm>
              <a:off x="517" y="6817"/>
              <a:ext cx="2520" cy="360"/>
              <a:chOff x="2137" y="6817"/>
              <a:chExt cx="2520" cy="360"/>
            </a:xfrm>
            <a:grpFill/>
          </p:grpSpPr>
          <p:grpSp>
            <p:nvGrpSpPr>
              <p:cNvPr id="128" name="Group 97"/>
              <p:cNvGrpSpPr>
                <a:grpSpLocks/>
              </p:cNvGrpSpPr>
              <p:nvPr/>
            </p:nvGrpSpPr>
            <p:grpSpPr bwMode="auto">
              <a:xfrm>
                <a:off x="213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134" name="AutoShape 98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135" name="Group 99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136" name="Freeform 100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37" name="Freeform 101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129" name="Group 102"/>
              <p:cNvGrpSpPr>
                <a:grpSpLocks/>
              </p:cNvGrpSpPr>
              <p:nvPr/>
            </p:nvGrpSpPr>
            <p:grpSpPr bwMode="auto">
              <a:xfrm>
                <a:off x="339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130" name="AutoShape 103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131" name="Group 104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132" name="Freeform 105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33" name="Freeform 106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</p:grpSp>
        <p:grpSp>
          <p:nvGrpSpPr>
            <p:cNvPr id="95" name="Group 107"/>
            <p:cNvGrpSpPr>
              <a:grpSpLocks/>
            </p:cNvGrpSpPr>
            <p:nvPr/>
          </p:nvGrpSpPr>
          <p:grpSpPr bwMode="auto">
            <a:xfrm>
              <a:off x="3037" y="6817"/>
              <a:ext cx="2520" cy="360"/>
              <a:chOff x="2137" y="6817"/>
              <a:chExt cx="2520" cy="360"/>
            </a:xfrm>
            <a:grpFill/>
          </p:grpSpPr>
          <p:grpSp>
            <p:nvGrpSpPr>
              <p:cNvPr id="118" name="Group 108"/>
              <p:cNvGrpSpPr>
                <a:grpSpLocks/>
              </p:cNvGrpSpPr>
              <p:nvPr/>
            </p:nvGrpSpPr>
            <p:grpSpPr bwMode="auto">
              <a:xfrm>
                <a:off x="213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124" name="AutoShape 109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125" name="Group 110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126" name="Freeform 111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27" name="Freeform 112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119" name="Group 113"/>
              <p:cNvGrpSpPr>
                <a:grpSpLocks/>
              </p:cNvGrpSpPr>
              <p:nvPr/>
            </p:nvGrpSpPr>
            <p:grpSpPr bwMode="auto">
              <a:xfrm>
                <a:off x="339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120" name="AutoShape 114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121" name="Group 115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122" name="Freeform 116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23" name="Freeform 117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</p:grpSp>
        <p:grpSp>
          <p:nvGrpSpPr>
            <p:cNvPr id="96" name="Group 118"/>
            <p:cNvGrpSpPr>
              <a:grpSpLocks/>
            </p:cNvGrpSpPr>
            <p:nvPr/>
          </p:nvGrpSpPr>
          <p:grpSpPr bwMode="auto">
            <a:xfrm>
              <a:off x="8077" y="6817"/>
              <a:ext cx="2520" cy="360"/>
              <a:chOff x="2137" y="6817"/>
              <a:chExt cx="2520" cy="360"/>
            </a:xfrm>
            <a:grpFill/>
          </p:grpSpPr>
          <p:grpSp>
            <p:nvGrpSpPr>
              <p:cNvPr id="108" name="Group 119"/>
              <p:cNvGrpSpPr>
                <a:grpSpLocks/>
              </p:cNvGrpSpPr>
              <p:nvPr/>
            </p:nvGrpSpPr>
            <p:grpSpPr bwMode="auto">
              <a:xfrm>
                <a:off x="213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114" name="AutoShape 120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115" name="Group 121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116" name="Freeform 122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17" name="Freeform 123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109" name="Group 124"/>
              <p:cNvGrpSpPr>
                <a:grpSpLocks/>
              </p:cNvGrpSpPr>
              <p:nvPr/>
            </p:nvGrpSpPr>
            <p:grpSpPr bwMode="auto">
              <a:xfrm>
                <a:off x="339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110" name="AutoShape 125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111" name="Group 126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112" name="Freeform 127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13" name="Freeform 128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</p:grpSp>
        <p:grpSp>
          <p:nvGrpSpPr>
            <p:cNvPr id="97" name="Group 129"/>
            <p:cNvGrpSpPr>
              <a:grpSpLocks/>
            </p:cNvGrpSpPr>
            <p:nvPr/>
          </p:nvGrpSpPr>
          <p:grpSpPr bwMode="auto">
            <a:xfrm>
              <a:off x="5557" y="6817"/>
              <a:ext cx="2520" cy="360"/>
              <a:chOff x="2137" y="6817"/>
              <a:chExt cx="2520" cy="360"/>
            </a:xfrm>
            <a:grpFill/>
          </p:grpSpPr>
          <p:grpSp>
            <p:nvGrpSpPr>
              <p:cNvPr id="98" name="Group 130"/>
              <p:cNvGrpSpPr>
                <a:grpSpLocks/>
              </p:cNvGrpSpPr>
              <p:nvPr/>
            </p:nvGrpSpPr>
            <p:grpSpPr bwMode="auto">
              <a:xfrm>
                <a:off x="213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104" name="AutoShape 131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105" name="Group 132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106" name="Freeform 133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07" name="Freeform 134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99" name="Group 135"/>
              <p:cNvGrpSpPr>
                <a:grpSpLocks/>
              </p:cNvGrpSpPr>
              <p:nvPr/>
            </p:nvGrpSpPr>
            <p:grpSpPr bwMode="auto">
              <a:xfrm>
                <a:off x="339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100" name="AutoShape 136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101" name="Group 137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102" name="Freeform 138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03" name="Freeform 139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</p:grpSp>
      </p:grpSp>
      <p:sp>
        <p:nvSpPr>
          <p:cNvPr id="138" name="Line 140"/>
          <p:cNvSpPr>
            <a:spLocks noChangeShapeType="1"/>
          </p:cNvSpPr>
          <p:nvPr/>
        </p:nvSpPr>
        <p:spPr bwMode="auto">
          <a:xfrm>
            <a:off x="4284663" y="2924175"/>
            <a:ext cx="0" cy="17287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9" name="Text Box 147"/>
          <p:cNvSpPr txBox="1">
            <a:spLocks noChangeArrowheads="1"/>
          </p:cNvSpPr>
          <p:nvPr/>
        </p:nvSpPr>
        <p:spPr bwMode="auto">
          <a:xfrm>
            <a:off x="7605684" y="1016221"/>
            <a:ext cx="2616935" cy="36933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dirty="0" smtClean="0"/>
              <a:t>Inactive, heterochromatin</a:t>
            </a:r>
            <a:endParaRPr lang="en-GB" altLang="en-US" dirty="0"/>
          </a:p>
        </p:txBody>
      </p:sp>
      <p:sp>
        <p:nvSpPr>
          <p:cNvPr id="140" name="Text Box 148"/>
          <p:cNvSpPr txBox="1">
            <a:spLocks noChangeArrowheads="1"/>
          </p:cNvSpPr>
          <p:nvPr/>
        </p:nvSpPr>
        <p:spPr bwMode="auto">
          <a:xfrm>
            <a:off x="7876612" y="5628132"/>
            <a:ext cx="2072940" cy="36933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dirty="0" smtClean="0"/>
              <a:t>Active, </a:t>
            </a:r>
            <a:r>
              <a:rPr lang="en-GB" altLang="en-US" dirty="0" err="1" smtClean="0"/>
              <a:t>euchromatin</a:t>
            </a:r>
            <a:endParaRPr lang="en-GB" altLang="en-US" dirty="0"/>
          </a:p>
        </p:txBody>
      </p:sp>
      <p:sp>
        <p:nvSpPr>
          <p:cNvPr id="141" name="Line 149"/>
          <p:cNvSpPr>
            <a:spLocks noChangeShapeType="1"/>
          </p:cNvSpPr>
          <p:nvPr/>
        </p:nvSpPr>
        <p:spPr bwMode="auto">
          <a:xfrm flipV="1">
            <a:off x="2771775" y="1628775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2" name="Text Box 150"/>
          <p:cNvSpPr txBox="1">
            <a:spLocks noChangeArrowheads="1"/>
          </p:cNvSpPr>
          <p:nvPr/>
        </p:nvSpPr>
        <p:spPr bwMode="auto">
          <a:xfrm>
            <a:off x="2555875" y="1252538"/>
            <a:ext cx="51117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/>
              <a:t>Me</a:t>
            </a:r>
          </a:p>
        </p:txBody>
      </p:sp>
      <p:sp>
        <p:nvSpPr>
          <p:cNvPr id="143" name="Line 151"/>
          <p:cNvSpPr>
            <a:spLocks noChangeShapeType="1"/>
          </p:cNvSpPr>
          <p:nvPr/>
        </p:nvSpPr>
        <p:spPr bwMode="auto">
          <a:xfrm flipV="1">
            <a:off x="3203575" y="1412875"/>
            <a:ext cx="0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4" name="Line 152"/>
          <p:cNvSpPr>
            <a:spLocks noChangeShapeType="1"/>
          </p:cNvSpPr>
          <p:nvPr/>
        </p:nvSpPr>
        <p:spPr bwMode="auto">
          <a:xfrm>
            <a:off x="3203575" y="1412875"/>
            <a:ext cx="647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5" name="Line 153"/>
          <p:cNvSpPr>
            <a:spLocks noChangeShapeType="1"/>
          </p:cNvSpPr>
          <p:nvPr/>
        </p:nvSpPr>
        <p:spPr bwMode="auto">
          <a:xfrm flipV="1">
            <a:off x="2627313" y="4797425"/>
            <a:ext cx="0" cy="3603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6" name="Line 154"/>
          <p:cNvSpPr>
            <a:spLocks noChangeShapeType="1"/>
          </p:cNvSpPr>
          <p:nvPr/>
        </p:nvSpPr>
        <p:spPr bwMode="auto">
          <a:xfrm>
            <a:off x="2627313" y="4797425"/>
            <a:ext cx="7207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7" name="Line 155"/>
          <p:cNvSpPr>
            <a:spLocks noChangeShapeType="1"/>
          </p:cNvSpPr>
          <p:nvPr/>
        </p:nvSpPr>
        <p:spPr bwMode="auto">
          <a:xfrm flipH="1">
            <a:off x="3348038" y="1196975"/>
            <a:ext cx="431800" cy="3603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8" name="Line 156"/>
          <p:cNvSpPr>
            <a:spLocks noChangeShapeType="1"/>
          </p:cNvSpPr>
          <p:nvPr/>
        </p:nvSpPr>
        <p:spPr bwMode="auto">
          <a:xfrm>
            <a:off x="3348038" y="1196975"/>
            <a:ext cx="431800" cy="431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9" name="Text Box 157"/>
          <p:cNvSpPr txBox="1">
            <a:spLocks noChangeArrowheads="1"/>
          </p:cNvSpPr>
          <p:nvPr/>
        </p:nvSpPr>
        <p:spPr bwMode="auto">
          <a:xfrm>
            <a:off x="6227763" y="5661025"/>
            <a:ext cx="13532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dirty="0" smtClean="0"/>
              <a:t>mRNA/</a:t>
            </a:r>
            <a:r>
              <a:rPr lang="en-GB" altLang="en-US" dirty="0" err="1" smtClean="0"/>
              <a:t>rRNA</a:t>
            </a:r>
            <a:endParaRPr lang="en-GB" altLang="en-US" dirty="0"/>
          </a:p>
        </p:txBody>
      </p:sp>
      <p:sp>
        <p:nvSpPr>
          <p:cNvPr id="150" name="Line 159"/>
          <p:cNvSpPr>
            <a:spLocks noChangeShapeType="1"/>
          </p:cNvSpPr>
          <p:nvPr/>
        </p:nvSpPr>
        <p:spPr bwMode="auto">
          <a:xfrm>
            <a:off x="3419475" y="2060575"/>
            <a:ext cx="730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1" name="Line 160"/>
          <p:cNvSpPr>
            <a:spLocks noChangeShapeType="1"/>
          </p:cNvSpPr>
          <p:nvPr/>
        </p:nvSpPr>
        <p:spPr bwMode="auto">
          <a:xfrm>
            <a:off x="2195513" y="53006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2" name="Line 161"/>
          <p:cNvSpPr>
            <a:spLocks noChangeShapeType="1"/>
          </p:cNvSpPr>
          <p:nvPr/>
        </p:nvSpPr>
        <p:spPr bwMode="auto">
          <a:xfrm flipH="1" flipV="1">
            <a:off x="1692275" y="4797425"/>
            <a:ext cx="2873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3" name="Text Box 162"/>
          <p:cNvSpPr txBox="1">
            <a:spLocks noChangeArrowheads="1"/>
          </p:cNvSpPr>
          <p:nvPr/>
        </p:nvSpPr>
        <p:spPr bwMode="auto">
          <a:xfrm>
            <a:off x="1311275" y="4456113"/>
            <a:ext cx="450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/>
              <a:t>Ac</a:t>
            </a:r>
          </a:p>
        </p:txBody>
      </p:sp>
      <p:sp>
        <p:nvSpPr>
          <p:cNvPr id="154" name="Text Box 163"/>
          <p:cNvSpPr txBox="1">
            <a:spLocks noChangeArrowheads="1"/>
          </p:cNvSpPr>
          <p:nvPr/>
        </p:nvSpPr>
        <p:spPr bwMode="auto">
          <a:xfrm>
            <a:off x="1863662" y="5681790"/>
            <a:ext cx="4683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dirty="0" smtClean="0"/>
              <a:t> Ac</a:t>
            </a:r>
            <a:endParaRPr lang="en-GB" altLang="en-US" dirty="0"/>
          </a:p>
        </p:txBody>
      </p:sp>
      <p:sp>
        <p:nvSpPr>
          <p:cNvPr id="155" name="Text Box 164"/>
          <p:cNvSpPr txBox="1">
            <a:spLocks noChangeArrowheads="1"/>
          </p:cNvSpPr>
          <p:nvPr/>
        </p:nvSpPr>
        <p:spPr bwMode="auto">
          <a:xfrm>
            <a:off x="3471863" y="2152650"/>
            <a:ext cx="501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/>
              <a:t>me</a:t>
            </a:r>
          </a:p>
        </p:txBody>
      </p:sp>
      <p:sp>
        <p:nvSpPr>
          <p:cNvPr id="156" name="Oval 165"/>
          <p:cNvSpPr>
            <a:spLocks noChangeArrowheads="1"/>
          </p:cNvSpPr>
          <p:nvPr/>
        </p:nvSpPr>
        <p:spPr bwMode="auto">
          <a:xfrm>
            <a:off x="1331913" y="4508500"/>
            <a:ext cx="431800" cy="2889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7" name="Oval 166"/>
          <p:cNvSpPr>
            <a:spLocks noChangeArrowheads="1"/>
          </p:cNvSpPr>
          <p:nvPr/>
        </p:nvSpPr>
        <p:spPr bwMode="auto">
          <a:xfrm>
            <a:off x="1920875" y="5725033"/>
            <a:ext cx="431800" cy="2889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8" name="Oval 167"/>
          <p:cNvSpPr>
            <a:spLocks noChangeArrowheads="1"/>
          </p:cNvSpPr>
          <p:nvPr/>
        </p:nvSpPr>
        <p:spPr bwMode="auto">
          <a:xfrm>
            <a:off x="3492500" y="2205038"/>
            <a:ext cx="431800" cy="287337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9" name="Freeform 158"/>
          <p:cNvSpPr/>
          <p:nvPr/>
        </p:nvSpPr>
        <p:spPr>
          <a:xfrm>
            <a:off x="4279392" y="2203680"/>
            <a:ext cx="1627659" cy="329208"/>
          </a:xfrm>
          <a:custGeom>
            <a:avLst/>
            <a:gdLst>
              <a:gd name="connsiteX0" fmla="*/ 0 w 1627659"/>
              <a:gd name="connsiteY0" fmla="*/ 329208 h 329208"/>
              <a:gd name="connsiteX1" fmla="*/ 722376 w 1627659"/>
              <a:gd name="connsiteY1" fmla="*/ 24 h 329208"/>
              <a:gd name="connsiteX2" fmla="*/ 1399032 w 1627659"/>
              <a:gd name="connsiteY2" fmla="*/ 310920 h 329208"/>
              <a:gd name="connsiteX3" fmla="*/ 1545336 w 1627659"/>
              <a:gd name="connsiteY3" fmla="*/ 182904 h 329208"/>
              <a:gd name="connsiteX4" fmla="*/ 1536192 w 1627659"/>
              <a:gd name="connsiteY4" fmla="*/ 192048 h 329208"/>
              <a:gd name="connsiteX5" fmla="*/ 1554480 w 1627659"/>
              <a:gd name="connsiteY5" fmla="*/ 192048 h 329208"/>
              <a:gd name="connsiteX6" fmla="*/ 1554480 w 1627659"/>
              <a:gd name="connsiteY6" fmla="*/ 192048 h 329208"/>
              <a:gd name="connsiteX7" fmla="*/ 1627632 w 1627659"/>
              <a:gd name="connsiteY7" fmla="*/ 219480 h 329208"/>
              <a:gd name="connsiteX8" fmla="*/ 1545336 w 1627659"/>
              <a:gd name="connsiteY8" fmla="*/ 155472 h 329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27659" h="329208">
                <a:moveTo>
                  <a:pt x="0" y="329208"/>
                </a:moveTo>
                <a:cubicBezTo>
                  <a:pt x="244602" y="166140"/>
                  <a:pt x="489204" y="3072"/>
                  <a:pt x="722376" y="24"/>
                </a:cubicBezTo>
                <a:cubicBezTo>
                  <a:pt x="955548" y="-3024"/>
                  <a:pt x="1261872" y="280440"/>
                  <a:pt x="1399032" y="310920"/>
                </a:cubicBezTo>
                <a:cubicBezTo>
                  <a:pt x="1536192" y="341400"/>
                  <a:pt x="1522476" y="202716"/>
                  <a:pt x="1545336" y="182904"/>
                </a:cubicBezTo>
                <a:cubicBezTo>
                  <a:pt x="1568196" y="163092"/>
                  <a:pt x="1534668" y="190524"/>
                  <a:pt x="1536192" y="192048"/>
                </a:cubicBezTo>
                <a:cubicBezTo>
                  <a:pt x="1537716" y="193572"/>
                  <a:pt x="1554480" y="192048"/>
                  <a:pt x="1554480" y="192048"/>
                </a:cubicBezTo>
                <a:lnTo>
                  <a:pt x="1554480" y="192048"/>
                </a:lnTo>
                <a:cubicBezTo>
                  <a:pt x="1566672" y="196620"/>
                  <a:pt x="1629156" y="225576"/>
                  <a:pt x="1627632" y="219480"/>
                </a:cubicBezTo>
                <a:cubicBezTo>
                  <a:pt x="1626108" y="213384"/>
                  <a:pt x="1585722" y="184428"/>
                  <a:pt x="1545336" y="15547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0" name="TextBox 159"/>
          <p:cNvSpPr txBox="1"/>
          <p:nvPr/>
        </p:nvSpPr>
        <p:spPr>
          <a:xfrm>
            <a:off x="6022688" y="2240693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RNA</a:t>
            </a:r>
            <a:endParaRPr lang="en-GB" dirty="0"/>
          </a:p>
        </p:txBody>
      </p:sp>
      <p:cxnSp>
        <p:nvCxnSpPr>
          <p:cNvPr id="161" name="Straight Arrow Connector 160"/>
          <p:cNvCxnSpPr/>
          <p:nvPr/>
        </p:nvCxnSpPr>
        <p:spPr>
          <a:xfrm>
            <a:off x="4418246" y="5458968"/>
            <a:ext cx="0" cy="3383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Freeform 161"/>
          <p:cNvSpPr/>
          <p:nvPr/>
        </p:nvSpPr>
        <p:spPr>
          <a:xfrm>
            <a:off x="2706624" y="5970983"/>
            <a:ext cx="3867912" cy="293081"/>
          </a:xfrm>
          <a:custGeom>
            <a:avLst/>
            <a:gdLst>
              <a:gd name="connsiteX0" fmla="*/ 0 w 3867912"/>
              <a:gd name="connsiteY0" fmla="*/ 274369 h 293081"/>
              <a:gd name="connsiteX1" fmla="*/ 420624 w 3867912"/>
              <a:gd name="connsiteY1" fmla="*/ 49 h 293081"/>
              <a:gd name="connsiteX2" fmla="*/ 1024128 w 3867912"/>
              <a:gd name="connsiteY2" fmla="*/ 292657 h 293081"/>
              <a:gd name="connsiteX3" fmla="*/ 1728216 w 3867912"/>
              <a:gd name="connsiteY3" fmla="*/ 64057 h 293081"/>
              <a:gd name="connsiteX4" fmla="*/ 2258568 w 3867912"/>
              <a:gd name="connsiteY4" fmla="*/ 18337 h 293081"/>
              <a:gd name="connsiteX5" fmla="*/ 2642616 w 3867912"/>
              <a:gd name="connsiteY5" fmla="*/ 219505 h 293081"/>
              <a:gd name="connsiteX6" fmla="*/ 3127248 w 3867912"/>
              <a:gd name="connsiteY6" fmla="*/ 256081 h 293081"/>
              <a:gd name="connsiteX7" fmla="*/ 3374136 w 3867912"/>
              <a:gd name="connsiteY7" fmla="*/ 100633 h 293081"/>
              <a:gd name="connsiteX8" fmla="*/ 3831336 w 3867912"/>
              <a:gd name="connsiteY8" fmla="*/ 128065 h 293081"/>
              <a:gd name="connsiteX9" fmla="*/ 3831336 w 3867912"/>
              <a:gd name="connsiteY9" fmla="*/ 128065 h 293081"/>
              <a:gd name="connsiteX10" fmla="*/ 3867912 w 3867912"/>
              <a:gd name="connsiteY10" fmla="*/ 100633 h 293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67912" h="293081">
                <a:moveTo>
                  <a:pt x="0" y="274369"/>
                </a:moveTo>
                <a:cubicBezTo>
                  <a:pt x="124968" y="135685"/>
                  <a:pt x="249936" y="-2999"/>
                  <a:pt x="420624" y="49"/>
                </a:cubicBezTo>
                <a:cubicBezTo>
                  <a:pt x="591312" y="3097"/>
                  <a:pt x="806196" y="281989"/>
                  <a:pt x="1024128" y="292657"/>
                </a:cubicBezTo>
                <a:cubicBezTo>
                  <a:pt x="1242060" y="303325"/>
                  <a:pt x="1522476" y="109777"/>
                  <a:pt x="1728216" y="64057"/>
                </a:cubicBezTo>
                <a:cubicBezTo>
                  <a:pt x="1933956" y="18337"/>
                  <a:pt x="2106168" y="-7571"/>
                  <a:pt x="2258568" y="18337"/>
                </a:cubicBezTo>
                <a:cubicBezTo>
                  <a:pt x="2410968" y="44245"/>
                  <a:pt x="2497836" y="179881"/>
                  <a:pt x="2642616" y="219505"/>
                </a:cubicBezTo>
                <a:cubicBezTo>
                  <a:pt x="2787396" y="259129"/>
                  <a:pt x="3005328" y="275893"/>
                  <a:pt x="3127248" y="256081"/>
                </a:cubicBezTo>
                <a:cubicBezTo>
                  <a:pt x="3249168" y="236269"/>
                  <a:pt x="3256788" y="121969"/>
                  <a:pt x="3374136" y="100633"/>
                </a:cubicBezTo>
                <a:cubicBezTo>
                  <a:pt x="3491484" y="79297"/>
                  <a:pt x="3831336" y="128065"/>
                  <a:pt x="3831336" y="128065"/>
                </a:cubicBezTo>
                <a:lnTo>
                  <a:pt x="3831336" y="128065"/>
                </a:lnTo>
                <a:lnTo>
                  <a:pt x="3867912" y="100633"/>
                </a:lnTo>
              </a:path>
            </a:pathLst>
          </a:cu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3" name="TextBox 162"/>
          <p:cNvSpPr txBox="1"/>
          <p:nvPr/>
        </p:nvSpPr>
        <p:spPr>
          <a:xfrm>
            <a:off x="8105746" y="3715755"/>
            <a:ext cx="3543791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sv-SE" dirty="0" smtClean="0"/>
              <a:t>At </a:t>
            </a:r>
            <a:r>
              <a:rPr lang="sv-SE" dirty="0" err="1" smtClean="0"/>
              <a:t>least</a:t>
            </a:r>
            <a:r>
              <a:rPr lang="sv-SE" dirty="0" smtClean="0"/>
              <a:t> 7 different </a:t>
            </a:r>
            <a:r>
              <a:rPr lang="sv-SE" dirty="0" err="1" smtClean="0"/>
              <a:t>packaging</a:t>
            </a:r>
            <a:r>
              <a:rPr lang="sv-SE" dirty="0" smtClean="0"/>
              <a:t> </a:t>
            </a:r>
            <a:r>
              <a:rPr lang="sv-SE" dirty="0" err="1" smtClean="0"/>
              <a:t>stages</a:t>
            </a:r>
            <a:endParaRPr lang="en-GB" dirty="0"/>
          </a:p>
        </p:txBody>
      </p:sp>
      <p:sp>
        <p:nvSpPr>
          <p:cNvPr id="164" name="Oval 163"/>
          <p:cNvSpPr/>
          <p:nvPr/>
        </p:nvSpPr>
        <p:spPr>
          <a:xfrm>
            <a:off x="1437812" y="1501661"/>
            <a:ext cx="721227" cy="300984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 smtClean="0"/>
              <a:t>HP1</a:t>
            </a:r>
            <a:endParaRPr lang="en-GB" sz="1400" dirty="0"/>
          </a:p>
        </p:txBody>
      </p:sp>
      <p:sp>
        <p:nvSpPr>
          <p:cNvPr id="166" name="Oval 165"/>
          <p:cNvSpPr/>
          <p:nvPr/>
        </p:nvSpPr>
        <p:spPr>
          <a:xfrm>
            <a:off x="5221174" y="1480409"/>
            <a:ext cx="721227" cy="300984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 smtClean="0"/>
              <a:t>HP1</a:t>
            </a:r>
            <a:endParaRPr lang="en-GB" sz="1400" dirty="0"/>
          </a:p>
        </p:txBody>
      </p:sp>
      <p:sp>
        <p:nvSpPr>
          <p:cNvPr id="167" name="Oval 166"/>
          <p:cNvSpPr/>
          <p:nvPr/>
        </p:nvSpPr>
        <p:spPr>
          <a:xfrm>
            <a:off x="7119642" y="1542948"/>
            <a:ext cx="721227" cy="300984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 smtClean="0"/>
              <a:t>HP1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15914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waddingtions epigenits schem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528" y="3195447"/>
            <a:ext cx="4105275" cy="276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04672" y="5038038"/>
            <a:ext cx="42689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 smtClean="0"/>
              <a:t>Results</a:t>
            </a:r>
            <a:r>
              <a:rPr lang="sv-SE" dirty="0" smtClean="0"/>
              <a:t> in </a:t>
            </a:r>
            <a:r>
              <a:rPr lang="sv-SE" dirty="0" err="1" smtClean="0"/>
              <a:t>changes</a:t>
            </a:r>
            <a:r>
              <a:rPr lang="sv-SE" dirty="0" smtClean="0"/>
              <a:t> in the expression </a:t>
            </a:r>
            <a:r>
              <a:rPr lang="sv-SE" dirty="0" err="1" smtClean="0"/>
              <a:t>profile</a:t>
            </a:r>
            <a:r>
              <a:rPr lang="sv-SE" dirty="0" smtClean="0"/>
              <a:t>,</a:t>
            </a:r>
          </a:p>
          <a:p>
            <a:r>
              <a:rPr lang="sv-SE" dirty="0" smtClean="0"/>
              <a:t>Genes </a:t>
            </a:r>
            <a:r>
              <a:rPr lang="sv-SE" dirty="0" err="1" smtClean="0"/>
              <a:t>are</a:t>
            </a:r>
            <a:r>
              <a:rPr lang="sv-SE" dirty="0" smtClean="0"/>
              <a:t> </a:t>
            </a:r>
            <a:r>
              <a:rPr lang="sv-SE" dirty="0" err="1" smtClean="0"/>
              <a:t>silent</a:t>
            </a:r>
            <a:r>
              <a:rPr lang="sv-SE" dirty="0" smtClean="0"/>
              <a:t> and </a:t>
            </a:r>
            <a:r>
              <a:rPr lang="sv-SE" dirty="0" err="1" smtClean="0"/>
              <a:t>others</a:t>
            </a:r>
            <a:r>
              <a:rPr lang="sv-SE" dirty="0" smtClean="0"/>
              <a:t> </a:t>
            </a:r>
            <a:r>
              <a:rPr lang="sv-SE" dirty="0" err="1" smtClean="0"/>
              <a:t>induced</a:t>
            </a:r>
            <a:endParaRPr lang="en-GB" dirty="0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887528" y="2407734"/>
            <a:ext cx="378777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/>
              <a:t>Waddington’s epigenetic landscape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5037" y="1038624"/>
            <a:ext cx="8621976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sv-SE" sz="2800" dirty="0" smtClean="0"/>
              <a:t>The </a:t>
            </a:r>
            <a:r>
              <a:rPr lang="sv-SE" sz="2800" dirty="0" err="1" smtClean="0"/>
              <a:t>chromatin</a:t>
            </a:r>
            <a:r>
              <a:rPr lang="sv-SE" sz="2800" dirty="0" smtClean="0"/>
              <a:t> </a:t>
            </a:r>
            <a:r>
              <a:rPr lang="sv-SE" sz="2800" dirty="0" err="1" smtClean="0"/>
              <a:t>states</a:t>
            </a:r>
            <a:r>
              <a:rPr lang="sv-SE" sz="2800" dirty="0" smtClean="0"/>
              <a:t> </a:t>
            </a:r>
            <a:r>
              <a:rPr lang="sv-SE" sz="2800" dirty="0" err="1" smtClean="0"/>
              <a:t>change</a:t>
            </a:r>
            <a:r>
              <a:rPr lang="sv-SE" sz="2800" dirty="0" smtClean="0"/>
              <a:t> in </a:t>
            </a:r>
            <a:r>
              <a:rPr lang="sv-SE" sz="2800" dirty="0" err="1" smtClean="0"/>
              <a:t>response</a:t>
            </a:r>
            <a:r>
              <a:rPr lang="sv-SE" sz="2800" dirty="0" smtClean="0"/>
              <a:t> to </a:t>
            </a:r>
            <a:r>
              <a:rPr lang="sv-SE" sz="2800" dirty="0" err="1" smtClean="0"/>
              <a:t>external</a:t>
            </a:r>
            <a:r>
              <a:rPr lang="sv-SE" sz="2800" dirty="0" smtClean="0"/>
              <a:t> </a:t>
            </a:r>
            <a:r>
              <a:rPr lang="sv-SE" sz="2800" dirty="0" err="1" smtClean="0"/>
              <a:t>cues</a:t>
            </a: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7489202" y="6190857"/>
            <a:ext cx="2584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 smtClean="0"/>
              <a:t>Differentiation</a:t>
            </a:r>
            <a:r>
              <a:rPr lang="sv-SE" dirty="0" smtClean="0"/>
              <a:t>, </a:t>
            </a:r>
            <a:r>
              <a:rPr lang="sv-SE" dirty="0" err="1" smtClean="0"/>
              <a:t>activation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941832" y="2595852"/>
            <a:ext cx="29005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-DNA </a:t>
            </a:r>
            <a:r>
              <a:rPr lang="sv-SE" dirty="0" err="1" smtClean="0"/>
              <a:t>methylation</a:t>
            </a:r>
            <a:r>
              <a:rPr lang="sv-SE" dirty="0" smtClean="0"/>
              <a:t> </a:t>
            </a:r>
            <a:r>
              <a:rPr lang="en-GB" dirty="0" smtClean="0"/>
              <a:t>– silencing</a:t>
            </a:r>
          </a:p>
          <a:p>
            <a:r>
              <a:rPr lang="sv-SE" dirty="0" smtClean="0"/>
              <a:t>-</a:t>
            </a:r>
            <a:r>
              <a:rPr lang="sv-SE" dirty="0" err="1" smtClean="0"/>
              <a:t>Histone</a:t>
            </a:r>
            <a:r>
              <a:rPr lang="sv-SE" dirty="0" smtClean="0"/>
              <a:t> </a:t>
            </a:r>
            <a:r>
              <a:rPr lang="sv-SE" dirty="0" err="1" smtClean="0"/>
              <a:t>modifications</a:t>
            </a:r>
            <a:endParaRPr lang="sv-SE" dirty="0" smtClean="0"/>
          </a:p>
          <a:p>
            <a:r>
              <a:rPr lang="sv-SE" dirty="0" smtClean="0"/>
              <a:t>-</a:t>
            </a:r>
            <a:r>
              <a:rPr lang="sv-SE" dirty="0" err="1" smtClean="0"/>
              <a:t>Nucleosome</a:t>
            </a:r>
            <a:r>
              <a:rPr lang="sv-SE" dirty="0" smtClean="0"/>
              <a:t> </a:t>
            </a:r>
            <a:r>
              <a:rPr lang="sv-SE" dirty="0" err="1" smtClean="0"/>
              <a:t>spacing</a:t>
            </a: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708261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59153" y="299525"/>
            <a:ext cx="3877472" cy="46166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v-SE" altLang="en-US" sz="2400" dirty="0" smtClean="0"/>
              <a:t>The </a:t>
            </a:r>
            <a:r>
              <a:rPr lang="sv-SE" altLang="en-US" sz="2400" dirty="0" err="1" smtClean="0"/>
              <a:t>change</a:t>
            </a:r>
            <a:r>
              <a:rPr lang="sv-SE" altLang="en-US" sz="2400" dirty="0" smtClean="0"/>
              <a:t> </a:t>
            </a:r>
            <a:r>
              <a:rPr lang="sv-SE" altLang="en-US" sz="2400" dirty="0" err="1" smtClean="0"/>
              <a:t>requires</a:t>
            </a:r>
            <a:r>
              <a:rPr lang="sv-SE" altLang="en-US" sz="2400" dirty="0" smtClean="0"/>
              <a:t> </a:t>
            </a:r>
            <a:r>
              <a:rPr lang="sv-SE" altLang="en-US" sz="2400" dirty="0" err="1" smtClean="0"/>
              <a:t>enzymes</a:t>
            </a:r>
            <a:endParaRPr lang="en-GB" altLang="en-US" sz="2400" dirty="0"/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684213" y="5013325"/>
            <a:ext cx="7602537" cy="285750"/>
            <a:chOff x="517" y="6817"/>
            <a:chExt cx="10080" cy="360"/>
          </a:xfrm>
          <a:solidFill>
            <a:srgbClr val="92D050"/>
          </a:solidFill>
        </p:grpSpPr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517" y="6817"/>
              <a:ext cx="2520" cy="360"/>
              <a:chOff x="2137" y="6817"/>
              <a:chExt cx="2520" cy="360"/>
            </a:xfrm>
            <a:grpFill/>
          </p:grpSpPr>
          <p:grpSp>
            <p:nvGrpSpPr>
              <p:cNvPr id="38" name="Group 7"/>
              <p:cNvGrpSpPr>
                <a:grpSpLocks/>
              </p:cNvGrpSpPr>
              <p:nvPr/>
            </p:nvGrpSpPr>
            <p:grpSpPr bwMode="auto">
              <a:xfrm>
                <a:off x="213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44" name="AutoShape 8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45" name="Group 9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46" name="Freeform 10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47" name="Freeform 11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39" name="Group 12"/>
              <p:cNvGrpSpPr>
                <a:grpSpLocks/>
              </p:cNvGrpSpPr>
              <p:nvPr/>
            </p:nvGrpSpPr>
            <p:grpSpPr bwMode="auto">
              <a:xfrm>
                <a:off x="339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40" name="AutoShape 13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41" name="Group 14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42" name="Freeform 15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43" name="Freeform 16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</p:grpSp>
        <p:grpSp>
          <p:nvGrpSpPr>
            <p:cNvPr id="5" name="Group 17"/>
            <p:cNvGrpSpPr>
              <a:grpSpLocks/>
            </p:cNvGrpSpPr>
            <p:nvPr/>
          </p:nvGrpSpPr>
          <p:grpSpPr bwMode="auto">
            <a:xfrm>
              <a:off x="3037" y="6817"/>
              <a:ext cx="2520" cy="360"/>
              <a:chOff x="2137" y="6817"/>
              <a:chExt cx="2520" cy="360"/>
            </a:xfrm>
            <a:grpFill/>
          </p:grpSpPr>
          <p:grpSp>
            <p:nvGrpSpPr>
              <p:cNvPr id="28" name="Group 18"/>
              <p:cNvGrpSpPr>
                <a:grpSpLocks/>
              </p:cNvGrpSpPr>
              <p:nvPr/>
            </p:nvGrpSpPr>
            <p:grpSpPr bwMode="auto">
              <a:xfrm>
                <a:off x="213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34" name="AutoShape 19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35" name="Group 20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36" name="Freeform 21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7" name="Freeform 22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29" name="Group 23"/>
              <p:cNvGrpSpPr>
                <a:grpSpLocks/>
              </p:cNvGrpSpPr>
              <p:nvPr/>
            </p:nvGrpSpPr>
            <p:grpSpPr bwMode="auto">
              <a:xfrm>
                <a:off x="339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30" name="AutoShape 24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31" name="Group 25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32" name="Freeform 26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3" name="Freeform 27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</p:grpSp>
        <p:grpSp>
          <p:nvGrpSpPr>
            <p:cNvPr id="6" name="Group 28"/>
            <p:cNvGrpSpPr>
              <a:grpSpLocks/>
            </p:cNvGrpSpPr>
            <p:nvPr/>
          </p:nvGrpSpPr>
          <p:grpSpPr bwMode="auto">
            <a:xfrm>
              <a:off x="8077" y="6817"/>
              <a:ext cx="2520" cy="360"/>
              <a:chOff x="2137" y="6817"/>
              <a:chExt cx="2520" cy="360"/>
            </a:xfrm>
            <a:grpFill/>
          </p:grpSpPr>
          <p:grpSp>
            <p:nvGrpSpPr>
              <p:cNvPr id="18" name="Group 29"/>
              <p:cNvGrpSpPr>
                <a:grpSpLocks/>
              </p:cNvGrpSpPr>
              <p:nvPr/>
            </p:nvGrpSpPr>
            <p:grpSpPr bwMode="auto">
              <a:xfrm>
                <a:off x="213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24" name="AutoShape 30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25" name="Group 31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26" name="Freeform 32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7" name="Freeform 33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19" name="Group 34"/>
              <p:cNvGrpSpPr>
                <a:grpSpLocks/>
              </p:cNvGrpSpPr>
              <p:nvPr/>
            </p:nvGrpSpPr>
            <p:grpSpPr bwMode="auto">
              <a:xfrm>
                <a:off x="339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20" name="AutoShape 35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21" name="Group 36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22" name="Freeform 37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3" name="Freeform 38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</p:grpSp>
        <p:grpSp>
          <p:nvGrpSpPr>
            <p:cNvPr id="7" name="Group 39"/>
            <p:cNvGrpSpPr>
              <a:grpSpLocks/>
            </p:cNvGrpSpPr>
            <p:nvPr/>
          </p:nvGrpSpPr>
          <p:grpSpPr bwMode="auto">
            <a:xfrm>
              <a:off x="5557" y="6817"/>
              <a:ext cx="2520" cy="360"/>
              <a:chOff x="2137" y="6817"/>
              <a:chExt cx="2520" cy="360"/>
            </a:xfrm>
            <a:grpFill/>
          </p:grpSpPr>
          <p:grpSp>
            <p:nvGrpSpPr>
              <p:cNvPr id="8" name="Group 40"/>
              <p:cNvGrpSpPr>
                <a:grpSpLocks/>
              </p:cNvGrpSpPr>
              <p:nvPr/>
            </p:nvGrpSpPr>
            <p:grpSpPr bwMode="auto">
              <a:xfrm>
                <a:off x="213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14" name="AutoShape 41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15" name="Group 42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16" name="Freeform 43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7" name="Freeform 44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9" name="Group 45"/>
              <p:cNvGrpSpPr>
                <a:grpSpLocks/>
              </p:cNvGrpSpPr>
              <p:nvPr/>
            </p:nvGrpSpPr>
            <p:grpSpPr bwMode="auto">
              <a:xfrm>
                <a:off x="339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10" name="AutoShape 46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11" name="Group 47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12" name="Freeform 48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3" name="Freeform 49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</p:grpSp>
      </p:grpSp>
      <p:grpSp>
        <p:nvGrpSpPr>
          <p:cNvPr id="48" name="Group 50"/>
          <p:cNvGrpSpPr>
            <a:grpSpLocks/>
          </p:cNvGrpSpPr>
          <p:nvPr/>
        </p:nvGrpSpPr>
        <p:grpSpPr bwMode="auto">
          <a:xfrm>
            <a:off x="609600" y="1828800"/>
            <a:ext cx="7602538" cy="285750"/>
            <a:chOff x="517" y="6817"/>
            <a:chExt cx="10080" cy="360"/>
          </a:xfrm>
          <a:solidFill>
            <a:schemeClr val="accent6">
              <a:lumMod val="60000"/>
              <a:lumOff val="40000"/>
            </a:schemeClr>
          </a:solidFill>
        </p:grpSpPr>
        <p:grpSp>
          <p:nvGrpSpPr>
            <p:cNvPr id="49" name="Group 51"/>
            <p:cNvGrpSpPr>
              <a:grpSpLocks/>
            </p:cNvGrpSpPr>
            <p:nvPr/>
          </p:nvGrpSpPr>
          <p:grpSpPr bwMode="auto">
            <a:xfrm>
              <a:off x="517" y="6817"/>
              <a:ext cx="2520" cy="360"/>
              <a:chOff x="2137" y="6817"/>
              <a:chExt cx="2520" cy="360"/>
            </a:xfrm>
            <a:grpFill/>
          </p:grpSpPr>
          <p:grpSp>
            <p:nvGrpSpPr>
              <p:cNvPr id="83" name="Group 52"/>
              <p:cNvGrpSpPr>
                <a:grpSpLocks/>
              </p:cNvGrpSpPr>
              <p:nvPr/>
            </p:nvGrpSpPr>
            <p:grpSpPr bwMode="auto">
              <a:xfrm>
                <a:off x="213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89" name="AutoShape 53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90" name="Group 54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91" name="Freeform 55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92" name="Freeform 56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84" name="Group 57"/>
              <p:cNvGrpSpPr>
                <a:grpSpLocks/>
              </p:cNvGrpSpPr>
              <p:nvPr/>
            </p:nvGrpSpPr>
            <p:grpSpPr bwMode="auto">
              <a:xfrm>
                <a:off x="339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85" name="AutoShape 58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86" name="Group 59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87" name="Freeform 60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88" name="Freeform 61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</p:grpSp>
        <p:grpSp>
          <p:nvGrpSpPr>
            <p:cNvPr id="50" name="Group 62"/>
            <p:cNvGrpSpPr>
              <a:grpSpLocks/>
            </p:cNvGrpSpPr>
            <p:nvPr/>
          </p:nvGrpSpPr>
          <p:grpSpPr bwMode="auto">
            <a:xfrm>
              <a:off x="3037" y="6817"/>
              <a:ext cx="2520" cy="360"/>
              <a:chOff x="2137" y="6817"/>
              <a:chExt cx="2520" cy="360"/>
            </a:xfrm>
            <a:grpFill/>
          </p:grpSpPr>
          <p:grpSp>
            <p:nvGrpSpPr>
              <p:cNvPr id="73" name="Group 63"/>
              <p:cNvGrpSpPr>
                <a:grpSpLocks/>
              </p:cNvGrpSpPr>
              <p:nvPr/>
            </p:nvGrpSpPr>
            <p:grpSpPr bwMode="auto">
              <a:xfrm>
                <a:off x="213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79" name="AutoShape 64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80" name="Group 65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81" name="Freeform 66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82" name="Freeform 67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74" name="Group 68"/>
              <p:cNvGrpSpPr>
                <a:grpSpLocks/>
              </p:cNvGrpSpPr>
              <p:nvPr/>
            </p:nvGrpSpPr>
            <p:grpSpPr bwMode="auto">
              <a:xfrm>
                <a:off x="339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75" name="AutoShape 69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76" name="Group 70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77" name="Freeform 71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78" name="Freeform 72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</p:grpSp>
        <p:grpSp>
          <p:nvGrpSpPr>
            <p:cNvPr id="51" name="Group 73"/>
            <p:cNvGrpSpPr>
              <a:grpSpLocks/>
            </p:cNvGrpSpPr>
            <p:nvPr/>
          </p:nvGrpSpPr>
          <p:grpSpPr bwMode="auto">
            <a:xfrm>
              <a:off x="8077" y="6817"/>
              <a:ext cx="2520" cy="360"/>
              <a:chOff x="2137" y="6817"/>
              <a:chExt cx="2520" cy="360"/>
            </a:xfrm>
            <a:grpFill/>
          </p:grpSpPr>
          <p:grpSp>
            <p:nvGrpSpPr>
              <p:cNvPr id="63" name="Group 74"/>
              <p:cNvGrpSpPr>
                <a:grpSpLocks/>
              </p:cNvGrpSpPr>
              <p:nvPr/>
            </p:nvGrpSpPr>
            <p:grpSpPr bwMode="auto">
              <a:xfrm>
                <a:off x="213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69" name="AutoShape 75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70" name="Group 76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71" name="Freeform 77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72" name="Freeform 78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64" name="Group 79"/>
              <p:cNvGrpSpPr>
                <a:grpSpLocks/>
              </p:cNvGrpSpPr>
              <p:nvPr/>
            </p:nvGrpSpPr>
            <p:grpSpPr bwMode="auto">
              <a:xfrm>
                <a:off x="339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65" name="AutoShape 80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66" name="Group 81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67" name="Freeform 82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8" name="Freeform 83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</p:grpSp>
        <p:grpSp>
          <p:nvGrpSpPr>
            <p:cNvPr id="52" name="Group 84"/>
            <p:cNvGrpSpPr>
              <a:grpSpLocks/>
            </p:cNvGrpSpPr>
            <p:nvPr/>
          </p:nvGrpSpPr>
          <p:grpSpPr bwMode="auto">
            <a:xfrm>
              <a:off x="5557" y="6817"/>
              <a:ext cx="2520" cy="360"/>
              <a:chOff x="2137" y="6817"/>
              <a:chExt cx="2520" cy="360"/>
            </a:xfrm>
            <a:grpFill/>
          </p:grpSpPr>
          <p:grpSp>
            <p:nvGrpSpPr>
              <p:cNvPr id="53" name="Group 85"/>
              <p:cNvGrpSpPr>
                <a:grpSpLocks/>
              </p:cNvGrpSpPr>
              <p:nvPr/>
            </p:nvGrpSpPr>
            <p:grpSpPr bwMode="auto">
              <a:xfrm>
                <a:off x="213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59" name="AutoShape 86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60" name="Group 87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61" name="Freeform 88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2" name="Freeform 89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54" name="Group 90"/>
              <p:cNvGrpSpPr>
                <a:grpSpLocks/>
              </p:cNvGrpSpPr>
              <p:nvPr/>
            </p:nvGrpSpPr>
            <p:grpSpPr bwMode="auto">
              <a:xfrm>
                <a:off x="339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55" name="AutoShape 91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56" name="Group 92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57" name="Freeform 93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58" name="Freeform 94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</p:grpSp>
      </p:grpSp>
      <p:grpSp>
        <p:nvGrpSpPr>
          <p:cNvPr id="93" name="Group 95"/>
          <p:cNvGrpSpPr>
            <a:grpSpLocks/>
          </p:cNvGrpSpPr>
          <p:nvPr/>
        </p:nvGrpSpPr>
        <p:grpSpPr bwMode="auto">
          <a:xfrm>
            <a:off x="1042988" y="1773238"/>
            <a:ext cx="7602537" cy="285750"/>
            <a:chOff x="517" y="6817"/>
            <a:chExt cx="10080" cy="360"/>
          </a:xfrm>
          <a:solidFill>
            <a:srgbClr val="92D050"/>
          </a:solidFill>
        </p:grpSpPr>
        <p:grpSp>
          <p:nvGrpSpPr>
            <p:cNvPr id="94" name="Group 96"/>
            <p:cNvGrpSpPr>
              <a:grpSpLocks/>
            </p:cNvGrpSpPr>
            <p:nvPr/>
          </p:nvGrpSpPr>
          <p:grpSpPr bwMode="auto">
            <a:xfrm>
              <a:off x="517" y="6817"/>
              <a:ext cx="2520" cy="360"/>
              <a:chOff x="2137" y="6817"/>
              <a:chExt cx="2520" cy="360"/>
            </a:xfrm>
            <a:grpFill/>
          </p:grpSpPr>
          <p:grpSp>
            <p:nvGrpSpPr>
              <p:cNvPr id="128" name="Group 97"/>
              <p:cNvGrpSpPr>
                <a:grpSpLocks/>
              </p:cNvGrpSpPr>
              <p:nvPr/>
            </p:nvGrpSpPr>
            <p:grpSpPr bwMode="auto">
              <a:xfrm>
                <a:off x="213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134" name="AutoShape 98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135" name="Group 99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136" name="Freeform 100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37" name="Freeform 101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129" name="Group 102"/>
              <p:cNvGrpSpPr>
                <a:grpSpLocks/>
              </p:cNvGrpSpPr>
              <p:nvPr/>
            </p:nvGrpSpPr>
            <p:grpSpPr bwMode="auto">
              <a:xfrm>
                <a:off x="339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130" name="AutoShape 103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131" name="Group 104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132" name="Freeform 105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33" name="Freeform 106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</p:grpSp>
        <p:grpSp>
          <p:nvGrpSpPr>
            <p:cNvPr id="95" name="Group 107"/>
            <p:cNvGrpSpPr>
              <a:grpSpLocks/>
            </p:cNvGrpSpPr>
            <p:nvPr/>
          </p:nvGrpSpPr>
          <p:grpSpPr bwMode="auto">
            <a:xfrm>
              <a:off x="3037" y="6817"/>
              <a:ext cx="2520" cy="360"/>
              <a:chOff x="2137" y="6817"/>
              <a:chExt cx="2520" cy="360"/>
            </a:xfrm>
            <a:grpFill/>
          </p:grpSpPr>
          <p:grpSp>
            <p:nvGrpSpPr>
              <p:cNvPr id="118" name="Group 108"/>
              <p:cNvGrpSpPr>
                <a:grpSpLocks/>
              </p:cNvGrpSpPr>
              <p:nvPr/>
            </p:nvGrpSpPr>
            <p:grpSpPr bwMode="auto">
              <a:xfrm>
                <a:off x="213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124" name="AutoShape 109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125" name="Group 110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126" name="Freeform 111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27" name="Freeform 112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119" name="Group 113"/>
              <p:cNvGrpSpPr>
                <a:grpSpLocks/>
              </p:cNvGrpSpPr>
              <p:nvPr/>
            </p:nvGrpSpPr>
            <p:grpSpPr bwMode="auto">
              <a:xfrm>
                <a:off x="339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120" name="AutoShape 114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121" name="Group 115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122" name="Freeform 116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23" name="Freeform 117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</p:grpSp>
        <p:grpSp>
          <p:nvGrpSpPr>
            <p:cNvPr id="96" name="Group 118"/>
            <p:cNvGrpSpPr>
              <a:grpSpLocks/>
            </p:cNvGrpSpPr>
            <p:nvPr/>
          </p:nvGrpSpPr>
          <p:grpSpPr bwMode="auto">
            <a:xfrm>
              <a:off x="8077" y="6817"/>
              <a:ext cx="2520" cy="360"/>
              <a:chOff x="2137" y="6817"/>
              <a:chExt cx="2520" cy="360"/>
            </a:xfrm>
            <a:grpFill/>
          </p:grpSpPr>
          <p:grpSp>
            <p:nvGrpSpPr>
              <p:cNvPr id="108" name="Group 119"/>
              <p:cNvGrpSpPr>
                <a:grpSpLocks/>
              </p:cNvGrpSpPr>
              <p:nvPr/>
            </p:nvGrpSpPr>
            <p:grpSpPr bwMode="auto">
              <a:xfrm>
                <a:off x="213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114" name="AutoShape 120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115" name="Group 121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116" name="Freeform 122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17" name="Freeform 123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109" name="Group 124"/>
              <p:cNvGrpSpPr>
                <a:grpSpLocks/>
              </p:cNvGrpSpPr>
              <p:nvPr/>
            </p:nvGrpSpPr>
            <p:grpSpPr bwMode="auto">
              <a:xfrm>
                <a:off x="339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110" name="AutoShape 125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111" name="Group 126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112" name="Freeform 127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13" name="Freeform 128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</p:grpSp>
        <p:grpSp>
          <p:nvGrpSpPr>
            <p:cNvPr id="97" name="Group 129"/>
            <p:cNvGrpSpPr>
              <a:grpSpLocks/>
            </p:cNvGrpSpPr>
            <p:nvPr/>
          </p:nvGrpSpPr>
          <p:grpSpPr bwMode="auto">
            <a:xfrm>
              <a:off x="5557" y="6817"/>
              <a:ext cx="2520" cy="360"/>
              <a:chOff x="2137" y="6817"/>
              <a:chExt cx="2520" cy="360"/>
            </a:xfrm>
            <a:grpFill/>
          </p:grpSpPr>
          <p:grpSp>
            <p:nvGrpSpPr>
              <p:cNvPr id="98" name="Group 130"/>
              <p:cNvGrpSpPr>
                <a:grpSpLocks/>
              </p:cNvGrpSpPr>
              <p:nvPr/>
            </p:nvGrpSpPr>
            <p:grpSpPr bwMode="auto">
              <a:xfrm>
                <a:off x="213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104" name="AutoShape 131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105" name="Group 132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106" name="Freeform 133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07" name="Freeform 134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99" name="Group 135"/>
              <p:cNvGrpSpPr>
                <a:grpSpLocks/>
              </p:cNvGrpSpPr>
              <p:nvPr/>
            </p:nvGrpSpPr>
            <p:grpSpPr bwMode="auto">
              <a:xfrm>
                <a:off x="339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100" name="AutoShape 136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101" name="Group 137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102" name="Freeform 138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03" name="Freeform 139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</p:grpSp>
      </p:grpSp>
      <p:sp>
        <p:nvSpPr>
          <p:cNvPr id="138" name="Line 140"/>
          <p:cNvSpPr>
            <a:spLocks noChangeShapeType="1"/>
          </p:cNvSpPr>
          <p:nvPr/>
        </p:nvSpPr>
        <p:spPr bwMode="auto">
          <a:xfrm>
            <a:off x="4284663" y="2924175"/>
            <a:ext cx="0" cy="17287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9" name="Text Box 141"/>
          <p:cNvSpPr txBox="1">
            <a:spLocks noChangeArrowheads="1"/>
          </p:cNvSpPr>
          <p:nvPr/>
        </p:nvSpPr>
        <p:spPr bwMode="auto">
          <a:xfrm>
            <a:off x="4787901" y="2924175"/>
            <a:ext cx="616661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sv-SE" altLang="en-US" b="1" dirty="0" smtClean="0"/>
              <a:t>-ATP-</a:t>
            </a:r>
            <a:r>
              <a:rPr lang="sv-SE" altLang="en-US" b="1" dirty="0" err="1" smtClean="0"/>
              <a:t>dependent</a:t>
            </a:r>
            <a:r>
              <a:rPr lang="sv-SE" altLang="en-US" b="1" dirty="0" smtClean="0"/>
              <a:t> </a:t>
            </a:r>
            <a:r>
              <a:rPr lang="sv-SE" altLang="en-US" b="1" dirty="0" err="1"/>
              <a:t>chromatin</a:t>
            </a:r>
            <a:r>
              <a:rPr lang="sv-SE" altLang="en-US" b="1" dirty="0"/>
              <a:t> </a:t>
            </a:r>
            <a:r>
              <a:rPr lang="sv-SE" altLang="en-US" b="1" dirty="0" err="1"/>
              <a:t>remodelling</a:t>
            </a:r>
            <a:r>
              <a:rPr lang="sv-SE" altLang="en-US" b="1" dirty="0"/>
              <a:t> </a:t>
            </a:r>
            <a:r>
              <a:rPr lang="sv-SE" altLang="en-US" b="1" dirty="0" err="1"/>
              <a:t>complexes</a:t>
            </a:r>
            <a:r>
              <a:rPr lang="sv-SE" altLang="en-US" b="1" dirty="0"/>
              <a:t> </a:t>
            </a:r>
            <a:endParaRPr lang="en-GB" altLang="en-US" b="1" dirty="0" smtClean="0"/>
          </a:p>
          <a:p>
            <a:r>
              <a:rPr lang="en-GB" altLang="en-US" b="1" dirty="0" smtClean="0"/>
              <a:t>-DNA </a:t>
            </a:r>
            <a:r>
              <a:rPr lang="en-GB" altLang="en-US" b="1" dirty="0" err="1"/>
              <a:t>methylases</a:t>
            </a:r>
            <a:r>
              <a:rPr lang="en-GB" altLang="en-US" b="1" dirty="0"/>
              <a:t>/demethylases</a:t>
            </a:r>
          </a:p>
          <a:p>
            <a:r>
              <a:rPr lang="en-GB" altLang="en-US" b="1" dirty="0" smtClean="0"/>
              <a:t>-Enzymes Modifying  </a:t>
            </a:r>
            <a:r>
              <a:rPr lang="en-GB" altLang="en-US" b="1" dirty="0"/>
              <a:t>the </a:t>
            </a:r>
            <a:r>
              <a:rPr lang="en-GB" altLang="en-US" b="1" dirty="0" smtClean="0"/>
              <a:t>histones (Acetylation-methylation)</a:t>
            </a:r>
          </a:p>
          <a:p>
            <a:r>
              <a:rPr lang="sv-SE" altLang="en-US" b="1" dirty="0" smtClean="0"/>
              <a:t>-RNA </a:t>
            </a:r>
            <a:r>
              <a:rPr lang="sv-SE" altLang="en-US" b="1" dirty="0" err="1" smtClean="0"/>
              <a:t>polymerases</a:t>
            </a:r>
            <a:r>
              <a:rPr lang="sv-SE" altLang="en-US" b="1" dirty="0" smtClean="0"/>
              <a:t>???</a:t>
            </a:r>
            <a:endParaRPr lang="en-GB" altLang="en-US" b="1" dirty="0"/>
          </a:p>
        </p:txBody>
      </p:sp>
      <p:sp>
        <p:nvSpPr>
          <p:cNvPr id="140" name="Text Box 147"/>
          <p:cNvSpPr txBox="1">
            <a:spLocks noChangeArrowheads="1"/>
          </p:cNvSpPr>
          <p:nvPr/>
        </p:nvSpPr>
        <p:spPr bwMode="auto">
          <a:xfrm>
            <a:off x="7605684" y="1019175"/>
            <a:ext cx="1000125" cy="39528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/>
              <a:t>Inactive</a:t>
            </a:r>
          </a:p>
        </p:txBody>
      </p:sp>
      <p:sp>
        <p:nvSpPr>
          <p:cNvPr id="141" name="Text Box 148"/>
          <p:cNvSpPr txBox="1">
            <a:spLocks noChangeArrowheads="1"/>
          </p:cNvSpPr>
          <p:nvPr/>
        </p:nvSpPr>
        <p:spPr bwMode="auto">
          <a:xfrm>
            <a:off x="7876612" y="5635070"/>
            <a:ext cx="835025" cy="39528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/>
              <a:t>Active</a:t>
            </a:r>
          </a:p>
        </p:txBody>
      </p:sp>
      <p:sp>
        <p:nvSpPr>
          <p:cNvPr id="142" name="Line 149"/>
          <p:cNvSpPr>
            <a:spLocks noChangeShapeType="1"/>
          </p:cNvSpPr>
          <p:nvPr/>
        </p:nvSpPr>
        <p:spPr bwMode="auto">
          <a:xfrm flipV="1">
            <a:off x="2771775" y="1628775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3" name="Text Box 150"/>
          <p:cNvSpPr txBox="1">
            <a:spLocks noChangeArrowheads="1"/>
          </p:cNvSpPr>
          <p:nvPr/>
        </p:nvSpPr>
        <p:spPr bwMode="auto">
          <a:xfrm>
            <a:off x="2555875" y="1252538"/>
            <a:ext cx="51117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/>
              <a:t>Me</a:t>
            </a:r>
          </a:p>
        </p:txBody>
      </p:sp>
      <p:sp>
        <p:nvSpPr>
          <p:cNvPr id="144" name="Line 151"/>
          <p:cNvSpPr>
            <a:spLocks noChangeShapeType="1"/>
          </p:cNvSpPr>
          <p:nvPr/>
        </p:nvSpPr>
        <p:spPr bwMode="auto">
          <a:xfrm flipV="1">
            <a:off x="3203575" y="1412875"/>
            <a:ext cx="0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5" name="Line 152"/>
          <p:cNvSpPr>
            <a:spLocks noChangeShapeType="1"/>
          </p:cNvSpPr>
          <p:nvPr/>
        </p:nvSpPr>
        <p:spPr bwMode="auto">
          <a:xfrm>
            <a:off x="3203575" y="1412875"/>
            <a:ext cx="647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6" name="Line 153"/>
          <p:cNvSpPr>
            <a:spLocks noChangeShapeType="1"/>
          </p:cNvSpPr>
          <p:nvPr/>
        </p:nvSpPr>
        <p:spPr bwMode="auto">
          <a:xfrm flipV="1">
            <a:off x="2627313" y="4797425"/>
            <a:ext cx="0" cy="3603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7" name="Line 154"/>
          <p:cNvSpPr>
            <a:spLocks noChangeShapeType="1"/>
          </p:cNvSpPr>
          <p:nvPr/>
        </p:nvSpPr>
        <p:spPr bwMode="auto">
          <a:xfrm>
            <a:off x="2627313" y="4797425"/>
            <a:ext cx="7207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8" name="Line 155"/>
          <p:cNvSpPr>
            <a:spLocks noChangeShapeType="1"/>
          </p:cNvSpPr>
          <p:nvPr/>
        </p:nvSpPr>
        <p:spPr bwMode="auto">
          <a:xfrm flipH="1">
            <a:off x="3348038" y="1196975"/>
            <a:ext cx="431800" cy="3603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9" name="Line 156"/>
          <p:cNvSpPr>
            <a:spLocks noChangeShapeType="1"/>
          </p:cNvSpPr>
          <p:nvPr/>
        </p:nvSpPr>
        <p:spPr bwMode="auto">
          <a:xfrm>
            <a:off x="3348038" y="1196975"/>
            <a:ext cx="431800" cy="431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0" name="Text Box 157"/>
          <p:cNvSpPr txBox="1">
            <a:spLocks noChangeArrowheads="1"/>
          </p:cNvSpPr>
          <p:nvPr/>
        </p:nvSpPr>
        <p:spPr bwMode="auto">
          <a:xfrm>
            <a:off x="6227763" y="5661025"/>
            <a:ext cx="13532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dirty="0" smtClean="0"/>
              <a:t>mRNA/</a:t>
            </a:r>
            <a:r>
              <a:rPr lang="en-GB" altLang="en-US" dirty="0" err="1" smtClean="0"/>
              <a:t>rRNA</a:t>
            </a:r>
            <a:endParaRPr lang="en-GB" altLang="en-US" dirty="0"/>
          </a:p>
        </p:txBody>
      </p:sp>
      <p:sp>
        <p:nvSpPr>
          <p:cNvPr id="151" name="Line 159"/>
          <p:cNvSpPr>
            <a:spLocks noChangeShapeType="1"/>
          </p:cNvSpPr>
          <p:nvPr/>
        </p:nvSpPr>
        <p:spPr bwMode="auto">
          <a:xfrm>
            <a:off x="3419475" y="2060575"/>
            <a:ext cx="730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2" name="Line 160"/>
          <p:cNvSpPr>
            <a:spLocks noChangeShapeType="1"/>
          </p:cNvSpPr>
          <p:nvPr/>
        </p:nvSpPr>
        <p:spPr bwMode="auto">
          <a:xfrm>
            <a:off x="2195513" y="53006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3" name="Line 161"/>
          <p:cNvSpPr>
            <a:spLocks noChangeShapeType="1"/>
          </p:cNvSpPr>
          <p:nvPr/>
        </p:nvSpPr>
        <p:spPr bwMode="auto">
          <a:xfrm flipH="1" flipV="1">
            <a:off x="1692275" y="4797425"/>
            <a:ext cx="2873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4" name="Text Box 162"/>
          <p:cNvSpPr txBox="1">
            <a:spLocks noChangeArrowheads="1"/>
          </p:cNvSpPr>
          <p:nvPr/>
        </p:nvSpPr>
        <p:spPr bwMode="auto">
          <a:xfrm>
            <a:off x="1311275" y="4456113"/>
            <a:ext cx="450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/>
              <a:t>Ac</a:t>
            </a:r>
          </a:p>
        </p:txBody>
      </p:sp>
      <p:sp>
        <p:nvSpPr>
          <p:cNvPr id="155" name="Text Box 163"/>
          <p:cNvSpPr txBox="1">
            <a:spLocks noChangeArrowheads="1"/>
          </p:cNvSpPr>
          <p:nvPr/>
        </p:nvSpPr>
        <p:spPr bwMode="auto">
          <a:xfrm>
            <a:off x="1900238" y="5690934"/>
            <a:ext cx="4683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dirty="0" smtClean="0"/>
              <a:t> Ac</a:t>
            </a:r>
            <a:endParaRPr lang="en-GB" altLang="en-US" dirty="0"/>
          </a:p>
        </p:txBody>
      </p:sp>
      <p:sp>
        <p:nvSpPr>
          <p:cNvPr id="156" name="Text Box 164"/>
          <p:cNvSpPr txBox="1">
            <a:spLocks noChangeArrowheads="1"/>
          </p:cNvSpPr>
          <p:nvPr/>
        </p:nvSpPr>
        <p:spPr bwMode="auto">
          <a:xfrm>
            <a:off x="3471863" y="2152650"/>
            <a:ext cx="501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/>
              <a:t>me</a:t>
            </a:r>
          </a:p>
        </p:txBody>
      </p:sp>
      <p:sp>
        <p:nvSpPr>
          <p:cNvPr id="157" name="Oval 165"/>
          <p:cNvSpPr>
            <a:spLocks noChangeArrowheads="1"/>
          </p:cNvSpPr>
          <p:nvPr/>
        </p:nvSpPr>
        <p:spPr bwMode="auto">
          <a:xfrm>
            <a:off x="1331913" y="4508500"/>
            <a:ext cx="431800" cy="2889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8" name="Oval 166"/>
          <p:cNvSpPr>
            <a:spLocks noChangeArrowheads="1"/>
          </p:cNvSpPr>
          <p:nvPr/>
        </p:nvSpPr>
        <p:spPr bwMode="auto">
          <a:xfrm>
            <a:off x="1939163" y="5734177"/>
            <a:ext cx="431800" cy="2889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9" name="Oval 167"/>
          <p:cNvSpPr>
            <a:spLocks noChangeArrowheads="1"/>
          </p:cNvSpPr>
          <p:nvPr/>
        </p:nvSpPr>
        <p:spPr bwMode="auto">
          <a:xfrm>
            <a:off x="3492500" y="2205038"/>
            <a:ext cx="431800" cy="287337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0" name="Freeform 159"/>
          <p:cNvSpPr/>
          <p:nvPr/>
        </p:nvSpPr>
        <p:spPr>
          <a:xfrm>
            <a:off x="4279392" y="2203680"/>
            <a:ext cx="1627659" cy="329208"/>
          </a:xfrm>
          <a:custGeom>
            <a:avLst/>
            <a:gdLst>
              <a:gd name="connsiteX0" fmla="*/ 0 w 1627659"/>
              <a:gd name="connsiteY0" fmla="*/ 329208 h 329208"/>
              <a:gd name="connsiteX1" fmla="*/ 722376 w 1627659"/>
              <a:gd name="connsiteY1" fmla="*/ 24 h 329208"/>
              <a:gd name="connsiteX2" fmla="*/ 1399032 w 1627659"/>
              <a:gd name="connsiteY2" fmla="*/ 310920 h 329208"/>
              <a:gd name="connsiteX3" fmla="*/ 1545336 w 1627659"/>
              <a:gd name="connsiteY3" fmla="*/ 182904 h 329208"/>
              <a:gd name="connsiteX4" fmla="*/ 1536192 w 1627659"/>
              <a:gd name="connsiteY4" fmla="*/ 192048 h 329208"/>
              <a:gd name="connsiteX5" fmla="*/ 1554480 w 1627659"/>
              <a:gd name="connsiteY5" fmla="*/ 192048 h 329208"/>
              <a:gd name="connsiteX6" fmla="*/ 1554480 w 1627659"/>
              <a:gd name="connsiteY6" fmla="*/ 192048 h 329208"/>
              <a:gd name="connsiteX7" fmla="*/ 1627632 w 1627659"/>
              <a:gd name="connsiteY7" fmla="*/ 219480 h 329208"/>
              <a:gd name="connsiteX8" fmla="*/ 1545336 w 1627659"/>
              <a:gd name="connsiteY8" fmla="*/ 155472 h 329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27659" h="329208">
                <a:moveTo>
                  <a:pt x="0" y="329208"/>
                </a:moveTo>
                <a:cubicBezTo>
                  <a:pt x="244602" y="166140"/>
                  <a:pt x="489204" y="3072"/>
                  <a:pt x="722376" y="24"/>
                </a:cubicBezTo>
                <a:cubicBezTo>
                  <a:pt x="955548" y="-3024"/>
                  <a:pt x="1261872" y="280440"/>
                  <a:pt x="1399032" y="310920"/>
                </a:cubicBezTo>
                <a:cubicBezTo>
                  <a:pt x="1536192" y="341400"/>
                  <a:pt x="1522476" y="202716"/>
                  <a:pt x="1545336" y="182904"/>
                </a:cubicBezTo>
                <a:cubicBezTo>
                  <a:pt x="1568196" y="163092"/>
                  <a:pt x="1534668" y="190524"/>
                  <a:pt x="1536192" y="192048"/>
                </a:cubicBezTo>
                <a:cubicBezTo>
                  <a:pt x="1537716" y="193572"/>
                  <a:pt x="1554480" y="192048"/>
                  <a:pt x="1554480" y="192048"/>
                </a:cubicBezTo>
                <a:lnTo>
                  <a:pt x="1554480" y="192048"/>
                </a:lnTo>
                <a:cubicBezTo>
                  <a:pt x="1566672" y="196620"/>
                  <a:pt x="1629156" y="225576"/>
                  <a:pt x="1627632" y="219480"/>
                </a:cubicBezTo>
                <a:cubicBezTo>
                  <a:pt x="1626108" y="213384"/>
                  <a:pt x="1585722" y="184428"/>
                  <a:pt x="1545336" y="15547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1" name="TextBox 160"/>
          <p:cNvSpPr txBox="1"/>
          <p:nvPr/>
        </p:nvSpPr>
        <p:spPr>
          <a:xfrm>
            <a:off x="6022688" y="2240693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RNA</a:t>
            </a:r>
            <a:endParaRPr lang="en-GB" dirty="0"/>
          </a:p>
        </p:txBody>
      </p:sp>
      <p:cxnSp>
        <p:nvCxnSpPr>
          <p:cNvPr id="162" name="Straight Arrow Connector 161"/>
          <p:cNvCxnSpPr/>
          <p:nvPr/>
        </p:nvCxnSpPr>
        <p:spPr>
          <a:xfrm>
            <a:off x="4418246" y="5458968"/>
            <a:ext cx="0" cy="3383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Freeform 162"/>
          <p:cNvSpPr/>
          <p:nvPr/>
        </p:nvSpPr>
        <p:spPr>
          <a:xfrm>
            <a:off x="2706624" y="5970983"/>
            <a:ext cx="3867912" cy="293081"/>
          </a:xfrm>
          <a:custGeom>
            <a:avLst/>
            <a:gdLst>
              <a:gd name="connsiteX0" fmla="*/ 0 w 3867912"/>
              <a:gd name="connsiteY0" fmla="*/ 274369 h 293081"/>
              <a:gd name="connsiteX1" fmla="*/ 420624 w 3867912"/>
              <a:gd name="connsiteY1" fmla="*/ 49 h 293081"/>
              <a:gd name="connsiteX2" fmla="*/ 1024128 w 3867912"/>
              <a:gd name="connsiteY2" fmla="*/ 292657 h 293081"/>
              <a:gd name="connsiteX3" fmla="*/ 1728216 w 3867912"/>
              <a:gd name="connsiteY3" fmla="*/ 64057 h 293081"/>
              <a:gd name="connsiteX4" fmla="*/ 2258568 w 3867912"/>
              <a:gd name="connsiteY4" fmla="*/ 18337 h 293081"/>
              <a:gd name="connsiteX5" fmla="*/ 2642616 w 3867912"/>
              <a:gd name="connsiteY5" fmla="*/ 219505 h 293081"/>
              <a:gd name="connsiteX6" fmla="*/ 3127248 w 3867912"/>
              <a:gd name="connsiteY6" fmla="*/ 256081 h 293081"/>
              <a:gd name="connsiteX7" fmla="*/ 3374136 w 3867912"/>
              <a:gd name="connsiteY7" fmla="*/ 100633 h 293081"/>
              <a:gd name="connsiteX8" fmla="*/ 3831336 w 3867912"/>
              <a:gd name="connsiteY8" fmla="*/ 128065 h 293081"/>
              <a:gd name="connsiteX9" fmla="*/ 3831336 w 3867912"/>
              <a:gd name="connsiteY9" fmla="*/ 128065 h 293081"/>
              <a:gd name="connsiteX10" fmla="*/ 3867912 w 3867912"/>
              <a:gd name="connsiteY10" fmla="*/ 100633 h 293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67912" h="293081">
                <a:moveTo>
                  <a:pt x="0" y="274369"/>
                </a:moveTo>
                <a:cubicBezTo>
                  <a:pt x="124968" y="135685"/>
                  <a:pt x="249936" y="-2999"/>
                  <a:pt x="420624" y="49"/>
                </a:cubicBezTo>
                <a:cubicBezTo>
                  <a:pt x="591312" y="3097"/>
                  <a:pt x="806196" y="281989"/>
                  <a:pt x="1024128" y="292657"/>
                </a:cubicBezTo>
                <a:cubicBezTo>
                  <a:pt x="1242060" y="303325"/>
                  <a:pt x="1522476" y="109777"/>
                  <a:pt x="1728216" y="64057"/>
                </a:cubicBezTo>
                <a:cubicBezTo>
                  <a:pt x="1933956" y="18337"/>
                  <a:pt x="2106168" y="-7571"/>
                  <a:pt x="2258568" y="18337"/>
                </a:cubicBezTo>
                <a:cubicBezTo>
                  <a:pt x="2410968" y="44245"/>
                  <a:pt x="2497836" y="179881"/>
                  <a:pt x="2642616" y="219505"/>
                </a:cubicBezTo>
                <a:cubicBezTo>
                  <a:pt x="2787396" y="259129"/>
                  <a:pt x="3005328" y="275893"/>
                  <a:pt x="3127248" y="256081"/>
                </a:cubicBezTo>
                <a:cubicBezTo>
                  <a:pt x="3249168" y="236269"/>
                  <a:pt x="3256788" y="121969"/>
                  <a:pt x="3374136" y="100633"/>
                </a:cubicBezTo>
                <a:cubicBezTo>
                  <a:pt x="3491484" y="79297"/>
                  <a:pt x="3831336" y="128065"/>
                  <a:pt x="3831336" y="128065"/>
                </a:cubicBezTo>
                <a:lnTo>
                  <a:pt x="3831336" y="128065"/>
                </a:lnTo>
                <a:lnTo>
                  <a:pt x="3867912" y="100633"/>
                </a:lnTo>
              </a:path>
            </a:pathLst>
          </a:cu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259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684213" y="5013325"/>
            <a:ext cx="7602537" cy="285750"/>
            <a:chOff x="517" y="6817"/>
            <a:chExt cx="10080" cy="360"/>
          </a:xfrm>
          <a:solidFill>
            <a:srgbClr val="92D050"/>
          </a:solidFill>
        </p:grpSpPr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517" y="6817"/>
              <a:ext cx="2520" cy="360"/>
              <a:chOff x="2137" y="6817"/>
              <a:chExt cx="2520" cy="360"/>
            </a:xfrm>
            <a:grpFill/>
          </p:grpSpPr>
          <p:grpSp>
            <p:nvGrpSpPr>
              <p:cNvPr id="38" name="Group 7"/>
              <p:cNvGrpSpPr>
                <a:grpSpLocks/>
              </p:cNvGrpSpPr>
              <p:nvPr/>
            </p:nvGrpSpPr>
            <p:grpSpPr bwMode="auto">
              <a:xfrm>
                <a:off x="213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44" name="AutoShape 8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45" name="Group 9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46" name="Freeform 10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47" name="Freeform 11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39" name="Group 12"/>
              <p:cNvGrpSpPr>
                <a:grpSpLocks/>
              </p:cNvGrpSpPr>
              <p:nvPr/>
            </p:nvGrpSpPr>
            <p:grpSpPr bwMode="auto">
              <a:xfrm>
                <a:off x="339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40" name="AutoShape 13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41" name="Group 14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42" name="Freeform 15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43" name="Freeform 16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</p:grpSp>
        <p:grpSp>
          <p:nvGrpSpPr>
            <p:cNvPr id="5" name="Group 17"/>
            <p:cNvGrpSpPr>
              <a:grpSpLocks/>
            </p:cNvGrpSpPr>
            <p:nvPr/>
          </p:nvGrpSpPr>
          <p:grpSpPr bwMode="auto">
            <a:xfrm>
              <a:off x="3037" y="6817"/>
              <a:ext cx="2520" cy="360"/>
              <a:chOff x="2137" y="6817"/>
              <a:chExt cx="2520" cy="360"/>
            </a:xfrm>
            <a:grpFill/>
          </p:grpSpPr>
          <p:grpSp>
            <p:nvGrpSpPr>
              <p:cNvPr id="28" name="Group 18"/>
              <p:cNvGrpSpPr>
                <a:grpSpLocks/>
              </p:cNvGrpSpPr>
              <p:nvPr/>
            </p:nvGrpSpPr>
            <p:grpSpPr bwMode="auto">
              <a:xfrm>
                <a:off x="213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34" name="AutoShape 19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35" name="Group 20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36" name="Freeform 21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7" name="Freeform 22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29" name="Group 23"/>
              <p:cNvGrpSpPr>
                <a:grpSpLocks/>
              </p:cNvGrpSpPr>
              <p:nvPr/>
            </p:nvGrpSpPr>
            <p:grpSpPr bwMode="auto">
              <a:xfrm>
                <a:off x="339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30" name="AutoShape 24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31" name="Group 25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32" name="Freeform 26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3" name="Freeform 27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</p:grpSp>
        <p:grpSp>
          <p:nvGrpSpPr>
            <p:cNvPr id="6" name="Group 28"/>
            <p:cNvGrpSpPr>
              <a:grpSpLocks/>
            </p:cNvGrpSpPr>
            <p:nvPr/>
          </p:nvGrpSpPr>
          <p:grpSpPr bwMode="auto">
            <a:xfrm>
              <a:off x="8077" y="6817"/>
              <a:ext cx="2520" cy="360"/>
              <a:chOff x="2137" y="6817"/>
              <a:chExt cx="2520" cy="360"/>
            </a:xfrm>
            <a:grpFill/>
          </p:grpSpPr>
          <p:grpSp>
            <p:nvGrpSpPr>
              <p:cNvPr id="18" name="Group 29"/>
              <p:cNvGrpSpPr>
                <a:grpSpLocks/>
              </p:cNvGrpSpPr>
              <p:nvPr/>
            </p:nvGrpSpPr>
            <p:grpSpPr bwMode="auto">
              <a:xfrm>
                <a:off x="213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24" name="AutoShape 30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25" name="Group 31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26" name="Freeform 32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7" name="Freeform 33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19" name="Group 34"/>
              <p:cNvGrpSpPr>
                <a:grpSpLocks/>
              </p:cNvGrpSpPr>
              <p:nvPr/>
            </p:nvGrpSpPr>
            <p:grpSpPr bwMode="auto">
              <a:xfrm>
                <a:off x="339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20" name="AutoShape 35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21" name="Group 36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22" name="Freeform 37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3" name="Freeform 38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</p:grpSp>
        <p:grpSp>
          <p:nvGrpSpPr>
            <p:cNvPr id="7" name="Group 39"/>
            <p:cNvGrpSpPr>
              <a:grpSpLocks/>
            </p:cNvGrpSpPr>
            <p:nvPr/>
          </p:nvGrpSpPr>
          <p:grpSpPr bwMode="auto">
            <a:xfrm>
              <a:off x="5557" y="6817"/>
              <a:ext cx="2520" cy="360"/>
              <a:chOff x="2137" y="6817"/>
              <a:chExt cx="2520" cy="360"/>
            </a:xfrm>
            <a:grpFill/>
          </p:grpSpPr>
          <p:grpSp>
            <p:nvGrpSpPr>
              <p:cNvPr id="8" name="Group 40"/>
              <p:cNvGrpSpPr>
                <a:grpSpLocks/>
              </p:cNvGrpSpPr>
              <p:nvPr/>
            </p:nvGrpSpPr>
            <p:grpSpPr bwMode="auto">
              <a:xfrm>
                <a:off x="213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14" name="AutoShape 41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15" name="Group 42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16" name="Freeform 43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7" name="Freeform 44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9" name="Group 45"/>
              <p:cNvGrpSpPr>
                <a:grpSpLocks/>
              </p:cNvGrpSpPr>
              <p:nvPr/>
            </p:nvGrpSpPr>
            <p:grpSpPr bwMode="auto">
              <a:xfrm>
                <a:off x="339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10" name="AutoShape 46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11" name="Group 47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12" name="Freeform 48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3" name="Freeform 49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</p:grpSp>
      </p:grpSp>
      <p:grpSp>
        <p:nvGrpSpPr>
          <p:cNvPr id="48" name="Group 50"/>
          <p:cNvGrpSpPr>
            <a:grpSpLocks/>
          </p:cNvGrpSpPr>
          <p:nvPr/>
        </p:nvGrpSpPr>
        <p:grpSpPr bwMode="auto">
          <a:xfrm>
            <a:off x="609600" y="1828800"/>
            <a:ext cx="7602538" cy="285750"/>
            <a:chOff x="517" y="6817"/>
            <a:chExt cx="10080" cy="360"/>
          </a:xfrm>
          <a:solidFill>
            <a:schemeClr val="accent6">
              <a:lumMod val="60000"/>
              <a:lumOff val="40000"/>
            </a:schemeClr>
          </a:solidFill>
        </p:grpSpPr>
        <p:grpSp>
          <p:nvGrpSpPr>
            <p:cNvPr id="49" name="Group 51"/>
            <p:cNvGrpSpPr>
              <a:grpSpLocks/>
            </p:cNvGrpSpPr>
            <p:nvPr/>
          </p:nvGrpSpPr>
          <p:grpSpPr bwMode="auto">
            <a:xfrm>
              <a:off x="517" y="6817"/>
              <a:ext cx="2520" cy="360"/>
              <a:chOff x="2137" y="6817"/>
              <a:chExt cx="2520" cy="360"/>
            </a:xfrm>
            <a:grpFill/>
          </p:grpSpPr>
          <p:grpSp>
            <p:nvGrpSpPr>
              <p:cNvPr id="83" name="Group 52"/>
              <p:cNvGrpSpPr>
                <a:grpSpLocks/>
              </p:cNvGrpSpPr>
              <p:nvPr/>
            </p:nvGrpSpPr>
            <p:grpSpPr bwMode="auto">
              <a:xfrm>
                <a:off x="213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89" name="AutoShape 53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90" name="Group 54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91" name="Freeform 55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92" name="Freeform 56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84" name="Group 57"/>
              <p:cNvGrpSpPr>
                <a:grpSpLocks/>
              </p:cNvGrpSpPr>
              <p:nvPr/>
            </p:nvGrpSpPr>
            <p:grpSpPr bwMode="auto">
              <a:xfrm>
                <a:off x="339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85" name="AutoShape 58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86" name="Group 59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87" name="Freeform 60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88" name="Freeform 61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</p:grpSp>
        <p:grpSp>
          <p:nvGrpSpPr>
            <p:cNvPr id="50" name="Group 62"/>
            <p:cNvGrpSpPr>
              <a:grpSpLocks/>
            </p:cNvGrpSpPr>
            <p:nvPr/>
          </p:nvGrpSpPr>
          <p:grpSpPr bwMode="auto">
            <a:xfrm>
              <a:off x="3037" y="6817"/>
              <a:ext cx="2520" cy="360"/>
              <a:chOff x="2137" y="6817"/>
              <a:chExt cx="2520" cy="360"/>
            </a:xfrm>
            <a:grpFill/>
          </p:grpSpPr>
          <p:grpSp>
            <p:nvGrpSpPr>
              <p:cNvPr id="73" name="Group 63"/>
              <p:cNvGrpSpPr>
                <a:grpSpLocks/>
              </p:cNvGrpSpPr>
              <p:nvPr/>
            </p:nvGrpSpPr>
            <p:grpSpPr bwMode="auto">
              <a:xfrm>
                <a:off x="213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79" name="AutoShape 64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80" name="Group 65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81" name="Freeform 66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82" name="Freeform 67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74" name="Group 68"/>
              <p:cNvGrpSpPr>
                <a:grpSpLocks/>
              </p:cNvGrpSpPr>
              <p:nvPr/>
            </p:nvGrpSpPr>
            <p:grpSpPr bwMode="auto">
              <a:xfrm>
                <a:off x="339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75" name="AutoShape 69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76" name="Group 70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77" name="Freeform 71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78" name="Freeform 72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</p:grpSp>
        <p:grpSp>
          <p:nvGrpSpPr>
            <p:cNvPr id="51" name="Group 73"/>
            <p:cNvGrpSpPr>
              <a:grpSpLocks/>
            </p:cNvGrpSpPr>
            <p:nvPr/>
          </p:nvGrpSpPr>
          <p:grpSpPr bwMode="auto">
            <a:xfrm>
              <a:off x="8077" y="6817"/>
              <a:ext cx="2520" cy="360"/>
              <a:chOff x="2137" y="6817"/>
              <a:chExt cx="2520" cy="360"/>
            </a:xfrm>
            <a:grpFill/>
          </p:grpSpPr>
          <p:grpSp>
            <p:nvGrpSpPr>
              <p:cNvPr id="63" name="Group 74"/>
              <p:cNvGrpSpPr>
                <a:grpSpLocks/>
              </p:cNvGrpSpPr>
              <p:nvPr/>
            </p:nvGrpSpPr>
            <p:grpSpPr bwMode="auto">
              <a:xfrm>
                <a:off x="213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69" name="AutoShape 75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70" name="Group 76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71" name="Freeform 77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72" name="Freeform 78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64" name="Group 79"/>
              <p:cNvGrpSpPr>
                <a:grpSpLocks/>
              </p:cNvGrpSpPr>
              <p:nvPr/>
            </p:nvGrpSpPr>
            <p:grpSpPr bwMode="auto">
              <a:xfrm>
                <a:off x="339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65" name="AutoShape 80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66" name="Group 81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67" name="Freeform 82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8" name="Freeform 83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</p:grpSp>
        <p:grpSp>
          <p:nvGrpSpPr>
            <p:cNvPr id="52" name="Group 84"/>
            <p:cNvGrpSpPr>
              <a:grpSpLocks/>
            </p:cNvGrpSpPr>
            <p:nvPr/>
          </p:nvGrpSpPr>
          <p:grpSpPr bwMode="auto">
            <a:xfrm>
              <a:off x="5557" y="6817"/>
              <a:ext cx="2520" cy="360"/>
              <a:chOff x="2137" y="6817"/>
              <a:chExt cx="2520" cy="360"/>
            </a:xfrm>
            <a:grpFill/>
          </p:grpSpPr>
          <p:grpSp>
            <p:nvGrpSpPr>
              <p:cNvPr id="53" name="Group 85"/>
              <p:cNvGrpSpPr>
                <a:grpSpLocks/>
              </p:cNvGrpSpPr>
              <p:nvPr/>
            </p:nvGrpSpPr>
            <p:grpSpPr bwMode="auto">
              <a:xfrm>
                <a:off x="213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59" name="AutoShape 86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60" name="Group 87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61" name="Freeform 88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2" name="Freeform 89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54" name="Group 90"/>
              <p:cNvGrpSpPr>
                <a:grpSpLocks/>
              </p:cNvGrpSpPr>
              <p:nvPr/>
            </p:nvGrpSpPr>
            <p:grpSpPr bwMode="auto">
              <a:xfrm>
                <a:off x="339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55" name="AutoShape 91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56" name="Group 92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57" name="Freeform 93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58" name="Freeform 94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</p:grpSp>
      </p:grpSp>
      <p:grpSp>
        <p:nvGrpSpPr>
          <p:cNvPr id="93" name="Group 95"/>
          <p:cNvGrpSpPr>
            <a:grpSpLocks/>
          </p:cNvGrpSpPr>
          <p:nvPr/>
        </p:nvGrpSpPr>
        <p:grpSpPr bwMode="auto">
          <a:xfrm>
            <a:off x="1042988" y="1773238"/>
            <a:ext cx="7602537" cy="285750"/>
            <a:chOff x="517" y="6817"/>
            <a:chExt cx="10080" cy="360"/>
          </a:xfrm>
          <a:solidFill>
            <a:srgbClr val="92D050"/>
          </a:solidFill>
        </p:grpSpPr>
        <p:grpSp>
          <p:nvGrpSpPr>
            <p:cNvPr id="94" name="Group 96"/>
            <p:cNvGrpSpPr>
              <a:grpSpLocks/>
            </p:cNvGrpSpPr>
            <p:nvPr/>
          </p:nvGrpSpPr>
          <p:grpSpPr bwMode="auto">
            <a:xfrm>
              <a:off x="517" y="6817"/>
              <a:ext cx="2520" cy="360"/>
              <a:chOff x="2137" y="6817"/>
              <a:chExt cx="2520" cy="360"/>
            </a:xfrm>
            <a:grpFill/>
          </p:grpSpPr>
          <p:grpSp>
            <p:nvGrpSpPr>
              <p:cNvPr id="128" name="Group 97"/>
              <p:cNvGrpSpPr>
                <a:grpSpLocks/>
              </p:cNvGrpSpPr>
              <p:nvPr/>
            </p:nvGrpSpPr>
            <p:grpSpPr bwMode="auto">
              <a:xfrm>
                <a:off x="213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134" name="AutoShape 98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135" name="Group 99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136" name="Freeform 100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37" name="Freeform 101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129" name="Group 102"/>
              <p:cNvGrpSpPr>
                <a:grpSpLocks/>
              </p:cNvGrpSpPr>
              <p:nvPr/>
            </p:nvGrpSpPr>
            <p:grpSpPr bwMode="auto">
              <a:xfrm>
                <a:off x="339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130" name="AutoShape 103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131" name="Group 104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132" name="Freeform 105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33" name="Freeform 106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</p:grpSp>
        <p:grpSp>
          <p:nvGrpSpPr>
            <p:cNvPr id="95" name="Group 107"/>
            <p:cNvGrpSpPr>
              <a:grpSpLocks/>
            </p:cNvGrpSpPr>
            <p:nvPr/>
          </p:nvGrpSpPr>
          <p:grpSpPr bwMode="auto">
            <a:xfrm>
              <a:off x="3037" y="6817"/>
              <a:ext cx="2520" cy="360"/>
              <a:chOff x="2137" y="6817"/>
              <a:chExt cx="2520" cy="360"/>
            </a:xfrm>
            <a:grpFill/>
          </p:grpSpPr>
          <p:grpSp>
            <p:nvGrpSpPr>
              <p:cNvPr id="118" name="Group 108"/>
              <p:cNvGrpSpPr>
                <a:grpSpLocks/>
              </p:cNvGrpSpPr>
              <p:nvPr/>
            </p:nvGrpSpPr>
            <p:grpSpPr bwMode="auto">
              <a:xfrm>
                <a:off x="213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124" name="AutoShape 109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125" name="Group 110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126" name="Freeform 111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27" name="Freeform 112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119" name="Group 113"/>
              <p:cNvGrpSpPr>
                <a:grpSpLocks/>
              </p:cNvGrpSpPr>
              <p:nvPr/>
            </p:nvGrpSpPr>
            <p:grpSpPr bwMode="auto">
              <a:xfrm>
                <a:off x="339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120" name="AutoShape 114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121" name="Group 115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122" name="Freeform 116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23" name="Freeform 117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</p:grpSp>
        <p:grpSp>
          <p:nvGrpSpPr>
            <p:cNvPr id="96" name="Group 118"/>
            <p:cNvGrpSpPr>
              <a:grpSpLocks/>
            </p:cNvGrpSpPr>
            <p:nvPr/>
          </p:nvGrpSpPr>
          <p:grpSpPr bwMode="auto">
            <a:xfrm>
              <a:off x="8077" y="6817"/>
              <a:ext cx="2520" cy="360"/>
              <a:chOff x="2137" y="6817"/>
              <a:chExt cx="2520" cy="360"/>
            </a:xfrm>
            <a:grpFill/>
          </p:grpSpPr>
          <p:grpSp>
            <p:nvGrpSpPr>
              <p:cNvPr id="108" name="Group 119"/>
              <p:cNvGrpSpPr>
                <a:grpSpLocks/>
              </p:cNvGrpSpPr>
              <p:nvPr/>
            </p:nvGrpSpPr>
            <p:grpSpPr bwMode="auto">
              <a:xfrm>
                <a:off x="213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114" name="AutoShape 120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115" name="Group 121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116" name="Freeform 122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17" name="Freeform 123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109" name="Group 124"/>
              <p:cNvGrpSpPr>
                <a:grpSpLocks/>
              </p:cNvGrpSpPr>
              <p:nvPr/>
            </p:nvGrpSpPr>
            <p:grpSpPr bwMode="auto">
              <a:xfrm>
                <a:off x="339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110" name="AutoShape 125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111" name="Group 126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112" name="Freeform 127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13" name="Freeform 128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</p:grpSp>
        <p:grpSp>
          <p:nvGrpSpPr>
            <p:cNvPr id="97" name="Group 129"/>
            <p:cNvGrpSpPr>
              <a:grpSpLocks/>
            </p:cNvGrpSpPr>
            <p:nvPr/>
          </p:nvGrpSpPr>
          <p:grpSpPr bwMode="auto">
            <a:xfrm>
              <a:off x="5557" y="6817"/>
              <a:ext cx="2520" cy="360"/>
              <a:chOff x="2137" y="6817"/>
              <a:chExt cx="2520" cy="360"/>
            </a:xfrm>
            <a:grpFill/>
          </p:grpSpPr>
          <p:grpSp>
            <p:nvGrpSpPr>
              <p:cNvPr id="98" name="Group 130"/>
              <p:cNvGrpSpPr>
                <a:grpSpLocks/>
              </p:cNvGrpSpPr>
              <p:nvPr/>
            </p:nvGrpSpPr>
            <p:grpSpPr bwMode="auto">
              <a:xfrm>
                <a:off x="213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104" name="AutoShape 131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105" name="Group 132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106" name="Freeform 133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07" name="Freeform 134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99" name="Group 135"/>
              <p:cNvGrpSpPr>
                <a:grpSpLocks/>
              </p:cNvGrpSpPr>
              <p:nvPr/>
            </p:nvGrpSpPr>
            <p:grpSpPr bwMode="auto">
              <a:xfrm>
                <a:off x="339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100" name="AutoShape 136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101" name="Group 137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102" name="Freeform 138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03" name="Freeform 139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</p:grpSp>
      </p:grpSp>
      <p:sp>
        <p:nvSpPr>
          <p:cNvPr id="138" name="Line 140"/>
          <p:cNvSpPr>
            <a:spLocks noChangeShapeType="1"/>
          </p:cNvSpPr>
          <p:nvPr/>
        </p:nvSpPr>
        <p:spPr bwMode="auto">
          <a:xfrm>
            <a:off x="4284663" y="2924175"/>
            <a:ext cx="0" cy="17287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9" name="Line 142"/>
          <p:cNvSpPr>
            <a:spLocks noChangeShapeType="1"/>
          </p:cNvSpPr>
          <p:nvPr/>
        </p:nvSpPr>
        <p:spPr bwMode="auto">
          <a:xfrm flipV="1">
            <a:off x="2124075" y="2349500"/>
            <a:ext cx="792163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0" name="Line 143"/>
          <p:cNvSpPr>
            <a:spLocks noChangeShapeType="1"/>
          </p:cNvSpPr>
          <p:nvPr/>
        </p:nvSpPr>
        <p:spPr bwMode="auto">
          <a:xfrm>
            <a:off x="1979613" y="4076700"/>
            <a:ext cx="288925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1" name="Oval 144"/>
          <p:cNvSpPr>
            <a:spLocks noChangeArrowheads="1"/>
          </p:cNvSpPr>
          <p:nvPr/>
        </p:nvSpPr>
        <p:spPr bwMode="auto">
          <a:xfrm>
            <a:off x="971550" y="3284538"/>
            <a:ext cx="1152525" cy="649287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/>
              <a:t>TF</a:t>
            </a:r>
          </a:p>
        </p:txBody>
      </p:sp>
      <p:sp>
        <p:nvSpPr>
          <p:cNvPr id="142" name="Line 145"/>
          <p:cNvSpPr>
            <a:spLocks noChangeShapeType="1"/>
          </p:cNvSpPr>
          <p:nvPr/>
        </p:nvSpPr>
        <p:spPr bwMode="auto">
          <a:xfrm>
            <a:off x="2411413" y="2349500"/>
            <a:ext cx="215900" cy="79216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3" name="Line 146"/>
          <p:cNvSpPr>
            <a:spLocks noChangeShapeType="1"/>
          </p:cNvSpPr>
          <p:nvPr/>
        </p:nvSpPr>
        <p:spPr bwMode="auto">
          <a:xfrm>
            <a:off x="1908175" y="2420938"/>
            <a:ext cx="1079500" cy="3603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4" name="Text Box 147"/>
          <p:cNvSpPr txBox="1">
            <a:spLocks noChangeArrowheads="1"/>
          </p:cNvSpPr>
          <p:nvPr/>
        </p:nvSpPr>
        <p:spPr bwMode="auto">
          <a:xfrm>
            <a:off x="7605684" y="1014480"/>
            <a:ext cx="1000125" cy="39528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/>
              <a:t>Inactive</a:t>
            </a:r>
          </a:p>
        </p:txBody>
      </p:sp>
      <p:sp>
        <p:nvSpPr>
          <p:cNvPr id="145" name="Text Box 148"/>
          <p:cNvSpPr txBox="1">
            <a:spLocks noChangeArrowheads="1"/>
          </p:cNvSpPr>
          <p:nvPr/>
        </p:nvSpPr>
        <p:spPr bwMode="auto">
          <a:xfrm>
            <a:off x="7876612" y="5628132"/>
            <a:ext cx="835025" cy="39528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/>
              <a:t>Active</a:t>
            </a:r>
          </a:p>
        </p:txBody>
      </p:sp>
      <p:sp>
        <p:nvSpPr>
          <p:cNvPr id="146" name="Line 149"/>
          <p:cNvSpPr>
            <a:spLocks noChangeShapeType="1"/>
          </p:cNvSpPr>
          <p:nvPr/>
        </p:nvSpPr>
        <p:spPr bwMode="auto">
          <a:xfrm flipV="1">
            <a:off x="2771775" y="1628775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7" name="Text Box 150"/>
          <p:cNvSpPr txBox="1">
            <a:spLocks noChangeArrowheads="1"/>
          </p:cNvSpPr>
          <p:nvPr/>
        </p:nvSpPr>
        <p:spPr bwMode="auto">
          <a:xfrm>
            <a:off x="2555875" y="1252538"/>
            <a:ext cx="51117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/>
              <a:t>Me</a:t>
            </a:r>
          </a:p>
        </p:txBody>
      </p:sp>
      <p:sp>
        <p:nvSpPr>
          <p:cNvPr id="148" name="Line 151"/>
          <p:cNvSpPr>
            <a:spLocks noChangeShapeType="1"/>
          </p:cNvSpPr>
          <p:nvPr/>
        </p:nvSpPr>
        <p:spPr bwMode="auto">
          <a:xfrm flipV="1">
            <a:off x="3203575" y="1412875"/>
            <a:ext cx="0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9" name="Line 152"/>
          <p:cNvSpPr>
            <a:spLocks noChangeShapeType="1"/>
          </p:cNvSpPr>
          <p:nvPr/>
        </p:nvSpPr>
        <p:spPr bwMode="auto">
          <a:xfrm>
            <a:off x="3203575" y="1412875"/>
            <a:ext cx="647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0" name="Line 153"/>
          <p:cNvSpPr>
            <a:spLocks noChangeShapeType="1"/>
          </p:cNvSpPr>
          <p:nvPr/>
        </p:nvSpPr>
        <p:spPr bwMode="auto">
          <a:xfrm flipV="1">
            <a:off x="2627313" y="4797425"/>
            <a:ext cx="0" cy="3603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1" name="Line 154"/>
          <p:cNvSpPr>
            <a:spLocks noChangeShapeType="1"/>
          </p:cNvSpPr>
          <p:nvPr/>
        </p:nvSpPr>
        <p:spPr bwMode="auto">
          <a:xfrm>
            <a:off x="2627313" y="4797425"/>
            <a:ext cx="7207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2" name="Line 155"/>
          <p:cNvSpPr>
            <a:spLocks noChangeShapeType="1"/>
          </p:cNvSpPr>
          <p:nvPr/>
        </p:nvSpPr>
        <p:spPr bwMode="auto">
          <a:xfrm flipH="1">
            <a:off x="3348038" y="1196975"/>
            <a:ext cx="431800" cy="3603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3" name="Line 156"/>
          <p:cNvSpPr>
            <a:spLocks noChangeShapeType="1"/>
          </p:cNvSpPr>
          <p:nvPr/>
        </p:nvSpPr>
        <p:spPr bwMode="auto">
          <a:xfrm>
            <a:off x="3348038" y="1196975"/>
            <a:ext cx="431800" cy="431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4" name="Text Box 157"/>
          <p:cNvSpPr txBox="1">
            <a:spLocks noChangeArrowheads="1"/>
          </p:cNvSpPr>
          <p:nvPr/>
        </p:nvSpPr>
        <p:spPr bwMode="auto">
          <a:xfrm>
            <a:off x="6227763" y="5661025"/>
            <a:ext cx="13532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dirty="0" smtClean="0"/>
              <a:t>mRNA/</a:t>
            </a:r>
            <a:r>
              <a:rPr lang="en-GB" altLang="en-US" dirty="0" err="1" smtClean="0"/>
              <a:t>rRNA</a:t>
            </a:r>
            <a:endParaRPr lang="en-GB" altLang="en-US" dirty="0"/>
          </a:p>
        </p:txBody>
      </p:sp>
      <p:sp>
        <p:nvSpPr>
          <p:cNvPr id="155" name="Line 159"/>
          <p:cNvSpPr>
            <a:spLocks noChangeShapeType="1"/>
          </p:cNvSpPr>
          <p:nvPr/>
        </p:nvSpPr>
        <p:spPr bwMode="auto">
          <a:xfrm>
            <a:off x="3419475" y="2060575"/>
            <a:ext cx="730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6" name="Line 160"/>
          <p:cNvSpPr>
            <a:spLocks noChangeShapeType="1"/>
          </p:cNvSpPr>
          <p:nvPr/>
        </p:nvSpPr>
        <p:spPr bwMode="auto">
          <a:xfrm>
            <a:off x="2195513" y="53006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7" name="Line 161"/>
          <p:cNvSpPr>
            <a:spLocks noChangeShapeType="1"/>
          </p:cNvSpPr>
          <p:nvPr/>
        </p:nvSpPr>
        <p:spPr bwMode="auto">
          <a:xfrm flipH="1" flipV="1">
            <a:off x="1692275" y="4797425"/>
            <a:ext cx="2873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8" name="Text Box 162"/>
          <p:cNvSpPr txBox="1">
            <a:spLocks noChangeArrowheads="1"/>
          </p:cNvSpPr>
          <p:nvPr/>
        </p:nvSpPr>
        <p:spPr bwMode="auto">
          <a:xfrm>
            <a:off x="1311275" y="4456113"/>
            <a:ext cx="450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/>
              <a:t>Ac</a:t>
            </a:r>
          </a:p>
        </p:txBody>
      </p:sp>
      <p:sp>
        <p:nvSpPr>
          <p:cNvPr id="159" name="Text Box 163"/>
          <p:cNvSpPr txBox="1">
            <a:spLocks noChangeArrowheads="1"/>
          </p:cNvSpPr>
          <p:nvPr/>
        </p:nvSpPr>
        <p:spPr bwMode="auto">
          <a:xfrm>
            <a:off x="1961867" y="5630332"/>
            <a:ext cx="450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dirty="0"/>
              <a:t>Ac</a:t>
            </a:r>
          </a:p>
        </p:txBody>
      </p:sp>
      <p:sp>
        <p:nvSpPr>
          <p:cNvPr id="160" name="Text Box 164"/>
          <p:cNvSpPr txBox="1">
            <a:spLocks noChangeArrowheads="1"/>
          </p:cNvSpPr>
          <p:nvPr/>
        </p:nvSpPr>
        <p:spPr bwMode="auto">
          <a:xfrm>
            <a:off x="3471863" y="2152650"/>
            <a:ext cx="501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/>
              <a:t>me</a:t>
            </a:r>
          </a:p>
        </p:txBody>
      </p:sp>
      <p:sp>
        <p:nvSpPr>
          <p:cNvPr id="161" name="Oval 165"/>
          <p:cNvSpPr>
            <a:spLocks noChangeArrowheads="1"/>
          </p:cNvSpPr>
          <p:nvPr/>
        </p:nvSpPr>
        <p:spPr bwMode="auto">
          <a:xfrm>
            <a:off x="1331913" y="4508500"/>
            <a:ext cx="431800" cy="2889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2" name="Oval 166"/>
          <p:cNvSpPr>
            <a:spLocks noChangeArrowheads="1"/>
          </p:cNvSpPr>
          <p:nvPr/>
        </p:nvSpPr>
        <p:spPr bwMode="auto">
          <a:xfrm>
            <a:off x="1971392" y="5661025"/>
            <a:ext cx="431800" cy="2889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3" name="Oval 167"/>
          <p:cNvSpPr>
            <a:spLocks noChangeArrowheads="1"/>
          </p:cNvSpPr>
          <p:nvPr/>
        </p:nvSpPr>
        <p:spPr bwMode="auto">
          <a:xfrm>
            <a:off x="3492500" y="2205038"/>
            <a:ext cx="431800" cy="287337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4" name="Freeform 163"/>
          <p:cNvSpPr/>
          <p:nvPr/>
        </p:nvSpPr>
        <p:spPr>
          <a:xfrm>
            <a:off x="4279392" y="2203680"/>
            <a:ext cx="1627659" cy="329208"/>
          </a:xfrm>
          <a:custGeom>
            <a:avLst/>
            <a:gdLst>
              <a:gd name="connsiteX0" fmla="*/ 0 w 1627659"/>
              <a:gd name="connsiteY0" fmla="*/ 329208 h 329208"/>
              <a:gd name="connsiteX1" fmla="*/ 722376 w 1627659"/>
              <a:gd name="connsiteY1" fmla="*/ 24 h 329208"/>
              <a:gd name="connsiteX2" fmla="*/ 1399032 w 1627659"/>
              <a:gd name="connsiteY2" fmla="*/ 310920 h 329208"/>
              <a:gd name="connsiteX3" fmla="*/ 1545336 w 1627659"/>
              <a:gd name="connsiteY3" fmla="*/ 182904 h 329208"/>
              <a:gd name="connsiteX4" fmla="*/ 1536192 w 1627659"/>
              <a:gd name="connsiteY4" fmla="*/ 192048 h 329208"/>
              <a:gd name="connsiteX5" fmla="*/ 1554480 w 1627659"/>
              <a:gd name="connsiteY5" fmla="*/ 192048 h 329208"/>
              <a:gd name="connsiteX6" fmla="*/ 1554480 w 1627659"/>
              <a:gd name="connsiteY6" fmla="*/ 192048 h 329208"/>
              <a:gd name="connsiteX7" fmla="*/ 1627632 w 1627659"/>
              <a:gd name="connsiteY7" fmla="*/ 219480 h 329208"/>
              <a:gd name="connsiteX8" fmla="*/ 1545336 w 1627659"/>
              <a:gd name="connsiteY8" fmla="*/ 155472 h 329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27659" h="329208">
                <a:moveTo>
                  <a:pt x="0" y="329208"/>
                </a:moveTo>
                <a:cubicBezTo>
                  <a:pt x="244602" y="166140"/>
                  <a:pt x="489204" y="3072"/>
                  <a:pt x="722376" y="24"/>
                </a:cubicBezTo>
                <a:cubicBezTo>
                  <a:pt x="955548" y="-3024"/>
                  <a:pt x="1261872" y="280440"/>
                  <a:pt x="1399032" y="310920"/>
                </a:cubicBezTo>
                <a:cubicBezTo>
                  <a:pt x="1536192" y="341400"/>
                  <a:pt x="1522476" y="202716"/>
                  <a:pt x="1545336" y="182904"/>
                </a:cubicBezTo>
                <a:cubicBezTo>
                  <a:pt x="1568196" y="163092"/>
                  <a:pt x="1534668" y="190524"/>
                  <a:pt x="1536192" y="192048"/>
                </a:cubicBezTo>
                <a:cubicBezTo>
                  <a:pt x="1537716" y="193572"/>
                  <a:pt x="1554480" y="192048"/>
                  <a:pt x="1554480" y="192048"/>
                </a:cubicBezTo>
                <a:lnTo>
                  <a:pt x="1554480" y="192048"/>
                </a:lnTo>
                <a:cubicBezTo>
                  <a:pt x="1566672" y="196620"/>
                  <a:pt x="1629156" y="225576"/>
                  <a:pt x="1627632" y="219480"/>
                </a:cubicBezTo>
                <a:cubicBezTo>
                  <a:pt x="1626108" y="213384"/>
                  <a:pt x="1585722" y="184428"/>
                  <a:pt x="1545336" y="15547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5" name="TextBox 164"/>
          <p:cNvSpPr txBox="1"/>
          <p:nvPr/>
        </p:nvSpPr>
        <p:spPr>
          <a:xfrm>
            <a:off x="6022688" y="2240693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RNA</a:t>
            </a:r>
            <a:endParaRPr lang="en-GB" dirty="0"/>
          </a:p>
        </p:txBody>
      </p:sp>
      <p:cxnSp>
        <p:nvCxnSpPr>
          <p:cNvPr id="166" name="Straight Arrow Connector 165"/>
          <p:cNvCxnSpPr/>
          <p:nvPr/>
        </p:nvCxnSpPr>
        <p:spPr>
          <a:xfrm>
            <a:off x="4418246" y="5458968"/>
            <a:ext cx="0" cy="3383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Freeform 166"/>
          <p:cNvSpPr/>
          <p:nvPr/>
        </p:nvSpPr>
        <p:spPr>
          <a:xfrm>
            <a:off x="2706624" y="5970983"/>
            <a:ext cx="3867912" cy="293081"/>
          </a:xfrm>
          <a:custGeom>
            <a:avLst/>
            <a:gdLst>
              <a:gd name="connsiteX0" fmla="*/ 0 w 3867912"/>
              <a:gd name="connsiteY0" fmla="*/ 274369 h 293081"/>
              <a:gd name="connsiteX1" fmla="*/ 420624 w 3867912"/>
              <a:gd name="connsiteY1" fmla="*/ 49 h 293081"/>
              <a:gd name="connsiteX2" fmla="*/ 1024128 w 3867912"/>
              <a:gd name="connsiteY2" fmla="*/ 292657 h 293081"/>
              <a:gd name="connsiteX3" fmla="*/ 1728216 w 3867912"/>
              <a:gd name="connsiteY3" fmla="*/ 64057 h 293081"/>
              <a:gd name="connsiteX4" fmla="*/ 2258568 w 3867912"/>
              <a:gd name="connsiteY4" fmla="*/ 18337 h 293081"/>
              <a:gd name="connsiteX5" fmla="*/ 2642616 w 3867912"/>
              <a:gd name="connsiteY5" fmla="*/ 219505 h 293081"/>
              <a:gd name="connsiteX6" fmla="*/ 3127248 w 3867912"/>
              <a:gd name="connsiteY6" fmla="*/ 256081 h 293081"/>
              <a:gd name="connsiteX7" fmla="*/ 3374136 w 3867912"/>
              <a:gd name="connsiteY7" fmla="*/ 100633 h 293081"/>
              <a:gd name="connsiteX8" fmla="*/ 3831336 w 3867912"/>
              <a:gd name="connsiteY8" fmla="*/ 128065 h 293081"/>
              <a:gd name="connsiteX9" fmla="*/ 3831336 w 3867912"/>
              <a:gd name="connsiteY9" fmla="*/ 128065 h 293081"/>
              <a:gd name="connsiteX10" fmla="*/ 3867912 w 3867912"/>
              <a:gd name="connsiteY10" fmla="*/ 100633 h 293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67912" h="293081">
                <a:moveTo>
                  <a:pt x="0" y="274369"/>
                </a:moveTo>
                <a:cubicBezTo>
                  <a:pt x="124968" y="135685"/>
                  <a:pt x="249936" y="-2999"/>
                  <a:pt x="420624" y="49"/>
                </a:cubicBezTo>
                <a:cubicBezTo>
                  <a:pt x="591312" y="3097"/>
                  <a:pt x="806196" y="281989"/>
                  <a:pt x="1024128" y="292657"/>
                </a:cubicBezTo>
                <a:cubicBezTo>
                  <a:pt x="1242060" y="303325"/>
                  <a:pt x="1522476" y="109777"/>
                  <a:pt x="1728216" y="64057"/>
                </a:cubicBezTo>
                <a:cubicBezTo>
                  <a:pt x="1933956" y="18337"/>
                  <a:pt x="2106168" y="-7571"/>
                  <a:pt x="2258568" y="18337"/>
                </a:cubicBezTo>
                <a:cubicBezTo>
                  <a:pt x="2410968" y="44245"/>
                  <a:pt x="2497836" y="179881"/>
                  <a:pt x="2642616" y="219505"/>
                </a:cubicBezTo>
                <a:cubicBezTo>
                  <a:pt x="2787396" y="259129"/>
                  <a:pt x="3005328" y="275893"/>
                  <a:pt x="3127248" y="256081"/>
                </a:cubicBezTo>
                <a:cubicBezTo>
                  <a:pt x="3249168" y="236269"/>
                  <a:pt x="3256788" y="121969"/>
                  <a:pt x="3374136" y="100633"/>
                </a:cubicBezTo>
                <a:cubicBezTo>
                  <a:pt x="3491484" y="79297"/>
                  <a:pt x="3831336" y="128065"/>
                  <a:pt x="3831336" y="128065"/>
                </a:cubicBezTo>
                <a:lnTo>
                  <a:pt x="3831336" y="128065"/>
                </a:lnTo>
                <a:lnTo>
                  <a:pt x="3867912" y="100633"/>
                </a:lnTo>
              </a:path>
            </a:pathLst>
          </a:cu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8" name="Text Box 141"/>
          <p:cNvSpPr txBox="1">
            <a:spLocks noChangeArrowheads="1"/>
          </p:cNvSpPr>
          <p:nvPr/>
        </p:nvSpPr>
        <p:spPr bwMode="auto">
          <a:xfrm>
            <a:off x="4787901" y="2924175"/>
            <a:ext cx="5371083" cy="153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altLang="en-US" dirty="0"/>
              <a:t>Enzymes: </a:t>
            </a:r>
          </a:p>
          <a:p>
            <a:endParaRPr lang="en-GB" altLang="en-US" sz="1200" b="1" dirty="0" smtClean="0"/>
          </a:p>
          <a:p>
            <a:r>
              <a:rPr lang="en-GB" altLang="en-US" sz="1600" b="1" dirty="0" smtClean="0"/>
              <a:t>-DNA </a:t>
            </a:r>
            <a:r>
              <a:rPr lang="en-GB" altLang="en-US" sz="1600" b="1" dirty="0" err="1"/>
              <a:t>methylases</a:t>
            </a:r>
            <a:r>
              <a:rPr lang="en-GB" altLang="en-US" sz="1600" b="1" dirty="0"/>
              <a:t>/demethylases</a:t>
            </a:r>
          </a:p>
          <a:p>
            <a:r>
              <a:rPr lang="sv-SE" altLang="en-US" sz="1600" b="1" dirty="0" smtClean="0"/>
              <a:t>-ATP-</a:t>
            </a:r>
            <a:r>
              <a:rPr lang="sv-SE" altLang="en-US" sz="1600" b="1" dirty="0" err="1" smtClean="0"/>
              <a:t>dependent</a:t>
            </a:r>
            <a:r>
              <a:rPr lang="sv-SE" altLang="en-US" sz="1600" b="1" dirty="0" smtClean="0"/>
              <a:t> </a:t>
            </a:r>
            <a:r>
              <a:rPr lang="sv-SE" altLang="en-US" sz="1600" b="1" dirty="0" err="1" smtClean="0"/>
              <a:t>chromatin</a:t>
            </a:r>
            <a:r>
              <a:rPr lang="sv-SE" altLang="en-US" sz="1600" b="1" dirty="0" smtClean="0"/>
              <a:t> </a:t>
            </a:r>
            <a:r>
              <a:rPr lang="sv-SE" altLang="en-US" sz="1600" b="1" dirty="0" err="1" smtClean="0"/>
              <a:t>remodelling</a:t>
            </a:r>
            <a:r>
              <a:rPr lang="sv-SE" altLang="en-US" sz="1600" b="1" dirty="0" smtClean="0"/>
              <a:t> </a:t>
            </a:r>
            <a:r>
              <a:rPr lang="sv-SE" altLang="en-US" sz="1600" b="1" dirty="0" err="1" smtClean="0"/>
              <a:t>complexes</a:t>
            </a:r>
            <a:r>
              <a:rPr lang="sv-SE" altLang="en-US" sz="1600" b="1" dirty="0" smtClean="0"/>
              <a:t> </a:t>
            </a:r>
            <a:endParaRPr lang="en-GB" altLang="en-US" sz="1600" b="1" dirty="0"/>
          </a:p>
          <a:p>
            <a:r>
              <a:rPr lang="en-GB" altLang="en-US" sz="1600" b="1" dirty="0" smtClean="0"/>
              <a:t>-Enzymes Modifying  </a:t>
            </a:r>
            <a:r>
              <a:rPr lang="en-GB" altLang="en-US" sz="1600" b="1" dirty="0"/>
              <a:t>the </a:t>
            </a:r>
            <a:r>
              <a:rPr lang="en-GB" altLang="en-US" sz="1600" b="1" dirty="0" smtClean="0"/>
              <a:t>histones</a:t>
            </a:r>
          </a:p>
          <a:p>
            <a:r>
              <a:rPr lang="sv-SE" altLang="en-US" sz="1600" b="1" dirty="0" smtClean="0"/>
              <a:t>-RNA </a:t>
            </a:r>
            <a:r>
              <a:rPr lang="sv-SE" altLang="en-US" sz="1600" b="1" dirty="0" err="1" smtClean="0"/>
              <a:t>polymerases</a:t>
            </a:r>
            <a:r>
              <a:rPr lang="sv-SE" altLang="en-US" sz="1600" b="1" dirty="0" smtClean="0"/>
              <a:t>???</a:t>
            </a:r>
            <a:endParaRPr lang="en-GB" altLang="en-US" sz="1600" b="1" dirty="0"/>
          </a:p>
        </p:txBody>
      </p:sp>
      <p:sp>
        <p:nvSpPr>
          <p:cNvPr id="170" name="TextBox 169"/>
          <p:cNvSpPr txBox="1"/>
          <p:nvPr/>
        </p:nvSpPr>
        <p:spPr>
          <a:xfrm>
            <a:off x="684552" y="359715"/>
            <a:ext cx="3828036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sv-SE" sz="2800" dirty="0" err="1" smtClean="0"/>
              <a:t>Allows</a:t>
            </a:r>
            <a:r>
              <a:rPr lang="sv-SE" sz="2800" dirty="0" smtClean="0"/>
              <a:t> for </a:t>
            </a:r>
            <a:r>
              <a:rPr lang="sv-SE" sz="2800" dirty="0" err="1" smtClean="0"/>
              <a:t>factors</a:t>
            </a:r>
            <a:r>
              <a:rPr lang="sv-SE" sz="2800" dirty="0" smtClean="0"/>
              <a:t> to bind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049112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6" name="Group 5"/>
          <p:cNvGrpSpPr>
            <a:grpSpLocks/>
          </p:cNvGrpSpPr>
          <p:nvPr/>
        </p:nvGrpSpPr>
        <p:grpSpPr bwMode="auto">
          <a:xfrm>
            <a:off x="684213" y="5013325"/>
            <a:ext cx="7602537" cy="285750"/>
            <a:chOff x="517" y="6817"/>
            <a:chExt cx="10080" cy="360"/>
          </a:xfrm>
          <a:solidFill>
            <a:srgbClr val="92D050"/>
          </a:solidFill>
        </p:grpSpPr>
        <p:grpSp>
          <p:nvGrpSpPr>
            <p:cNvPr id="517" name="Group 6"/>
            <p:cNvGrpSpPr>
              <a:grpSpLocks/>
            </p:cNvGrpSpPr>
            <p:nvPr/>
          </p:nvGrpSpPr>
          <p:grpSpPr bwMode="auto">
            <a:xfrm>
              <a:off x="517" y="6817"/>
              <a:ext cx="2520" cy="360"/>
              <a:chOff x="2137" y="6817"/>
              <a:chExt cx="2520" cy="360"/>
            </a:xfrm>
            <a:grpFill/>
          </p:grpSpPr>
          <p:grpSp>
            <p:nvGrpSpPr>
              <p:cNvPr id="551" name="Group 7"/>
              <p:cNvGrpSpPr>
                <a:grpSpLocks/>
              </p:cNvGrpSpPr>
              <p:nvPr/>
            </p:nvGrpSpPr>
            <p:grpSpPr bwMode="auto">
              <a:xfrm>
                <a:off x="213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557" name="AutoShape 8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558" name="Group 9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559" name="Freeform 10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560" name="Freeform 11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552" name="Group 12"/>
              <p:cNvGrpSpPr>
                <a:grpSpLocks/>
              </p:cNvGrpSpPr>
              <p:nvPr/>
            </p:nvGrpSpPr>
            <p:grpSpPr bwMode="auto">
              <a:xfrm>
                <a:off x="339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553" name="AutoShape 13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554" name="Group 14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555" name="Freeform 15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556" name="Freeform 16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</p:grpSp>
        <p:grpSp>
          <p:nvGrpSpPr>
            <p:cNvPr id="518" name="Group 17"/>
            <p:cNvGrpSpPr>
              <a:grpSpLocks/>
            </p:cNvGrpSpPr>
            <p:nvPr/>
          </p:nvGrpSpPr>
          <p:grpSpPr bwMode="auto">
            <a:xfrm>
              <a:off x="3037" y="6817"/>
              <a:ext cx="2520" cy="360"/>
              <a:chOff x="2137" y="6817"/>
              <a:chExt cx="2520" cy="360"/>
            </a:xfrm>
            <a:grpFill/>
          </p:grpSpPr>
          <p:grpSp>
            <p:nvGrpSpPr>
              <p:cNvPr id="541" name="Group 18"/>
              <p:cNvGrpSpPr>
                <a:grpSpLocks/>
              </p:cNvGrpSpPr>
              <p:nvPr/>
            </p:nvGrpSpPr>
            <p:grpSpPr bwMode="auto">
              <a:xfrm>
                <a:off x="213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547" name="AutoShape 19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548" name="Group 20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549" name="Freeform 21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550" name="Freeform 22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542" name="Group 23"/>
              <p:cNvGrpSpPr>
                <a:grpSpLocks/>
              </p:cNvGrpSpPr>
              <p:nvPr/>
            </p:nvGrpSpPr>
            <p:grpSpPr bwMode="auto">
              <a:xfrm>
                <a:off x="339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543" name="AutoShape 24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544" name="Group 25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545" name="Freeform 26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546" name="Freeform 27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</p:grpSp>
        <p:grpSp>
          <p:nvGrpSpPr>
            <p:cNvPr id="519" name="Group 28"/>
            <p:cNvGrpSpPr>
              <a:grpSpLocks/>
            </p:cNvGrpSpPr>
            <p:nvPr/>
          </p:nvGrpSpPr>
          <p:grpSpPr bwMode="auto">
            <a:xfrm>
              <a:off x="8077" y="6817"/>
              <a:ext cx="2520" cy="360"/>
              <a:chOff x="2137" y="6817"/>
              <a:chExt cx="2520" cy="360"/>
            </a:xfrm>
            <a:grpFill/>
          </p:grpSpPr>
          <p:grpSp>
            <p:nvGrpSpPr>
              <p:cNvPr id="531" name="Group 29"/>
              <p:cNvGrpSpPr>
                <a:grpSpLocks/>
              </p:cNvGrpSpPr>
              <p:nvPr/>
            </p:nvGrpSpPr>
            <p:grpSpPr bwMode="auto">
              <a:xfrm>
                <a:off x="213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537" name="AutoShape 30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538" name="Group 31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539" name="Freeform 32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540" name="Freeform 33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532" name="Group 34"/>
              <p:cNvGrpSpPr>
                <a:grpSpLocks/>
              </p:cNvGrpSpPr>
              <p:nvPr/>
            </p:nvGrpSpPr>
            <p:grpSpPr bwMode="auto">
              <a:xfrm>
                <a:off x="339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533" name="AutoShape 35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534" name="Group 36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535" name="Freeform 37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536" name="Freeform 38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</p:grpSp>
        <p:grpSp>
          <p:nvGrpSpPr>
            <p:cNvPr id="520" name="Group 39"/>
            <p:cNvGrpSpPr>
              <a:grpSpLocks/>
            </p:cNvGrpSpPr>
            <p:nvPr/>
          </p:nvGrpSpPr>
          <p:grpSpPr bwMode="auto">
            <a:xfrm>
              <a:off x="5557" y="6817"/>
              <a:ext cx="2520" cy="360"/>
              <a:chOff x="2137" y="6817"/>
              <a:chExt cx="2520" cy="360"/>
            </a:xfrm>
            <a:grpFill/>
          </p:grpSpPr>
          <p:grpSp>
            <p:nvGrpSpPr>
              <p:cNvPr id="521" name="Group 40"/>
              <p:cNvGrpSpPr>
                <a:grpSpLocks/>
              </p:cNvGrpSpPr>
              <p:nvPr/>
            </p:nvGrpSpPr>
            <p:grpSpPr bwMode="auto">
              <a:xfrm>
                <a:off x="213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527" name="AutoShape 41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528" name="Group 42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529" name="Freeform 43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530" name="Freeform 44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522" name="Group 45"/>
              <p:cNvGrpSpPr>
                <a:grpSpLocks/>
              </p:cNvGrpSpPr>
              <p:nvPr/>
            </p:nvGrpSpPr>
            <p:grpSpPr bwMode="auto">
              <a:xfrm>
                <a:off x="339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523" name="AutoShape 46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524" name="Group 47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525" name="Freeform 48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526" name="Freeform 49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</p:grpSp>
      </p:grpSp>
      <p:grpSp>
        <p:nvGrpSpPr>
          <p:cNvPr id="561" name="Group 50"/>
          <p:cNvGrpSpPr>
            <a:grpSpLocks/>
          </p:cNvGrpSpPr>
          <p:nvPr/>
        </p:nvGrpSpPr>
        <p:grpSpPr bwMode="auto">
          <a:xfrm>
            <a:off x="609600" y="1828800"/>
            <a:ext cx="7602538" cy="285750"/>
            <a:chOff x="517" y="6817"/>
            <a:chExt cx="10080" cy="360"/>
          </a:xfrm>
          <a:solidFill>
            <a:schemeClr val="accent6">
              <a:lumMod val="60000"/>
              <a:lumOff val="40000"/>
            </a:schemeClr>
          </a:solidFill>
        </p:grpSpPr>
        <p:grpSp>
          <p:nvGrpSpPr>
            <p:cNvPr id="562" name="Group 51"/>
            <p:cNvGrpSpPr>
              <a:grpSpLocks/>
            </p:cNvGrpSpPr>
            <p:nvPr/>
          </p:nvGrpSpPr>
          <p:grpSpPr bwMode="auto">
            <a:xfrm>
              <a:off x="517" y="6817"/>
              <a:ext cx="2520" cy="360"/>
              <a:chOff x="2137" y="6817"/>
              <a:chExt cx="2520" cy="360"/>
            </a:xfrm>
            <a:grpFill/>
          </p:grpSpPr>
          <p:grpSp>
            <p:nvGrpSpPr>
              <p:cNvPr id="596" name="Group 52"/>
              <p:cNvGrpSpPr>
                <a:grpSpLocks/>
              </p:cNvGrpSpPr>
              <p:nvPr/>
            </p:nvGrpSpPr>
            <p:grpSpPr bwMode="auto">
              <a:xfrm>
                <a:off x="213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602" name="AutoShape 53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603" name="Group 54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604" name="Freeform 55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05" name="Freeform 56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597" name="Group 57"/>
              <p:cNvGrpSpPr>
                <a:grpSpLocks/>
              </p:cNvGrpSpPr>
              <p:nvPr/>
            </p:nvGrpSpPr>
            <p:grpSpPr bwMode="auto">
              <a:xfrm>
                <a:off x="339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598" name="AutoShape 58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599" name="Group 59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600" name="Freeform 60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01" name="Freeform 61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</p:grpSp>
        <p:grpSp>
          <p:nvGrpSpPr>
            <p:cNvPr id="563" name="Group 62"/>
            <p:cNvGrpSpPr>
              <a:grpSpLocks/>
            </p:cNvGrpSpPr>
            <p:nvPr/>
          </p:nvGrpSpPr>
          <p:grpSpPr bwMode="auto">
            <a:xfrm>
              <a:off x="3037" y="6817"/>
              <a:ext cx="2520" cy="360"/>
              <a:chOff x="2137" y="6817"/>
              <a:chExt cx="2520" cy="360"/>
            </a:xfrm>
            <a:grpFill/>
          </p:grpSpPr>
          <p:grpSp>
            <p:nvGrpSpPr>
              <p:cNvPr id="586" name="Group 63"/>
              <p:cNvGrpSpPr>
                <a:grpSpLocks/>
              </p:cNvGrpSpPr>
              <p:nvPr/>
            </p:nvGrpSpPr>
            <p:grpSpPr bwMode="auto">
              <a:xfrm>
                <a:off x="213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592" name="AutoShape 64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593" name="Group 65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594" name="Freeform 66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595" name="Freeform 67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587" name="Group 68"/>
              <p:cNvGrpSpPr>
                <a:grpSpLocks/>
              </p:cNvGrpSpPr>
              <p:nvPr/>
            </p:nvGrpSpPr>
            <p:grpSpPr bwMode="auto">
              <a:xfrm>
                <a:off x="339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588" name="AutoShape 69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589" name="Group 70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590" name="Freeform 71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591" name="Freeform 72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</p:grpSp>
        <p:grpSp>
          <p:nvGrpSpPr>
            <p:cNvPr id="564" name="Group 73"/>
            <p:cNvGrpSpPr>
              <a:grpSpLocks/>
            </p:cNvGrpSpPr>
            <p:nvPr/>
          </p:nvGrpSpPr>
          <p:grpSpPr bwMode="auto">
            <a:xfrm>
              <a:off x="8077" y="6817"/>
              <a:ext cx="2520" cy="360"/>
              <a:chOff x="2137" y="6817"/>
              <a:chExt cx="2520" cy="360"/>
            </a:xfrm>
            <a:grpFill/>
          </p:grpSpPr>
          <p:grpSp>
            <p:nvGrpSpPr>
              <p:cNvPr id="576" name="Group 74"/>
              <p:cNvGrpSpPr>
                <a:grpSpLocks/>
              </p:cNvGrpSpPr>
              <p:nvPr/>
            </p:nvGrpSpPr>
            <p:grpSpPr bwMode="auto">
              <a:xfrm>
                <a:off x="213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582" name="AutoShape 75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583" name="Group 76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584" name="Freeform 77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585" name="Freeform 78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577" name="Group 79"/>
              <p:cNvGrpSpPr>
                <a:grpSpLocks/>
              </p:cNvGrpSpPr>
              <p:nvPr/>
            </p:nvGrpSpPr>
            <p:grpSpPr bwMode="auto">
              <a:xfrm>
                <a:off x="339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578" name="AutoShape 80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579" name="Group 81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580" name="Freeform 82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581" name="Freeform 83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</p:grpSp>
        <p:grpSp>
          <p:nvGrpSpPr>
            <p:cNvPr id="565" name="Group 84"/>
            <p:cNvGrpSpPr>
              <a:grpSpLocks/>
            </p:cNvGrpSpPr>
            <p:nvPr/>
          </p:nvGrpSpPr>
          <p:grpSpPr bwMode="auto">
            <a:xfrm>
              <a:off x="5557" y="6817"/>
              <a:ext cx="2520" cy="360"/>
              <a:chOff x="2137" y="6817"/>
              <a:chExt cx="2520" cy="360"/>
            </a:xfrm>
            <a:grpFill/>
          </p:grpSpPr>
          <p:grpSp>
            <p:nvGrpSpPr>
              <p:cNvPr id="566" name="Group 85"/>
              <p:cNvGrpSpPr>
                <a:grpSpLocks/>
              </p:cNvGrpSpPr>
              <p:nvPr/>
            </p:nvGrpSpPr>
            <p:grpSpPr bwMode="auto">
              <a:xfrm>
                <a:off x="213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572" name="AutoShape 86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573" name="Group 87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574" name="Freeform 88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575" name="Freeform 89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567" name="Group 90"/>
              <p:cNvGrpSpPr>
                <a:grpSpLocks/>
              </p:cNvGrpSpPr>
              <p:nvPr/>
            </p:nvGrpSpPr>
            <p:grpSpPr bwMode="auto">
              <a:xfrm>
                <a:off x="339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568" name="AutoShape 91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569" name="Group 92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570" name="Freeform 93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571" name="Freeform 94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</p:grpSp>
      </p:grpSp>
      <p:grpSp>
        <p:nvGrpSpPr>
          <p:cNvPr id="606" name="Group 95"/>
          <p:cNvGrpSpPr>
            <a:grpSpLocks/>
          </p:cNvGrpSpPr>
          <p:nvPr/>
        </p:nvGrpSpPr>
        <p:grpSpPr bwMode="auto">
          <a:xfrm>
            <a:off x="1042988" y="1773238"/>
            <a:ext cx="7602537" cy="285750"/>
            <a:chOff x="517" y="6817"/>
            <a:chExt cx="10080" cy="360"/>
          </a:xfrm>
          <a:solidFill>
            <a:srgbClr val="92D050"/>
          </a:solidFill>
        </p:grpSpPr>
        <p:grpSp>
          <p:nvGrpSpPr>
            <p:cNvPr id="607" name="Group 96"/>
            <p:cNvGrpSpPr>
              <a:grpSpLocks/>
            </p:cNvGrpSpPr>
            <p:nvPr/>
          </p:nvGrpSpPr>
          <p:grpSpPr bwMode="auto">
            <a:xfrm>
              <a:off x="517" y="6817"/>
              <a:ext cx="2520" cy="360"/>
              <a:chOff x="2137" y="6817"/>
              <a:chExt cx="2520" cy="360"/>
            </a:xfrm>
            <a:grpFill/>
          </p:grpSpPr>
          <p:grpSp>
            <p:nvGrpSpPr>
              <p:cNvPr id="641" name="Group 97"/>
              <p:cNvGrpSpPr>
                <a:grpSpLocks/>
              </p:cNvGrpSpPr>
              <p:nvPr/>
            </p:nvGrpSpPr>
            <p:grpSpPr bwMode="auto">
              <a:xfrm>
                <a:off x="213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647" name="AutoShape 98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648" name="Group 99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649" name="Freeform 100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50" name="Freeform 101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642" name="Group 102"/>
              <p:cNvGrpSpPr>
                <a:grpSpLocks/>
              </p:cNvGrpSpPr>
              <p:nvPr/>
            </p:nvGrpSpPr>
            <p:grpSpPr bwMode="auto">
              <a:xfrm>
                <a:off x="339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643" name="AutoShape 103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644" name="Group 104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645" name="Freeform 105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46" name="Freeform 106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</p:grpSp>
        <p:grpSp>
          <p:nvGrpSpPr>
            <p:cNvPr id="608" name="Group 107"/>
            <p:cNvGrpSpPr>
              <a:grpSpLocks/>
            </p:cNvGrpSpPr>
            <p:nvPr/>
          </p:nvGrpSpPr>
          <p:grpSpPr bwMode="auto">
            <a:xfrm>
              <a:off x="3037" y="6817"/>
              <a:ext cx="2520" cy="360"/>
              <a:chOff x="2137" y="6817"/>
              <a:chExt cx="2520" cy="360"/>
            </a:xfrm>
            <a:grpFill/>
          </p:grpSpPr>
          <p:grpSp>
            <p:nvGrpSpPr>
              <p:cNvPr id="631" name="Group 108"/>
              <p:cNvGrpSpPr>
                <a:grpSpLocks/>
              </p:cNvGrpSpPr>
              <p:nvPr/>
            </p:nvGrpSpPr>
            <p:grpSpPr bwMode="auto">
              <a:xfrm>
                <a:off x="213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637" name="AutoShape 109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638" name="Group 110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639" name="Freeform 111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40" name="Freeform 112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632" name="Group 113"/>
              <p:cNvGrpSpPr>
                <a:grpSpLocks/>
              </p:cNvGrpSpPr>
              <p:nvPr/>
            </p:nvGrpSpPr>
            <p:grpSpPr bwMode="auto">
              <a:xfrm>
                <a:off x="339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633" name="AutoShape 114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634" name="Group 115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635" name="Freeform 116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36" name="Freeform 117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</p:grpSp>
        <p:grpSp>
          <p:nvGrpSpPr>
            <p:cNvPr id="609" name="Group 118"/>
            <p:cNvGrpSpPr>
              <a:grpSpLocks/>
            </p:cNvGrpSpPr>
            <p:nvPr/>
          </p:nvGrpSpPr>
          <p:grpSpPr bwMode="auto">
            <a:xfrm>
              <a:off x="8077" y="6817"/>
              <a:ext cx="2520" cy="360"/>
              <a:chOff x="2137" y="6817"/>
              <a:chExt cx="2520" cy="360"/>
            </a:xfrm>
            <a:grpFill/>
          </p:grpSpPr>
          <p:grpSp>
            <p:nvGrpSpPr>
              <p:cNvPr id="621" name="Group 119"/>
              <p:cNvGrpSpPr>
                <a:grpSpLocks/>
              </p:cNvGrpSpPr>
              <p:nvPr/>
            </p:nvGrpSpPr>
            <p:grpSpPr bwMode="auto">
              <a:xfrm>
                <a:off x="213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627" name="AutoShape 120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628" name="Group 121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629" name="Freeform 122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30" name="Freeform 123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622" name="Group 124"/>
              <p:cNvGrpSpPr>
                <a:grpSpLocks/>
              </p:cNvGrpSpPr>
              <p:nvPr/>
            </p:nvGrpSpPr>
            <p:grpSpPr bwMode="auto">
              <a:xfrm>
                <a:off x="339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623" name="AutoShape 125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624" name="Group 126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625" name="Freeform 127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26" name="Freeform 128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</p:grpSp>
        <p:grpSp>
          <p:nvGrpSpPr>
            <p:cNvPr id="610" name="Group 129"/>
            <p:cNvGrpSpPr>
              <a:grpSpLocks/>
            </p:cNvGrpSpPr>
            <p:nvPr/>
          </p:nvGrpSpPr>
          <p:grpSpPr bwMode="auto">
            <a:xfrm>
              <a:off x="5557" y="6817"/>
              <a:ext cx="2520" cy="360"/>
              <a:chOff x="2137" y="6817"/>
              <a:chExt cx="2520" cy="360"/>
            </a:xfrm>
            <a:grpFill/>
          </p:grpSpPr>
          <p:grpSp>
            <p:nvGrpSpPr>
              <p:cNvPr id="611" name="Group 130"/>
              <p:cNvGrpSpPr>
                <a:grpSpLocks/>
              </p:cNvGrpSpPr>
              <p:nvPr/>
            </p:nvGrpSpPr>
            <p:grpSpPr bwMode="auto">
              <a:xfrm>
                <a:off x="213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617" name="AutoShape 131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618" name="Group 132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619" name="Freeform 133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20" name="Freeform 134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612" name="Group 135"/>
              <p:cNvGrpSpPr>
                <a:grpSpLocks/>
              </p:cNvGrpSpPr>
              <p:nvPr/>
            </p:nvGrpSpPr>
            <p:grpSpPr bwMode="auto">
              <a:xfrm>
                <a:off x="339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613" name="AutoShape 136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614" name="Group 137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615" name="Freeform 138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16" name="Freeform 139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</p:grpSp>
      </p:grpSp>
      <p:sp>
        <p:nvSpPr>
          <p:cNvPr id="651" name="Line 140"/>
          <p:cNvSpPr>
            <a:spLocks noChangeShapeType="1"/>
          </p:cNvSpPr>
          <p:nvPr/>
        </p:nvSpPr>
        <p:spPr bwMode="auto">
          <a:xfrm>
            <a:off x="4284663" y="2924175"/>
            <a:ext cx="0" cy="17287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52" name="Text Box 141"/>
          <p:cNvSpPr txBox="1">
            <a:spLocks noChangeArrowheads="1"/>
          </p:cNvSpPr>
          <p:nvPr/>
        </p:nvSpPr>
        <p:spPr bwMode="auto">
          <a:xfrm>
            <a:off x="4504723" y="2949891"/>
            <a:ext cx="4017771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altLang="en-US" dirty="0"/>
              <a:t>Enzymes: </a:t>
            </a:r>
          </a:p>
          <a:p>
            <a:endParaRPr lang="en-GB" altLang="en-US" sz="1200" b="1" dirty="0" smtClean="0"/>
          </a:p>
          <a:p>
            <a:r>
              <a:rPr lang="en-GB" altLang="en-US" sz="1200" b="1" dirty="0" smtClean="0"/>
              <a:t>DNA </a:t>
            </a:r>
            <a:r>
              <a:rPr lang="en-GB" altLang="en-US" sz="1200" b="1" dirty="0" err="1"/>
              <a:t>methylases</a:t>
            </a:r>
            <a:r>
              <a:rPr lang="en-GB" altLang="en-US" sz="1200" b="1" dirty="0"/>
              <a:t>/demethylases</a:t>
            </a:r>
          </a:p>
          <a:p>
            <a:r>
              <a:rPr lang="sv-SE" altLang="en-US" sz="1200" b="1" dirty="0" smtClean="0"/>
              <a:t>ATP-</a:t>
            </a:r>
            <a:r>
              <a:rPr lang="sv-SE" altLang="en-US" sz="1200" b="1" dirty="0" err="1" smtClean="0"/>
              <a:t>dependent</a:t>
            </a:r>
            <a:r>
              <a:rPr lang="sv-SE" altLang="en-US" sz="1200" b="1" dirty="0" smtClean="0"/>
              <a:t> </a:t>
            </a:r>
            <a:r>
              <a:rPr lang="sv-SE" altLang="en-US" sz="1200" b="1" dirty="0" err="1" smtClean="0"/>
              <a:t>chromatin</a:t>
            </a:r>
            <a:r>
              <a:rPr lang="sv-SE" altLang="en-US" sz="1200" b="1" dirty="0" smtClean="0"/>
              <a:t> </a:t>
            </a:r>
            <a:r>
              <a:rPr lang="sv-SE" altLang="en-US" sz="1200" b="1" dirty="0" err="1" smtClean="0"/>
              <a:t>remodelling</a:t>
            </a:r>
            <a:r>
              <a:rPr lang="sv-SE" altLang="en-US" sz="1200" b="1" dirty="0" smtClean="0"/>
              <a:t> </a:t>
            </a:r>
            <a:r>
              <a:rPr lang="sv-SE" altLang="en-US" sz="1200" b="1" dirty="0" err="1" smtClean="0"/>
              <a:t>complexes</a:t>
            </a:r>
            <a:r>
              <a:rPr lang="sv-SE" altLang="en-US" sz="1200" b="1" dirty="0" smtClean="0"/>
              <a:t> </a:t>
            </a:r>
            <a:endParaRPr lang="en-GB" altLang="en-US" sz="1200" b="1" dirty="0"/>
          </a:p>
          <a:p>
            <a:r>
              <a:rPr lang="en-GB" altLang="en-US" sz="1200" b="1" dirty="0" smtClean="0"/>
              <a:t>Enzymes Modifying  </a:t>
            </a:r>
            <a:r>
              <a:rPr lang="en-GB" altLang="en-US" sz="1200" b="1" dirty="0"/>
              <a:t>the </a:t>
            </a:r>
            <a:r>
              <a:rPr lang="en-GB" altLang="en-US" sz="1200" b="1" dirty="0" smtClean="0"/>
              <a:t>histones</a:t>
            </a:r>
          </a:p>
          <a:p>
            <a:r>
              <a:rPr lang="sv-SE" altLang="en-US" sz="1200" b="1" dirty="0" smtClean="0"/>
              <a:t>RNA </a:t>
            </a:r>
            <a:r>
              <a:rPr lang="sv-SE" altLang="en-US" sz="1200" b="1" dirty="0" err="1" smtClean="0"/>
              <a:t>polymerases</a:t>
            </a:r>
            <a:r>
              <a:rPr lang="sv-SE" altLang="en-US" sz="1200" b="1" dirty="0" smtClean="0"/>
              <a:t>???</a:t>
            </a:r>
            <a:endParaRPr lang="en-GB" altLang="en-US" sz="1200" b="1" dirty="0"/>
          </a:p>
        </p:txBody>
      </p:sp>
      <p:sp>
        <p:nvSpPr>
          <p:cNvPr id="653" name="Line 142"/>
          <p:cNvSpPr>
            <a:spLocks noChangeShapeType="1"/>
          </p:cNvSpPr>
          <p:nvPr/>
        </p:nvSpPr>
        <p:spPr bwMode="auto">
          <a:xfrm flipV="1">
            <a:off x="2444115" y="2349500"/>
            <a:ext cx="792163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54" name="Line 143"/>
          <p:cNvSpPr>
            <a:spLocks noChangeShapeType="1"/>
          </p:cNvSpPr>
          <p:nvPr/>
        </p:nvSpPr>
        <p:spPr bwMode="auto">
          <a:xfrm>
            <a:off x="2299653" y="4076700"/>
            <a:ext cx="288925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55" name="Oval 144"/>
          <p:cNvSpPr>
            <a:spLocks noChangeArrowheads="1"/>
          </p:cNvSpPr>
          <p:nvPr/>
        </p:nvSpPr>
        <p:spPr bwMode="auto">
          <a:xfrm>
            <a:off x="2077428" y="3192541"/>
            <a:ext cx="575176" cy="503517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/>
              <a:t>TF</a:t>
            </a:r>
          </a:p>
        </p:txBody>
      </p:sp>
      <p:sp>
        <p:nvSpPr>
          <p:cNvPr id="656" name="Line 145"/>
          <p:cNvSpPr>
            <a:spLocks noChangeShapeType="1"/>
          </p:cNvSpPr>
          <p:nvPr/>
        </p:nvSpPr>
        <p:spPr bwMode="auto">
          <a:xfrm>
            <a:off x="2731453" y="2349500"/>
            <a:ext cx="215900" cy="79216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57" name="Line 146"/>
          <p:cNvSpPr>
            <a:spLocks noChangeShapeType="1"/>
          </p:cNvSpPr>
          <p:nvPr/>
        </p:nvSpPr>
        <p:spPr bwMode="auto">
          <a:xfrm>
            <a:off x="2228215" y="2420938"/>
            <a:ext cx="1079500" cy="3603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58" name="Text Box 147"/>
          <p:cNvSpPr txBox="1">
            <a:spLocks noChangeArrowheads="1"/>
          </p:cNvSpPr>
          <p:nvPr/>
        </p:nvSpPr>
        <p:spPr bwMode="auto">
          <a:xfrm>
            <a:off x="7605684" y="1019956"/>
            <a:ext cx="1000125" cy="39528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/>
              <a:t>Inactive</a:t>
            </a:r>
          </a:p>
        </p:txBody>
      </p:sp>
      <p:sp>
        <p:nvSpPr>
          <p:cNvPr id="659" name="Line 149"/>
          <p:cNvSpPr>
            <a:spLocks noChangeShapeType="1"/>
          </p:cNvSpPr>
          <p:nvPr/>
        </p:nvSpPr>
        <p:spPr bwMode="auto">
          <a:xfrm flipV="1">
            <a:off x="2771775" y="1628775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60" name="Text Box 150"/>
          <p:cNvSpPr txBox="1">
            <a:spLocks noChangeArrowheads="1"/>
          </p:cNvSpPr>
          <p:nvPr/>
        </p:nvSpPr>
        <p:spPr bwMode="auto">
          <a:xfrm>
            <a:off x="2555875" y="1252538"/>
            <a:ext cx="51117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/>
              <a:t>Me</a:t>
            </a:r>
          </a:p>
        </p:txBody>
      </p:sp>
      <p:sp>
        <p:nvSpPr>
          <p:cNvPr id="661" name="Line 151"/>
          <p:cNvSpPr>
            <a:spLocks noChangeShapeType="1"/>
          </p:cNvSpPr>
          <p:nvPr/>
        </p:nvSpPr>
        <p:spPr bwMode="auto">
          <a:xfrm flipV="1">
            <a:off x="3203575" y="1412875"/>
            <a:ext cx="0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62" name="Line 152"/>
          <p:cNvSpPr>
            <a:spLocks noChangeShapeType="1"/>
          </p:cNvSpPr>
          <p:nvPr/>
        </p:nvSpPr>
        <p:spPr bwMode="auto">
          <a:xfrm>
            <a:off x="3203575" y="1412875"/>
            <a:ext cx="647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63" name="Line 153"/>
          <p:cNvSpPr>
            <a:spLocks noChangeShapeType="1"/>
          </p:cNvSpPr>
          <p:nvPr/>
        </p:nvSpPr>
        <p:spPr bwMode="auto">
          <a:xfrm flipV="1">
            <a:off x="2627313" y="4797425"/>
            <a:ext cx="0" cy="3603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64" name="Line 154"/>
          <p:cNvSpPr>
            <a:spLocks noChangeShapeType="1"/>
          </p:cNvSpPr>
          <p:nvPr/>
        </p:nvSpPr>
        <p:spPr bwMode="auto">
          <a:xfrm>
            <a:off x="2627313" y="4797425"/>
            <a:ext cx="7207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65" name="Line 155"/>
          <p:cNvSpPr>
            <a:spLocks noChangeShapeType="1"/>
          </p:cNvSpPr>
          <p:nvPr/>
        </p:nvSpPr>
        <p:spPr bwMode="auto">
          <a:xfrm flipH="1">
            <a:off x="3348038" y="1196975"/>
            <a:ext cx="431800" cy="3603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66" name="Line 156"/>
          <p:cNvSpPr>
            <a:spLocks noChangeShapeType="1"/>
          </p:cNvSpPr>
          <p:nvPr/>
        </p:nvSpPr>
        <p:spPr bwMode="auto">
          <a:xfrm>
            <a:off x="3348038" y="1196975"/>
            <a:ext cx="431800" cy="431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67" name="Text Box 157"/>
          <p:cNvSpPr txBox="1">
            <a:spLocks noChangeArrowheads="1"/>
          </p:cNvSpPr>
          <p:nvPr/>
        </p:nvSpPr>
        <p:spPr bwMode="auto">
          <a:xfrm>
            <a:off x="6227763" y="5661025"/>
            <a:ext cx="13532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dirty="0" smtClean="0"/>
              <a:t>mRNA/</a:t>
            </a:r>
            <a:r>
              <a:rPr lang="en-GB" altLang="en-US" dirty="0" err="1" smtClean="0"/>
              <a:t>rRNA</a:t>
            </a:r>
            <a:endParaRPr lang="en-GB" altLang="en-US" dirty="0"/>
          </a:p>
        </p:txBody>
      </p:sp>
      <p:sp>
        <p:nvSpPr>
          <p:cNvPr id="668" name="Line 159"/>
          <p:cNvSpPr>
            <a:spLocks noChangeShapeType="1"/>
          </p:cNvSpPr>
          <p:nvPr/>
        </p:nvSpPr>
        <p:spPr bwMode="auto">
          <a:xfrm>
            <a:off x="3419475" y="2060575"/>
            <a:ext cx="730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69" name="Line 160"/>
          <p:cNvSpPr>
            <a:spLocks noChangeShapeType="1"/>
          </p:cNvSpPr>
          <p:nvPr/>
        </p:nvSpPr>
        <p:spPr bwMode="auto">
          <a:xfrm>
            <a:off x="2195513" y="53006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70" name="Line 161"/>
          <p:cNvSpPr>
            <a:spLocks noChangeShapeType="1"/>
          </p:cNvSpPr>
          <p:nvPr/>
        </p:nvSpPr>
        <p:spPr bwMode="auto">
          <a:xfrm flipH="1" flipV="1">
            <a:off x="1692275" y="4797425"/>
            <a:ext cx="2873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71" name="Text Box 162"/>
          <p:cNvSpPr txBox="1">
            <a:spLocks noChangeArrowheads="1"/>
          </p:cNvSpPr>
          <p:nvPr/>
        </p:nvSpPr>
        <p:spPr bwMode="auto">
          <a:xfrm>
            <a:off x="1311275" y="4456113"/>
            <a:ext cx="450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/>
              <a:t>Ac</a:t>
            </a:r>
          </a:p>
        </p:txBody>
      </p:sp>
      <p:sp>
        <p:nvSpPr>
          <p:cNvPr id="672" name="Text Box 163"/>
          <p:cNvSpPr txBox="1">
            <a:spLocks noChangeArrowheads="1"/>
          </p:cNvSpPr>
          <p:nvPr/>
        </p:nvSpPr>
        <p:spPr bwMode="auto">
          <a:xfrm>
            <a:off x="1955102" y="5654358"/>
            <a:ext cx="450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/>
              <a:t>Ac</a:t>
            </a:r>
          </a:p>
        </p:txBody>
      </p:sp>
      <p:sp>
        <p:nvSpPr>
          <p:cNvPr id="673" name="Text Box 164"/>
          <p:cNvSpPr txBox="1">
            <a:spLocks noChangeArrowheads="1"/>
          </p:cNvSpPr>
          <p:nvPr/>
        </p:nvSpPr>
        <p:spPr bwMode="auto">
          <a:xfrm>
            <a:off x="3471863" y="2152650"/>
            <a:ext cx="501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/>
              <a:t>me</a:t>
            </a:r>
          </a:p>
        </p:txBody>
      </p:sp>
      <p:sp>
        <p:nvSpPr>
          <p:cNvPr id="674" name="Oval 165"/>
          <p:cNvSpPr>
            <a:spLocks noChangeArrowheads="1"/>
          </p:cNvSpPr>
          <p:nvPr/>
        </p:nvSpPr>
        <p:spPr bwMode="auto">
          <a:xfrm>
            <a:off x="1331913" y="4508500"/>
            <a:ext cx="431800" cy="2889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75" name="Oval 166"/>
          <p:cNvSpPr>
            <a:spLocks noChangeArrowheads="1"/>
          </p:cNvSpPr>
          <p:nvPr/>
        </p:nvSpPr>
        <p:spPr bwMode="auto">
          <a:xfrm>
            <a:off x="1975739" y="5706745"/>
            <a:ext cx="431800" cy="2889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76" name="Oval 167"/>
          <p:cNvSpPr>
            <a:spLocks noChangeArrowheads="1"/>
          </p:cNvSpPr>
          <p:nvPr/>
        </p:nvSpPr>
        <p:spPr bwMode="auto">
          <a:xfrm>
            <a:off x="3492500" y="2205038"/>
            <a:ext cx="431800" cy="287337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77" name="Freeform 676"/>
          <p:cNvSpPr/>
          <p:nvPr/>
        </p:nvSpPr>
        <p:spPr>
          <a:xfrm>
            <a:off x="4279392" y="2203680"/>
            <a:ext cx="1627659" cy="329208"/>
          </a:xfrm>
          <a:custGeom>
            <a:avLst/>
            <a:gdLst>
              <a:gd name="connsiteX0" fmla="*/ 0 w 1627659"/>
              <a:gd name="connsiteY0" fmla="*/ 329208 h 329208"/>
              <a:gd name="connsiteX1" fmla="*/ 722376 w 1627659"/>
              <a:gd name="connsiteY1" fmla="*/ 24 h 329208"/>
              <a:gd name="connsiteX2" fmla="*/ 1399032 w 1627659"/>
              <a:gd name="connsiteY2" fmla="*/ 310920 h 329208"/>
              <a:gd name="connsiteX3" fmla="*/ 1545336 w 1627659"/>
              <a:gd name="connsiteY3" fmla="*/ 182904 h 329208"/>
              <a:gd name="connsiteX4" fmla="*/ 1536192 w 1627659"/>
              <a:gd name="connsiteY4" fmla="*/ 192048 h 329208"/>
              <a:gd name="connsiteX5" fmla="*/ 1554480 w 1627659"/>
              <a:gd name="connsiteY5" fmla="*/ 192048 h 329208"/>
              <a:gd name="connsiteX6" fmla="*/ 1554480 w 1627659"/>
              <a:gd name="connsiteY6" fmla="*/ 192048 h 329208"/>
              <a:gd name="connsiteX7" fmla="*/ 1627632 w 1627659"/>
              <a:gd name="connsiteY7" fmla="*/ 219480 h 329208"/>
              <a:gd name="connsiteX8" fmla="*/ 1545336 w 1627659"/>
              <a:gd name="connsiteY8" fmla="*/ 155472 h 329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27659" h="329208">
                <a:moveTo>
                  <a:pt x="0" y="329208"/>
                </a:moveTo>
                <a:cubicBezTo>
                  <a:pt x="244602" y="166140"/>
                  <a:pt x="489204" y="3072"/>
                  <a:pt x="722376" y="24"/>
                </a:cubicBezTo>
                <a:cubicBezTo>
                  <a:pt x="955548" y="-3024"/>
                  <a:pt x="1261872" y="280440"/>
                  <a:pt x="1399032" y="310920"/>
                </a:cubicBezTo>
                <a:cubicBezTo>
                  <a:pt x="1536192" y="341400"/>
                  <a:pt x="1522476" y="202716"/>
                  <a:pt x="1545336" y="182904"/>
                </a:cubicBezTo>
                <a:cubicBezTo>
                  <a:pt x="1568196" y="163092"/>
                  <a:pt x="1534668" y="190524"/>
                  <a:pt x="1536192" y="192048"/>
                </a:cubicBezTo>
                <a:cubicBezTo>
                  <a:pt x="1537716" y="193572"/>
                  <a:pt x="1554480" y="192048"/>
                  <a:pt x="1554480" y="192048"/>
                </a:cubicBezTo>
                <a:lnTo>
                  <a:pt x="1554480" y="192048"/>
                </a:lnTo>
                <a:cubicBezTo>
                  <a:pt x="1566672" y="196620"/>
                  <a:pt x="1629156" y="225576"/>
                  <a:pt x="1627632" y="219480"/>
                </a:cubicBezTo>
                <a:cubicBezTo>
                  <a:pt x="1626108" y="213384"/>
                  <a:pt x="1585722" y="184428"/>
                  <a:pt x="1545336" y="15547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8" name="TextBox 677"/>
          <p:cNvSpPr txBox="1"/>
          <p:nvPr/>
        </p:nvSpPr>
        <p:spPr>
          <a:xfrm>
            <a:off x="6022688" y="2240693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RNA</a:t>
            </a:r>
            <a:endParaRPr lang="en-GB" dirty="0"/>
          </a:p>
        </p:txBody>
      </p:sp>
      <p:sp>
        <p:nvSpPr>
          <p:cNvPr id="679" name="Oval 678"/>
          <p:cNvSpPr/>
          <p:nvPr/>
        </p:nvSpPr>
        <p:spPr>
          <a:xfrm>
            <a:off x="363767" y="3192540"/>
            <a:ext cx="1343690" cy="7583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TF, </a:t>
            </a:r>
            <a:r>
              <a:rPr lang="sv-SE" sz="1400" dirty="0" smtClean="0"/>
              <a:t>RNA, </a:t>
            </a:r>
            <a:r>
              <a:rPr lang="sv-SE" sz="1400" dirty="0" err="1" smtClean="0"/>
              <a:t>chromatin</a:t>
            </a:r>
            <a:endParaRPr lang="en-GB" sz="1400" dirty="0"/>
          </a:p>
        </p:txBody>
      </p:sp>
      <p:cxnSp>
        <p:nvCxnSpPr>
          <p:cNvPr id="680" name="Straight Arrow Connector 679"/>
          <p:cNvCxnSpPr/>
          <p:nvPr/>
        </p:nvCxnSpPr>
        <p:spPr>
          <a:xfrm flipV="1">
            <a:off x="1328635" y="2146735"/>
            <a:ext cx="500534" cy="87078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1" name="Straight Arrow Connector 680"/>
          <p:cNvCxnSpPr/>
          <p:nvPr/>
        </p:nvCxnSpPr>
        <p:spPr>
          <a:xfrm>
            <a:off x="774580" y="4076700"/>
            <a:ext cx="0" cy="85349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2" name="TextBox 681"/>
          <p:cNvSpPr txBox="1"/>
          <p:nvPr/>
        </p:nvSpPr>
        <p:spPr>
          <a:xfrm>
            <a:off x="8055468" y="2721861"/>
            <a:ext cx="3814249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 err="1" smtClean="0"/>
              <a:t>How</a:t>
            </a:r>
            <a:r>
              <a:rPr lang="sv-SE" sz="2400" dirty="0" smtClean="0"/>
              <a:t> is the </a:t>
            </a:r>
            <a:r>
              <a:rPr lang="sv-SE" sz="2400" dirty="0" err="1" smtClean="0"/>
              <a:t>change</a:t>
            </a:r>
            <a:r>
              <a:rPr lang="sv-SE" sz="2400" dirty="0" smtClean="0"/>
              <a:t> </a:t>
            </a:r>
            <a:r>
              <a:rPr lang="sv-SE" sz="2400" dirty="0" err="1" smtClean="0"/>
              <a:t>regulated</a:t>
            </a:r>
            <a:r>
              <a:rPr lang="sv-SE" sz="2400" dirty="0" smtClean="0"/>
              <a:t>:</a:t>
            </a:r>
          </a:p>
          <a:p>
            <a:endParaRPr lang="sv-SE" dirty="0"/>
          </a:p>
          <a:p>
            <a:r>
              <a:rPr lang="sv-SE" sz="2000" b="1" dirty="0" smtClean="0"/>
              <a:t>-</a:t>
            </a:r>
            <a:r>
              <a:rPr lang="sv-SE" sz="2000" b="1" dirty="0" err="1" smtClean="0"/>
              <a:t>Pioneering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transcription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factors</a:t>
            </a:r>
            <a:endParaRPr lang="sv-SE" sz="2000" b="1" dirty="0" smtClean="0"/>
          </a:p>
          <a:p>
            <a:r>
              <a:rPr lang="sv-SE" sz="2000" b="1" dirty="0" smtClean="0"/>
              <a:t>-RNA</a:t>
            </a:r>
          </a:p>
          <a:p>
            <a:r>
              <a:rPr lang="sv-SE" sz="2000" b="1" dirty="0" smtClean="0"/>
              <a:t>-</a:t>
            </a:r>
            <a:r>
              <a:rPr lang="sv-SE" sz="2000" b="1" dirty="0" err="1" smtClean="0"/>
              <a:t>Chromatin</a:t>
            </a:r>
            <a:r>
              <a:rPr lang="sv-SE" sz="2000" b="1" dirty="0" smtClean="0"/>
              <a:t> features </a:t>
            </a:r>
            <a:endParaRPr lang="en-GB" sz="2000" b="1" dirty="0"/>
          </a:p>
        </p:txBody>
      </p:sp>
      <p:cxnSp>
        <p:nvCxnSpPr>
          <p:cNvPr id="683" name="Straight Arrow Connector 682"/>
          <p:cNvCxnSpPr/>
          <p:nvPr/>
        </p:nvCxnSpPr>
        <p:spPr>
          <a:xfrm>
            <a:off x="4417968" y="5480844"/>
            <a:ext cx="0" cy="3063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4" name="Freeform 683"/>
          <p:cNvSpPr/>
          <p:nvPr/>
        </p:nvSpPr>
        <p:spPr>
          <a:xfrm>
            <a:off x="2706624" y="5970983"/>
            <a:ext cx="3867912" cy="293081"/>
          </a:xfrm>
          <a:custGeom>
            <a:avLst/>
            <a:gdLst>
              <a:gd name="connsiteX0" fmla="*/ 0 w 3867912"/>
              <a:gd name="connsiteY0" fmla="*/ 274369 h 293081"/>
              <a:gd name="connsiteX1" fmla="*/ 420624 w 3867912"/>
              <a:gd name="connsiteY1" fmla="*/ 49 h 293081"/>
              <a:gd name="connsiteX2" fmla="*/ 1024128 w 3867912"/>
              <a:gd name="connsiteY2" fmla="*/ 292657 h 293081"/>
              <a:gd name="connsiteX3" fmla="*/ 1728216 w 3867912"/>
              <a:gd name="connsiteY3" fmla="*/ 64057 h 293081"/>
              <a:gd name="connsiteX4" fmla="*/ 2258568 w 3867912"/>
              <a:gd name="connsiteY4" fmla="*/ 18337 h 293081"/>
              <a:gd name="connsiteX5" fmla="*/ 2642616 w 3867912"/>
              <a:gd name="connsiteY5" fmla="*/ 219505 h 293081"/>
              <a:gd name="connsiteX6" fmla="*/ 3127248 w 3867912"/>
              <a:gd name="connsiteY6" fmla="*/ 256081 h 293081"/>
              <a:gd name="connsiteX7" fmla="*/ 3374136 w 3867912"/>
              <a:gd name="connsiteY7" fmla="*/ 100633 h 293081"/>
              <a:gd name="connsiteX8" fmla="*/ 3831336 w 3867912"/>
              <a:gd name="connsiteY8" fmla="*/ 128065 h 293081"/>
              <a:gd name="connsiteX9" fmla="*/ 3831336 w 3867912"/>
              <a:gd name="connsiteY9" fmla="*/ 128065 h 293081"/>
              <a:gd name="connsiteX10" fmla="*/ 3867912 w 3867912"/>
              <a:gd name="connsiteY10" fmla="*/ 100633 h 293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67912" h="293081">
                <a:moveTo>
                  <a:pt x="0" y="274369"/>
                </a:moveTo>
                <a:cubicBezTo>
                  <a:pt x="124968" y="135685"/>
                  <a:pt x="249936" y="-2999"/>
                  <a:pt x="420624" y="49"/>
                </a:cubicBezTo>
                <a:cubicBezTo>
                  <a:pt x="591312" y="3097"/>
                  <a:pt x="806196" y="281989"/>
                  <a:pt x="1024128" y="292657"/>
                </a:cubicBezTo>
                <a:cubicBezTo>
                  <a:pt x="1242060" y="303325"/>
                  <a:pt x="1522476" y="109777"/>
                  <a:pt x="1728216" y="64057"/>
                </a:cubicBezTo>
                <a:cubicBezTo>
                  <a:pt x="1933956" y="18337"/>
                  <a:pt x="2106168" y="-7571"/>
                  <a:pt x="2258568" y="18337"/>
                </a:cubicBezTo>
                <a:cubicBezTo>
                  <a:pt x="2410968" y="44245"/>
                  <a:pt x="2497836" y="179881"/>
                  <a:pt x="2642616" y="219505"/>
                </a:cubicBezTo>
                <a:cubicBezTo>
                  <a:pt x="2787396" y="259129"/>
                  <a:pt x="3005328" y="275893"/>
                  <a:pt x="3127248" y="256081"/>
                </a:cubicBezTo>
                <a:cubicBezTo>
                  <a:pt x="3249168" y="236269"/>
                  <a:pt x="3256788" y="121969"/>
                  <a:pt x="3374136" y="100633"/>
                </a:cubicBezTo>
                <a:cubicBezTo>
                  <a:pt x="3491484" y="79297"/>
                  <a:pt x="3831336" y="128065"/>
                  <a:pt x="3831336" y="128065"/>
                </a:cubicBezTo>
                <a:lnTo>
                  <a:pt x="3831336" y="128065"/>
                </a:lnTo>
                <a:lnTo>
                  <a:pt x="3867912" y="100633"/>
                </a:lnTo>
              </a:path>
            </a:pathLst>
          </a:cu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5" name="Text Box 148"/>
          <p:cNvSpPr txBox="1">
            <a:spLocks noChangeArrowheads="1"/>
          </p:cNvSpPr>
          <p:nvPr/>
        </p:nvSpPr>
        <p:spPr bwMode="auto">
          <a:xfrm>
            <a:off x="7876612" y="5628132"/>
            <a:ext cx="835025" cy="39528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/>
              <a:t>Active</a:t>
            </a:r>
          </a:p>
        </p:txBody>
      </p:sp>
      <p:sp>
        <p:nvSpPr>
          <p:cNvPr id="686" name="TextBox 685"/>
          <p:cNvSpPr txBox="1"/>
          <p:nvPr/>
        </p:nvSpPr>
        <p:spPr>
          <a:xfrm>
            <a:off x="306109" y="234747"/>
            <a:ext cx="4850687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sv-SE" sz="2800" dirty="0" err="1" smtClean="0"/>
              <a:t>Altered</a:t>
            </a:r>
            <a:r>
              <a:rPr lang="sv-SE" sz="2800" dirty="0" smtClean="0"/>
              <a:t> gene expression </a:t>
            </a:r>
            <a:r>
              <a:rPr lang="sv-SE" sz="2800" dirty="0" err="1" smtClean="0"/>
              <a:t>pattern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470850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2064" y="713232"/>
            <a:ext cx="9279656" cy="10772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sv-SE" sz="3200" dirty="0" smtClean="0"/>
              <a:t>Carcinogentic transformation; </a:t>
            </a:r>
            <a:r>
              <a:rPr lang="sv-SE" sz="3200" dirty="0" err="1" smtClean="0"/>
              <a:t>nuclear</a:t>
            </a:r>
            <a:r>
              <a:rPr lang="sv-SE" sz="3200" dirty="0" smtClean="0"/>
              <a:t> </a:t>
            </a:r>
            <a:r>
              <a:rPr lang="sv-SE" sz="3200" dirty="0" err="1" smtClean="0"/>
              <a:t>reprogramming</a:t>
            </a:r>
            <a:r>
              <a:rPr lang="sv-SE" sz="3200" dirty="0" smtClean="0"/>
              <a:t> </a:t>
            </a:r>
          </a:p>
          <a:p>
            <a:r>
              <a:rPr lang="sv-SE" sz="3200" dirty="0" smtClean="0"/>
              <a:t>to a </a:t>
            </a:r>
            <a:r>
              <a:rPr lang="sv-SE" sz="3200" dirty="0" err="1" smtClean="0"/>
              <a:t>more</a:t>
            </a:r>
            <a:r>
              <a:rPr lang="sv-SE" sz="3200" dirty="0" smtClean="0"/>
              <a:t> </a:t>
            </a:r>
            <a:r>
              <a:rPr lang="sv-SE" sz="3200" dirty="0" err="1" smtClean="0"/>
              <a:t>pluripotent</a:t>
            </a:r>
            <a:r>
              <a:rPr lang="sv-SE" sz="3200" dirty="0" smtClean="0"/>
              <a:t> </a:t>
            </a:r>
            <a:r>
              <a:rPr lang="sv-SE" sz="3200" dirty="0" err="1" smtClean="0"/>
              <a:t>stem</a:t>
            </a:r>
            <a:r>
              <a:rPr lang="sv-SE" sz="3200" dirty="0" smtClean="0"/>
              <a:t> cell like </a:t>
            </a:r>
            <a:r>
              <a:rPr lang="sv-SE" sz="3200" dirty="0" err="1" smtClean="0"/>
              <a:t>state</a:t>
            </a:r>
            <a:r>
              <a:rPr lang="sv-SE" sz="3200" dirty="0" smtClean="0"/>
              <a:t> </a:t>
            </a:r>
            <a:endParaRPr lang="en-GB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12064" y="2031635"/>
            <a:ext cx="1009590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Drivers </a:t>
            </a:r>
            <a:r>
              <a:rPr lang="sv-SE" dirty="0" err="1" smtClean="0"/>
              <a:t>are</a:t>
            </a:r>
            <a:r>
              <a:rPr lang="sv-SE" dirty="0" smtClean="0"/>
              <a:t>; </a:t>
            </a:r>
          </a:p>
          <a:p>
            <a:endParaRPr lang="sv-SE" dirty="0" smtClean="0"/>
          </a:p>
          <a:p>
            <a:r>
              <a:rPr lang="sv-SE" dirty="0" smtClean="0"/>
              <a:t>M</a:t>
            </a:r>
            <a:r>
              <a:rPr lang="sv-SE" dirty="0"/>
              <a:t>utations </a:t>
            </a:r>
            <a:r>
              <a:rPr lang="sv-SE" dirty="0" smtClean="0"/>
              <a:t>(</a:t>
            </a:r>
            <a:r>
              <a:rPr lang="sv-SE" dirty="0" err="1" smtClean="0"/>
              <a:t>often</a:t>
            </a:r>
            <a:r>
              <a:rPr lang="sv-SE" dirty="0" smtClean="0"/>
              <a:t> </a:t>
            </a:r>
            <a:r>
              <a:rPr lang="sv-SE" dirty="0" err="1" smtClean="0"/>
              <a:t>gain</a:t>
            </a:r>
            <a:r>
              <a:rPr lang="sv-SE" dirty="0" smtClean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function</a:t>
            </a:r>
            <a:r>
              <a:rPr lang="sv-SE" dirty="0"/>
              <a:t>) or </a:t>
            </a:r>
            <a:r>
              <a:rPr lang="sv-SE" dirty="0" err="1" smtClean="0"/>
              <a:t>overexpression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proto-</a:t>
            </a:r>
            <a:r>
              <a:rPr lang="sv-SE" dirty="0" err="1" smtClean="0"/>
              <a:t>oncogenes</a:t>
            </a:r>
            <a:r>
              <a:rPr lang="sv-SE" dirty="0" smtClean="0"/>
              <a:t>: </a:t>
            </a:r>
            <a:r>
              <a:rPr lang="sv-SE" dirty="0" err="1" smtClean="0"/>
              <a:t>key</a:t>
            </a:r>
            <a:r>
              <a:rPr lang="sv-SE" dirty="0" smtClean="0"/>
              <a:t> </a:t>
            </a:r>
            <a:r>
              <a:rPr lang="sv-SE" dirty="0" err="1" smtClean="0"/>
              <a:t>transcription</a:t>
            </a:r>
            <a:r>
              <a:rPr lang="sv-SE" dirty="0" smtClean="0"/>
              <a:t> </a:t>
            </a:r>
            <a:r>
              <a:rPr lang="sv-SE" dirty="0" err="1" smtClean="0"/>
              <a:t>factors</a:t>
            </a:r>
            <a:r>
              <a:rPr lang="sv-SE" dirty="0" smtClean="0"/>
              <a:t> c-</a:t>
            </a:r>
            <a:r>
              <a:rPr lang="sv-SE" dirty="0" err="1" smtClean="0"/>
              <a:t>Myc</a:t>
            </a:r>
            <a:r>
              <a:rPr lang="sv-SE" dirty="0" smtClean="0"/>
              <a:t>, </a:t>
            </a:r>
          </a:p>
          <a:p>
            <a:r>
              <a:rPr lang="sv-SE" dirty="0" smtClean="0"/>
              <a:t>signal </a:t>
            </a:r>
            <a:r>
              <a:rPr lang="sv-SE" dirty="0" err="1" smtClean="0"/>
              <a:t>transduction</a:t>
            </a:r>
            <a:r>
              <a:rPr lang="sv-SE" dirty="0" smtClean="0"/>
              <a:t> </a:t>
            </a:r>
            <a:r>
              <a:rPr lang="sv-SE" dirty="0" err="1" smtClean="0"/>
              <a:t>effectors</a:t>
            </a:r>
            <a:r>
              <a:rPr lang="sv-SE" dirty="0" smtClean="0"/>
              <a:t> c-Ras, DNA </a:t>
            </a:r>
            <a:r>
              <a:rPr lang="sv-SE" dirty="0" err="1" smtClean="0"/>
              <a:t>repair</a:t>
            </a:r>
            <a:r>
              <a:rPr lang="sv-SE" dirty="0" smtClean="0"/>
              <a:t> </a:t>
            </a:r>
            <a:r>
              <a:rPr lang="sv-SE" dirty="0" err="1" smtClean="0"/>
              <a:t>poteins</a:t>
            </a:r>
            <a:r>
              <a:rPr lang="sv-SE" dirty="0" smtClean="0"/>
              <a:t> BRCA)</a:t>
            </a:r>
          </a:p>
          <a:p>
            <a:endParaRPr lang="sv-SE" dirty="0" smtClean="0"/>
          </a:p>
          <a:p>
            <a:r>
              <a:rPr lang="sv-SE" dirty="0" smtClean="0"/>
              <a:t>Loss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function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tumour</a:t>
            </a:r>
            <a:r>
              <a:rPr lang="sv-SE" dirty="0" smtClean="0"/>
              <a:t> </a:t>
            </a:r>
            <a:r>
              <a:rPr lang="sv-SE" dirty="0" err="1" smtClean="0"/>
              <a:t>supressors</a:t>
            </a:r>
            <a:r>
              <a:rPr lang="sv-SE" dirty="0" smtClean="0"/>
              <a:t>: RB, PTEN, p53</a:t>
            </a:r>
          </a:p>
          <a:p>
            <a:endParaRPr lang="sv-SE" dirty="0"/>
          </a:p>
          <a:p>
            <a:r>
              <a:rPr lang="sv-SE" dirty="0" err="1" smtClean="0"/>
              <a:t>Viruses</a:t>
            </a:r>
            <a:r>
              <a:rPr lang="sv-SE" dirty="0"/>
              <a:t>:</a:t>
            </a:r>
            <a:r>
              <a:rPr lang="sv-SE" dirty="0" smtClean="0"/>
              <a:t> </a:t>
            </a:r>
            <a:r>
              <a:rPr lang="sv-SE" dirty="0" err="1" smtClean="0"/>
              <a:t>papiloma</a:t>
            </a:r>
            <a:r>
              <a:rPr lang="sv-SE" dirty="0" smtClean="0"/>
              <a:t>, EBV</a:t>
            </a:r>
            <a:endParaRPr lang="en-GB" dirty="0"/>
          </a:p>
        </p:txBody>
      </p:sp>
      <p:sp>
        <p:nvSpPr>
          <p:cNvPr id="51" name="TextBox 50"/>
          <p:cNvSpPr txBox="1"/>
          <p:nvPr/>
        </p:nvSpPr>
        <p:spPr>
          <a:xfrm>
            <a:off x="6028743" y="4792563"/>
            <a:ext cx="3521413" cy="175432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v-SE" dirty="0" err="1" smtClean="0"/>
              <a:t>Proliferative</a:t>
            </a:r>
            <a:r>
              <a:rPr lang="sv-SE" dirty="0" smtClean="0"/>
              <a:t>/</a:t>
            </a:r>
            <a:r>
              <a:rPr lang="sv-SE" dirty="0" err="1" smtClean="0"/>
              <a:t>self</a:t>
            </a:r>
            <a:r>
              <a:rPr lang="sv-SE" dirty="0" smtClean="0"/>
              <a:t> </a:t>
            </a:r>
            <a:r>
              <a:rPr lang="sv-SE" dirty="0" err="1" smtClean="0"/>
              <a:t>renewal</a:t>
            </a:r>
            <a:endParaRPr lang="sv-SE" dirty="0" smtClean="0"/>
          </a:p>
          <a:p>
            <a:r>
              <a:rPr lang="sv-SE" dirty="0" err="1" smtClean="0"/>
              <a:t>Changed</a:t>
            </a:r>
            <a:r>
              <a:rPr lang="sv-SE" dirty="0" smtClean="0"/>
              <a:t> gene expression </a:t>
            </a:r>
            <a:r>
              <a:rPr lang="sv-SE" dirty="0" err="1" smtClean="0"/>
              <a:t>profile</a:t>
            </a:r>
            <a:endParaRPr lang="sv-SE" dirty="0" smtClean="0"/>
          </a:p>
          <a:p>
            <a:endParaRPr lang="sv-SE" dirty="0" smtClean="0"/>
          </a:p>
          <a:p>
            <a:r>
              <a:rPr lang="sv-SE" dirty="0" err="1" smtClean="0"/>
              <a:t>Resisting</a:t>
            </a:r>
            <a:r>
              <a:rPr lang="sv-SE" dirty="0" smtClean="0"/>
              <a:t> cell </a:t>
            </a:r>
            <a:r>
              <a:rPr lang="sv-SE" dirty="0" err="1" smtClean="0"/>
              <a:t>death</a:t>
            </a:r>
            <a:r>
              <a:rPr lang="sv-SE" dirty="0" smtClean="0"/>
              <a:t> and </a:t>
            </a:r>
            <a:r>
              <a:rPr lang="sv-SE" dirty="0" err="1" smtClean="0"/>
              <a:t>senescence</a:t>
            </a:r>
            <a:endParaRPr lang="sv-SE" dirty="0" smtClean="0"/>
          </a:p>
          <a:p>
            <a:endParaRPr lang="sv-SE" dirty="0"/>
          </a:p>
          <a:p>
            <a:r>
              <a:rPr lang="sv-SE" dirty="0" smtClean="0"/>
              <a:t>The </a:t>
            </a:r>
            <a:r>
              <a:rPr lang="sv-SE" dirty="0" err="1" smtClean="0"/>
              <a:t>genome</a:t>
            </a:r>
            <a:r>
              <a:rPr lang="sv-SE" dirty="0" smtClean="0"/>
              <a:t> is </a:t>
            </a:r>
            <a:r>
              <a:rPr lang="sv-SE" dirty="0" err="1" smtClean="0"/>
              <a:t>instable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1517904" y="4792563"/>
            <a:ext cx="3297441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v-SE" sz="2400" dirty="0" smtClean="0"/>
              <a:t>Common </a:t>
            </a:r>
            <a:r>
              <a:rPr lang="sv-SE" sz="2400" dirty="0" err="1" smtClean="0"/>
              <a:t>Characteristics</a:t>
            </a:r>
            <a:r>
              <a:rPr lang="sv-SE" sz="2400" dirty="0" smtClean="0"/>
              <a:t>:</a:t>
            </a:r>
            <a:endParaRPr lang="en-GB" sz="2400" dirty="0"/>
          </a:p>
        </p:txBody>
      </p:sp>
      <p:sp>
        <p:nvSpPr>
          <p:cNvPr id="5" name="Rectangle 4"/>
          <p:cNvSpPr/>
          <p:nvPr/>
        </p:nvSpPr>
        <p:spPr>
          <a:xfrm>
            <a:off x="512064" y="4590288"/>
            <a:ext cx="9052560" cy="206654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471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759151" y="4180946"/>
            <a:ext cx="7602537" cy="285750"/>
            <a:chOff x="517" y="6817"/>
            <a:chExt cx="10080" cy="360"/>
          </a:xfrm>
          <a:solidFill>
            <a:srgbClr val="92D050"/>
          </a:solidFill>
        </p:grpSpPr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517" y="6817"/>
              <a:ext cx="2520" cy="360"/>
              <a:chOff x="2137" y="6817"/>
              <a:chExt cx="2520" cy="360"/>
            </a:xfrm>
            <a:grpFill/>
          </p:grpSpPr>
          <p:grpSp>
            <p:nvGrpSpPr>
              <p:cNvPr id="39" name="Group 7"/>
              <p:cNvGrpSpPr>
                <a:grpSpLocks/>
              </p:cNvGrpSpPr>
              <p:nvPr/>
            </p:nvGrpSpPr>
            <p:grpSpPr bwMode="auto">
              <a:xfrm>
                <a:off x="213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45" name="AutoShape 8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46" name="Group 9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47" name="Freeform 10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48" name="Freeform 11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40" name="Group 12"/>
              <p:cNvGrpSpPr>
                <a:grpSpLocks/>
              </p:cNvGrpSpPr>
              <p:nvPr/>
            </p:nvGrpSpPr>
            <p:grpSpPr bwMode="auto">
              <a:xfrm>
                <a:off x="339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41" name="AutoShape 13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42" name="Group 14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43" name="Freeform 15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44" name="Freeform 16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</p:grpSp>
        <p:grpSp>
          <p:nvGrpSpPr>
            <p:cNvPr id="6" name="Group 17"/>
            <p:cNvGrpSpPr>
              <a:grpSpLocks/>
            </p:cNvGrpSpPr>
            <p:nvPr/>
          </p:nvGrpSpPr>
          <p:grpSpPr bwMode="auto">
            <a:xfrm>
              <a:off x="3037" y="6817"/>
              <a:ext cx="2520" cy="360"/>
              <a:chOff x="2137" y="6817"/>
              <a:chExt cx="2520" cy="360"/>
            </a:xfrm>
            <a:grpFill/>
          </p:grpSpPr>
          <p:grpSp>
            <p:nvGrpSpPr>
              <p:cNvPr id="29" name="Group 18"/>
              <p:cNvGrpSpPr>
                <a:grpSpLocks/>
              </p:cNvGrpSpPr>
              <p:nvPr/>
            </p:nvGrpSpPr>
            <p:grpSpPr bwMode="auto">
              <a:xfrm>
                <a:off x="213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35" name="AutoShape 19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36" name="Group 20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37" name="Freeform 21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8" name="Freeform 22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30" name="Group 23"/>
              <p:cNvGrpSpPr>
                <a:grpSpLocks/>
              </p:cNvGrpSpPr>
              <p:nvPr/>
            </p:nvGrpSpPr>
            <p:grpSpPr bwMode="auto">
              <a:xfrm>
                <a:off x="339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31" name="AutoShape 24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32" name="Group 25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33" name="Freeform 26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" name="Freeform 27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</p:grpSp>
        <p:grpSp>
          <p:nvGrpSpPr>
            <p:cNvPr id="7" name="Group 28"/>
            <p:cNvGrpSpPr>
              <a:grpSpLocks/>
            </p:cNvGrpSpPr>
            <p:nvPr/>
          </p:nvGrpSpPr>
          <p:grpSpPr bwMode="auto">
            <a:xfrm>
              <a:off x="8077" y="6817"/>
              <a:ext cx="2520" cy="360"/>
              <a:chOff x="2137" y="6817"/>
              <a:chExt cx="2520" cy="360"/>
            </a:xfrm>
            <a:grpFill/>
          </p:grpSpPr>
          <p:grpSp>
            <p:nvGrpSpPr>
              <p:cNvPr id="19" name="Group 29"/>
              <p:cNvGrpSpPr>
                <a:grpSpLocks/>
              </p:cNvGrpSpPr>
              <p:nvPr/>
            </p:nvGrpSpPr>
            <p:grpSpPr bwMode="auto">
              <a:xfrm>
                <a:off x="213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25" name="AutoShape 30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26" name="Group 31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27" name="Freeform 32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8" name="Freeform 33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20" name="Group 34"/>
              <p:cNvGrpSpPr>
                <a:grpSpLocks/>
              </p:cNvGrpSpPr>
              <p:nvPr/>
            </p:nvGrpSpPr>
            <p:grpSpPr bwMode="auto">
              <a:xfrm>
                <a:off x="339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21" name="AutoShape 35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22" name="Group 36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23" name="Freeform 37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4" name="Freeform 38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</p:grpSp>
        <p:grpSp>
          <p:nvGrpSpPr>
            <p:cNvPr id="8" name="Group 39"/>
            <p:cNvGrpSpPr>
              <a:grpSpLocks/>
            </p:cNvGrpSpPr>
            <p:nvPr/>
          </p:nvGrpSpPr>
          <p:grpSpPr bwMode="auto">
            <a:xfrm>
              <a:off x="5557" y="6817"/>
              <a:ext cx="2520" cy="360"/>
              <a:chOff x="2137" y="6817"/>
              <a:chExt cx="2520" cy="360"/>
            </a:xfrm>
            <a:grpFill/>
          </p:grpSpPr>
          <p:grpSp>
            <p:nvGrpSpPr>
              <p:cNvPr id="9" name="Group 40"/>
              <p:cNvGrpSpPr>
                <a:grpSpLocks/>
              </p:cNvGrpSpPr>
              <p:nvPr/>
            </p:nvGrpSpPr>
            <p:grpSpPr bwMode="auto">
              <a:xfrm>
                <a:off x="213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15" name="AutoShape 41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16" name="Group 42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17" name="Freeform 43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8" name="Freeform 44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10" name="Group 45"/>
              <p:cNvGrpSpPr>
                <a:grpSpLocks/>
              </p:cNvGrpSpPr>
              <p:nvPr/>
            </p:nvGrpSpPr>
            <p:grpSpPr bwMode="auto">
              <a:xfrm>
                <a:off x="3397" y="6817"/>
                <a:ext cx="1260" cy="360"/>
                <a:chOff x="5024" y="5647"/>
                <a:chExt cx="851" cy="457"/>
              </a:xfrm>
              <a:grpFill/>
            </p:grpSpPr>
            <p:sp>
              <p:nvSpPr>
                <p:cNvPr id="11" name="AutoShape 46"/>
                <p:cNvSpPr>
                  <a:spLocks noChangeArrowheads="1"/>
                </p:cNvSpPr>
                <p:nvPr/>
              </p:nvSpPr>
              <p:spPr bwMode="auto">
                <a:xfrm rot="579839">
                  <a:off x="5284" y="5647"/>
                  <a:ext cx="365" cy="457"/>
                </a:xfrm>
                <a:prstGeom prst="can">
                  <a:avLst>
                    <a:gd name="adj" fmla="val 31301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/>
                </a:p>
              </p:txBody>
            </p:sp>
            <p:grpSp>
              <p:nvGrpSpPr>
                <p:cNvPr id="12" name="Group 47"/>
                <p:cNvGrpSpPr>
                  <a:grpSpLocks/>
                </p:cNvGrpSpPr>
                <p:nvPr/>
              </p:nvGrpSpPr>
              <p:grpSpPr bwMode="auto">
                <a:xfrm rot="579839">
                  <a:off x="5024" y="5763"/>
                  <a:ext cx="851" cy="269"/>
                  <a:chOff x="158" y="1706"/>
                  <a:chExt cx="4582" cy="908"/>
                </a:xfrm>
                <a:grpFill/>
              </p:grpSpPr>
              <p:sp>
                <p:nvSpPr>
                  <p:cNvPr id="13" name="Freeform 48"/>
                  <p:cNvSpPr>
                    <a:spLocks/>
                  </p:cNvSpPr>
                  <p:nvPr/>
                </p:nvSpPr>
                <p:spPr bwMode="auto">
                  <a:xfrm>
                    <a:off x="158" y="2205"/>
                    <a:ext cx="4203" cy="409"/>
                  </a:xfrm>
                  <a:custGeom>
                    <a:avLst/>
                    <a:gdLst>
                      <a:gd name="T0" fmla="*/ 3356 w 4203"/>
                      <a:gd name="T1" fmla="*/ 0 h 227"/>
                      <a:gd name="T2" fmla="*/ 3810 w 4203"/>
                      <a:gd name="T3" fmla="*/ 45 h 227"/>
                      <a:gd name="T4" fmla="*/ 998 w 4203"/>
                      <a:gd name="T5" fmla="*/ 182 h 227"/>
                      <a:gd name="T6" fmla="*/ 0 w 4203"/>
                      <a:gd name="T7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03" h="227">
                        <a:moveTo>
                          <a:pt x="3356" y="0"/>
                        </a:moveTo>
                        <a:cubicBezTo>
                          <a:pt x="3779" y="7"/>
                          <a:pt x="4203" y="15"/>
                          <a:pt x="3810" y="45"/>
                        </a:cubicBezTo>
                        <a:cubicBezTo>
                          <a:pt x="3417" y="75"/>
                          <a:pt x="1633" y="152"/>
                          <a:pt x="998" y="182"/>
                        </a:cubicBezTo>
                        <a:cubicBezTo>
                          <a:pt x="363" y="212"/>
                          <a:pt x="181" y="219"/>
                          <a:pt x="0" y="227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4" name="Freeform 49"/>
                  <p:cNvSpPr>
                    <a:spLocks/>
                  </p:cNvSpPr>
                  <p:nvPr/>
                </p:nvSpPr>
                <p:spPr bwMode="auto">
                  <a:xfrm>
                    <a:off x="567" y="1706"/>
                    <a:ext cx="4173" cy="454"/>
                  </a:xfrm>
                  <a:custGeom>
                    <a:avLst/>
                    <a:gdLst>
                      <a:gd name="T0" fmla="*/ 681 w 2858"/>
                      <a:gd name="T1" fmla="*/ 680 h 680"/>
                      <a:gd name="T2" fmla="*/ 363 w 2858"/>
                      <a:gd name="T3" fmla="*/ 499 h 680"/>
                      <a:gd name="T4" fmla="*/ 2858 w 2858"/>
                      <a:gd name="T5" fmla="*/ 0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858" h="680">
                        <a:moveTo>
                          <a:pt x="681" y="680"/>
                        </a:moveTo>
                        <a:cubicBezTo>
                          <a:pt x="340" y="646"/>
                          <a:pt x="0" y="612"/>
                          <a:pt x="363" y="499"/>
                        </a:cubicBezTo>
                        <a:cubicBezTo>
                          <a:pt x="726" y="386"/>
                          <a:pt x="1792" y="193"/>
                          <a:pt x="2858" y="0"/>
                        </a:cubicBezTo>
                      </a:path>
                    </a:pathLst>
                  </a:custGeom>
                  <a:grp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</p:grpSp>
      </p:grpSp>
      <p:sp>
        <p:nvSpPr>
          <p:cNvPr id="50" name="TextBox 49"/>
          <p:cNvSpPr txBox="1"/>
          <p:nvPr/>
        </p:nvSpPr>
        <p:spPr>
          <a:xfrm>
            <a:off x="5474788" y="5505917"/>
            <a:ext cx="4850687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v-SE" sz="2800" dirty="0" err="1" smtClean="0"/>
              <a:t>Altered</a:t>
            </a:r>
            <a:r>
              <a:rPr lang="sv-SE" sz="2800" dirty="0" smtClean="0"/>
              <a:t> gene expression </a:t>
            </a:r>
            <a:r>
              <a:rPr lang="sv-SE" sz="2800" dirty="0" err="1" smtClean="0"/>
              <a:t>pattern</a:t>
            </a:r>
            <a:endParaRPr lang="en-GB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486618" y="282844"/>
            <a:ext cx="8686105" cy="10772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v-SE" sz="3200" dirty="0" smtClean="0"/>
              <a:t>The </a:t>
            </a:r>
            <a:r>
              <a:rPr lang="sv-SE" sz="3200" dirty="0" err="1" smtClean="0"/>
              <a:t>chromatin</a:t>
            </a:r>
            <a:r>
              <a:rPr lang="sv-SE" sz="3200" dirty="0" smtClean="0"/>
              <a:t> </a:t>
            </a:r>
            <a:r>
              <a:rPr lang="sv-SE" sz="3200" dirty="0" err="1" smtClean="0"/>
              <a:t>structure</a:t>
            </a:r>
            <a:r>
              <a:rPr lang="sv-SE" sz="3200" dirty="0" smtClean="0"/>
              <a:t> is </a:t>
            </a:r>
            <a:r>
              <a:rPr lang="sv-SE" sz="3200" dirty="0" err="1" smtClean="0"/>
              <a:t>changed</a:t>
            </a:r>
            <a:r>
              <a:rPr lang="sv-SE" sz="3200" dirty="0" smtClean="0"/>
              <a:t> </a:t>
            </a:r>
            <a:r>
              <a:rPr lang="sv-SE" sz="3200" dirty="0" err="1" smtClean="0"/>
              <a:t>during</a:t>
            </a:r>
            <a:r>
              <a:rPr lang="sv-SE" sz="3200" dirty="0" smtClean="0"/>
              <a:t> </a:t>
            </a:r>
            <a:r>
              <a:rPr lang="sv-SE" sz="3200" dirty="0" err="1" smtClean="0"/>
              <a:t>malignant</a:t>
            </a:r>
            <a:r>
              <a:rPr lang="sv-SE" sz="3200" dirty="0" smtClean="0"/>
              <a:t> transformation: 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495265" y="2136857"/>
            <a:ext cx="46812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 err="1"/>
              <a:t>changed</a:t>
            </a:r>
            <a:r>
              <a:rPr lang="sv-SE" sz="2400" dirty="0"/>
              <a:t> DNA-</a:t>
            </a:r>
            <a:r>
              <a:rPr lang="sv-SE" sz="2400" dirty="0" err="1"/>
              <a:t>methylation</a:t>
            </a:r>
            <a:r>
              <a:rPr lang="sv-SE" sz="2400" dirty="0"/>
              <a:t> </a:t>
            </a:r>
            <a:r>
              <a:rPr lang="sv-SE" sz="2400" dirty="0" err="1"/>
              <a:t>pattern</a:t>
            </a:r>
            <a:r>
              <a:rPr lang="sv-SE" sz="2400" dirty="0"/>
              <a:t>, </a:t>
            </a:r>
            <a:endParaRPr lang="sv-SE" sz="2400" dirty="0" smtClean="0"/>
          </a:p>
          <a:p>
            <a:r>
              <a:rPr lang="sv-SE" sz="2400" dirty="0" err="1" smtClean="0"/>
              <a:t>histone</a:t>
            </a:r>
            <a:r>
              <a:rPr lang="sv-SE" sz="2400" dirty="0" smtClean="0"/>
              <a:t> </a:t>
            </a:r>
            <a:r>
              <a:rPr lang="sv-SE" sz="2400" dirty="0" err="1"/>
              <a:t>modifications</a:t>
            </a:r>
            <a:r>
              <a:rPr lang="sv-SE" sz="2400" dirty="0"/>
              <a:t> </a:t>
            </a:r>
            <a:r>
              <a:rPr lang="sv-SE" sz="2400" dirty="0" err="1" smtClean="0"/>
              <a:t>pattern</a:t>
            </a:r>
            <a:endParaRPr lang="sv-SE" sz="2400" dirty="0" smtClean="0"/>
          </a:p>
          <a:p>
            <a:r>
              <a:rPr lang="sv-SE" sz="2400" dirty="0" err="1" smtClean="0"/>
              <a:t>Nucleosome</a:t>
            </a:r>
            <a:r>
              <a:rPr lang="sv-SE" sz="2400" dirty="0" smtClean="0"/>
              <a:t> arrangements </a:t>
            </a:r>
            <a:r>
              <a:rPr lang="sv-SE" sz="2400" dirty="0" err="1" smtClean="0"/>
              <a:t>changed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964144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2445</TotalTime>
  <Words>976</Words>
  <Application>Microsoft Office PowerPoint</Application>
  <PresentationFormat>Custom</PresentationFormat>
  <Paragraphs>221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Anki Östlund</dc:creator>
  <cp:lastModifiedBy>Maria Issagouliantis</cp:lastModifiedBy>
  <cp:revision>77</cp:revision>
  <dcterms:created xsi:type="dcterms:W3CDTF">2016-05-21T07:31:54Z</dcterms:created>
  <dcterms:modified xsi:type="dcterms:W3CDTF">2016-06-21T11:52:47Z</dcterms:modified>
</cp:coreProperties>
</file>