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2" r:id="rId3"/>
    <p:sldId id="285" r:id="rId4"/>
    <p:sldId id="265" r:id="rId5"/>
    <p:sldId id="276" r:id="rId6"/>
    <p:sldId id="280" r:id="rId7"/>
    <p:sldId id="281" r:id="rId8"/>
    <p:sldId id="271" r:id="rId9"/>
    <p:sldId id="272" r:id="rId10"/>
    <p:sldId id="273" r:id="rId11"/>
    <p:sldId id="277" r:id="rId12"/>
    <p:sldId id="278" r:id="rId13"/>
    <p:sldId id="279" r:id="rId14"/>
    <p:sldId id="282" r:id="rId15"/>
    <p:sldId id="283" r:id="rId16"/>
    <p:sldId id="284" r:id="rId17"/>
    <p:sldId id="286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wmf"/><Relationship Id="rId18" Type="http://schemas.openxmlformats.org/officeDocument/2006/relationships/image" Target="../media/image44.wmf"/><Relationship Id="rId26" Type="http://schemas.openxmlformats.org/officeDocument/2006/relationships/image" Target="../media/image52.wmf"/><Relationship Id="rId3" Type="http://schemas.openxmlformats.org/officeDocument/2006/relationships/image" Target="../media/image29.wmf"/><Relationship Id="rId21" Type="http://schemas.openxmlformats.org/officeDocument/2006/relationships/image" Target="../media/image47.wmf"/><Relationship Id="rId7" Type="http://schemas.openxmlformats.org/officeDocument/2006/relationships/image" Target="../media/image33.wmf"/><Relationship Id="rId12" Type="http://schemas.openxmlformats.org/officeDocument/2006/relationships/image" Target="../media/image38.wmf"/><Relationship Id="rId17" Type="http://schemas.openxmlformats.org/officeDocument/2006/relationships/image" Target="../media/image43.wmf"/><Relationship Id="rId25" Type="http://schemas.openxmlformats.org/officeDocument/2006/relationships/image" Target="../media/image51.png"/><Relationship Id="rId2" Type="http://schemas.openxmlformats.org/officeDocument/2006/relationships/image" Target="../media/image28.wmf"/><Relationship Id="rId16" Type="http://schemas.openxmlformats.org/officeDocument/2006/relationships/image" Target="../media/image42.wmf"/><Relationship Id="rId20" Type="http://schemas.openxmlformats.org/officeDocument/2006/relationships/image" Target="../media/image46.wmf"/><Relationship Id="rId1" Type="http://schemas.openxmlformats.org/officeDocument/2006/relationships/image" Target="../media/image27.png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24" Type="http://schemas.openxmlformats.org/officeDocument/2006/relationships/image" Target="../media/image50.wmf"/><Relationship Id="rId5" Type="http://schemas.openxmlformats.org/officeDocument/2006/relationships/image" Target="../media/image31.wmf"/><Relationship Id="rId15" Type="http://schemas.openxmlformats.org/officeDocument/2006/relationships/image" Target="../media/image41.wmf"/><Relationship Id="rId23" Type="http://schemas.openxmlformats.org/officeDocument/2006/relationships/image" Target="../media/image49.wmf"/><Relationship Id="rId10" Type="http://schemas.openxmlformats.org/officeDocument/2006/relationships/image" Target="../media/image36.wmf"/><Relationship Id="rId19" Type="http://schemas.openxmlformats.org/officeDocument/2006/relationships/image" Target="../media/image45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Relationship Id="rId14" Type="http://schemas.openxmlformats.org/officeDocument/2006/relationships/image" Target="../media/image40.wmf"/><Relationship Id="rId22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27.png"/><Relationship Id="rId4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EB5C-602D-4D0D-A59B-AD82EBBA9DCC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B0890-4DAA-479D-B960-19502089DDF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77477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8B52819D-AA24-43EE-A086-FA4199EDE958}" type="slidenum">
              <a:rPr lang="de-AT" altLang="de-DE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de-AT" altLang="de-DE" sz="1200" smtClean="0">
              <a:solidFill>
                <a:srgbClr val="000000"/>
              </a:solidFill>
            </a:endParaRPr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10937" cy="4096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B72601C-2029-4F35-833D-4D16087B72D3}" type="slidenum">
              <a:rPr lang="de-AT" altLang="de-DE" sz="1200" smtClean="0">
                <a:solidFill>
                  <a:srgbClr val="000000"/>
                </a:solidFill>
              </a:rPr>
              <a:pPr eaLnBrk="1" hangingPunct="1"/>
              <a:t>17</a:t>
            </a:fld>
            <a:endParaRPr lang="de-AT" altLang="de-DE" sz="1200" smtClean="0">
              <a:solidFill>
                <a:srgbClr val="000000"/>
              </a:solidFill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4062" cy="3422650"/>
          </a:xfrm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721" y="4343913"/>
            <a:ext cx="5010937" cy="4096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08963" cy="1123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08963" cy="1123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27488" cy="4505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7088" y="1604963"/>
            <a:ext cx="4029075" cy="217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7088" y="3933825"/>
            <a:ext cx="4029075" cy="2176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9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196F3-F063-4D92-9BD0-FC6C5D882B0F}" type="datetimeFigureOut">
              <a:rPr lang="de-AT" smtClean="0"/>
              <a:pPr/>
              <a:t>27.05.2016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0AE7-75FF-4935-8238-80E37C64B8A9}" type="slidenum">
              <a:rPr lang="de-AT" smtClean="0"/>
              <a:pPr/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34.wmf"/><Relationship Id="rId26" Type="http://schemas.openxmlformats.org/officeDocument/2006/relationships/image" Target="../media/image38.wmf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42.wmf"/><Relationship Id="rId42" Type="http://schemas.openxmlformats.org/officeDocument/2006/relationships/image" Target="../media/image46.wmf"/><Relationship Id="rId47" Type="http://schemas.openxmlformats.org/officeDocument/2006/relationships/oleObject" Target="../embeddings/oleObject23.bin"/><Relationship Id="rId50" Type="http://schemas.openxmlformats.org/officeDocument/2006/relationships/image" Target="../media/image50.wmf"/><Relationship Id="rId55" Type="http://schemas.openxmlformats.org/officeDocument/2006/relationships/oleObject" Target="../embeddings/oleObject28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44.wmf"/><Relationship Id="rId46" Type="http://schemas.openxmlformats.org/officeDocument/2006/relationships/image" Target="../media/image48.wmf"/><Relationship Id="rId59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20" Type="http://schemas.openxmlformats.org/officeDocument/2006/relationships/image" Target="../media/image35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54" Type="http://schemas.openxmlformats.org/officeDocument/2006/relationships/oleObject" Target="../embeddings/oleObject2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37.wmf"/><Relationship Id="rId32" Type="http://schemas.openxmlformats.org/officeDocument/2006/relationships/image" Target="../media/image41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45.wmf"/><Relationship Id="rId45" Type="http://schemas.openxmlformats.org/officeDocument/2006/relationships/oleObject" Target="../embeddings/oleObject22.bin"/><Relationship Id="rId53" Type="http://schemas.openxmlformats.org/officeDocument/2006/relationships/oleObject" Target="../embeddings/oleObject26.bin"/><Relationship Id="rId58" Type="http://schemas.openxmlformats.org/officeDocument/2006/relationships/oleObject" Target="../embeddings/oleObject31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39.wmf"/><Relationship Id="rId36" Type="http://schemas.openxmlformats.org/officeDocument/2006/relationships/image" Target="../media/image43.wmf"/><Relationship Id="rId49" Type="http://schemas.openxmlformats.org/officeDocument/2006/relationships/oleObject" Target="../embeddings/oleObject24.bin"/><Relationship Id="rId57" Type="http://schemas.openxmlformats.org/officeDocument/2006/relationships/oleObject" Target="../embeddings/oleObject30.bin"/><Relationship Id="rId10" Type="http://schemas.openxmlformats.org/officeDocument/2006/relationships/image" Target="../media/image30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47.wmf"/><Relationship Id="rId52" Type="http://schemas.openxmlformats.org/officeDocument/2006/relationships/image" Target="../media/image51.png"/><Relationship Id="rId4" Type="http://schemas.openxmlformats.org/officeDocument/2006/relationships/image" Target="../media/image27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wmf"/><Relationship Id="rId22" Type="http://schemas.openxmlformats.org/officeDocument/2006/relationships/image" Target="../media/image36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40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Relationship Id="rId48" Type="http://schemas.openxmlformats.org/officeDocument/2006/relationships/image" Target="../media/image49.wmf"/><Relationship Id="rId56" Type="http://schemas.openxmlformats.org/officeDocument/2006/relationships/oleObject" Target="../embeddings/oleObject29.bin"/><Relationship Id="rId8" Type="http://schemas.openxmlformats.org/officeDocument/2006/relationships/image" Target="../media/image29.wmf"/><Relationship Id="rId51" Type="http://schemas.openxmlformats.org/officeDocument/2006/relationships/oleObject" Target="../embeddings/oleObject25.bin"/><Relationship Id="rId3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aina\Desktop\CAR%20dynamics.avi" TargetMode="External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65.png"/><Relationship Id="rId4" Type="http://schemas.openxmlformats.org/officeDocument/2006/relationships/image" Target="../media/image61.wmf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aina\Desktop\YFP_STIM1_2&#181;M_TG_Time%20Series_3_120322_2_LNF.AVI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10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611188" y="1124744"/>
            <a:ext cx="7924800" cy="4104456"/>
          </a:xfrm>
          <a:prstGeom prst="rect">
            <a:avLst/>
          </a:prstGeom>
          <a:noFill/>
          <a:ln w="3816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de-DE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069431"/>
            <a:ext cx="3594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02531"/>
            <a:ext cx="27432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7769"/>
            <a:ext cx="4987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3051969"/>
            <a:ext cx="1325562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10"/>
          <p:cNvSpPr txBox="1">
            <a:spLocks noChangeArrowheads="1"/>
          </p:cNvSpPr>
          <p:nvPr/>
        </p:nvSpPr>
        <p:spPr bwMode="auto">
          <a:xfrm>
            <a:off x="611188" y="239303"/>
            <a:ext cx="792480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of transcription factors by carcinogenic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Orai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mutants</a:t>
            </a:r>
            <a:endParaRPr lang="de-A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195736" y="5805264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800" dirty="0" smtClean="0">
                <a:solidFill>
                  <a:schemeClr val="tx1"/>
                </a:solidFill>
              </a:rPr>
              <a:t>Rainer </a:t>
            </a:r>
            <a:r>
              <a:rPr lang="de-AT" sz="1800" dirty="0" err="1" smtClean="0">
                <a:solidFill>
                  <a:schemeClr val="tx1"/>
                </a:solidFill>
              </a:rPr>
              <a:t>Schindl</a:t>
            </a:r>
            <a:endParaRPr lang="de-AT" sz="1800" dirty="0" smtClean="0">
              <a:solidFill>
                <a:schemeClr val="tx1"/>
              </a:solidFill>
            </a:endParaRPr>
          </a:p>
          <a:p>
            <a:pPr algn="ctr"/>
            <a:r>
              <a:rPr lang="de-AT" sz="1800" dirty="0" smtClean="0">
                <a:solidFill>
                  <a:schemeClr val="tx1"/>
                </a:solidFill>
              </a:rPr>
              <a:t>Johannes Kepler University Linz</a:t>
            </a:r>
          </a:p>
          <a:p>
            <a:pPr algn="ctr"/>
            <a:r>
              <a:rPr lang="de-AT" sz="1800" dirty="0" smtClean="0">
                <a:solidFill>
                  <a:schemeClr val="tx1"/>
                </a:solidFill>
              </a:rPr>
              <a:t>Austria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3" name="AutoShape 2" descr="data:image/jpeg;base64,/9j/4AAQSkZJRgABAQAAAQABAAD/2wCEAAkGBxQSEhEUExMWFRUXGBwZGBgYFh0YHRkcGhkeIBsdGh8bHCghIB8lHRgYIjEhJistMC8uGx8zODMsNyotLisBCgoKDg0OGhAQGjQkICYuLzc3NzQ3NzQ0MDc0NDQxLTQtNDEvNDctLCw3NywsLCwvLys1LTcsLDQsLDctLzQxLP/AABEIAJsBRgMBIgACEQEDEQH/xAAcAAEAAgMBAQEAAAAAAAAAAAAABgcEBQgDAgH/xABREAACAQMCAgYDCggLCAEFAAABAgMABBEFEiExBgcTIkFRYXOyCBQjMjM0NXGBsUJSYnJ0kaHCFRckQ1SCg5LBw9JTY5Ois7TR8JQlVWR1hP/EABsBAQADAQEBAQAAAAAAAAAAAAACAwQFAQcG/8QANhEAAgECAwMICgIDAQAAAAAAAAECAxEEITESQVEFEzJhcoGxwRQiMzRScZGh0fBCYpLh8RX/2gAMAwEAAhEDEQA/ALxpSoZ0/wCn6aW9sjW8kxn3bQhAOVKjGCOOd1ATOlV7Z9ZE0kkcX8GTxs6l17WVI8gc/jcc5I4Yzx5V4X3WlJEnaHTZmjxu3xSxzKBgHJaMsBwYHjVKxFJuymr/ADPdl8CyaVEtA6XyXll79itlEWHOHmIfEZIPARkfgnHGsXor09bUHdIbYKUXce0mwME44bY241bdXsTjSnKLmlktSb0qudZ60xbTSwvaMWjbaxWUEE+jKg+PlWMOuBP6HJ/xF/01HbjxLlgq7V1Bln0qsP4314fyKTjy+EHH/lr8PXCn9Dk/4i/+Kc5Hie+gYj4GWhSqx/jeX+hSf8Qf6a/P44E5+85MesX/AE05yPEegYj4GWfStJ0Q6Qi/t+3EZjG9k2khvi445H11u6mZZRcW09UKUpQ8FKUoBSot1gdNE0qGKV4mlDvswpAIO0nPH6qhFt18wO6ILOUFmC/HXxOPKgLgpSlAKVFOsHpumlRwyPE0okcqArAYwM+NQyz694JJI4xaSguyqDvXhuOPL00Bb1KUoBSlYOt6tFaQSTztsjjGWP3AeZJwAPEmgM6lU3/H/b/0OX++v/irA6DdKG1KAz+9ngjJwhdgS+OZAA+KDwz4nPlQEkpUe6c9KV0y298PG0g3qm1SAe9njx+qq8/j/t/6HL/fX/xQFyUrytZt6I+MblDY8sjNetAKUpQClavpPrIsrWe5ZS4iXcVBwTxA4E/XVX/x/wBv/Q5f76/+KAuSla3o5qwu7WC4VSglQOFJyRnwNbKgFKUoBUF6XRqdV04kZZbe6Kehvghn+6WH21OqgfTJsappxzjFvdH68dnz8/P7Kxcpe6VbfCydPpIj7aS02pznvoiiMgPH2sUgAU7lZj3HzgAJy2ZOd2K22lM/vy+XZKEUQBC2RGcLg7AQBuyOJX0A8hW7jcbscvLicHic8OXhmvySQDjgnB8+Xexw/bXz+pi5zWw1/FJdzWffY3bJi9GI1XSrsJ8UPe4yMY+Fl4cfLl9lRDqP+c3HqR7YqXdGM/wXe5OT2l9k+Z7ebNRHqP8AnNx6ke2K+h09Kfy8i3De6V+4i3WF8/vvWH7hW66q7lVuZojnM0RUDjxxksOCN+Dnw8Dx89L1hfP771h+4Vn9WP0na/1/+m1RXT7zrVI7WFa/ovtmW0mmqqQKEwsBDRDLdwhSM57DyY86o7pPfpPd3EqHcrvkHzGAM8hzx5D7K6K0vOw5z8Y868TcBcg43A4xuAyfDw8f/eVaJ09pWOFg8b6PJya2r9ffwNZYSLMRdxZJljVQ+W4oCWAx2GOBY1Aus1Y4La0tYxtCuZFTJOFwwJyyKeLP5nxq2blSImHM7fDxOKqDrj+Ws/UfvV5VygT5N9fExW78J2Jd1NfR/wDbSf4VOqgvU19H/wBtJ94qdVOHRRlxft59p+IpSlSM4pSlAVH7pH5ja/pH+W9UHpPy8HrE9oVfnukfmNr+kf5b1Qek/LwesT2hQHbFKUoCnfdKfNbL1zexVGaF85tvWx+2KvP3SnzWy9c3sVRmhfObb1sftigO1aUpQHy7hQSSAAMkk4AA5k1zD1v9PzqU/ZQn+SQt3P8AeNyMh9HEhR5EnxwJZ16dYWd+nWz8BwuXU8/90D7X938YVWHQjonNqdysEXBeckhHCNM8SfM+AHifIZIA3nVR0BbVJ90gItYiO0blvPMRqfM8yRyHpIrqO3gWNFRFCooCqqjAUAYAAHIAVh6Do8VnBHbwLtjQYA8T5lj4kniTWwoCtvdA/RJ9dH+9XMtdNe6B+iT66P8AermWgO2NJ+Qg9WnsisusTSfkIPVp7IrLoBSlKAiXWv8ARF/6r94VyTXW3Wv9EX/qv3hXJNAdedWP0Vp/qVqT1GOrH6K0/wBStSegFKUoBVR9c+uCyvdMnKlwIrpdo4ZLoqrnyG4rk+WefKrcqj/dFzbJ9KcjO3tGxzzhozjj9VQqwU4OMldNHq1JnDE7XZdztjjzHCoPyjuoZ5CPyRlAPQ58RWuutSe0S6JHbQiNruF88xvDPET44LAq34rAeGTq+h2qpc3K+9nuJoUR2kkm5LOxbivdHfYOeC4ULyHlF+lOtdhbTwXDzxXXwqLEFHYtDIVB2bgQU4MynO4EEZwAK/EUsDKVbmnuUcuGbz4ri3/b5G1vK586f05uRDNFBIBbySTlQ0YLbZZHPE+ferE6Pa7PZOzwOAzLtO5A3AHNR7Qz8Av9b7zVxdGeru1eAvcPIx7pyp2ABlUgYGc4zzz+qv1m1aapp57u468ZYehhoucekle28rLVLl7iSSWRsvIctgADPoGPRXppGoS20yTRPh0zglQRxBB4Y8iatS+6s7KRGFvLKkgGQWO9eHPIIH7CK9/4uNNXus85YcCS54n7Fx+qrOanc8fKeE2bWdtLdX1IJF1iagoIEy8Tn5Jc8fqArL0nrMuY3ImRJk4HAzGwGTwXaceA5jwFevWB0Mhsx2kDsFATKP3sl2YZDcMY28sH7Kgf4R+ofearVZttJ6ZF1LD4SvBShDK50la3QaHchzG8YdM8O6wyOHhw/aD51WHXF8tZeo/erbaT1h2UVvbxO0gZIUQns+G5VIOCc+J8qinWF0jgvpLdoGJCRbGyuOOc8KvqTThqYOT8LVp4q7i0syxOpv6O/tpPvFTmoN1N/R39tJ94qc1bDoo5eK9vPtPxFKUqRQKUpQFR+6R+Y2v6R/lvVB6T8vB6xPaFX57pH5ja/pH+W9UHpPy8HrE9oUB2xSlKAp33SnzWy9c3sVRmhfObb1sftirz90p81svXN7FUZoXzm29bH7YoDtWq364usD+D4ewgYe+5Rw/3SHgXP5R5KPPJ8MGR9Pul8Wl2rTPhpD3Yo88Xf/SOZPl6SAeUNSvpry4eWQtLNM/HAyWY8AqgfYAB6BQDR9LmvLiOGFS8srYH28SzHyHEk/XXWHQLohFpdqsMfec96WTGC7/4KOQHgPSSTo+qXq/XTYO0lAN3KvfPPs159mp/UWI5keQFWBQClKUBW3ugfok+uj/ermWumvdA/RJ9dH+9XMtAdsaT8hB6tPZFZdYmk/IQerT2RWXQClKUBEutf6Iv/VfvCuSa6261/oi/9V+8K5JoDrzqx+itP9StSeox1Y/RWn+pWpPQClKUAqiPdMfH0782b746veqc6+rVJJrEOMgJLjiR+FH5V5KWyrltCjKtUUI6sdX720At4ofe/aSKBI6soebZFkFU3lgMlskgfJucd8VF+s02skEs3Zw++GKBZ43DdoVcgoyhu44j2MdwB+Mv4Oa8dL6DyobSaHYjTZ7N1lcFO6TlyB3cjI8edeN11eMi3LssWID3/hWy3AHKcO8OPPzzXEp8nKGI5/ae7v3556adWWmh0Xg21sbcfr3cOJN+qXoPZXWl2800TM7GTJEjrykYDgrAchU90XC278cACMcs/gL51rep6MLpcCjgA8uB/atW20JSYXAznucsZ+IvnW6pb0mk1wl5GGq6iTpzd9l2/wCHtZSZL97PcP4AX7q87uYB375HE/zan/GsuCFxuLF8bTzK4/Ya/J7eQsxBfGfArj9prcZzU6/pcV1OkMy7o2CZAJX4omI4qQeYFRLpF0VhtZwttZ28imMM3vmcjadzAY3SDII5/UKnVx88i+pfYmrRdI9BgvdVhjuEMiLZu4Ad07wmQA5RgeTH9dYMLFOVXt+SNVOvKFld7PD9aIZ/CDxDAvtOsx+JZ24nJ/OKo3H+tXtFcvOAPfGm6h5LcRC3m5ckyq/rzUf6Z6JDb6k0ESssQaIbe0c/GC7uLMTxyfGt51qdErSzjtjbxshdmDfCyvkBQR8dzV13n1HV5qLdNLWeayX33/csDq5g2W0qmFYCJn+DV+0C8F5Nk5B58/GpVUE6mFxpwA/20n3ip3WiOiOLXi41JJ8WKUpXpUKUpQFR+6R+Y2v6R/lvVB6T8vB6xPaFX57pH5ja/pH+W9UHpPy8HrE9oUB2xSlKAp33SnzWy9c3sVQ+m3Ajmhds4R1Y454VgTj9VXx7pT5rZeub2KofTbcSTRRkkB3VSRzwzAcP10BuunfS2XU7p55MhB3Yo/CNM8B9Z5k+J9GALY6iegKoiajOFZ3H8nXgdg4gufyjxAHgM+J4VF016Ly6bdPby8RzjfwkQnusPuI8CDUv6musL3hL72uG/ksp4E/zLn8L80/heXA+eQOlqV+A55V+0ApSlAVt7oH6JPro/wB6uZa6a90D9En10f71cy0B2xpPyEHq09kVl1iaT8hB6tPZFZdAKUpQES61/oi/9V+8K5JrrbrX+iL/ANV+8K5JoDrzqx+itP8AUrUnqMdWP0Vp/qVqT0ApSlAKqLry+WsfVy+1HVu1UXXl8tY+rl9qOq6vQZu5N96h+7je9W188mnxliQI3MI2kjgACCRn0/sradNdKuZrV4oShMndbtJCAF5nHDieArR9VbY04/pJ8/xV8iKnt/KAOHxhxH7cZ4jGeI+7NexV4JHmJlzeKlKK0kc49IOjctnIEnVMuNylTuBHIjOOYIHD0ipHbdYUqKqiFe6qrkSyLnaMAkKcZ4VY3S/QFvouzkzG696Jzk7Wwclsn4hAAP154EDFKaxpM1rKYp4yj+HiGH4yHkw9Ph44PCsWIwsZNNrTra8DsYSvRxkVGsvWV/1Esi6x5CcOjqp5mOZmb7BIdv66+H6yJs8I+HhmaXJ9Jw2M+j76hNKz+jw4v/J/k2f+dhr32SR6/wBLpLuJoniUAlSW3ux7pJA7xPDia3nUtaMt68hUBJLeQIfE9nLFu9GMuB9Yaor0c0KS8l2IdqgZZz4AHB25+M2eHDgPHyNp9GLRItSijRdoSymUD8lblNnHxPPj6a8oVaVLERoQ1d2/p/o5nKU6VOlzNLjmQrrF+mH/ADoPZSpP14/JWf57+yKjHWL9MP8AnQeylSfrx+Ss/wA9/ZFdB6TLI+0w3Z8ja9Tf0d/bSfeKnNQbqb+jv7aT7xU5q+HRRxMV7efafiKUpUigUpSgKj90j8xtf0j/AC3qg9J+Xg9YntCr890j8xtf0j/LeqD0n5eD1ie0KA7YpSlAU77pT5rZeub2KozQvnNt62P2xV5+6U+a2Xrm9iqM0L5zbetj9sUB1V1j9C49UtTGcLMmWhkP4LY5H8lsAH7DzArk/ULGSCWSKVCkiMVZTzBH/vOu26qvrr6vvfkRvLdf5TEvfUDjMg9Hi6jl4kcOPCgNR1GdYW8Jp1y3eAxbuTzA/mj6QPi+gY8Bm664eikKkMpIYEEEHBBHIgjka6g6oun41KDspmHvuJe+OXaKOAkA/UGA5E+AIoCwaUpQFbe6B+iT66P96uZa6f6+kzpEx8pIz/zgf41zBQHbGk/IQerT2RWXWBoEwe1tnHJoY2H1FAaz6AUpSgIn1r/RF/6r94VyRXWnW5IF0i/J/wBmB9pdQPvrkugOvOrH6K0/1K1J6jfVtHt0rTx/+PGf1rn/ABqSUApSlAKqLry+WsfVy+1HVu1WfXbpjPHazqCezZo2AGfldu0+fxkCj0uKhUV4s2cnyUcTBvienVX9HH9JPl+KvmDWz6w9Tkt7OaWI7ZDIIw3ioY94rw4EqoHo5iob0fe/soBG3vK2Rn7RReS9m5JA5BXyOXIgeNfPSK41K8haPZbXEW8OWs2Eh3DPgHLf8v21XtepaxtlRjLF845R2drj+o+OrDXJ2vFgeV5I5QxIdi+1lUsrLuzg5H25qz7vTorjs454lkXB7rqDjhwxlcgjOMgiqY6OadqFvOksFnKZFyB2kLhe8pByW2jkT41L01zVQRldPWQcAhmQP9WBPt/bSnJpWaJco0IzrbVOUVlxKo1PMfbFT8UtgHiOBOPT+2pL0D061migmu5AHJkk7MsArRxkIMjngyE8zxK48TWr6TdHryGOdpraVRtZiwXcgzkk7kyuPtrG6u72eRDZxW67JZBuuRAXaIjDISQPAoxG7kTnIxWHGQk6Ds9nPN6Zb/yTx+ItOKpzya3MtfX5IgkTEi1kt1SaN8AAK2RLGBjiNisCvIZRvDhidAtUeXXb+NiCkMUgjI57ZJYm4nPEZ4j6zXl06SS1kivII2uGCGHsGjaVTuwN42/FYrlSeG4ADPgY17nybfqd6+1U3QMdqrtC5lTgAOAA8q5/INCLSrLPL6N69fH6uxyq73Gb1i/TD/nQeylSfrx+Ss/z39kVGOsX6Yf86D2UqT9eR+Cs/wA9/ZFdx6SOzH2mG7PkbXqb+jv7aT7xU5qK9WOmtBp1uHBDPulIIwR2jEqCPA7SuR51Kqvjojh4iSlVm1vb8RSlau76Q20VwttJMkczKHVXO3cCSBtJ4E5U8Ac+ipFJtKUr4nmVFZnYKqjJZiAAB4kngBQFRe6TmAtLNPEzFh9SoQfaFUZ0fh33Vqg5tNGvD0uBUx65+mKajeKITuggUojfjsxy7D0HCgfm58a8upXQTdapC23Mdv8ADOccAV+IPLO/aceQPlQHU9KUoCnfdKfNbL1zexVGaF85tvWx+2KvP3SnzWy9c3sVRmhfObb1sftigO1aUpQHPfXj1fe93a/tl+Bc/DIB8m5/CH5LH9TH0gCr9D1eWznjuIG2yRnIPgfMEeIIyCPI12fdWySo8cih0dSrKRkMCMEEeRFcq9aHQd9LuSFBNtISYX58PFG/KXP2jB8wAOjug3SyLU7VJ4+DfFljzkxv4j0jxB8R9oEhrkLq/wCmEml3SzJlo27s0eeDp/qHMH/AmusdI1OK6hjnhcPHIu5WH3HyIOQR4EEUBH+tbTjcaTfIOYj7QY5/BMJP27MfbXJFdwyIGBUjIIwQfEHnXH/T3oy+nXs1uwOzO6Jj+FGxO0/XwwfSDQHSnVPqQuNJsWHNIxEfQYu59yg/bUurmnqV6fJp8r29w2LaYg7vCOTGNx/JYAAnw2qeWa6ThlV1DKQykZBByCDyII5igPulKx7++jgjaWV1jjUZZmOABQFde6C1MRaZ2X4U8qLj0J3yfsKqP6wrmtEJIABJJwAOJJPgKmfWr00/hS73JkW8QKQg8CQT3nI8CxA4eQXxzWb1K9FGvb+OVl+AtiJHPgXBzGn17huPoU+YoDpTRbLsLe3hH83Gif3VA/wrNpSgFKUoBXldW6yIyOMqwwRy/URxBHMEcQeNetKAqLXuh8llukislv8AcxZppmeaQAngGiBXcQMd8FieZAqLteQsczaa8LD+ctTJCy/1JFZc/qroWlVummbaeNlFWkr9d3+SgZr20I7w1acfiSyqqH6yoJ/UKxRqNuOA0mPZ5GSct/fyPZroilec31k44+38fu/Kxzlq+p2ZtLlITf2zdmw7BZxJATj4rZIbH1j7K0PV70jS1jnQRz9o+cvAoZyu3CjvHCbWJbODkleGBx6G6bdDINShKSDZJjuzKBuXzHpU+Kn6+YBraaDocFlCsNvGsaKPAcWPmx5sT5mo1MPGrBwnoUVqym1KKt9ypdY6aLGYuyjuCewjb4KMumQd3YyBuIOBtLDJAkORkDGl6iXEF/dSTr73RoW29p3FyZUIUFsZwPuroWlVYTBUsKmobyiU3LUovpwjTaszwo8yFoSGiRpAQqpnBQHOMGrO1TQhqEsD3EZWGFiyxsRulY4x2gGQEGM7c5bPe2gFWk1K0qCVzRVxU6kYLTZVhSlKmZRXO/ukB/LrU+Hvcf8AUeuiK854FcYdQw8mAI/UaA43sOlF7AoWG8uI1HJVmcKP6oOK8tT1+6uBie5nmGc4klZx9gY4FdaydDdPbibC0JPEn3vHn2a9rPozZRHdFZ20beaQIp/WFoDljor0EvdQZRBCwQ85XBSMDz3EcfqXJrpjoD0Nh0u27GM73Y7pZCMF2x5eCjwXw4+JJMlpQClKUBUXujLZ5LWzCIzkStwVSfwPRVJaJpcwubcmGUASpk9m3449FdlUoBSlKAVp+lnR2HULaS3nHdbirDmjD4rr6R+0EjkTW4pQHHPSDoldWlxLA8LsUOAyoxVh4MpA5Efq5HiKm3U/0suNOm7CeKX3pK3eJRvgmP4Y4fFPAMPLB8MHpClAfgNRrp30Kg1SDs5e665MUqjLITz+tTgZXx9BAIk1KA5N6VdWl/Ys26FpovCWIF1x5sB3l+0Y9JrVaF0tvbLhb3MsQ/EzlM549xsrn04rsesC/wBEtp/lreGX1kSP7QNAczN1v6ttx76H19jFn2MfsqN6tr15fuO3mlnbPdUkkA4/BQcB9grq4dC9O/8At9p/8eP/AE1tLLToYRiKKOMeSIqD/lAoDmrod1Q314ytMhtYfFpBhyPyI+efS2Bx8a6K6NdH4LCBLe3Tai8SebOx5s58WOB+oAYAAra0oBSlKAUpSgFKUoBSlKAUpSgFKUoBSlKAUpSgFKUoBWs6T6g1vZ3c6AF4oZJFDDIJRCRnBBxkedbOov1jajDHp2oI8sau1tIArOAx3oyrgE5OW4DzNAZep9IlttPN5KM4iV9q8NzOBtUc8ZZgPHnWrvdXvrMW812bd4ZJEjlSKN0aAykKrB2kYSKrEKe6pOcjyrz6Z6fLJouxELSRxwSbMcT2LI7LjzwhGPOsXrB1OC+sobe3lWR7yWERBGDHasqu7kDiFVUOSeRxmgJB0s1p7U2AjCnt7uOB9wJwrq5JXBHe7g55+qvrV9YeK9063UKUuO33kg5HZRhl28cc+eQa03WhAJBpSMWAbUYQdrMh4xy8mUhgfSCDWLf6NFbato/ZtMd3vrPa3Es3KHw7V2xz8KAk/SzVXtrdmiCtM7JFCrcmkkcKucEHaM7jjwU1+9EtXN3aQTMoWRlxIo/BkQlZF48sOrVpOkgmudRtIbdo196o1y5kRnXdIGiiGFZTnBmbn4CvPoWZLa+1CznaMtIRex7AVUiUlZdqszEASIDzPFyfGgMjTelcjapdWcqKIgQtvIAQWdYY5JEckkFtsu5cAcEfnitv0d1R5zd7wo7K5khXAIyqhSCcnn3jUWn0p7h9Z7IgTxXcM0BPhLHawlQfQwyh/Jc1ndV+orcw3k6hlEl3I21hhlJSPKsPMHI+ygPvoX0rkup7uCdERkkkMBUECSGOZojnJOXV072MfHThxradDtXe7s0nkCh2aUEKCB8HM6DmT4IPtzUQtLdlszeRAmWzvryTA5vCbmQTxjzyneA/GRK3nVXKH0uBlOVZp2B9BuJSKA/ehd9f3cFrdSzWwjlUO0aW7hgD4BzOR9u2vbVNZne/FjbvDCwgE7PKjSlgzlQqIsicBtJLbvEDHjUd6rIbIWmnsLn+UdmPgzeyEbiCCOxMu3x+Lt4VIulun6fdMsd1Kkc8a9pG4mEU0anI3o2QduQfMZHGgN9pizCNRcNG0vHc0alFPeO3CszEd3GeJ45rKqKdWuoTzWjGd+12TSxxTkAdvEjYSThw48RnxxnjzqV0BA9G6Y3F1a2CwrEby4TtH7rdlBEHIaRxu3ccbVXcNzeOAa3PS3VJ4XsYrcxK1xMYy0kbSBQInfIVXTjlMc/Gq+6upTplpZ3bHNndIq3DHibeUOyxvu/2TZCkHgpwRzIqWdY6xNJpImfZEbo7nEpiwOwkx31ZSvHHEEUBKNPW4SN/fEkUj8SDHE0QAxyIaRyTnPHI+qoVY9Lr5LK0v5/e0kMzRh4443jeMSuEyrGRw+CQduFz51K9DjtlhlW1m7ZMksTcNcEMVHDc7sRwA7ucePjUU6tui0Eun6dNKZZSqLIiPM7RI4JwRHu2ZHhkHFASm91d01C1tgF7OWGaRiQd2YzGFwc4x3znh5V+dNNVltrUyQ7O0MkMY3qWUdrMiEkBlJwGJ5itT0gvY4dX09pZEjX3tcjc7BRndDwyTjNfnWRcxTaaWWVWiM9uC6ScMC6jDEOp4Y48QeGKAkWkw3SlvfM0Mg4beygaLHnndM+fDyqHHpVf9hqF2vvVorSeeMwlHV2SBsEiXtCAxXw2YzUm6NRWaGQWtx2xIBYG7e5wBnHx5H28zyxn7KraXRTJY6vcLI+6C+upexZi8Egik3FZIT3WBAPkc4PhQFwWVyJY45ACA6qwB4EBhkZ9PGvavCwuVlijkX4rorr9TAEfsNe9AKUpQClKUApSlAKUpQClKUApSlAKUpQClKUArRT3sD6gts8AaVbft1lZVO1RJs2gnvA5OeHCt7UPYY19fTpxx9lyufvFAb601dZLm5tgpDQLExY4wRLvxjx4dmc/WK1Oj67avqF5aJCI54gCz7FHaghWbDDiSu9Mg/jCvPQnB1fV8HO2KzB9B2zHH14ZT9oqP3Nq/b6rcwjM1peJMijm6+9IhLH/AF4y2PygvlQE20nVI7s3A7P5tcNF3gD30VTuXy4P9fOsaPXkkt7m6WFmNs86be7vJhYq+w+G7acefCtX1Z3aTDU5Y2DI9/IysORDRQkGsnq+GYbvP9Ou/wDuHoDax6tB71N6MCNoRMWwASgTcM+kDwrB1PpEsMFpcm2cyXDRRIncDqZuIVmYgDjjPHnULtARAdFPMX3YDiSTaY985OfOIGL7akvWajGLTwjbGN/bBWxuwdxwceP1UBIdJndzIZLY25yDxaNi5xjPwbHkABx9FR1emixpcyiymFvDPJHLKnZHBjfa8hQOHK5GSQCceFSfTYJkDdtMJSTwIjEeB5YDHNVPcJciw1Rw6m0W+ujPCiFZni7c9qFlLFR3c8NgOM96gLL1jWYrSBJAhcSuiRJGFBleY90DcQvEnJJI4ZNfeiXMpLRyWfvZVGVIeN0bJOQNnEEczkY48zXnrWgw3tqsJLIg2PE8bbWjZOMbofAitR0d1O7hvTp946z5hM0Nwq7GZFcKVlQcAwLDiOBHp5AbLSZ7aS6u4Ut0R7VowX2IMmSMONuBkYBxWqvdZ7S5W3l0oyTdkZV3tbt3FcKSCX4d5hw9NenRb6U138+1/wC2WvSX6di//Xy/9zFQGy6VukdnLJI8sSRKJSYW2PiMhtgPLDbdpHiDivPobcrNA86NOe2ldmSZtxhYHY0Sj8FVZD3fST41ren9w7NZWscTTGSYSyRqVBMVuQ54uyqMydiOJ4gmsfoTdPHfajbSwtB2pF5FG7IxxJ3JuMbMuO1XOM/h+mgMu56QNHMln/BzkyLIUUPBsZIyAxxvwB314HzqSG0R0QPEmABhGVWC8OQ8OHLhUc1b6Y079GuvahqWUBq9Tnisra4nEQCRo0jKihdwRST5DOB41maeymKMooRSoIUADAIzjA4eNafrB+jNR/Rpf+ma2mj/ADeD1aeyKAwIL6G6uru3aEM1r2eWdVYHtk3DbnJGMcaw01629/NpZhAIjEoyq9m2eO0D8bgzcvwWPhWP0Z+ltb//AJP+ga1GraY899qrQ/OIY7KaA8vhI+3O0+h13IfQ5oCW6LdQtPeRRQrG0DIjsFVd2+NZBjHHADDn41r9f6QGziuJJLFuwTczuJIQHB4Z2l8ktwGCMkkCsHq81NLq41WeP4sksDAHmP5LFlT6QcgjzBr61b/6jqMdqONtZFZrjyeY8YYvSFHwjDiPig0BLNMl3QxN2Zi3Ip7MgApkDukDgCOXDyrJpSgFKUoBSlKAUpSgFKUoBSlKAUpSgFKUoBSlKAVrNY0GG5aN5Awkjz2ckcjxOu74wDIQcHAyp4HHKtnSgNfo2iw2qssSnLtudmdpHdsYy7uSzHAA4nhXrZ6dHE80iLhpmDyHJO5goUHBOB3VA4Y5Vl0oDW6DoNvZI6W0YjR5GkZQWI3MACRuJwMKOAwBjlXvp2nRwB1iXaHkeRuJOXkYs54k8ySccqy6UBrRoNv76N52Y98GPsu0yfiZzjGdufTjOOGcV9a3osN2ipOrMqusi7ZHjKuudrBo2DAjPnWwpQGv0rR47ff2bTHdjPa3Es3LOMdq7befhjPDPIV8JoFuIbiAR/BXBkaVdzd4zZ7TjnIzk8iMeGK2dKA1l3oUMkEcB7QJHt2FJZEddgwp3qwcnHiTx8c18aN0dgtmd4w7SOAGklleaQqOS75GJCj8UcK21KAwrTS4o5Z5kXEk5QytuJ3GNdq8CcDCjHACvo6ZEZxcbfhhGYg2T8RmDEYzj4yg5xnhWXSgMT+DY+398bfhez7Ldk8E3biAM7RlsEnGTgeQr8m0uJ54rgr8LGrIrBiMK+NwIBww7oPEHGOFZlKAxJtNjaaOdlzLGrIjZPBXxuGM4Odq8x4Vl0pQGPqNkk8UkMq7o5FKOuSMqwwRkEEcD4Vg6V0ehtm3Rmf4u0B7meVQOHJZJGUchxxW2pQGFa6VFHNcTouJJ9natuY7uzXanAnC4B8AM+NfUGnRpNLMq4klCK7ZJyI92zgTgY3tyHjxrLpQGt0jQoLVp2gj2GeQySYLHc55nBJA+oYFa9ehNoGldROhldpJOzvLiMM7fGYhJQMn6vAVIqUB5WtuI0VF3EKMDczO3DzZiWJ9JJNetKUApSl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data:image/jpeg;base64,/9j/4AAQSkZJRgABAQAAAQABAAD/2wCEAAkGBxQSEhEUExMWFRUXGBwZGBgYFh0YHRkcGhkeIBsdGh8bHCghIB8lHRgYIjEhJistMC8uGx8zODMsNyotLisBCgoKDg0OGhAQGjQkICYuLzc3NzQ3NzQ0MDc0NDQxLTQtNDEvNDctLCw3NywsLCwvLys1LTcsLDQsLDctLzQxLP/AABEIAJsBRgMBIgACEQEDEQH/xAAcAAEAAgMBAQEAAAAAAAAAAAAABgcEBQgDAgH/xABREAACAQMCAgYDCggLCAEFAAABAgMABBEFEiExBgcTIkFRYXOyCBQjMjM0NXGBsUJSYnJ0kaHCFRckQ1SCg5LBw9JTY5Ois7TR8JQlVWR1hP/EABsBAQADAQEBAQAAAAAAAAAAAAACAwQFAQcG/8QANhEAAgECAwMICgIDAQAAAAAAAAECAxEEITESQVEFEzJhcoGxwRQiMzRScZGh0fBCYpLh8RX/2gAMAwEAAhEDEQA/ALxpSoZ0/wCn6aW9sjW8kxn3bQhAOVKjGCOOd1ATOlV7Z9ZE0kkcX8GTxs6l17WVI8gc/jcc5I4Yzx5V4X3WlJEnaHTZmjxu3xSxzKBgHJaMsBwYHjVKxFJuymr/ADPdl8CyaVEtA6XyXll79itlEWHOHmIfEZIPARkfgnHGsXor09bUHdIbYKUXce0mwME44bY241bdXsTjSnKLmlktSb0qudZ60xbTSwvaMWjbaxWUEE+jKg+PlWMOuBP6HJ/xF/01HbjxLlgq7V1Bln0qsP4314fyKTjy+EHH/lr8PXCn9Dk/4i/+Kc5Hie+gYj4GWhSqx/jeX+hSf8Qf6a/P44E5+85MesX/AE05yPEegYj4GWfStJ0Q6Qi/t+3EZjG9k2khvi445H11u6mZZRcW09UKUpQ8FKUoBSot1gdNE0qGKV4mlDvswpAIO0nPH6qhFt18wO6ILOUFmC/HXxOPKgLgpSlAKVFOsHpumlRwyPE0okcqArAYwM+NQyz694JJI4xaSguyqDvXhuOPL00Bb1KUoBSlYOt6tFaQSTztsjjGWP3AeZJwAPEmgM6lU3/H/b/0OX++v/irA6DdKG1KAz+9ngjJwhdgS+OZAA+KDwz4nPlQEkpUe6c9KV0y298PG0g3qm1SAe9njx+qq8/j/t/6HL/fX/xQFyUrytZt6I+MblDY8sjNetAKUpQClavpPrIsrWe5ZS4iXcVBwTxA4E/XVX/x/wBv/Q5f76/+KAuSla3o5qwu7WC4VSglQOFJyRnwNbKgFKUoBUF6XRqdV04kZZbe6Kehvghn+6WH21OqgfTJsappxzjFvdH68dnz8/P7Kxcpe6VbfCydPpIj7aS02pznvoiiMgPH2sUgAU7lZj3HzgAJy2ZOd2K22lM/vy+XZKEUQBC2RGcLg7AQBuyOJX0A8hW7jcbscvLicHic8OXhmvySQDjgnB8+Xexw/bXz+pi5zWw1/FJdzWffY3bJi9GI1XSrsJ8UPe4yMY+Fl4cfLl9lRDqP+c3HqR7YqXdGM/wXe5OT2l9k+Z7ebNRHqP8AnNx6ke2K+h09Kfy8i3De6V+4i3WF8/vvWH7hW66q7lVuZojnM0RUDjxxksOCN+Dnw8Dx89L1hfP771h+4Vn9WP0na/1/+m1RXT7zrVI7WFa/ovtmW0mmqqQKEwsBDRDLdwhSM57DyY86o7pPfpPd3EqHcrvkHzGAM8hzx5D7K6K0vOw5z8Y868TcBcg43A4xuAyfDw8f/eVaJ09pWOFg8b6PJya2r9ffwNZYSLMRdxZJljVQ+W4oCWAx2GOBY1Aus1Y4La0tYxtCuZFTJOFwwJyyKeLP5nxq2blSImHM7fDxOKqDrj+Ws/UfvV5VygT5N9fExW78J2Jd1NfR/wDbSf4VOqgvU19H/wBtJ94qdVOHRRlxft59p+IpSlSM4pSlAVH7pH5ja/pH+W9UHpPy8HrE9oVfnukfmNr+kf5b1Qek/LwesT2hQHbFKUoCnfdKfNbL1zexVGaF85tvWx+2KvP3SnzWy9c3sVRmhfObb1sftigO1aUpQHy7hQSSAAMkk4AA5k1zD1v9PzqU/ZQn+SQt3P8AeNyMh9HEhR5EnxwJZ16dYWd+nWz8BwuXU8/90D7X938YVWHQjonNqdysEXBeckhHCNM8SfM+AHifIZIA3nVR0BbVJ90gItYiO0blvPMRqfM8yRyHpIrqO3gWNFRFCooCqqjAUAYAAHIAVh6Do8VnBHbwLtjQYA8T5lj4kniTWwoCtvdA/RJ9dH+9XMtdNe6B+iT66P8AermWgO2NJ+Qg9WnsisusTSfkIPVp7IrLoBSlKAiXWv8ARF/6r94VyTXW3Wv9EX/qv3hXJNAdedWP0Vp/qVqT1GOrH6K0/wBStSegFKUoBVR9c+uCyvdMnKlwIrpdo4ZLoqrnyG4rk+WefKrcqj/dFzbJ9KcjO3tGxzzhozjj9VQqwU4OMldNHq1JnDE7XZdztjjzHCoPyjuoZ5CPyRlAPQ58RWuutSe0S6JHbQiNruF88xvDPET44LAq34rAeGTq+h2qpc3K+9nuJoUR2kkm5LOxbivdHfYOeC4ULyHlF+lOtdhbTwXDzxXXwqLEFHYtDIVB2bgQU4MynO4EEZwAK/EUsDKVbmnuUcuGbz4ri3/b5G1vK586f05uRDNFBIBbySTlQ0YLbZZHPE+ferE6Pa7PZOzwOAzLtO5A3AHNR7Qz8Av9b7zVxdGeru1eAvcPIx7pyp2ABlUgYGc4zzz+qv1m1aapp57u468ZYehhoucekle28rLVLl7iSSWRsvIctgADPoGPRXppGoS20yTRPh0zglQRxBB4Y8iatS+6s7KRGFvLKkgGQWO9eHPIIH7CK9/4uNNXus85YcCS54n7Fx+qrOanc8fKeE2bWdtLdX1IJF1iagoIEy8Tn5Jc8fqArL0nrMuY3ImRJk4HAzGwGTwXaceA5jwFevWB0Mhsx2kDsFATKP3sl2YZDcMY28sH7Kgf4R+ofearVZttJ6ZF1LD4SvBShDK50la3QaHchzG8YdM8O6wyOHhw/aD51WHXF8tZeo/erbaT1h2UVvbxO0gZIUQns+G5VIOCc+J8qinWF0jgvpLdoGJCRbGyuOOc8KvqTThqYOT8LVp4q7i0syxOpv6O/tpPvFTmoN1N/R39tJ94qc1bDoo5eK9vPtPxFKUqRQKUpQFR+6R+Y2v6R/lvVB6T8vB6xPaFX57pH5ja/pH+W9UHpPy8HrE9oUB2xSlKAp33SnzWy9c3sVRmhfObb1sftirz90p81svXN7FUZoXzm29bH7YoDtWq364usD+D4ewgYe+5Rw/3SHgXP5R5KPPJ8MGR9Pul8Wl2rTPhpD3Yo88Xf/SOZPl6SAeUNSvpry4eWQtLNM/HAyWY8AqgfYAB6BQDR9LmvLiOGFS8srYH28SzHyHEk/XXWHQLohFpdqsMfec96WTGC7/4KOQHgPSSTo+qXq/XTYO0lAN3KvfPPs159mp/UWI5keQFWBQClKUBW3ugfok+uj/ermWumvdA/RJ9dH+9XMtAdsaT8hB6tPZFZdYmk/IQerT2RWXQClKUBEutf6Iv/VfvCuSa6261/oi/9V+8K5JoDrzqx+itP9StSeox1Y/RWn+pWpPQClKUAqiPdMfH0782b746veqc6+rVJJrEOMgJLjiR+FH5V5KWyrltCjKtUUI6sdX720At4ofe/aSKBI6soebZFkFU3lgMlskgfJucd8VF+s02skEs3Zw++GKBZ43DdoVcgoyhu44j2MdwB+Mv4Oa8dL6DyobSaHYjTZ7N1lcFO6TlyB3cjI8edeN11eMi3LssWID3/hWy3AHKcO8OPPzzXEp8nKGI5/ae7v3556adWWmh0Xg21sbcfr3cOJN+qXoPZXWl2800TM7GTJEjrykYDgrAchU90XC278cACMcs/gL51rep6MLpcCjgA8uB/atW20JSYXAznucsZ+IvnW6pb0mk1wl5GGq6iTpzd9l2/wCHtZSZL97PcP4AX7q87uYB375HE/zan/GsuCFxuLF8bTzK4/Ya/J7eQsxBfGfArj9prcZzU6/pcV1OkMy7o2CZAJX4omI4qQeYFRLpF0VhtZwttZ28imMM3vmcjadzAY3SDII5/UKnVx88i+pfYmrRdI9BgvdVhjuEMiLZu4Ad07wmQA5RgeTH9dYMLFOVXt+SNVOvKFld7PD9aIZ/CDxDAvtOsx+JZ24nJ/OKo3H+tXtFcvOAPfGm6h5LcRC3m5ckyq/rzUf6Z6JDb6k0ESssQaIbe0c/GC7uLMTxyfGt51qdErSzjtjbxshdmDfCyvkBQR8dzV13n1HV5qLdNLWeayX33/csDq5g2W0qmFYCJn+DV+0C8F5Nk5B58/GpVUE6mFxpwA/20n3ip3WiOiOLXi41JJ8WKUpXpUKUpQFR+6R+Y2v6R/lvVB6T8vB6xPaFX57pH5ja/pH+W9UHpPy8HrE9oUB2xSlKAp33SnzWy9c3sVQ+m3Ajmhds4R1Y454VgTj9VXx7pT5rZeub2KofTbcSTRRkkB3VSRzwzAcP10BuunfS2XU7p55MhB3Yo/CNM8B9Z5k+J9GALY6iegKoiajOFZ3H8nXgdg4gufyjxAHgM+J4VF016Ly6bdPby8RzjfwkQnusPuI8CDUv6musL3hL72uG/ksp4E/zLn8L80/heXA+eQOlqV+A55V+0ApSlAVt7oH6JPro/wB6uZa6a90D9En10f71cy0B2xpPyEHq09kVl1iaT8hB6tPZFZdAKUpQES61/oi/9V+8K5JrrbrX+iL/ANV+8K5JoDrzqx+itP8AUrUnqMdWP0Vp/qVqT0ApSlAKqLry+WsfVy+1HVu1UXXl8tY+rl9qOq6vQZu5N96h+7je9W188mnxliQI3MI2kjgACCRn0/sradNdKuZrV4oShMndbtJCAF5nHDieArR9VbY04/pJ8/xV8iKnt/KAOHxhxH7cZ4jGeI+7NexV4JHmJlzeKlKK0kc49IOjctnIEnVMuNylTuBHIjOOYIHD0ipHbdYUqKqiFe6qrkSyLnaMAkKcZ4VY3S/QFvouzkzG696Jzk7Wwclsn4hAAP154EDFKaxpM1rKYp4yj+HiGH4yHkw9Ph44PCsWIwsZNNrTra8DsYSvRxkVGsvWV/1Esi6x5CcOjqp5mOZmb7BIdv66+H6yJs8I+HhmaXJ9Jw2M+j76hNKz+jw4v/J/k2f+dhr32SR6/wBLpLuJoniUAlSW3ux7pJA7xPDia3nUtaMt68hUBJLeQIfE9nLFu9GMuB9Yaor0c0KS8l2IdqgZZz4AHB25+M2eHDgPHyNp9GLRItSijRdoSymUD8lblNnHxPPj6a8oVaVLERoQ1d2/p/o5nKU6VOlzNLjmQrrF+mH/ADoPZSpP14/JWf57+yKjHWL9MP8AnQeylSfrx+Ss/wA9/ZFdB6TLI+0w3Z8ja9Tf0d/bSfeKnNQbqb+jv7aT7xU5q+HRRxMV7efafiKUpUigUpSgKj90j8xtf0j/AC3qg9J+Xg9YntCr890j8xtf0j/LeqD0n5eD1ie0KA7YpSlAU77pT5rZeub2KozQvnNt62P2xV5+6U+a2Xrm9iqM0L5zbetj9sUB1V1j9C49UtTGcLMmWhkP4LY5H8lsAH7DzArk/ULGSCWSKVCkiMVZTzBH/vOu26qvrr6vvfkRvLdf5TEvfUDjMg9Hi6jl4kcOPCgNR1GdYW8Jp1y3eAxbuTzA/mj6QPi+gY8Bm664eikKkMpIYEEEHBBHIgjka6g6oun41KDspmHvuJe+OXaKOAkA/UGA5E+AIoCwaUpQFbe6B+iT66P96uZa6f6+kzpEx8pIz/zgf41zBQHbGk/IQerT2RWXWBoEwe1tnHJoY2H1FAaz6AUpSgIn1r/RF/6r94VyRXWnW5IF0i/J/wBmB9pdQPvrkugOvOrH6K0/1K1J6jfVtHt0rTx/+PGf1rn/ABqSUApSlAKqLry+WsfVy+1HVu1WfXbpjPHazqCezZo2AGfldu0+fxkCj0uKhUV4s2cnyUcTBvienVX9HH9JPl+KvmDWz6w9Tkt7OaWI7ZDIIw3ioY94rw4EqoHo5iob0fe/soBG3vK2Rn7RReS9m5JA5BXyOXIgeNfPSK41K8haPZbXEW8OWs2Eh3DPgHLf8v21XtepaxtlRjLF845R2drj+o+OrDXJ2vFgeV5I5QxIdi+1lUsrLuzg5H25qz7vTorjs454lkXB7rqDjhwxlcgjOMgiqY6OadqFvOksFnKZFyB2kLhe8pByW2jkT41L01zVQRldPWQcAhmQP9WBPt/bSnJpWaJco0IzrbVOUVlxKo1PMfbFT8UtgHiOBOPT+2pL0D061migmu5AHJkk7MsArRxkIMjngyE8zxK48TWr6TdHryGOdpraVRtZiwXcgzkk7kyuPtrG6u72eRDZxW67JZBuuRAXaIjDISQPAoxG7kTnIxWHGQk6Ds9nPN6Zb/yTx+ItOKpzya3MtfX5IgkTEi1kt1SaN8AAK2RLGBjiNisCvIZRvDhidAtUeXXb+NiCkMUgjI57ZJYm4nPEZ4j6zXl06SS1kivII2uGCGHsGjaVTuwN42/FYrlSeG4ADPgY17nybfqd6+1U3QMdqrtC5lTgAOAA8q5/INCLSrLPL6N69fH6uxyq73Gb1i/TD/nQeylSfrx+Ss/z39kVGOsX6Yf86D2UqT9eR+Cs/wA9/ZFdx6SOzH2mG7PkbXqb+jv7aT7xU5qK9WOmtBp1uHBDPulIIwR2jEqCPA7SuR51Kqvjojh4iSlVm1vb8RSlau76Q20VwttJMkczKHVXO3cCSBtJ4E5U8Ac+ipFJtKUr4nmVFZnYKqjJZiAAB4kngBQFRe6TmAtLNPEzFh9SoQfaFUZ0fh33Vqg5tNGvD0uBUx65+mKajeKITuggUojfjsxy7D0HCgfm58a8upXQTdapC23Mdv8ADOccAV+IPLO/aceQPlQHU9KUoCnfdKfNbL1zexVGaF85tvWx+2KvP3SnzWy9c3sVRmhfObb1sftigO1aUpQHPfXj1fe93a/tl+Bc/DIB8m5/CH5LH9TH0gCr9D1eWznjuIG2yRnIPgfMEeIIyCPI12fdWySo8cih0dSrKRkMCMEEeRFcq9aHQd9LuSFBNtISYX58PFG/KXP2jB8wAOjug3SyLU7VJ4+DfFljzkxv4j0jxB8R9oEhrkLq/wCmEml3SzJlo27s0eeDp/qHMH/AmusdI1OK6hjnhcPHIu5WH3HyIOQR4EEUBH+tbTjcaTfIOYj7QY5/BMJP27MfbXJFdwyIGBUjIIwQfEHnXH/T3oy+nXs1uwOzO6Jj+FGxO0/XwwfSDQHSnVPqQuNJsWHNIxEfQYu59yg/bUurmnqV6fJp8r29w2LaYg7vCOTGNx/JYAAnw2qeWa6ThlV1DKQykZBByCDyII5igPulKx7++jgjaWV1jjUZZmOABQFde6C1MRaZ2X4U8qLj0J3yfsKqP6wrmtEJIABJJwAOJJPgKmfWr00/hS73JkW8QKQg8CQT3nI8CxA4eQXxzWb1K9FGvb+OVl+AtiJHPgXBzGn17huPoU+YoDpTRbLsLe3hH83Gif3VA/wrNpSgFKUoBXldW6yIyOMqwwRy/URxBHMEcQeNetKAqLXuh8llukislv8AcxZppmeaQAngGiBXcQMd8FieZAqLteQsczaa8LD+ctTJCy/1JFZc/qroWlVummbaeNlFWkr9d3+SgZr20I7w1acfiSyqqH6yoJ/UKxRqNuOA0mPZ5GSct/fyPZroilec31k44+38fu/Kxzlq+p2ZtLlITf2zdmw7BZxJATj4rZIbH1j7K0PV70jS1jnQRz9o+cvAoZyu3CjvHCbWJbODkleGBx6G6bdDINShKSDZJjuzKBuXzHpU+Kn6+YBraaDocFlCsNvGsaKPAcWPmx5sT5mo1MPGrBwnoUVqym1KKt9ypdY6aLGYuyjuCewjb4KMumQd3YyBuIOBtLDJAkORkDGl6iXEF/dSTr73RoW29p3FyZUIUFsZwPuroWlVYTBUsKmobyiU3LUovpwjTaszwo8yFoSGiRpAQqpnBQHOMGrO1TQhqEsD3EZWGFiyxsRulY4x2gGQEGM7c5bPe2gFWk1K0qCVzRVxU6kYLTZVhSlKmZRXO/ukB/LrU+Hvcf8AUeuiK854FcYdQw8mAI/UaA43sOlF7AoWG8uI1HJVmcKP6oOK8tT1+6uBie5nmGc4klZx9gY4FdaydDdPbibC0JPEn3vHn2a9rPozZRHdFZ20beaQIp/WFoDljor0EvdQZRBCwQ85XBSMDz3EcfqXJrpjoD0Nh0u27GM73Y7pZCMF2x5eCjwXw4+JJMlpQClKUBUXujLZ5LWzCIzkStwVSfwPRVJaJpcwubcmGUASpk9m3449FdlUoBSlKAVp+lnR2HULaS3nHdbirDmjD4rr6R+0EjkTW4pQHHPSDoldWlxLA8LsUOAyoxVh4MpA5Efq5HiKm3U/0suNOm7CeKX3pK3eJRvgmP4Y4fFPAMPLB8MHpClAfgNRrp30Kg1SDs5e665MUqjLITz+tTgZXx9BAIk1KA5N6VdWl/Ys26FpovCWIF1x5sB3l+0Y9JrVaF0tvbLhb3MsQ/EzlM549xsrn04rsesC/wBEtp/lreGX1kSP7QNAczN1v6ttx76H19jFn2MfsqN6tr15fuO3mlnbPdUkkA4/BQcB9grq4dC9O/8At9p/8eP/AE1tLLToYRiKKOMeSIqD/lAoDmrod1Q314ytMhtYfFpBhyPyI+efS2Bx8a6K6NdH4LCBLe3Tai8SebOx5s58WOB+oAYAAra0oBSlKAUpSgFKUoBSlKAUpSgFKUoBSlKAUpSgFKUoBWs6T6g1vZ3c6AF4oZJFDDIJRCRnBBxkedbOov1jajDHp2oI8sau1tIArOAx3oyrgE5OW4DzNAZep9IlttPN5KM4iV9q8NzOBtUc8ZZgPHnWrvdXvrMW812bd4ZJEjlSKN0aAykKrB2kYSKrEKe6pOcjyrz6Z6fLJouxELSRxwSbMcT2LI7LjzwhGPOsXrB1OC+sobe3lWR7yWERBGDHasqu7kDiFVUOSeRxmgJB0s1p7U2AjCnt7uOB9wJwrq5JXBHe7g55+qvrV9YeK9063UKUuO33kg5HZRhl28cc+eQa03WhAJBpSMWAbUYQdrMh4xy8mUhgfSCDWLf6NFbato/ZtMd3vrPa3Es3KHw7V2xz8KAk/SzVXtrdmiCtM7JFCrcmkkcKucEHaM7jjwU1+9EtXN3aQTMoWRlxIo/BkQlZF48sOrVpOkgmudRtIbdo196o1y5kRnXdIGiiGFZTnBmbn4CvPoWZLa+1CznaMtIRex7AVUiUlZdqszEASIDzPFyfGgMjTelcjapdWcqKIgQtvIAQWdYY5JEckkFtsu5cAcEfnitv0d1R5zd7wo7K5khXAIyqhSCcnn3jUWn0p7h9Z7IgTxXcM0BPhLHawlQfQwyh/Jc1ndV+orcw3k6hlEl3I21hhlJSPKsPMHI+ygPvoX0rkup7uCdERkkkMBUECSGOZojnJOXV072MfHThxradDtXe7s0nkCh2aUEKCB8HM6DmT4IPtzUQtLdlszeRAmWzvryTA5vCbmQTxjzyneA/GRK3nVXKH0uBlOVZp2B9BuJSKA/ehd9f3cFrdSzWwjlUO0aW7hgD4BzOR9u2vbVNZne/FjbvDCwgE7PKjSlgzlQqIsicBtJLbvEDHjUd6rIbIWmnsLn+UdmPgzeyEbiCCOxMu3x+Lt4VIulun6fdMsd1Kkc8a9pG4mEU0anI3o2QduQfMZHGgN9pizCNRcNG0vHc0alFPeO3CszEd3GeJ45rKqKdWuoTzWjGd+12TSxxTkAdvEjYSThw48RnxxnjzqV0BA9G6Y3F1a2CwrEby4TtH7rdlBEHIaRxu3ccbVXcNzeOAa3PS3VJ4XsYrcxK1xMYy0kbSBQInfIVXTjlMc/Gq+6upTplpZ3bHNndIq3DHibeUOyxvu/2TZCkHgpwRzIqWdY6xNJpImfZEbo7nEpiwOwkx31ZSvHHEEUBKNPW4SN/fEkUj8SDHE0QAxyIaRyTnPHI+qoVY9Lr5LK0v5/e0kMzRh4443jeMSuEyrGRw+CQduFz51K9DjtlhlW1m7ZMksTcNcEMVHDc7sRwA7ucePjUU6tui0Eun6dNKZZSqLIiPM7RI4JwRHu2ZHhkHFASm91d01C1tgF7OWGaRiQd2YzGFwc4x3znh5V+dNNVltrUyQ7O0MkMY3qWUdrMiEkBlJwGJ5itT0gvY4dX09pZEjX3tcjc7BRndDwyTjNfnWRcxTaaWWVWiM9uC6ScMC6jDEOp4Y48QeGKAkWkw3SlvfM0Mg4beygaLHnndM+fDyqHHpVf9hqF2vvVorSeeMwlHV2SBsEiXtCAxXw2YzUm6NRWaGQWtx2xIBYG7e5wBnHx5H28zyxn7KraXRTJY6vcLI+6C+upexZi8Egik3FZIT3WBAPkc4PhQFwWVyJY45ACA6qwB4EBhkZ9PGvavCwuVlijkX4rorr9TAEfsNe9AKUpQClKUApSlAKUpQClKUApSlAKUpQClKUArRT3sD6gts8AaVbft1lZVO1RJs2gnvA5OeHCt7UPYY19fTpxx9lyufvFAb601dZLm5tgpDQLExY4wRLvxjx4dmc/WK1Oj67avqF5aJCI54gCz7FHaghWbDDiSu9Mg/jCvPQnB1fV8HO2KzB9B2zHH14ZT9oqP3Nq/b6rcwjM1peJMijm6+9IhLH/AF4y2PygvlQE20nVI7s3A7P5tcNF3gD30VTuXy4P9fOsaPXkkt7m6WFmNs86be7vJhYq+w+G7acefCtX1Z3aTDU5Y2DI9/IysORDRQkGsnq+GYbvP9Ou/wDuHoDax6tB71N6MCNoRMWwASgTcM+kDwrB1PpEsMFpcm2cyXDRRIncDqZuIVmYgDjjPHnULtARAdFPMX3YDiSTaY985OfOIGL7akvWajGLTwjbGN/bBWxuwdxwceP1UBIdJndzIZLY25yDxaNi5xjPwbHkABx9FR1emixpcyiymFvDPJHLKnZHBjfa8hQOHK5GSQCceFSfTYJkDdtMJSTwIjEeB5YDHNVPcJciw1Rw6m0W+ujPCiFZni7c9qFlLFR3c8NgOM96gLL1jWYrSBJAhcSuiRJGFBleY90DcQvEnJJI4ZNfeiXMpLRyWfvZVGVIeN0bJOQNnEEczkY48zXnrWgw3tqsJLIg2PE8bbWjZOMbofAitR0d1O7hvTp946z5hM0Nwq7GZFcKVlQcAwLDiOBHp5AbLSZ7aS6u4Ut0R7VowX2IMmSMONuBkYBxWqvdZ7S5W3l0oyTdkZV3tbt3FcKSCX4d5hw9NenRb6U138+1/wC2WvSX6di//Xy/9zFQGy6VukdnLJI8sSRKJSYW2PiMhtgPLDbdpHiDivPobcrNA86NOe2ldmSZtxhYHY0Sj8FVZD3fST41ren9w7NZWscTTGSYSyRqVBMVuQ54uyqMydiOJ4gmsfoTdPHfajbSwtB2pF5FG7IxxJ3JuMbMuO1XOM/h+mgMu56QNHMln/BzkyLIUUPBsZIyAxxvwB314HzqSG0R0QPEmABhGVWC8OQ8OHLhUc1b6Y079GuvahqWUBq9Tnisra4nEQCRo0jKihdwRST5DOB41maeymKMooRSoIUADAIzjA4eNafrB+jNR/Rpf+ma2mj/ADeD1aeyKAwIL6G6uru3aEM1r2eWdVYHtk3DbnJGMcaw01629/NpZhAIjEoyq9m2eO0D8bgzcvwWPhWP0Z+ltb//AJP+ga1GraY899qrQ/OIY7KaA8vhI+3O0+h13IfQ5oCW6LdQtPeRRQrG0DIjsFVd2+NZBjHHADDn41r9f6QGziuJJLFuwTczuJIQHB4Z2l8ktwGCMkkCsHq81NLq41WeP4sksDAHmP5LFlT6QcgjzBr61b/6jqMdqONtZFZrjyeY8YYvSFHwjDiPig0BLNMl3QxN2Zi3Ip7MgApkDukDgCOXDyrJpSgFKUoBSlKAUpSgFKUoBSlKAUpSgFKUoBSlKAVrNY0GG5aN5Awkjz2ckcjxOu74wDIQcHAyp4HHKtnSgNfo2iw2qssSnLtudmdpHdsYy7uSzHAA4nhXrZ6dHE80iLhpmDyHJO5goUHBOB3VA4Y5Vl0oDW6DoNvZI6W0YjR5GkZQWI3MACRuJwMKOAwBjlXvp2nRwB1iXaHkeRuJOXkYs54k8ySccqy6UBrRoNv76N52Y98GPsu0yfiZzjGdufTjOOGcV9a3osN2ipOrMqusi7ZHjKuudrBo2DAjPnWwpQGv0rR47ff2bTHdjPa3Es3LOMdq7befhjPDPIV8JoFuIbiAR/BXBkaVdzd4zZ7TjnIzk8iMeGK2dKA1l3oUMkEcB7QJHt2FJZEddgwp3qwcnHiTx8c18aN0dgtmd4w7SOAGklleaQqOS75GJCj8UcK21KAwrTS4o5Z5kXEk5QytuJ3GNdq8CcDCjHACvo6ZEZxcbfhhGYg2T8RmDEYzj4yg5xnhWXSgMT+DY+398bfhez7Ldk8E3biAM7RlsEnGTgeQr8m0uJ54rgr8LGrIrBiMK+NwIBww7oPEHGOFZlKAxJtNjaaOdlzLGrIjZPBXxuGM4Odq8x4Vl0pQGPqNkk8UkMq7o5FKOuSMqwwRkEEcD4Vg6V0ehtm3Rmf4u0B7meVQOHJZJGUchxxW2pQGFa6VFHNcTouJJ9natuY7uzXanAnC4B8AM+NfUGnRpNLMq4klCK7ZJyI92zgTgY3tyHjxrLpQGt0jQoLVp2gj2GeQySYLHc55nBJA+oYFa9ehNoGldROhldpJOzvLiMM7fGYhJQMn6vAVIqUB5WtuI0VF3EKMDczO3DzZiWJ9JJNetKUApSl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07893"/>
            <a:ext cx="1953133" cy="9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611560" y="5230361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AT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741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5"/>
          <p:cNvSpPr>
            <a:spLocks noChangeArrowheads="1"/>
          </p:cNvSpPr>
          <p:nvPr/>
        </p:nvSpPr>
        <p:spPr bwMode="auto">
          <a:xfrm>
            <a:off x="179388" y="620713"/>
            <a:ext cx="8686800" cy="5486400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9459" name="Picture 3" descr="ORAI_CFP_STIM_YFP_bildverlauf_eichung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341438"/>
            <a:ext cx="31765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ORAI_ST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311275"/>
            <a:ext cx="36576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539750" y="903288"/>
            <a:ext cx="647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ORAI CFP</a:t>
            </a:r>
          </a:p>
          <a:p>
            <a:pPr defTabSz="914400" eaLnBrk="1" hangingPunct="1">
              <a:spcBef>
                <a:spcPct val="50000"/>
              </a:spcBef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1763713" y="1012825"/>
            <a:ext cx="1222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Overlay</a:t>
            </a:r>
          </a:p>
          <a:p>
            <a:pPr defTabSz="914400" eaLnBrk="1" hangingPunct="1">
              <a:spcBef>
                <a:spcPct val="50000"/>
              </a:spcBef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555875" y="1012825"/>
            <a:ext cx="1222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FRET</a:t>
            </a:r>
          </a:p>
          <a:p>
            <a:pPr defTabSz="914400" eaLnBrk="1" hangingPunct="1">
              <a:spcBef>
                <a:spcPct val="50000"/>
              </a:spcBef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1187450" y="908050"/>
            <a:ext cx="647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STIMYFP</a:t>
            </a:r>
          </a:p>
          <a:p>
            <a:pPr defTabSz="914400" eaLnBrk="1" hangingPunct="1">
              <a:spcBef>
                <a:spcPct val="50000"/>
              </a:spcBef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43" name="Picture 15" descr="Vergrößerung_clusterentwicklung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354138"/>
            <a:ext cx="20066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54" name="Rectangle 5"/>
          <p:cNvSpPr>
            <a:spLocks noChangeArrowheads="1"/>
          </p:cNvSpPr>
          <p:nvPr/>
        </p:nvSpPr>
        <p:spPr bwMode="auto">
          <a:xfrm>
            <a:off x="755650" y="4941888"/>
            <a:ext cx="73437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de-DE" sz="1800">
                <a:solidFill>
                  <a:schemeClr val="tx1"/>
                </a:solidFill>
                <a:latin typeface="Arial" charset="0"/>
              </a:rPr>
              <a:t>Stim1 to Orai1 coupling is temporally as well as spatially correlated </a:t>
            </a:r>
          </a:p>
          <a:p>
            <a:pPr defTabSz="9144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de-DE" sz="1800">
                <a:solidFill>
                  <a:schemeClr val="tx1"/>
                </a:solidFill>
                <a:latin typeface="Arial" charset="0"/>
              </a:rPr>
              <a:t>with an increase in FRET</a:t>
            </a:r>
            <a:r>
              <a:rPr lang="de-DE" altLang="de-DE" sz="1800" i="1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altLang="de-DE" sz="320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  <p:sp>
        <p:nvSpPr>
          <p:cNvPr id="12" name="Rectangle 307"/>
          <p:cNvSpPr>
            <a:spLocks noChangeArrowheads="1"/>
          </p:cNvSpPr>
          <p:nvPr/>
        </p:nvSpPr>
        <p:spPr bwMode="auto">
          <a:xfrm>
            <a:off x="457200" y="44450"/>
            <a:ext cx="82296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de-AT" altLang="de-DE" sz="2800" dirty="0" smtClean="0">
                <a:solidFill>
                  <a:schemeClr val="tx2"/>
                </a:solidFill>
                <a:latin typeface="Arial" charset="0"/>
              </a:rPr>
              <a:t>Time-</a:t>
            </a:r>
            <a:r>
              <a:rPr lang="de-AT" altLang="de-DE" sz="2800" dirty="0" err="1" smtClean="0">
                <a:solidFill>
                  <a:schemeClr val="tx2"/>
                </a:solidFill>
                <a:latin typeface="Arial" charset="0"/>
              </a:rPr>
              <a:t>dependent</a:t>
            </a:r>
            <a:r>
              <a:rPr lang="de-AT" altLang="de-DE" sz="2800" dirty="0" smtClean="0">
                <a:solidFill>
                  <a:schemeClr val="tx2"/>
                </a:solidFill>
                <a:latin typeface="Arial" charset="0"/>
              </a:rPr>
              <a:t> STIM1 </a:t>
            </a:r>
            <a:r>
              <a:rPr lang="de-AT" altLang="de-DE" sz="2800" dirty="0" err="1" smtClean="0">
                <a:solidFill>
                  <a:schemeClr val="tx2"/>
                </a:solidFill>
                <a:latin typeface="Arial" charset="0"/>
              </a:rPr>
              <a:t>coupling</a:t>
            </a:r>
            <a:r>
              <a:rPr lang="de-AT" altLang="de-DE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Arial" charset="0"/>
              </a:rPr>
              <a:t>with</a:t>
            </a:r>
            <a:r>
              <a:rPr lang="de-AT" altLang="de-DE" sz="2800" dirty="0" smtClean="0">
                <a:solidFill>
                  <a:schemeClr val="tx2"/>
                </a:solidFill>
                <a:latin typeface="Arial" charset="0"/>
              </a:rPr>
              <a:t> ORAI1</a:t>
            </a:r>
            <a:endParaRPr lang="de-DE" altLang="de-DE" sz="28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Textfeld 16"/>
          <p:cNvSpPr txBox="1">
            <a:spLocks noChangeArrowheads="1"/>
          </p:cNvSpPr>
          <p:nvPr/>
        </p:nvSpPr>
        <p:spPr bwMode="auto">
          <a:xfrm>
            <a:off x="5868144" y="5445224"/>
            <a:ext cx="2843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AT" altLang="de-DE" sz="1600" dirty="0" err="1">
                <a:solidFill>
                  <a:schemeClr val="tx1"/>
                </a:solidFill>
              </a:rPr>
              <a:t>Muik</a:t>
            </a:r>
            <a:r>
              <a:rPr lang="de-AT" altLang="de-DE" sz="1600" dirty="0">
                <a:solidFill>
                  <a:schemeClr val="tx1"/>
                </a:solidFill>
              </a:rPr>
              <a:t>, Frischauf, </a:t>
            </a:r>
            <a:r>
              <a:rPr lang="de-AT" altLang="de-DE" sz="1600" dirty="0" err="1">
                <a:solidFill>
                  <a:schemeClr val="tx1"/>
                </a:solidFill>
              </a:rPr>
              <a:t>Derler</a:t>
            </a:r>
            <a:r>
              <a:rPr lang="de-AT" altLang="de-DE" sz="1600" dirty="0">
                <a:solidFill>
                  <a:schemeClr val="tx1"/>
                </a:solidFill>
              </a:rPr>
              <a:t> et al. (2008) </a:t>
            </a:r>
            <a:r>
              <a:rPr lang="de-AT" altLang="de-DE" sz="1600" b="1" dirty="0">
                <a:solidFill>
                  <a:schemeClr val="tx1"/>
                </a:solidFill>
              </a:rPr>
              <a:t>J. </a:t>
            </a:r>
            <a:r>
              <a:rPr lang="de-AT" altLang="de-DE" sz="1600" b="1" dirty="0" err="1">
                <a:solidFill>
                  <a:schemeClr val="tx1"/>
                </a:solidFill>
              </a:rPr>
              <a:t>Biol</a:t>
            </a:r>
            <a:r>
              <a:rPr lang="de-AT" altLang="de-DE" sz="1600" b="1" dirty="0">
                <a:solidFill>
                  <a:schemeClr val="tx1"/>
                </a:solidFill>
              </a:rPr>
              <a:t>. Chem.</a:t>
            </a:r>
            <a:endParaRPr lang="de-AT" alt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229 0.00139 L -1.94444E-6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L 0.15417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315200" y="6248400"/>
            <a:ext cx="1143000" cy="457200"/>
          </a:xfrm>
          <a:prstGeom prst="rect">
            <a:avLst/>
          </a:prstGeom>
        </p:spPr>
        <p:txBody>
          <a:bodyPr/>
          <a:lstStyle/>
          <a:p>
            <a:fld id="{F4CCD720-E630-4874-95DF-DC0263141551}" type="slidenum">
              <a:rPr lang="de-AT" altLang="de-DE"/>
              <a:pPr/>
              <a:t>11</a:t>
            </a:fld>
            <a:endParaRPr lang="de-AT" altLang="de-DE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395536" y="908720"/>
            <a:ext cx="8534400" cy="5397624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endParaRPr lang="de-DE" altLang="de-DE" sz="1800" i="0">
              <a:latin typeface="Arial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69925"/>
          </a:xfrm>
        </p:spPr>
        <p:txBody>
          <a:bodyPr>
            <a:normAutofit fontScale="90000"/>
          </a:bodyPr>
          <a:lstStyle/>
          <a:p>
            <a:r>
              <a:rPr lang="de-DE" altLang="de-DE"/>
              <a:t>The Patch Clamp Technique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539552" y="4797152"/>
            <a:ext cx="336956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i="0" dirty="0"/>
              <a:t>A </a:t>
            </a:r>
            <a:r>
              <a:rPr lang="de-DE" altLang="de-DE" i="0" dirty="0" err="1"/>
              <a:t>tiny</a:t>
            </a:r>
            <a:r>
              <a:rPr lang="de-DE" altLang="de-DE" i="0" dirty="0"/>
              <a:t> </a:t>
            </a:r>
            <a:r>
              <a:rPr lang="de-DE" altLang="de-DE" i="0" dirty="0" err="1"/>
              <a:t>glass</a:t>
            </a:r>
            <a:r>
              <a:rPr lang="de-DE" altLang="de-DE" i="0" dirty="0"/>
              <a:t> </a:t>
            </a:r>
            <a:r>
              <a:rPr lang="de-DE" altLang="de-DE" i="0" dirty="0" err="1"/>
              <a:t>pipette</a:t>
            </a:r>
            <a:r>
              <a:rPr lang="de-DE" altLang="de-DE" i="0" dirty="0"/>
              <a:t> </a:t>
            </a:r>
            <a:r>
              <a:rPr lang="de-DE" altLang="de-DE" i="0" dirty="0" err="1"/>
              <a:t>is</a:t>
            </a:r>
            <a:r>
              <a:rPr lang="de-DE" altLang="de-DE" i="0" dirty="0"/>
              <a:t> </a:t>
            </a:r>
            <a:r>
              <a:rPr lang="de-DE" altLang="de-DE" i="0" dirty="0" err="1"/>
              <a:t>fused</a:t>
            </a:r>
            <a:r>
              <a:rPr lang="de-DE" altLang="de-DE" i="0" dirty="0"/>
              <a:t> </a:t>
            </a:r>
            <a:r>
              <a:rPr lang="de-DE" altLang="de-DE" i="0" dirty="0" err="1"/>
              <a:t>to</a:t>
            </a:r>
            <a:r>
              <a:rPr lang="de-DE" altLang="de-DE" i="0" dirty="0"/>
              <a:t> a </a:t>
            </a:r>
            <a:r>
              <a:rPr lang="de-DE" altLang="de-DE" i="0" dirty="0" err="1"/>
              <a:t>single</a:t>
            </a:r>
            <a:r>
              <a:rPr lang="de-DE" altLang="de-DE" i="0" dirty="0"/>
              <a:t> </a:t>
            </a:r>
            <a:r>
              <a:rPr lang="de-DE" altLang="de-DE" i="0" dirty="0" err="1"/>
              <a:t>cell</a:t>
            </a:r>
            <a:r>
              <a:rPr lang="de-DE" altLang="de-DE" i="0" dirty="0"/>
              <a:t> </a:t>
            </a:r>
            <a:r>
              <a:rPr lang="de-DE" altLang="de-DE" i="0" dirty="0" err="1"/>
              <a:t>to</a:t>
            </a:r>
            <a:r>
              <a:rPr lang="de-DE" altLang="de-DE" i="0" dirty="0"/>
              <a:t> form a </a:t>
            </a:r>
            <a:r>
              <a:rPr lang="de-DE" altLang="de-DE" i="0" dirty="0" err="1"/>
              <a:t>stable</a:t>
            </a:r>
            <a:r>
              <a:rPr lang="de-DE" altLang="de-DE" i="0" dirty="0"/>
              <a:t> Giga-</a:t>
            </a:r>
            <a:r>
              <a:rPr lang="de-DE" altLang="de-DE" i="0" dirty="0" err="1"/>
              <a:t>seal</a:t>
            </a:r>
            <a:r>
              <a:rPr lang="de-DE" altLang="de-DE" i="0" dirty="0"/>
              <a:t> (~ G</a:t>
            </a:r>
            <a:r>
              <a:rPr lang="el-GR" altLang="de-DE" i="0" dirty="0">
                <a:cs typeface="Times New Roman" pitchFamily="18" charset="0"/>
              </a:rPr>
              <a:t>Ω</a:t>
            </a:r>
            <a:r>
              <a:rPr lang="de-DE" altLang="de-DE" i="0" dirty="0">
                <a:cs typeface="Times New Roman" pitchFamily="18" charset="0"/>
              </a:rPr>
              <a:t> </a:t>
            </a:r>
            <a:r>
              <a:rPr lang="de-DE" altLang="de-DE" i="0" dirty="0" err="1">
                <a:cs typeface="Times New Roman" pitchFamily="18" charset="0"/>
              </a:rPr>
              <a:t>resistance</a:t>
            </a:r>
            <a:r>
              <a:rPr lang="de-DE" altLang="de-DE" i="0" dirty="0">
                <a:cs typeface="Times New Roman" pitchFamily="18" charset="0"/>
              </a:rPr>
              <a:t>) </a:t>
            </a:r>
            <a:r>
              <a:rPr lang="de-DE" altLang="de-DE" i="0" dirty="0" err="1">
                <a:cs typeface="Times New Roman" pitchFamily="18" charset="0"/>
              </a:rPr>
              <a:t>to</a:t>
            </a:r>
            <a:r>
              <a:rPr lang="de-DE" altLang="de-DE" i="0" dirty="0">
                <a:cs typeface="Times New Roman" pitchFamily="18" charset="0"/>
              </a:rPr>
              <a:t> </a:t>
            </a:r>
            <a:r>
              <a:rPr lang="de-DE" altLang="de-DE" i="0" dirty="0" err="1">
                <a:cs typeface="Times New Roman" pitchFamily="18" charset="0"/>
              </a:rPr>
              <a:t>record</a:t>
            </a:r>
            <a:r>
              <a:rPr lang="de-DE" altLang="de-DE" i="0" dirty="0">
                <a:cs typeface="Times New Roman" pitchFamily="18" charset="0"/>
              </a:rPr>
              <a:t> </a:t>
            </a:r>
            <a:r>
              <a:rPr lang="de-DE" altLang="de-DE" i="0" dirty="0" err="1">
                <a:cs typeface="Times New Roman" pitchFamily="18" charset="0"/>
              </a:rPr>
              <a:t>single</a:t>
            </a:r>
            <a:r>
              <a:rPr lang="de-DE" altLang="de-DE" i="0" dirty="0">
                <a:cs typeface="Times New Roman" pitchFamily="18" charset="0"/>
              </a:rPr>
              <a:t> </a:t>
            </a:r>
            <a:r>
              <a:rPr lang="de-DE" altLang="de-DE" i="0" dirty="0" err="1">
                <a:cs typeface="Times New Roman" pitchFamily="18" charset="0"/>
              </a:rPr>
              <a:t>ion</a:t>
            </a:r>
            <a:r>
              <a:rPr lang="de-DE" altLang="de-DE" i="0" dirty="0">
                <a:cs typeface="Times New Roman" pitchFamily="18" charset="0"/>
              </a:rPr>
              <a:t> </a:t>
            </a:r>
            <a:r>
              <a:rPr lang="de-DE" altLang="de-DE" i="0" dirty="0" err="1">
                <a:cs typeface="Times New Roman" pitchFamily="18" charset="0"/>
              </a:rPr>
              <a:t>channels</a:t>
            </a:r>
            <a:r>
              <a:rPr lang="de-DE" altLang="de-DE" i="0" dirty="0"/>
              <a:t> </a:t>
            </a:r>
          </a:p>
        </p:txBody>
      </p:sp>
      <p:pic>
        <p:nvPicPr>
          <p:cNvPr id="88068" name="Picture 4" descr="patch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60118"/>
            <a:ext cx="239077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005028" cy="25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4"/>
          <p:cNvGrpSpPr/>
          <p:nvPr/>
        </p:nvGrpSpPr>
        <p:grpSpPr>
          <a:xfrm>
            <a:off x="4788024" y="2636912"/>
            <a:ext cx="432048" cy="223097"/>
            <a:chOff x="3473880" y="2720333"/>
            <a:chExt cx="432048" cy="216023"/>
          </a:xfrm>
        </p:grpSpPr>
        <p:sp>
          <p:nvSpPr>
            <p:cNvPr id="4" name="Ellipse 3"/>
            <p:cNvSpPr/>
            <p:nvPr/>
          </p:nvSpPr>
          <p:spPr bwMode="auto">
            <a:xfrm>
              <a:off x="3545888" y="2720333"/>
              <a:ext cx="216024" cy="216023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3473880" y="2720337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tx1"/>
                  </a:solidFill>
                </a:rPr>
                <a:t>Ca</a:t>
              </a:r>
              <a:r>
                <a:rPr lang="de-AT" sz="800" baseline="30000" dirty="0" smtClean="0">
                  <a:solidFill>
                    <a:schemeClr val="tx1"/>
                  </a:solidFill>
                </a:rPr>
                <a:t>2+</a:t>
              </a:r>
              <a:endParaRPr lang="de-AT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pieren 12"/>
          <p:cNvGrpSpPr/>
          <p:nvPr/>
        </p:nvGrpSpPr>
        <p:grpSpPr>
          <a:xfrm>
            <a:off x="5292080" y="3140970"/>
            <a:ext cx="432048" cy="223100"/>
            <a:chOff x="3635896" y="2859785"/>
            <a:chExt cx="432048" cy="216026"/>
          </a:xfrm>
        </p:grpSpPr>
        <p:sp>
          <p:nvSpPr>
            <p:cNvPr id="14" name="Ellipse 13"/>
            <p:cNvSpPr/>
            <p:nvPr/>
          </p:nvSpPr>
          <p:spPr bwMode="auto">
            <a:xfrm>
              <a:off x="3707904" y="2859787"/>
              <a:ext cx="216024" cy="21602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635896" y="2859785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tx1"/>
                  </a:solidFill>
                </a:rPr>
                <a:t>Ca</a:t>
              </a:r>
              <a:r>
                <a:rPr lang="de-AT" sz="800" baseline="30000" dirty="0" smtClean="0">
                  <a:solidFill>
                    <a:schemeClr val="tx1"/>
                  </a:solidFill>
                </a:rPr>
                <a:t>2+</a:t>
              </a:r>
              <a:endParaRPr lang="de-AT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15"/>
          <p:cNvGrpSpPr/>
          <p:nvPr/>
        </p:nvGrpSpPr>
        <p:grpSpPr>
          <a:xfrm>
            <a:off x="5508104" y="3212978"/>
            <a:ext cx="432048" cy="223100"/>
            <a:chOff x="3635896" y="2859785"/>
            <a:chExt cx="432048" cy="216026"/>
          </a:xfrm>
        </p:grpSpPr>
        <p:sp>
          <p:nvSpPr>
            <p:cNvPr id="17" name="Ellipse 16"/>
            <p:cNvSpPr/>
            <p:nvPr/>
          </p:nvSpPr>
          <p:spPr bwMode="auto">
            <a:xfrm>
              <a:off x="3707904" y="2859787"/>
              <a:ext cx="216024" cy="21602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635896" y="2859785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tx1"/>
                  </a:solidFill>
                </a:rPr>
                <a:t>Ca</a:t>
              </a:r>
              <a:r>
                <a:rPr lang="de-AT" sz="800" baseline="30000" dirty="0" smtClean="0">
                  <a:solidFill>
                    <a:schemeClr val="tx1"/>
                  </a:solidFill>
                </a:rPr>
                <a:t>2+</a:t>
              </a:r>
              <a:endParaRPr lang="de-AT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uppieren 18"/>
          <p:cNvGrpSpPr/>
          <p:nvPr/>
        </p:nvGrpSpPr>
        <p:grpSpPr>
          <a:xfrm>
            <a:off x="5004048" y="2780929"/>
            <a:ext cx="432048" cy="223103"/>
            <a:chOff x="3419872" y="3006184"/>
            <a:chExt cx="432048" cy="216029"/>
          </a:xfrm>
        </p:grpSpPr>
        <p:sp>
          <p:nvSpPr>
            <p:cNvPr id="20" name="Ellipse 19"/>
            <p:cNvSpPr/>
            <p:nvPr/>
          </p:nvSpPr>
          <p:spPr bwMode="auto">
            <a:xfrm>
              <a:off x="3491880" y="3006188"/>
              <a:ext cx="216024" cy="216025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3419872" y="3006184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tx1"/>
                  </a:solidFill>
                </a:rPr>
                <a:t>Ca</a:t>
              </a:r>
              <a:r>
                <a:rPr lang="de-AT" sz="800" baseline="30000" dirty="0" smtClean="0">
                  <a:solidFill>
                    <a:schemeClr val="tx1"/>
                  </a:solidFill>
                </a:rPr>
                <a:t>2+</a:t>
              </a:r>
              <a:endParaRPr lang="de-AT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ieren 21"/>
          <p:cNvGrpSpPr/>
          <p:nvPr/>
        </p:nvGrpSpPr>
        <p:grpSpPr>
          <a:xfrm>
            <a:off x="5220072" y="2636912"/>
            <a:ext cx="432048" cy="223200"/>
            <a:chOff x="3275856" y="3068960"/>
            <a:chExt cx="432048" cy="216123"/>
          </a:xfrm>
        </p:grpSpPr>
        <p:sp>
          <p:nvSpPr>
            <p:cNvPr id="23" name="Ellipse 22"/>
            <p:cNvSpPr/>
            <p:nvPr/>
          </p:nvSpPr>
          <p:spPr bwMode="auto">
            <a:xfrm>
              <a:off x="3347864" y="3068960"/>
              <a:ext cx="216024" cy="216024"/>
            </a:xfrm>
            <a:prstGeom prst="ellipse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3275856" y="3069639"/>
              <a:ext cx="4320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800" dirty="0" smtClean="0">
                  <a:solidFill>
                    <a:schemeClr val="tx1"/>
                  </a:solidFill>
                </a:rPr>
                <a:t>Ca</a:t>
              </a:r>
              <a:r>
                <a:rPr lang="de-AT" sz="800" baseline="30000" dirty="0" smtClean="0">
                  <a:solidFill>
                    <a:schemeClr val="tx1"/>
                  </a:solidFill>
                </a:rPr>
                <a:t>2+</a:t>
              </a:r>
              <a:endParaRPr lang="de-AT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4499992" y="2996952"/>
            <a:ext cx="648072" cy="41549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de-AT" sz="1050" dirty="0" err="1" smtClean="0">
                <a:solidFill>
                  <a:schemeClr val="tx1"/>
                </a:solidFill>
              </a:rPr>
              <a:t>Orai</a:t>
            </a:r>
            <a:r>
              <a:rPr lang="de-AT" sz="1050" dirty="0" smtClean="0">
                <a:solidFill>
                  <a:schemeClr val="tx1"/>
                </a:solidFill>
              </a:rPr>
              <a:t> </a:t>
            </a:r>
            <a:r>
              <a:rPr lang="de-AT" sz="1050" dirty="0" err="1" smtClean="0">
                <a:solidFill>
                  <a:schemeClr val="tx1"/>
                </a:solidFill>
              </a:rPr>
              <a:t>channel</a:t>
            </a:r>
            <a:endParaRPr lang="de-AT" sz="1050" dirty="0">
              <a:solidFill>
                <a:schemeClr val="tx1"/>
              </a:solidFill>
            </a:endParaRPr>
          </a:p>
        </p:txBody>
      </p:sp>
      <p:pic>
        <p:nvPicPr>
          <p:cNvPr id="120834" name="Picture 2" descr="C:\Users\admin\Downloads\Photo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78672"/>
            <a:ext cx="3384376" cy="252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2"/>
          <p:cNvSpPr>
            <a:spLocks noChangeArrowheads="1"/>
          </p:cNvSpPr>
          <p:nvPr/>
        </p:nvSpPr>
        <p:spPr bwMode="auto">
          <a:xfrm>
            <a:off x="205680" y="908720"/>
            <a:ext cx="8686800" cy="5270376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Char char="»"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81000" y="2743200"/>
          <a:ext cx="1401763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Bitmap" r:id="rId3" imgW="1402202" imgH="2300952" progId="PBrush">
                  <p:embed/>
                </p:oleObj>
              </mc:Choice>
              <mc:Fallback>
                <p:oleObj name="Bitmap" r:id="rId3" imgW="1402202" imgH="2300952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1401763" cy="2300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1676400" y="113665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name="Graph" r:id="rId5" imgW="4133088" imgH="2901696" progId="Origin50.Graph">
                  <p:embed/>
                </p:oleObj>
              </mc:Choice>
              <mc:Fallback>
                <p:oleObj name="Graph" r:id="rId5" imgW="4133088" imgH="2901696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3665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1676400" y="113665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1" name="Graph" r:id="rId7" imgW="4133088" imgH="2901696" progId="Origin50.Graph">
                  <p:embed/>
                </p:oleObj>
              </mc:Choice>
              <mc:Fallback>
                <p:oleObj name="Graph" r:id="rId7" imgW="4133088" imgH="2901696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3665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1676400" y="113665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2" name="Graph" r:id="rId9" imgW="4133088" imgH="2901696" progId="Origin50.Graph">
                  <p:embed/>
                </p:oleObj>
              </mc:Choice>
              <mc:Fallback>
                <p:oleObj name="Graph" r:id="rId9" imgW="4133088" imgH="2901696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3665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1676400" y="113665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3" name="Graph" r:id="rId11" imgW="4133088" imgH="2901696" progId="Origin50.Graph">
                  <p:embed/>
                </p:oleObj>
              </mc:Choice>
              <mc:Fallback>
                <p:oleObj name="Graph" r:id="rId11" imgW="4133088" imgH="2901696" progId="Origin50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3665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4" name="Graph" r:id="rId13" imgW="4133088" imgH="2901696" progId="Origin50.Graph">
                  <p:embed/>
                </p:oleObj>
              </mc:Choice>
              <mc:Fallback>
                <p:oleObj name="Graph" r:id="rId13" imgW="4133088" imgH="2901696" progId="Origin50.Grap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5" name="Graph" r:id="rId15" imgW="4133088" imgH="2901696" progId="Origin50.Graph">
                  <p:embed/>
                </p:oleObj>
              </mc:Choice>
              <mc:Fallback>
                <p:oleObj name="Graph" r:id="rId15" imgW="4133088" imgH="2901696" progId="Origin50.Grap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4" name="Object 10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6" name="Graph" r:id="rId17" imgW="4133088" imgH="2901696" progId="Origin50.Graph">
                  <p:embed/>
                </p:oleObj>
              </mc:Choice>
              <mc:Fallback>
                <p:oleObj name="Graph" r:id="rId17" imgW="4133088" imgH="2901696" progId="Origin50.Graph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5" name="Object 11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7" name="Graph" r:id="rId19" imgW="4133088" imgH="2901696" progId="Origin50.Graph">
                  <p:embed/>
                </p:oleObj>
              </mc:Choice>
              <mc:Fallback>
                <p:oleObj name="Graph" r:id="rId19" imgW="4133088" imgH="2901696" progId="Origin50.Grap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6" name="Object 12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Graph" r:id="rId21" imgW="4133088" imgH="2901696" progId="Origin50.Graph">
                  <p:embed/>
                </p:oleObj>
              </mc:Choice>
              <mc:Fallback>
                <p:oleObj name="Graph" r:id="rId21" imgW="4133088" imgH="2901696" progId="Origin50.Grap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7" name="Object 13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Graph" r:id="rId23" imgW="4133088" imgH="2901696" progId="Origin50.Graph">
                  <p:embed/>
                </p:oleObj>
              </mc:Choice>
              <mc:Fallback>
                <p:oleObj name="Graph" r:id="rId23" imgW="4133088" imgH="2901696" progId="Origin50.Grap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8" name="Object 14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0" name="Graph" r:id="rId25" imgW="4133088" imgH="2901696" progId="Origin50.Graph">
                  <p:embed/>
                </p:oleObj>
              </mc:Choice>
              <mc:Fallback>
                <p:oleObj name="Graph" r:id="rId25" imgW="4133088" imgH="2901696" progId="Origin50.Grap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9" name="Object 15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1" name="Graph" r:id="rId27" imgW="4133088" imgH="2901696" progId="Origin50.Graph">
                  <p:embed/>
                </p:oleObj>
              </mc:Choice>
              <mc:Fallback>
                <p:oleObj name="Graph" r:id="rId27" imgW="4133088" imgH="2901696" progId="Origin50.Graph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0" name="Object 16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" name="Graph" r:id="rId29" imgW="4133088" imgH="2901696" progId="Origin50.Graph">
                  <p:embed/>
                </p:oleObj>
              </mc:Choice>
              <mc:Fallback>
                <p:oleObj name="Graph" r:id="rId29" imgW="4133088" imgH="2901696" progId="Origin50.Grap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17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Graph" r:id="rId31" imgW="4133088" imgH="2901696" progId="Origin50.Graph">
                  <p:embed/>
                </p:oleObj>
              </mc:Choice>
              <mc:Fallback>
                <p:oleObj name="Graph" r:id="rId31" imgW="4133088" imgH="2901696" progId="Origin50.Grap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2" name="Object 18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Graph" r:id="rId33" imgW="4133088" imgH="2901696" progId="Origin50.Graph">
                  <p:embed/>
                </p:oleObj>
              </mc:Choice>
              <mc:Fallback>
                <p:oleObj name="Graph" r:id="rId33" imgW="4133088" imgH="2901696" progId="Origin50.Grap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3" name="Object 19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Graph" r:id="rId35" imgW="4133088" imgH="2901696" progId="Origin50.Graph">
                  <p:embed/>
                </p:oleObj>
              </mc:Choice>
              <mc:Fallback>
                <p:oleObj name="Graph" r:id="rId35" imgW="4133088" imgH="2901696" progId="Origin50.Graph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4" name="Object 20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6" name="Graph" r:id="rId37" imgW="4133088" imgH="2901696" progId="Origin50.Graph">
                  <p:embed/>
                </p:oleObj>
              </mc:Choice>
              <mc:Fallback>
                <p:oleObj name="Graph" r:id="rId37" imgW="4133088" imgH="2901696" progId="Origin50.Graph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5" name="Object 21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" name="Graph" r:id="rId39" imgW="4133088" imgH="2901696" progId="Origin50.Graph">
                  <p:embed/>
                </p:oleObj>
              </mc:Choice>
              <mc:Fallback>
                <p:oleObj name="Graph" r:id="rId39" imgW="4133088" imgH="2901696" progId="Origin50.Graph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6" name="Object 22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8" name="Graph" r:id="rId41" imgW="4133088" imgH="2901696" progId="Origin50.Graph">
                  <p:embed/>
                </p:oleObj>
              </mc:Choice>
              <mc:Fallback>
                <p:oleObj name="Graph" r:id="rId41" imgW="4133088" imgH="2901696" progId="Origin50.Graph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7" name="Object 23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9" name="Graph" r:id="rId43" imgW="4133088" imgH="2901696" progId="Origin50.Graph">
                  <p:embed/>
                </p:oleObj>
              </mc:Choice>
              <mc:Fallback>
                <p:oleObj name="Graph" r:id="rId43" imgW="4133088" imgH="2901696" progId="Origin50.Graph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8" name="Object 24"/>
          <p:cNvGraphicFramePr>
            <a:graphicFrameLocks noChangeAspect="1"/>
          </p:cNvGraphicFramePr>
          <p:nvPr/>
        </p:nvGraphicFramePr>
        <p:xfrm>
          <a:off x="1676400" y="1143000"/>
          <a:ext cx="4132263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0" name="Graph" r:id="rId45" imgW="4133088" imgH="2901696" progId="Origin50.Graph">
                  <p:embed/>
                </p:oleObj>
              </mc:Choice>
              <mc:Fallback>
                <p:oleObj name="Graph" r:id="rId45" imgW="4133088" imgH="2901696" progId="Origin50.Graph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4132263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Object 25"/>
          <p:cNvGraphicFramePr>
            <a:graphicFrameLocks noChangeAspect="1"/>
          </p:cNvGraphicFramePr>
          <p:nvPr/>
        </p:nvGraphicFramePr>
        <p:xfrm>
          <a:off x="1658938" y="3733800"/>
          <a:ext cx="4132262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Graph" r:id="rId47" imgW="4133088" imgH="2901696" progId="Origin50.Graph">
                  <p:embed/>
                </p:oleObj>
              </mc:Choice>
              <mc:Fallback>
                <p:oleObj name="Graph" r:id="rId47" imgW="4133088" imgH="2901696" progId="Origin50.Graph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938" y="3733800"/>
                        <a:ext cx="4132262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70" name="Oval 26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 altLang="de-DE"/>
          </a:p>
        </p:txBody>
      </p:sp>
      <p:graphicFrame>
        <p:nvGraphicFramePr>
          <p:cNvPr id="104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946093"/>
              </p:ext>
            </p:extLst>
          </p:nvPr>
        </p:nvGraphicFramePr>
        <p:xfrm>
          <a:off x="5087938" y="1136650"/>
          <a:ext cx="4130675" cy="290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2" name="Graph" r:id="rId49" imgW="4133088" imgH="2901696" progId="Origin50.Graph">
                  <p:embed/>
                </p:oleObj>
              </mc:Choice>
              <mc:Fallback>
                <p:oleObj name="Graph" r:id="rId49" imgW="4133088" imgH="2901696" progId="Origin50.Graph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1136650"/>
                        <a:ext cx="4130675" cy="290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72" name="Oval 28"/>
          <p:cNvSpPr>
            <a:spLocks noChangeArrowheads="1"/>
          </p:cNvSpPr>
          <p:nvPr/>
        </p:nvSpPr>
        <p:spPr bwMode="auto">
          <a:xfrm>
            <a:off x="5791200" y="17526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08573" name="Text Box 29"/>
          <p:cNvSpPr txBox="1">
            <a:spLocks noChangeArrowheads="1"/>
          </p:cNvSpPr>
          <p:nvPr/>
        </p:nvSpPr>
        <p:spPr bwMode="auto">
          <a:xfrm>
            <a:off x="914400" y="4267200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900">
                <a:solidFill>
                  <a:schemeClr val="tx1"/>
                </a:solidFill>
              </a:rPr>
              <a:t>-95mV</a:t>
            </a:r>
          </a:p>
        </p:txBody>
      </p:sp>
      <p:graphicFrame>
        <p:nvGraphicFramePr>
          <p:cNvPr id="108574" name="Object 30"/>
          <p:cNvGraphicFramePr>
            <a:graphicFrameLocks noChangeAspect="1"/>
          </p:cNvGraphicFramePr>
          <p:nvPr/>
        </p:nvGraphicFramePr>
        <p:xfrm>
          <a:off x="1676400" y="3962400"/>
          <a:ext cx="46038" cy="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Bitmap" r:id="rId51" imgW="45724" imgH="45724" progId="PBrush">
                  <p:embed/>
                </p:oleObj>
              </mc:Choice>
              <mc:Fallback>
                <p:oleObj name="Bitmap" r:id="rId51" imgW="45724" imgH="45724" progId="PBrush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46038" cy="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75" name="Object 31"/>
          <p:cNvGraphicFramePr>
            <a:graphicFrameLocks noChangeAspect="1"/>
          </p:cNvGraphicFramePr>
          <p:nvPr/>
        </p:nvGraphicFramePr>
        <p:xfrm>
          <a:off x="1447800" y="3886200"/>
          <a:ext cx="46038" cy="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Bitmap" r:id="rId53" imgW="45724" imgH="45724" progId="PBrush">
                  <p:embed/>
                </p:oleObj>
              </mc:Choice>
              <mc:Fallback>
                <p:oleObj name="Bitmap" r:id="rId53" imgW="45724" imgH="45724" progId="PBrush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86200"/>
                        <a:ext cx="46038" cy="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76" name="Object 32"/>
          <p:cNvGraphicFramePr>
            <a:graphicFrameLocks noChangeAspect="1"/>
          </p:cNvGraphicFramePr>
          <p:nvPr/>
        </p:nvGraphicFramePr>
        <p:xfrm>
          <a:off x="1630363" y="4678363"/>
          <a:ext cx="46037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Bitmap" r:id="rId54" imgW="45724" imgH="45724" progId="PBrush">
                  <p:embed/>
                </p:oleObj>
              </mc:Choice>
              <mc:Fallback>
                <p:oleObj name="Bitmap" r:id="rId54" imgW="45724" imgH="45724" progId="PBrush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3" y="4678363"/>
                        <a:ext cx="46037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77" name="Object 33"/>
          <p:cNvGraphicFramePr>
            <a:graphicFrameLocks noChangeAspect="1"/>
          </p:cNvGraphicFramePr>
          <p:nvPr/>
        </p:nvGraphicFramePr>
        <p:xfrm>
          <a:off x="1066800" y="4953000"/>
          <a:ext cx="46038" cy="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Bitmap" r:id="rId55" imgW="45724" imgH="45724" progId="PBrush">
                  <p:embed/>
                </p:oleObj>
              </mc:Choice>
              <mc:Fallback>
                <p:oleObj name="Bitmap" r:id="rId55" imgW="45724" imgH="45724" progId="PBrush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53000"/>
                        <a:ext cx="46038" cy="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78" name="Object 34"/>
          <p:cNvGraphicFramePr>
            <a:graphicFrameLocks noChangeAspect="1"/>
          </p:cNvGraphicFramePr>
          <p:nvPr/>
        </p:nvGraphicFramePr>
        <p:xfrm>
          <a:off x="533400" y="4800600"/>
          <a:ext cx="46038" cy="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Bitmap" r:id="rId56" imgW="45724" imgH="45724" progId="PBrush">
                  <p:embed/>
                </p:oleObj>
              </mc:Choice>
              <mc:Fallback>
                <p:oleObj name="Bitmap" r:id="rId56" imgW="45724" imgH="45724" progId="PBrush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0600"/>
                        <a:ext cx="46038" cy="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35"/>
          <p:cNvGraphicFramePr>
            <a:graphicFrameLocks noChangeAspect="1"/>
          </p:cNvGraphicFramePr>
          <p:nvPr/>
        </p:nvGraphicFramePr>
        <p:xfrm>
          <a:off x="1706563" y="4602163"/>
          <a:ext cx="46037" cy="4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8" name="Bitmap" r:id="rId57" imgW="45724" imgH="45724" progId="PBrush">
                  <p:embed/>
                </p:oleObj>
              </mc:Choice>
              <mc:Fallback>
                <p:oleObj name="Bitmap" r:id="rId57" imgW="45724" imgH="45724" progId="PBrush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6563" y="4602163"/>
                        <a:ext cx="46037" cy="4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685800" y="76200"/>
            <a:ext cx="7772400" cy="8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4400"/>
            <a:r>
              <a:rPr lang="de-AT" altLang="de-DE" sz="2800" dirty="0" err="1">
                <a:solidFill>
                  <a:srgbClr val="000000"/>
                </a:solidFill>
                <a:latin typeface="Arial" charset="0"/>
              </a:rPr>
              <a:t>Activation</a:t>
            </a:r>
            <a:r>
              <a:rPr lang="de-AT" altLang="de-DE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sz="2800" dirty="0" err="1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AT" altLang="de-DE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sz="2800" dirty="0" err="1" smtClean="0">
                <a:solidFill>
                  <a:srgbClr val="000000"/>
                </a:solidFill>
                <a:latin typeface="Arial" charset="0"/>
              </a:rPr>
              <a:t>store-operated</a:t>
            </a:r>
            <a:r>
              <a:rPr lang="de-AT" altLang="de-DE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sz="2800" dirty="0" err="1" smtClean="0">
                <a:solidFill>
                  <a:srgbClr val="000000"/>
                </a:solidFill>
                <a:latin typeface="Arial" charset="0"/>
              </a:rPr>
              <a:t>currents</a:t>
            </a:r>
            <a:r>
              <a:rPr lang="de-AT" altLang="de-DE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sz="2800" dirty="0" err="1" smtClean="0">
                <a:solidFill>
                  <a:srgbClr val="000000"/>
                </a:solidFill>
                <a:latin typeface="Arial" charset="0"/>
              </a:rPr>
              <a:t>by</a:t>
            </a:r>
            <a:r>
              <a:rPr lang="de-AT" altLang="de-DE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sz="2800" dirty="0" err="1" smtClean="0">
                <a:solidFill>
                  <a:srgbClr val="000000"/>
                </a:solidFill>
                <a:latin typeface="Arial" charset="0"/>
              </a:rPr>
              <a:t>overexpression</a:t>
            </a:r>
            <a:r>
              <a:rPr lang="de-AT" altLang="de-DE" sz="28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sz="2800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AT" altLang="de-DE" sz="2800" dirty="0" smtClean="0">
                <a:solidFill>
                  <a:srgbClr val="000000"/>
                </a:solidFill>
                <a:latin typeface="Arial" charset="0"/>
              </a:rPr>
              <a:t> STIM1 </a:t>
            </a:r>
            <a:r>
              <a:rPr lang="de-AT" altLang="de-DE" sz="2800" dirty="0" err="1" smtClean="0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AT" altLang="de-DE" sz="2800" dirty="0" smtClean="0">
                <a:solidFill>
                  <a:srgbClr val="000000"/>
                </a:solidFill>
                <a:latin typeface="Arial" charset="0"/>
              </a:rPr>
              <a:t> Orai1</a:t>
            </a:r>
            <a:endParaRPr lang="de-AT" altLang="de-DE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179512" y="3573016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AT" altLang="de-DE" sz="1200" b="1" dirty="0">
                <a:solidFill>
                  <a:srgbClr val="7030A0"/>
                </a:solidFill>
                <a:latin typeface="Arial" charset="0"/>
              </a:rPr>
              <a:t>10mM Ca</a:t>
            </a:r>
            <a:r>
              <a:rPr lang="de-AT" altLang="de-DE" sz="1200" b="1" baseline="30000" dirty="0">
                <a:solidFill>
                  <a:srgbClr val="7030A0"/>
                </a:solidFill>
                <a:latin typeface="Arial" charset="0"/>
              </a:rPr>
              <a:t>2+</a:t>
            </a:r>
            <a:endParaRPr lang="de-DE" altLang="de-DE" sz="1200" b="1" baseline="300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108583" name="Text Box 39"/>
          <p:cNvSpPr txBox="1">
            <a:spLocks noChangeArrowheads="1"/>
          </p:cNvSpPr>
          <p:nvPr/>
        </p:nvSpPr>
        <p:spPr bwMode="auto">
          <a:xfrm>
            <a:off x="838200" y="3276600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AT" altLang="de-DE" sz="1200" b="1" dirty="0">
                <a:solidFill>
                  <a:schemeClr val="tx1"/>
                </a:solidFill>
                <a:latin typeface="Arial" charset="0"/>
              </a:rPr>
              <a:t>10mM EGTA</a:t>
            </a:r>
            <a:endParaRPr lang="de-DE" altLang="de-DE" sz="1200" b="1" baseline="30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8584" name="Oval 40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08585" name="Line 41"/>
          <p:cNvSpPr>
            <a:spLocks noChangeShapeType="1"/>
          </p:cNvSpPr>
          <p:nvPr/>
        </p:nvSpPr>
        <p:spPr bwMode="auto">
          <a:xfrm flipV="1">
            <a:off x="2667000" y="1828800"/>
            <a:ext cx="0" cy="2667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8586" name="Line 42"/>
          <p:cNvSpPr>
            <a:spLocks noChangeShapeType="1"/>
          </p:cNvSpPr>
          <p:nvPr/>
        </p:nvSpPr>
        <p:spPr bwMode="auto">
          <a:xfrm flipV="1">
            <a:off x="2667000" y="1828800"/>
            <a:ext cx="3124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108587" name="Oval 43"/>
          <p:cNvSpPr>
            <a:spLocks noChangeArrowheads="1"/>
          </p:cNvSpPr>
          <p:nvPr/>
        </p:nvSpPr>
        <p:spPr bwMode="auto">
          <a:xfrm>
            <a:off x="2590800" y="17526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08588" name="Oval 44"/>
          <p:cNvSpPr>
            <a:spLocks noChangeArrowheads="1"/>
          </p:cNvSpPr>
          <p:nvPr/>
        </p:nvSpPr>
        <p:spPr bwMode="auto">
          <a:xfrm>
            <a:off x="2590800" y="44196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08589" name="Text Box 45"/>
          <p:cNvSpPr txBox="1">
            <a:spLocks noChangeArrowheads="1"/>
          </p:cNvSpPr>
          <p:nvPr/>
        </p:nvSpPr>
        <p:spPr bwMode="auto">
          <a:xfrm>
            <a:off x="2743200" y="41910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400" b="1">
                <a:solidFill>
                  <a:srgbClr val="FF3300"/>
                </a:solidFill>
              </a:rPr>
              <a:t>-86 mV</a:t>
            </a:r>
            <a:endParaRPr lang="de-DE" altLang="de-DE" sz="1400" b="1" baseline="-25000">
              <a:solidFill>
                <a:srgbClr val="FF3300"/>
              </a:solidFill>
            </a:endParaRPr>
          </a:p>
        </p:txBody>
      </p:sp>
      <p:sp>
        <p:nvSpPr>
          <p:cNvPr id="108590" name="Oval 46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072" name="Textfeld 16"/>
          <p:cNvSpPr txBox="1">
            <a:spLocks noChangeArrowheads="1"/>
          </p:cNvSpPr>
          <p:nvPr/>
        </p:nvSpPr>
        <p:spPr bwMode="auto">
          <a:xfrm>
            <a:off x="6156176" y="5013176"/>
            <a:ext cx="24482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AT" altLang="de-DE" sz="1600" dirty="0" err="1" smtClean="0">
                <a:solidFill>
                  <a:schemeClr val="tx1"/>
                </a:solidFill>
              </a:rPr>
              <a:t>Schindl</a:t>
            </a:r>
            <a:r>
              <a:rPr lang="de-AT" altLang="de-DE" sz="1600" dirty="0" smtClean="0">
                <a:solidFill>
                  <a:schemeClr val="tx1"/>
                </a:solidFill>
              </a:rPr>
              <a:t>, et al. (2008</a:t>
            </a:r>
            <a:r>
              <a:rPr lang="de-AT" altLang="de-DE" sz="1600" b="1" dirty="0" smtClean="0">
                <a:solidFill>
                  <a:schemeClr val="tx1"/>
                </a:solidFill>
              </a:rPr>
              <a:t>) PNAS</a:t>
            </a:r>
            <a:endParaRPr lang="de-AT" altLang="de-DE" sz="1600" b="1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 bwMode="auto">
          <a:xfrm>
            <a:off x="1907704" y="1052736"/>
            <a:ext cx="432048" cy="30243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4026" name="Object 602"/>
          <p:cNvGraphicFramePr>
            <a:graphicFrameLocks noChangeAspect="1"/>
          </p:cNvGraphicFramePr>
          <p:nvPr/>
        </p:nvGraphicFramePr>
        <p:xfrm>
          <a:off x="1755043" y="1340768"/>
          <a:ext cx="4617157" cy="3240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9" name="Graph" r:id="rId58" imgW="4133088" imgH="2901696" progId="Origin50.Graph">
                  <p:embed/>
                </p:oleObj>
              </mc:Choice>
              <mc:Fallback>
                <p:oleObj name="Graph" r:id="rId58" imgW="4133088" imgH="2901696" progId="Origin50.Graph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043" y="1340768"/>
                        <a:ext cx="4617157" cy="3240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/>
          <p:cNvSpPr/>
          <p:nvPr/>
        </p:nvSpPr>
        <p:spPr bwMode="auto">
          <a:xfrm>
            <a:off x="838200" y="3162300"/>
            <a:ext cx="609600" cy="641548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126E-6 L 0.30833 -0.0222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08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08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08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8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08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08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0125 0.10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8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54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5.18519E-6 C 0.01857 0.00093 0.03715 0.00047 0.05555 0.00279 C 0.05677 0.00302 0.0559 0.00626 0.05659 0.00742 C 0.05868 0.01066 0.05399 0.00255 0.06666 0.01922 L 0.12447 0.06066 L 0.20451 0.14214 L 0.22881 0.15996 L 0.24895 0.15996 L 0.26336 0.13774 " pathEditMode="relative" ptsTypes="fffAAAAAA">
                                      <p:cBhvr>
                                        <p:cTn id="65" dur="20000" fill="hold"/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10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 -4.62126E-6 L 0.30833 -0.02223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-1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repeatCount="indefinite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069 2.59259E-6 C 0.00122 0.00532 0.00104 0.01088 0.00347 0.01574 C 0.00208 0.02083 0.00017 0.025 -0.0033 0.02778 C -0.00642 0.03472 -0.01007 0.04097 -0.01319 0.04791 C -0.01441 0.05393 -0.01458 0.05301 -0.01319 0.06111 C -0.01285 0.06273 -0.01163 0.06574 -0.01163 0.06574 " pathEditMode="relative" ptsTypes="fffffA">
                                      <p:cBhvr>
                                        <p:cTn id="87" dur="1000" fill="hold"/>
                                        <p:tgtEl>
                                          <p:spTgt spid="108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0" presetClass="path" presetSubtype="0" repeatCount="indefinite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5.55556E-7 2.59259E-6 C -0.00104 0.00208 -0.00087 0.00532 -0.00243 0.00671 C -0.0099 0.01388 -0.02344 0.01296 -0.03073 0.01342 C -0.03229 0.01967 -0.0342 0.02893 -0.03906 0.03125 C -0.04375 0.03703 -0.04358 0.0368 -0.05069 0.0368 " pathEditMode="relative" ptsTypes="ffffA">
                                      <p:cBhvr>
                                        <p:cTn id="95" dur="1000" fill="hold"/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0" presetClass="path" presetSubtype="0" repeatCount="indefinite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5.55556E-7 2.59259E-6 C 0.00399 -0.00232 0.00504 -0.00347 0.0092 -0.00209 C 0.01372 -0.00324 0.01684 -0.00324 0.01337 -0.00996 C 0.01424 -0.01111 0.01493 -0.01227 0.01597 -0.0132 C 0.01667 -0.01389 0.01788 -0.01343 0.0184 -0.01435 C 0.02483 -0.02338 0.01858 -0.01968 0.02431 -0.02222 C 0.02535 -0.02662 0.02691 -0.02732 0.03004 -0.02894 C 0.03212 -0.03287 0.03299 -0.03426 0.03177 -0.03889 C 0.03351 -0.0456 0.03281 -0.0507 0.02917 -0.05556 C 0.0276 -0.06273 0.03264 -0.06111 0.03681 -0.06111 " pathEditMode="relative" ptsTypes="fffffffffA">
                                      <p:cBhvr>
                                        <p:cTn id="106" dur="1000" fill="hold"/>
                                        <p:tgtEl>
                                          <p:spTgt spid="108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2.5E-6 2.59259E-6 C -0.00121 -0.0044 -0.0026 -0.00532 -0.0059 -0.00671 C -0.00417 -0.01319 -0.00191 -0.0125 0.0033 -0.01319 C 0.00573 -0.02268 0.0033 -0.01088 0.0033 -0.01991 C 0.0033 -0.02801 0.00382 -0.03634 0.00417 -0.04444 C 0.00399 -0.04676 0.0059 -0.06875 -0.00173 -0.06875 " pathEditMode="relative" ptsTypes="fffffA">
                                      <p:cBhvr>
                                        <p:cTn id="114" dur="1000" fill="hold"/>
                                        <p:tgtEl>
                                          <p:spTgt spid="108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0" presetClass="path" presetSubtype="0" repeatCount="indefinite" accel="50000" decel="50000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animMotion origin="layout" path="M -5.55556E-6 -4.81481E-6 C -0.00522 0.00116 -0.00956 0.00162 -0.01424 -0.00208 C -0.01511 -0.00741 -0.01598 -0.00995 -0.01841 -0.01435 C -0.02102 -0.02454 -0.02171 -0.02407 -0.03091 -0.02546 C -0.03543 -0.02754 -0.03924 -0.02569 -0.03924 -0.03333 " pathEditMode="relative" ptsTypes="ffffA">
                                      <p:cBhvr>
                                        <p:cTn id="119" dur="1000" fill="hold"/>
                                        <p:tgtEl>
                                          <p:spTgt spid="108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000"/>
                                        <p:tgtEl>
                                          <p:spTgt spid="10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08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0" grpId="0" animBg="1"/>
      <p:bldP spid="108572" grpId="0" animBg="1"/>
      <p:bldP spid="108584" grpId="0" animBg="1"/>
      <p:bldP spid="108584" grpId="1" animBg="1"/>
      <p:bldP spid="108585" grpId="0" animBg="1"/>
      <p:bldP spid="108585" grpId="1" animBg="1"/>
      <p:bldP spid="108586" grpId="0" animBg="1"/>
      <p:bldP spid="108586" grpId="1" animBg="1"/>
      <p:bldP spid="108587" grpId="0" animBg="1"/>
      <p:bldP spid="108587" grpId="1" animBg="1"/>
      <p:bldP spid="108588" grpId="0" animBg="1"/>
      <p:bldP spid="108588" grpId="1" animBg="1"/>
      <p:bldP spid="108589" grpId="0"/>
      <p:bldP spid="108589" grpId="1"/>
      <p:bldP spid="108590" grpId="0" animBg="1"/>
      <p:bldP spid="108590" grpId="1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4"/>
          <p:cNvSpPr>
            <a:spLocks noChangeArrowheads="1"/>
          </p:cNvSpPr>
          <p:nvPr/>
        </p:nvSpPr>
        <p:spPr bwMode="auto">
          <a:xfrm>
            <a:off x="133672" y="606896"/>
            <a:ext cx="8686800" cy="5918448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362272" y="60736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AT" altLang="de-DE" dirty="0">
                <a:solidFill>
                  <a:srgbClr val="000000"/>
                </a:solidFill>
                <a:latin typeface="Arial" charset="0"/>
              </a:rPr>
              <a:t>STIM1 </a:t>
            </a:r>
            <a:r>
              <a:rPr lang="de-AT" altLang="de-DE" dirty="0" err="1">
                <a:solidFill>
                  <a:srgbClr val="000000"/>
                </a:solidFill>
                <a:latin typeface="Arial" charset="0"/>
              </a:rPr>
              <a:t>and</a:t>
            </a:r>
            <a:r>
              <a:rPr lang="de-AT" altLang="de-DE" dirty="0">
                <a:solidFill>
                  <a:srgbClr val="000000"/>
                </a:solidFill>
                <a:latin typeface="Arial" charset="0"/>
              </a:rPr>
              <a:t> ORAI1 </a:t>
            </a:r>
            <a:r>
              <a:rPr lang="de-AT" altLang="de-DE" dirty="0" err="1">
                <a:solidFill>
                  <a:schemeClr val="tx1"/>
                </a:solidFill>
                <a:latin typeface="Arial" charset="0"/>
              </a:rPr>
              <a:t>required</a:t>
            </a:r>
            <a:r>
              <a:rPr lang="de-AT" altLang="de-DE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altLang="de-DE" dirty="0" err="1">
                <a:solidFill>
                  <a:schemeClr val="tx1"/>
                </a:solidFill>
                <a:latin typeface="Arial" charset="0"/>
              </a:rPr>
              <a:t>for</a:t>
            </a:r>
            <a:r>
              <a:rPr lang="de-AT" altLang="de-DE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altLang="de-DE" dirty="0" err="1">
                <a:solidFill>
                  <a:schemeClr val="tx1"/>
                </a:solidFill>
                <a:latin typeface="Arial" charset="0"/>
              </a:rPr>
              <a:t>channel</a:t>
            </a:r>
            <a:r>
              <a:rPr lang="de-AT" altLang="de-DE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altLang="de-DE" dirty="0" err="1">
                <a:solidFill>
                  <a:schemeClr val="tx1"/>
                </a:solidFill>
                <a:latin typeface="Arial" charset="0"/>
              </a:rPr>
              <a:t>activity</a:t>
            </a:r>
            <a:endParaRPr lang="de-DE" altLang="de-DE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514854"/>
              </p:ext>
            </p:extLst>
          </p:nvPr>
        </p:nvGraphicFramePr>
        <p:xfrm>
          <a:off x="-160312" y="1289522"/>
          <a:ext cx="631825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7" name="Graph" r:id="rId3" imgW="4155034" imgH="2901696" progId="Origin50.Graph">
                  <p:embed/>
                </p:oleObj>
              </mc:Choice>
              <mc:Fallback>
                <p:oleObj name="Graph" r:id="rId3" imgW="4155034" imgH="2901696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0312" y="1289522"/>
                        <a:ext cx="631825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74094"/>
              </p:ext>
            </p:extLst>
          </p:nvPr>
        </p:nvGraphicFramePr>
        <p:xfrm>
          <a:off x="-140047" y="1322859"/>
          <a:ext cx="6284913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Graph" r:id="rId5" imgW="4133088" imgH="2901696" progId="Origin50.Graph">
                  <p:embed/>
                </p:oleObj>
              </mc:Choice>
              <mc:Fallback>
                <p:oleObj name="Graph" r:id="rId5" imgW="4133088" imgH="2901696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0047" y="1322859"/>
                        <a:ext cx="6284913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709999"/>
              </p:ext>
            </p:extLst>
          </p:nvPr>
        </p:nvGraphicFramePr>
        <p:xfrm>
          <a:off x="-252536" y="836712"/>
          <a:ext cx="6284912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Graph" r:id="rId7" imgW="4133088" imgH="2901696" progId="Origin50.Graph">
                  <p:embed/>
                </p:oleObj>
              </mc:Choice>
              <mc:Fallback>
                <p:oleObj name="Graph" r:id="rId7" imgW="4133088" imgH="2901696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2536" y="836712"/>
                        <a:ext cx="6284912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4111"/>
              </p:ext>
            </p:extLst>
          </p:nvPr>
        </p:nvGraphicFramePr>
        <p:xfrm>
          <a:off x="-160312" y="836712"/>
          <a:ext cx="6283325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Graph" r:id="rId9" imgW="4133088" imgH="2901696" progId="Origin50.Graph">
                  <p:embed/>
                </p:oleObj>
              </mc:Choice>
              <mc:Fallback>
                <p:oleObj name="Graph" r:id="rId9" imgW="4133088" imgH="2901696" progId="Origin50.Grap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0312" y="836712"/>
                        <a:ext cx="6283325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5600328" y="1957859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800" dirty="0">
                <a:solidFill>
                  <a:srgbClr val="FF0000"/>
                </a:solidFill>
                <a:latin typeface="+mj-lt"/>
              </a:rPr>
              <a:t>STIM1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900266" y="4478809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800" dirty="0">
                <a:solidFill>
                  <a:srgbClr val="0000FF"/>
                </a:solidFill>
                <a:latin typeface="+mj-lt"/>
              </a:rPr>
              <a:t>STIM1+ORAI1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580112" y="1478111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800" dirty="0">
                <a:solidFill>
                  <a:schemeClr val="tx1"/>
                </a:solidFill>
                <a:latin typeface="+mj-lt"/>
              </a:rPr>
              <a:t>ORAI1</a:t>
            </a:r>
          </a:p>
        </p:txBody>
      </p:sp>
      <p:sp>
        <p:nvSpPr>
          <p:cNvPr id="2059" name="Textfeld 16"/>
          <p:cNvSpPr txBox="1">
            <a:spLocks noChangeArrowheads="1"/>
          </p:cNvSpPr>
          <p:nvPr/>
        </p:nvSpPr>
        <p:spPr bwMode="auto">
          <a:xfrm>
            <a:off x="3851920" y="5826750"/>
            <a:ext cx="51125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AT" altLang="de-DE" sz="1600" dirty="0" err="1">
                <a:solidFill>
                  <a:schemeClr val="tx1"/>
                </a:solidFill>
              </a:rPr>
              <a:t>Schindl</a:t>
            </a:r>
            <a:r>
              <a:rPr lang="de-AT" altLang="de-DE" sz="1600" dirty="0">
                <a:solidFill>
                  <a:schemeClr val="tx1"/>
                </a:solidFill>
              </a:rPr>
              <a:t>, Frischauf, </a:t>
            </a:r>
            <a:r>
              <a:rPr lang="de-AT" altLang="de-DE" sz="1600" dirty="0" err="1">
                <a:solidFill>
                  <a:schemeClr val="tx1"/>
                </a:solidFill>
              </a:rPr>
              <a:t>Bergsmann</a:t>
            </a:r>
            <a:r>
              <a:rPr lang="de-AT" altLang="de-DE" sz="1600" dirty="0">
                <a:solidFill>
                  <a:schemeClr val="tx1"/>
                </a:solidFill>
              </a:rPr>
              <a:t> et al. (2009) </a:t>
            </a:r>
            <a:r>
              <a:rPr lang="de-AT" altLang="de-DE" sz="1600" b="1" dirty="0" smtClean="0">
                <a:solidFill>
                  <a:schemeClr val="tx1"/>
                </a:solidFill>
              </a:rPr>
              <a:t>PNAS</a:t>
            </a:r>
            <a:endParaRPr lang="de-AT" altLang="de-DE" sz="1600" b="1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99792" y="2420888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>
                <a:solidFill>
                  <a:schemeClr val="tx1"/>
                </a:solidFill>
              </a:rPr>
              <a:t>calcium</a:t>
            </a:r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err="1" smtClean="0">
                <a:solidFill>
                  <a:schemeClr val="tx1"/>
                </a:solidFill>
              </a:rPr>
              <a:t>current</a:t>
            </a:r>
            <a:endParaRPr lang="de-AT" dirty="0">
              <a:solidFill>
                <a:schemeClr val="tx1"/>
              </a:solidFill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169383"/>
              </p:ext>
            </p:extLst>
          </p:nvPr>
        </p:nvGraphicFramePr>
        <p:xfrm>
          <a:off x="6732240" y="1844824"/>
          <a:ext cx="1738042" cy="285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Bitmap" r:id="rId11" imgW="1402202" imgH="2300952" progId="PBrush">
                  <p:embed/>
                </p:oleObj>
              </mc:Choice>
              <mc:Fallback>
                <p:oleObj name="Bitmap" r:id="rId11" imgW="1402202" imgH="2300952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844824"/>
                        <a:ext cx="1738042" cy="2852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68016" y="692696"/>
            <a:ext cx="6368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 smtClean="0">
                <a:solidFill>
                  <a:schemeClr val="tx1"/>
                </a:solidFill>
              </a:rPr>
              <a:t>Reconstitution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a </a:t>
            </a:r>
            <a:r>
              <a:rPr lang="de-AT" sz="2000" dirty="0" err="1" smtClean="0">
                <a:solidFill>
                  <a:schemeClr val="tx1"/>
                </a:solidFill>
              </a:rPr>
              <a:t>store-operated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current</a:t>
            </a:r>
            <a:r>
              <a:rPr lang="de-AT" sz="2000" dirty="0" smtClean="0">
                <a:solidFill>
                  <a:schemeClr val="tx1"/>
                </a:solidFill>
              </a:rPr>
              <a:t> in a HEK </a:t>
            </a:r>
            <a:r>
              <a:rPr lang="de-AT" sz="2000" dirty="0" err="1" smtClean="0">
                <a:solidFill>
                  <a:schemeClr val="tx1"/>
                </a:solidFill>
              </a:rPr>
              <a:t>cell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8" name="Text Box 39"/>
          <p:cNvSpPr txBox="1">
            <a:spLocks noChangeArrowheads="1"/>
          </p:cNvSpPr>
          <p:nvPr/>
        </p:nvSpPr>
        <p:spPr bwMode="auto">
          <a:xfrm>
            <a:off x="7270501" y="2420888"/>
            <a:ext cx="685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AT" altLang="de-DE" sz="1200" b="1" dirty="0">
                <a:solidFill>
                  <a:schemeClr val="tx1"/>
                </a:solidFill>
                <a:latin typeface="Arial" charset="0"/>
              </a:rPr>
              <a:t>10mM EGTA</a:t>
            </a:r>
            <a:endParaRPr lang="de-DE" altLang="de-DE" sz="1200" b="1" baseline="3000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4" grpId="0"/>
      <p:bldP spid="27665" grpId="0"/>
      <p:bldP spid="2766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9"/>
          <p:cNvSpPr>
            <a:spLocks noChangeArrowheads="1"/>
          </p:cNvSpPr>
          <p:nvPr/>
        </p:nvSpPr>
        <p:spPr bwMode="auto">
          <a:xfrm>
            <a:off x="234950" y="692150"/>
            <a:ext cx="8686800" cy="5833194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62" name="Rectangle 37"/>
          <p:cNvSpPr>
            <a:spLocks noChangeArrowheads="1"/>
          </p:cNvSpPr>
          <p:nvPr/>
        </p:nvSpPr>
        <p:spPr bwMode="auto">
          <a:xfrm>
            <a:off x="611188" y="130175"/>
            <a:ext cx="8229600" cy="4905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Ca</a:t>
            </a:r>
            <a:r>
              <a:rPr lang="de-AT" altLang="de-DE" sz="2800" baseline="30000" dirty="0" smtClean="0">
                <a:solidFill>
                  <a:schemeClr val="tx2"/>
                </a:solidFill>
                <a:latin typeface="+mj-lt"/>
              </a:rPr>
              <a:t>2+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accumulation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domain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CAR in Orai1</a:t>
            </a:r>
            <a:endParaRPr lang="de-DE" altLang="de-DE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CAR dynamics.avi">
            <a:hlinkClick r:id="" action="ppaction://media"/>
          </p:cNvPr>
          <p:cNvSpPr>
            <a:spLocks noRot="1" noChangeAspect="1"/>
          </p:cNvSpPr>
          <p:nvPr>
            <a:videoFile r:link="rId1"/>
          </p:nvPr>
        </p:nvSpPr>
        <p:spPr bwMode="auto">
          <a:xfrm>
            <a:off x="4578350" y="981075"/>
            <a:ext cx="37957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/>
          </a:p>
        </p:txBody>
      </p:sp>
      <p:pic>
        <p:nvPicPr>
          <p:cNvPr id="5125" name="Picture 27" descr="hOrai1_VIEW_SIDE_Structure_fig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423124" cy="36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feld 2"/>
          <p:cNvSpPr txBox="1">
            <a:spLocks noChangeArrowheads="1"/>
          </p:cNvSpPr>
          <p:nvPr/>
        </p:nvSpPr>
        <p:spPr bwMode="auto">
          <a:xfrm>
            <a:off x="1547813" y="1211263"/>
            <a:ext cx="506412" cy="579437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altLang="de-DE"/>
          </a:p>
        </p:txBody>
      </p:sp>
      <p:pic>
        <p:nvPicPr>
          <p:cNvPr id="5128" name="Picture 7" descr="hOrai1_VIEW_SIDE_SelFilterIons_fi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284526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feld 1"/>
          <p:cNvSpPr txBox="1">
            <a:spLocks noChangeArrowheads="1"/>
          </p:cNvSpPr>
          <p:nvPr/>
        </p:nvSpPr>
        <p:spPr bwMode="auto">
          <a:xfrm>
            <a:off x="7380312" y="1340768"/>
            <a:ext cx="1512168" cy="25922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94615" tIns="48895" rIns="94615" bIns="48895"/>
          <a:lstStyle/>
          <a:p>
            <a:r>
              <a:rPr lang="de-AT" altLang="de-DE" sz="1600" dirty="0">
                <a:solidFill>
                  <a:schemeClr val="tx1"/>
                </a:solidFill>
                <a:latin typeface="Arial" charset="0"/>
              </a:rPr>
              <a:t>Ca</a:t>
            </a:r>
            <a:r>
              <a:rPr lang="de-AT" altLang="de-DE" sz="1600" baseline="30000" dirty="0">
                <a:solidFill>
                  <a:schemeClr val="tx1"/>
                </a:solidFill>
                <a:latin typeface="Arial" charset="0"/>
              </a:rPr>
              <a:t>2+</a:t>
            </a:r>
            <a:r>
              <a:rPr lang="de-AT" altLang="de-DE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altLang="de-DE" sz="1600" dirty="0" err="1">
                <a:solidFill>
                  <a:schemeClr val="tx1"/>
                </a:solidFill>
                <a:latin typeface="Arial" charset="0"/>
              </a:rPr>
              <a:t>accumulating</a:t>
            </a:r>
            <a:r>
              <a:rPr lang="de-AT" altLang="de-DE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altLang="de-DE" sz="1600" dirty="0" err="1">
                <a:solidFill>
                  <a:schemeClr val="tx1"/>
                </a:solidFill>
                <a:latin typeface="Arial" charset="0"/>
              </a:rPr>
              <a:t>region</a:t>
            </a:r>
            <a:r>
              <a:rPr lang="de-AT" altLang="de-DE" sz="1600" dirty="0">
                <a:solidFill>
                  <a:schemeClr val="tx1"/>
                </a:solidFill>
                <a:latin typeface="Arial" charset="0"/>
              </a:rPr>
              <a:t> (CAR) </a:t>
            </a:r>
          </a:p>
          <a:p>
            <a:r>
              <a:rPr lang="de-AT" altLang="de-DE" sz="1600" dirty="0">
                <a:solidFill>
                  <a:schemeClr val="tx1"/>
                </a:solidFill>
                <a:latin typeface="Arial" charset="0"/>
              </a:rPr>
              <a:t>D110</a:t>
            </a:r>
          </a:p>
          <a:p>
            <a:endParaRPr lang="de-AT" altLang="de-DE" sz="1600" dirty="0" smtClean="0">
              <a:solidFill>
                <a:schemeClr val="tx1"/>
              </a:solidFill>
              <a:latin typeface="Arial" charset="0"/>
            </a:endParaRPr>
          </a:p>
          <a:p>
            <a:endParaRPr lang="de-AT" altLang="de-DE" sz="1600" dirty="0">
              <a:solidFill>
                <a:schemeClr val="tx1"/>
              </a:solidFill>
              <a:latin typeface="Arial" charset="0"/>
            </a:endParaRPr>
          </a:p>
          <a:p>
            <a:r>
              <a:rPr lang="de-AT" altLang="de-DE" sz="1600" dirty="0" err="1">
                <a:solidFill>
                  <a:schemeClr val="tx1"/>
                </a:solidFill>
                <a:latin typeface="Arial" charset="0"/>
              </a:rPr>
              <a:t>Selectivitiy</a:t>
            </a:r>
            <a:r>
              <a:rPr lang="de-AT" altLang="de-DE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AT" altLang="de-DE" sz="1600" dirty="0" err="1">
                <a:solidFill>
                  <a:schemeClr val="tx1"/>
                </a:solidFill>
                <a:latin typeface="Arial" charset="0"/>
              </a:rPr>
              <a:t>fiter</a:t>
            </a:r>
            <a:r>
              <a:rPr lang="de-AT" altLang="de-DE" sz="16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r>
              <a:rPr lang="de-AT" altLang="de-DE" sz="1600" dirty="0">
                <a:solidFill>
                  <a:schemeClr val="tx1"/>
                </a:solidFill>
                <a:latin typeface="Arial" charset="0"/>
              </a:rPr>
              <a:t>E106</a:t>
            </a:r>
            <a:endParaRPr lang="de-DE" altLang="de-DE" sz="1600" dirty="0">
              <a:solidFill>
                <a:schemeClr val="tx1"/>
              </a:solidFill>
            </a:endParaRP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395536" y="879103"/>
            <a:ext cx="33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4211960" y="836712"/>
            <a:ext cx="33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AT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4" name="Textfeld 16"/>
          <p:cNvSpPr txBox="1">
            <a:spLocks noChangeArrowheads="1"/>
          </p:cNvSpPr>
          <p:nvPr/>
        </p:nvSpPr>
        <p:spPr bwMode="auto">
          <a:xfrm>
            <a:off x="5868144" y="6165304"/>
            <a:ext cx="295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AT" altLang="de-DE" sz="1400" dirty="0" smtClean="0">
                <a:solidFill>
                  <a:schemeClr val="tx1"/>
                </a:solidFill>
              </a:rPr>
              <a:t>Frischauf et al. </a:t>
            </a:r>
            <a:r>
              <a:rPr lang="de-AT" altLang="de-DE" sz="1400" dirty="0">
                <a:solidFill>
                  <a:schemeClr val="tx1"/>
                </a:solidFill>
              </a:rPr>
              <a:t>(</a:t>
            </a:r>
            <a:r>
              <a:rPr lang="de-AT" altLang="de-DE" sz="1400" dirty="0" smtClean="0">
                <a:solidFill>
                  <a:schemeClr val="tx1"/>
                </a:solidFill>
              </a:rPr>
              <a:t>2015) </a:t>
            </a:r>
            <a:r>
              <a:rPr lang="de-AT" altLang="de-DE" sz="1400" b="1" dirty="0" smtClean="0">
                <a:solidFill>
                  <a:schemeClr val="tx1"/>
                </a:solidFill>
              </a:rPr>
              <a:t>Sci</a:t>
            </a:r>
            <a:r>
              <a:rPr lang="de-AT" altLang="de-DE" sz="1400" b="1" dirty="0" smtClean="0"/>
              <a:t>ence Signal.</a:t>
            </a:r>
            <a:endParaRPr lang="de-AT" altLang="de-DE" sz="1400" b="1" dirty="0" smtClean="0">
              <a:solidFill>
                <a:schemeClr val="tx1"/>
              </a:solidFill>
            </a:endParaRPr>
          </a:p>
          <a:p>
            <a:endParaRPr lang="de-AT" altLang="de-DE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0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9"/>
          <p:cNvSpPr>
            <a:spLocks noChangeArrowheads="1"/>
          </p:cNvSpPr>
          <p:nvPr/>
        </p:nvSpPr>
        <p:spPr bwMode="auto">
          <a:xfrm>
            <a:off x="234950" y="692150"/>
            <a:ext cx="8686800" cy="5915312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0" y="764704"/>
            <a:ext cx="7831406" cy="298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7"/>
          <p:cNvSpPr>
            <a:spLocks noChangeArrowheads="1"/>
          </p:cNvSpPr>
          <p:nvPr/>
        </p:nvSpPr>
        <p:spPr bwMode="auto">
          <a:xfrm>
            <a:off x="611188" y="130175"/>
            <a:ext cx="8229600" cy="4905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Molecular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dynamics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simulations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predict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CAR in Orai1</a:t>
            </a:r>
            <a:endParaRPr lang="de-DE" altLang="de-DE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929340" cy="281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16"/>
          <p:cNvSpPr txBox="1">
            <a:spLocks noChangeArrowheads="1"/>
          </p:cNvSpPr>
          <p:nvPr/>
        </p:nvSpPr>
        <p:spPr bwMode="auto">
          <a:xfrm>
            <a:off x="5796136" y="6362164"/>
            <a:ext cx="295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AT" altLang="de-DE" sz="1400" dirty="0" smtClean="0">
                <a:solidFill>
                  <a:schemeClr val="tx1"/>
                </a:solidFill>
              </a:rPr>
              <a:t>Frischauf et al. </a:t>
            </a:r>
            <a:r>
              <a:rPr lang="de-AT" altLang="de-DE" sz="1400" dirty="0">
                <a:solidFill>
                  <a:schemeClr val="tx1"/>
                </a:solidFill>
              </a:rPr>
              <a:t>(</a:t>
            </a:r>
            <a:r>
              <a:rPr lang="de-AT" altLang="de-DE" sz="1400" dirty="0" smtClean="0">
                <a:solidFill>
                  <a:schemeClr val="tx1"/>
                </a:solidFill>
              </a:rPr>
              <a:t>2015) </a:t>
            </a:r>
            <a:r>
              <a:rPr lang="de-AT" altLang="de-DE" sz="1400" b="1" dirty="0" smtClean="0">
                <a:solidFill>
                  <a:schemeClr val="tx1"/>
                </a:solidFill>
              </a:rPr>
              <a:t>Sci</a:t>
            </a:r>
            <a:r>
              <a:rPr lang="de-AT" altLang="de-DE" sz="1400" b="1" dirty="0" smtClean="0"/>
              <a:t>ence Signal.</a:t>
            </a:r>
            <a:endParaRPr lang="de-AT" altLang="de-DE" sz="1400" b="1" dirty="0" smtClean="0">
              <a:solidFill>
                <a:schemeClr val="tx1"/>
              </a:solidFill>
            </a:endParaRPr>
          </a:p>
          <a:p>
            <a:endParaRPr lang="de-AT" altLang="de-DE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3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9"/>
          <p:cNvSpPr>
            <a:spLocks noChangeArrowheads="1"/>
          </p:cNvSpPr>
          <p:nvPr/>
        </p:nvSpPr>
        <p:spPr bwMode="auto">
          <a:xfrm>
            <a:off x="234950" y="908174"/>
            <a:ext cx="8686800" cy="5545162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467329"/>
              </p:ext>
            </p:extLst>
          </p:nvPr>
        </p:nvGraphicFramePr>
        <p:xfrm>
          <a:off x="4932040" y="1107720"/>
          <a:ext cx="3323520" cy="232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Graph" r:id="rId3" imgW="4155034" imgH="2901696" progId="Origin50.Graph">
                  <p:embed/>
                </p:oleObj>
              </mc:Choice>
              <mc:Fallback>
                <p:oleObj name="Graph" r:id="rId3" imgW="4155034" imgH="2901696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107720"/>
                        <a:ext cx="3323520" cy="232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824036"/>
              </p:ext>
            </p:extLst>
          </p:nvPr>
        </p:nvGraphicFramePr>
        <p:xfrm>
          <a:off x="539552" y="3772016"/>
          <a:ext cx="3323520" cy="232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Graph" r:id="rId5" imgW="4155034" imgH="2901696" progId="Origin50.Graph">
                  <p:embed/>
                </p:oleObj>
              </mc:Choice>
              <mc:Fallback>
                <p:oleObj name="Graph" r:id="rId5" imgW="4155034" imgH="2901696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72016"/>
                        <a:ext cx="3323520" cy="232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871966"/>
              </p:ext>
            </p:extLst>
          </p:nvPr>
        </p:nvGraphicFramePr>
        <p:xfrm>
          <a:off x="4704864" y="3772016"/>
          <a:ext cx="3323520" cy="232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Graph" r:id="rId7" imgW="4155034" imgH="2901696" progId="Origin50.Graph">
                  <p:embed/>
                </p:oleObj>
              </mc:Choice>
              <mc:Fallback>
                <p:oleObj name="Graph" r:id="rId7" imgW="4155034" imgH="2901696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864" y="3772016"/>
                        <a:ext cx="3323520" cy="23212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119221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5908228" y="1196752"/>
            <a:ext cx="2376264" cy="24130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STIM1 + Orai1-D110A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Textfeld 2"/>
          <p:cNvSpPr txBox="1">
            <a:spLocks noChangeArrowheads="1"/>
          </p:cNvSpPr>
          <p:nvPr/>
        </p:nvSpPr>
        <p:spPr bwMode="auto">
          <a:xfrm>
            <a:off x="5908228" y="955452"/>
            <a:ext cx="1763713" cy="241300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STIM1 + Orai1</a:t>
            </a:r>
            <a:endParaRPr kumimoji="0" lang="de-DE" alt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449804" cy="16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1"/>
          <p:cNvSpPr txBox="1">
            <a:spLocks noChangeArrowheads="1"/>
          </p:cNvSpPr>
          <p:nvPr/>
        </p:nvSpPr>
        <p:spPr bwMode="auto">
          <a:xfrm>
            <a:off x="1547664" y="3501008"/>
            <a:ext cx="1537394" cy="6885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STIM1 + Orai1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Textfeld 1"/>
          <p:cNvSpPr txBox="1">
            <a:spLocks noChangeArrowheads="1"/>
          </p:cNvSpPr>
          <p:nvPr/>
        </p:nvSpPr>
        <p:spPr bwMode="auto">
          <a:xfrm>
            <a:off x="5364088" y="3532525"/>
            <a:ext cx="2267769" cy="6885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4615" tIns="48895" rIns="94615" bIns="488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STIM1 + Orai1-D110A</a:t>
            </a:r>
            <a:endParaRPr kumimoji="0" lang="de-DE" alt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395536" y="909046"/>
            <a:ext cx="33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AT" alt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5" name="Textfeld 5"/>
          <p:cNvSpPr txBox="1">
            <a:spLocks noChangeArrowheads="1"/>
          </p:cNvSpPr>
          <p:nvPr/>
        </p:nvSpPr>
        <p:spPr bwMode="auto">
          <a:xfrm>
            <a:off x="4845340" y="976387"/>
            <a:ext cx="33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DE" altLang="de-DE" dirty="0">
                <a:solidFill>
                  <a:schemeClr val="tx1"/>
                </a:solidFill>
                <a:cs typeface="Arial" pitchFamily="34" charset="0"/>
              </a:rPr>
              <a:t>b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6" name="Textfeld 5"/>
          <p:cNvSpPr txBox="1">
            <a:spLocks noChangeArrowheads="1"/>
          </p:cNvSpPr>
          <p:nvPr/>
        </p:nvSpPr>
        <p:spPr bwMode="auto">
          <a:xfrm>
            <a:off x="522992" y="3429000"/>
            <a:ext cx="33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AT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Textfeld 5"/>
          <p:cNvSpPr txBox="1">
            <a:spLocks noChangeArrowheads="1"/>
          </p:cNvSpPr>
          <p:nvPr/>
        </p:nvSpPr>
        <p:spPr bwMode="auto">
          <a:xfrm>
            <a:off x="4845340" y="3429000"/>
            <a:ext cx="339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AT" alt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endParaRPr kumimoji="0" lang="de-DE" alt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-36512" y="-99392"/>
            <a:ext cx="8229600" cy="949319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Orai1 CAR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increases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Ca</a:t>
            </a:r>
            <a:r>
              <a:rPr lang="de-AT" altLang="de-DE" sz="2800" baseline="30000" dirty="0" smtClean="0">
                <a:solidFill>
                  <a:schemeClr val="tx2"/>
                </a:solidFill>
                <a:latin typeface="+mj-lt"/>
              </a:rPr>
              <a:t>2+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currents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at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physiological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environmental Ca</a:t>
            </a:r>
            <a:r>
              <a:rPr lang="de-AT" altLang="de-DE" sz="2800" baseline="30000" dirty="0" smtClean="0">
                <a:solidFill>
                  <a:schemeClr val="tx2"/>
                </a:solidFill>
                <a:latin typeface="+mj-lt"/>
              </a:rPr>
              <a:t>2+</a:t>
            </a:r>
            <a:r>
              <a:rPr lang="de-AT" altLang="de-DE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+mj-lt"/>
              </a:rPr>
              <a:t>levels</a:t>
            </a:r>
            <a:endParaRPr lang="de-AT" altLang="de-DE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extfeld 16"/>
          <p:cNvSpPr txBox="1">
            <a:spLocks noChangeArrowheads="1"/>
          </p:cNvSpPr>
          <p:nvPr/>
        </p:nvSpPr>
        <p:spPr bwMode="auto">
          <a:xfrm>
            <a:off x="4932040" y="5877272"/>
            <a:ext cx="29523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AT" altLang="de-DE" sz="1400" dirty="0" smtClean="0">
                <a:solidFill>
                  <a:schemeClr val="tx1"/>
                </a:solidFill>
              </a:rPr>
              <a:t>Frischauf et al. </a:t>
            </a:r>
            <a:r>
              <a:rPr lang="de-AT" altLang="de-DE" sz="1400" dirty="0">
                <a:solidFill>
                  <a:schemeClr val="tx1"/>
                </a:solidFill>
              </a:rPr>
              <a:t>(</a:t>
            </a:r>
            <a:r>
              <a:rPr lang="de-AT" altLang="de-DE" sz="1400" dirty="0" smtClean="0">
                <a:solidFill>
                  <a:schemeClr val="tx1"/>
                </a:solidFill>
              </a:rPr>
              <a:t>2015) </a:t>
            </a:r>
            <a:r>
              <a:rPr lang="de-AT" altLang="de-DE" sz="1400" b="1" dirty="0" smtClean="0">
                <a:solidFill>
                  <a:schemeClr val="tx1"/>
                </a:solidFill>
              </a:rPr>
              <a:t>Sci</a:t>
            </a:r>
            <a:r>
              <a:rPr lang="de-AT" altLang="de-DE" sz="1400" b="1" dirty="0" smtClean="0"/>
              <a:t>ence Signal.</a:t>
            </a:r>
            <a:endParaRPr lang="de-AT" altLang="de-DE" sz="1400" b="1" dirty="0" smtClean="0">
              <a:solidFill>
                <a:schemeClr val="tx1"/>
              </a:solidFill>
            </a:endParaRPr>
          </a:p>
          <a:p>
            <a:endParaRPr lang="de-AT" altLang="de-DE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323528" y="255414"/>
            <a:ext cx="83335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800" u="sng" dirty="0" smtClean="0">
                <a:solidFill>
                  <a:schemeClr val="tx1"/>
                </a:solidFill>
              </a:rPr>
              <a:t>Thanks to:</a:t>
            </a:r>
          </a:p>
          <a:p>
            <a:pPr algn="just"/>
            <a:r>
              <a:rPr lang="en-GB" sz="1800" u="sng" dirty="0" smtClean="0">
                <a:solidFill>
                  <a:schemeClr val="tx1"/>
                </a:solidFill>
              </a:rPr>
              <a:t>Linz, Austria:</a:t>
            </a:r>
          </a:p>
          <a:p>
            <a:pPr algn="just"/>
            <a:r>
              <a:rPr lang="en-GB" sz="1800" u="sng" dirty="0" smtClean="0">
                <a:solidFill>
                  <a:schemeClr val="tx1"/>
                </a:solidFill>
              </a:rPr>
              <a:t>current colleagues:</a:t>
            </a:r>
          </a:p>
          <a:p>
            <a:pPr algn="just"/>
            <a:r>
              <a:rPr lang="en-GB" sz="1800" dirty="0" smtClean="0">
                <a:solidFill>
                  <a:schemeClr val="tx1"/>
                </a:solidFill>
              </a:rPr>
              <a:t>Irene Frischauf, Martin </a:t>
            </a:r>
            <a:r>
              <a:rPr lang="en-GB" sz="1800" dirty="0" err="1" smtClean="0">
                <a:solidFill>
                  <a:schemeClr val="tx1"/>
                </a:solidFill>
              </a:rPr>
              <a:t>Muik</a:t>
            </a:r>
            <a:r>
              <a:rPr lang="en-GB" sz="1800" dirty="0" smtClean="0">
                <a:solidFill>
                  <a:schemeClr val="tx1"/>
                </a:solidFill>
              </a:rPr>
              <a:t>, Marc </a:t>
            </a:r>
            <a:r>
              <a:rPr lang="en-GB" sz="1800" dirty="0" err="1" smtClean="0">
                <a:solidFill>
                  <a:schemeClr val="tx1"/>
                </a:solidFill>
              </a:rPr>
              <a:t>Fahrner</a:t>
            </a:r>
            <a:r>
              <a:rPr lang="en-GB" sz="1800" dirty="0" smtClean="0">
                <a:solidFill>
                  <a:schemeClr val="tx1"/>
                </a:solidFill>
              </a:rPr>
              <a:t>, Isabella </a:t>
            </a:r>
            <a:r>
              <a:rPr lang="en-GB" sz="1800" dirty="0" err="1" smtClean="0">
                <a:solidFill>
                  <a:schemeClr val="tx1"/>
                </a:solidFill>
              </a:rPr>
              <a:t>Derler</a:t>
            </a:r>
            <a:r>
              <a:rPr lang="en-GB" sz="1800" dirty="0" smtClean="0">
                <a:solidFill>
                  <a:schemeClr val="tx1"/>
                </a:solidFill>
              </a:rPr>
              <a:t>, Adela </a:t>
            </a:r>
            <a:r>
              <a:rPr lang="en-GB" sz="1800" dirty="0" err="1" smtClean="0">
                <a:solidFill>
                  <a:schemeClr val="tx1"/>
                </a:solidFill>
              </a:rPr>
              <a:t>Krizova</a:t>
            </a:r>
            <a:r>
              <a:rPr lang="en-GB" sz="1800" dirty="0" smtClean="0">
                <a:solidFill>
                  <a:schemeClr val="tx1"/>
                </a:solidFill>
              </a:rPr>
              <a:t>, Michael Stadlbauer, Carmen </a:t>
            </a:r>
            <a:r>
              <a:rPr lang="en-GB" sz="1800" dirty="0" err="1" smtClean="0">
                <a:solidFill>
                  <a:schemeClr val="tx1"/>
                </a:solidFill>
              </a:rPr>
              <a:t>Butorac</a:t>
            </a:r>
            <a:r>
              <a:rPr lang="en-GB" sz="1800" dirty="0" smtClean="0">
                <a:solidFill>
                  <a:schemeClr val="tx1"/>
                </a:solidFill>
              </a:rPr>
              <a:t>, Victoria </a:t>
            </a:r>
            <a:r>
              <a:rPr lang="en-GB" sz="1800" dirty="0" err="1" smtClean="0">
                <a:solidFill>
                  <a:schemeClr val="tx1"/>
                </a:solidFill>
              </a:rPr>
              <a:t>Lunz</a:t>
            </a:r>
            <a:r>
              <a:rPr lang="en-GB" sz="1800" dirty="0" smtClean="0">
                <a:solidFill>
                  <a:schemeClr val="tx1"/>
                </a:solidFill>
              </a:rPr>
              <a:t>, Christoph </a:t>
            </a:r>
            <a:r>
              <a:rPr lang="en-GB" sz="1800" dirty="0" err="1" smtClean="0">
                <a:solidFill>
                  <a:schemeClr val="tx1"/>
                </a:solidFill>
              </a:rPr>
              <a:t>Romanin</a:t>
            </a:r>
            <a:endParaRPr lang="en-GB" sz="1800" dirty="0" smtClean="0">
              <a:solidFill>
                <a:schemeClr val="tx1"/>
              </a:solidFill>
            </a:endParaRPr>
          </a:p>
          <a:p>
            <a:endParaRPr lang="en-US" altLang="de-DE" sz="1800" u="sng" dirty="0" smtClean="0">
              <a:solidFill>
                <a:srgbClr val="000000"/>
              </a:solidFill>
            </a:endParaRPr>
          </a:p>
          <a:p>
            <a:r>
              <a:rPr lang="en-US" altLang="de-DE" sz="1800" u="sng" dirty="0" smtClean="0">
                <a:solidFill>
                  <a:srgbClr val="000000"/>
                </a:solidFill>
              </a:rPr>
              <a:t>My team:</a:t>
            </a:r>
          </a:p>
          <a:p>
            <a:r>
              <a:rPr lang="en-GB" sz="1800" dirty="0">
                <a:solidFill>
                  <a:schemeClr val="tx1"/>
                </a:solidFill>
              </a:rPr>
              <a:t>Monika </a:t>
            </a:r>
            <a:r>
              <a:rPr lang="en-GB" sz="1800" dirty="0" err="1">
                <a:solidFill>
                  <a:schemeClr val="tx1"/>
                </a:solidFill>
              </a:rPr>
              <a:t>Litviňuková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err="1" smtClean="0">
                <a:solidFill>
                  <a:schemeClr val="tx1"/>
                </a:solidFill>
              </a:rPr>
              <a:t>Romana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  <a:r>
              <a:rPr lang="en-GB" sz="1800" dirty="0" err="1" smtClean="0">
                <a:solidFill>
                  <a:schemeClr val="tx1"/>
                </a:solidFill>
              </a:rPr>
              <a:t>Schober</a:t>
            </a:r>
            <a:endParaRPr lang="en-US" altLang="de-DE" sz="1800" u="sng" dirty="0">
              <a:solidFill>
                <a:srgbClr val="000000"/>
              </a:solidFill>
            </a:endParaRPr>
          </a:p>
          <a:p>
            <a:endParaRPr lang="en-US" altLang="de-DE" sz="1800" u="sng" dirty="0">
              <a:solidFill>
                <a:srgbClr val="000000"/>
              </a:solidFill>
            </a:endParaRPr>
          </a:p>
          <a:p>
            <a:r>
              <a:rPr lang="en-US" altLang="de-DE" sz="1800" u="sng" dirty="0" smtClean="0">
                <a:solidFill>
                  <a:srgbClr val="000000"/>
                </a:solidFill>
              </a:rPr>
              <a:t>Toronto</a:t>
            </a:r>
            <a:r>
              <a:rPr lang="en-US" altLang="de-DE" sz="1800" u="sng" dirty="0">
                <a:solidFill>
                  <a:srgbClr val="000000"/>
                </a:solidFill>
              </a:rPr>
              <a:t>, Canada:</a:t>
            </a:r>
          </a:p>
          <a:p>
            <a:r>
              <a:rPr lang="en-US" altLang="de-DE" sz="1800" dirty="0">
                <a:solidFill>
                  <a:srgbClr val="000000"/>
                </a:solidFill>
              </a:rPr>
              <a:t>Peter </a:t>
            </a:r>
            <a:r>
              <a:rPr lang="en-US" altLang="de-DE" sz="1800" dirty="0" err="1">
                <a:solidFill>
                  <a:srgbClr val="000000"/>
                </a:solidFill>
              </a:rPr>
              <a:t>Stathopulos</a:t>
            </a:r>
            <a:r>
              <a:rPr lang="en-US" altLang="de-DE" sz="1800" dirty="0">
                <a:solidFill>
                  <a:srgbClr val="000000"/>
                </a:solidFill>
              </a:rPr>
              <a:t>, Li Zeng, </a:t>
            </a:r>
            <a:r>
              <a:rPr lang="en-US" altLang="de-DE" sz="1800" dirty="0" err="1">
                <a:solidFill>
                  <a:srgbClr val="000000"/>
                </a:solidFill>
              </a:rPr>
              <a:t>Mitsuiko</a:t>
            </a:r>
            <a:r>
              <a:rPr lang="en-US" altLang="de-DE" sz="1800" dirty="0">
                <a:solidFill>
                  <a:srgbClr val="000000"/>
                </a:solidFill>
              </a:rPr>
              <a:t> </a:t>
            </a:r>
            <a:r>
              <a:rPr lang="en-US" altLang="de-DE" sz="1800" dirty="0" err="1">
                <a:solidFill>
                  <a:srgbClr val="000000"/>
                </a:solidFill>
              </a:rPr>
              <a:t>Ikura</a:t>
            </a:r>
            <a:endParaRPr lang="en-US" altLang="de-DE" sz="1800" dirty="0">
              <a:solidFill>
                <a:srgbClr val="000000"/>
              </a:solidFill>
            </a:endParaRPr>
          </a:p>
          <a:p>
            <a:endParaRPr lang="en-US" altLang="de-DE" sz="1800" u="sng" dirty="0">
              <a:solidFill>
                <a:srgbClr val="000000"/>
              </a:solidFill>
            </a:endParaRPr>
          </a:p>
          <a:p>
            <a:r>
              <a:rPr lang="en-US" altLang="de-DE" sz="1800" u="sng" dirty="0" err="1">
                <a:solidFill>
                  <a:srgbClr val="000000"/>
                </a:solidFill>
              </a:rPr>
              <a:t>Nove</a:t>
            </a:r>
            <a:r>
              <a:rPr lang="en-US" altLang="de-DE" sz="1800" u="sng" dirty="0">
                <a:solidFill>
                  <a:srgbClr val="000000"/>
                </a:solidFill>
              </a:rPr>
              <a:t> </a:t>
            </a:r>
            <a:r>
              <a:rPr lang="en-US" altLang="de-DE" sz="1800" u="sng" dirty="0" err="1">
                <a:solidFill>
                  <a:srgbClr val="000000"/>
                </a:solidFill>
              </a:rPr>
              <a:t>Hrady</a:t>
            </a:r>
            <a:r>
              <a:rPr lang="en-US" altLang="de-DE" sz="1800" u="sng" dirty="0">
                <a:solidFill>
                  <a:srgbClr val="000000"/>
                </a:solidFill>
              </a:rPr>
              <a:t>, Czech Republic:</a:t>
            </a:r>
          </a:p>
          <a:p>
            <a:pPr eaLnBrk="1" hangingPunct="1"/>
            <a:r>
              <a:rPr lang="en-GB" sz="1800" dirty="0" err="1">
                <a:solidFill>
                  <a:schemeClr val="tx1"/>
                </a:solidFill>
              </a:rPr>
              <a:t>Vasilina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Zayats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US" sz="1800" dirty="0">
                <a:solidFill>
                  <a:schemeClr val="tx1"/>
                </a:solidFill>
              </a:rPr>
              <a:t>Saurabh K. Pandey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Rüdiger</a:t>
            </a:r>
            <a:r>
              <a:rPr lang="en-GB" sz="1800" dirty="0">
                <a:solidFill>
                  <a:schemeClr val="tx1"/>
                </a:solidFill>
              </a:rPr>
              <a:t> H. </a:t>
            </a:r>
            <a:r>
              <a:rPr lang="en-GB" sz="1800" dirty="0" err="1">
                <a:solidFill>
                  <a:schemeClr val="tx1"/>
                </a:solidFill>
              </a:rPr>
              <a:t>Ettrich</a:t>
            </a:r>
            <a:endParaRPr lang="en-GB" sz="1800" dirty="0">
              <a:solidFill>
                <a:schemeClr val="tx1"/>
              </a:solidFill>
            </a:endParaRPr>
          </a:p>
          <a:p>
            <a:pPr eaLnBrk="1" hangingPunct="1"/>
            <a:endParaRPr lang="en-GB" altLang="de-DE" sz="1800" dirty="0">
              <a:solidFill>
                <a:schemeClr val="tx1"/>
              </a:solidFill>
            </a:endParaRPr>
          </a:p>
          <a:p>
            <a:pPr eaLnBrk="1" hangingPunct="1"/>
            <a:r>
              <a:rPr lang="en-GB" sz="1800" u="sng" dirty="0">
                <a:solidFill>
                  <a:schemeClr val="tx1"/>
                </a:solidFill>
              </a:rPr>
              <a:t>Homburg, Germany:</a:t>
            </a:r>
          </a:p>
          <a:p>
            <a:pPr eaLnBrk="1" hangingPunct="1"/>
            <a:r>
              <a:rPr lang="en-GB" sz="1800" dirty="0">
                <a:solidFill>
                  <a:schemeClr val="tx1"/>
                </a:solidFill>
              </a:rPr>
              <a:t>Ivan </a:t>
            </a:r>
            <a:r>
              <a:rPr lang="en-GB" sz="1800" dirty="0" err="1" smtClean="0">
                <a:solidFill>
                  <a:schemeClr val="tx1"/>
                </a:solidFill>
              </a:rPr>
              <a:t>Bogeski</a:t>
            </a:r>
            <a:endParaRPr lang="en-GB" sz="1800" dirty="0" smtClean="0">
              <a:solidFill>
                <a:schemeClr val="tx1"/>
              </a:solidFill>
            </a:endParaRPr>
          </a:p>
          <a:p>
            <a:pPr eaLnBrk="1" hangingPunct="1"/>
            <a:endParaRPr lang="en-GB" altLang="de-DE" sz="1800" dirty="0">
              <a:solidFill>
                <a:schemeClr val="tx1"/>
              </a:solidFill>
            </a:endParaRPr>
          </a:p>
          <a:p>
            <a:pPr algn="just"/>
            <a:endParaRPr lang="en-GB" sz="2000" dirty="0" smtClean="0">
              <a:solidFill>
                <a:schemeClr val="tx1"/>
              </a:solidFill>
            </a:endParaRPr>
          </a:p>
          <a:p>
            <a:pPr algn="just"/>
            <a:endParaRPr lang="de-AT" sz="2000" dirty="0">
              <a:solidFill>
                <a:schemeClr val="tx1"/>
              </a:solidFill>
            </a:endParaRPr>
          </a:p>
        </p:txBody>
      </p:sp>
      <p:graphicFrame>
        <p:nvGraphicFramePr>
          <p:cNvPr id="2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64558"/>
              </p:ext>
            </p:extLst>
          </p:nvPr>
        </p:nvGraphicFramePr>
        <p:xfrm>
          <a:off x="5148064" y="4725144"/>
          <a:ext cx="3476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r:id="rId4" imgW="3476190" imgH="542857" progId="PBrush">
                  <p:embed/>
                </p:oleObj>
              </mc:Choice>
              <mc:Fallback>
                <p:oleObj r:id="rId4" imgW="3476190" imgH="54285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25144"/>
                        <a:ext cx="34766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3275856" y="4509120"/>
            <a:ext cx="51845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altLang="de-DE" sz="2000" dirty="0" err="1">
                <a:solidFill>
                  <a:srgbClr val="000000"/>
                </a:solidFill>
              </a:rPr>
              <a:t>Supported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  <a:r>
              <a:rPr lang="de-DE" altLang="de-DE" sz="2000" dirty="0" err="1">
                <a:solidFill>
                  <a:srgbClr val="000000"/>
                </a:solidFill>
              </a:rPr>
              <a:t>by</a:t>
            </a:r>
            <a:r>
              <a:rPr lang="de-DE" altLang="de-DE" sz="2000" dirty="0" smtClean="0">
                <a:solidFill>
                  <a:srgbClr val="000000"/>
                </a:solidFill>
              </a:rPr>
              <a:t>:</a:t>
            </a:r>
          </a:p>
          <a:p>
            <a:pPr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000" dirty="0">
              <a:solidFill>
                <a:srgbClr val="000000"/>
              </a:solidFill>
            </a:endParaRPr>
          </a:p>
          <a:p>
            <a:pPr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2000" dirty="0">
              <a:solidFill>
                <a:srgbClr val="000000"/>
              </a:solidFill>
            </a:endParaRPr>
          </a:p>
        </p:txBody>
      </p:sp>
      <p:sp>
        <p:nvSpPr>
          <p:cNvPr id="1053" name="AutoShape 29" descr="https://groupwise.jku.at/gw/webacc?action=Attachment.View&amp;User.context=746ff7b6412791c44a853b813c2c51c1aa983ea9&amp;Item.drn=_NTU1MjA4MTAuVU5JTElOWi50bi4xMDAuMTY2MzgzOS4xLjE5NDcwLjFAMTo3LlVOSUxJTloudG4uMTAwLjAuMS4wLjFAMTY-&amp;Item.Attachment.id=_NTU1MjA4MTAuVU5JTElOWi50bi4yMDAuMjAwMDA5QS4xLkI4OTVFLjFANDU6NTU1MjA4MTAuVU5JTElOWi50bi4xMDAuMTY2MzgzOS4xLjE5NDcwLjFAMTo3LlVOSUxJTloudG4uMTAwLjAuMS4wLjFAMTY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55" name="AutoShape 31" descr="https://groupwise.jku.at/gw/webacc?action=Attachment.View&amp;User.context=746ff7b6412791c44a853b813c2c51c1aa983ea9&amp;Item.drn=_NTU1MjA4MTAuVU5JTElOWi50bi4xMDAuMTY2MzgzOS4xLjE5NDcwLjFAMTo3LlVOSUxJTloudG4uMTAwLjAuMS4wLjFAMTY-&amp;Item.Attachment.id=_NTU1MjA4MTAuVU5JTElOWi50bi4yMDAuMjAwMDA5QS4xLkI4OTVFLjFANDU6NTU1MjA4MTAuVU5JTElOWi50bi4xMDAuMTY2MzgzOS4xLjE5NDcwLjFAMTo3LlVOSUxJTloudG4uMTAwLjAuMS4wLjFAMTY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057" name="AutoShape 33" descr="https://groupwise.jku.at/gw/webacc?action=Attachment.View&amp;User.context=746ff7b6412791c44a853b813c2c51c1aa983ea9&amp;Item.drn=_NTU1MjA4MTAuVU5JTElOWi50bi4xMDAuMTY2MzgzOS4xLjE5NDcwLjFAMTo3LlVOSUxJTloudG4uMTAwLjAuMS4wLjFAMTY-&amp;Item.Attachment.id=_NTU1MjA4MTAuVU5JTElOWi50bi4yMDAuMjAwMDA5QS4xLkI4OTVFLjFANDU6NTU1MjA4MTAuVU5JTElOWi50bi4xMDAuMTY2MzgzOS4xLjE5NDcwLjFAMTo3LlVOSUxJTloudG4uMTAwLjAuMS4wLjFAMTY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9223" name="Picture 7" descr="https://scontent-arn2-1.xx.fbcdn.net/v/t1.0-9/11698512_977957048902030_483003683961994071_n.png?oh=ed884ba3b533410a75d151c7b77400ab&amp;oe=5799ACD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5301208"/>
            <a:ext cx="1979712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70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5536" y="764704"/>
            <a:ext cx="8352928" cy="5688632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endParaRPr lang="de-DE" altLang="de-DE" sz="1800" i="0">
              <a:latin typeface="Arial" charset="0"/>
            </a:endParaRPr>
          </a:p>
        </p:txBody>
      </p:sp>
      <p:pic>
        <p:nvPicPr>
          <p:cNvPr id="278530" name="Picture 2" descr="http://www.uic.edu/classes/bios/bios100/lectures/49_14_T_cell_activation-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837469"/>
            <a:ext cx="4058584" cy="575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unten 3"/>
          <p:cNvSpPr/>
          <p:nvPr/>
        </p:nvSpPr>
        <p:spPr bwMode="auto">
          <a:xfrm rot="3127422">
            <a:off x="4465032" y="2609245"/>
            <a:ext cx="387052" cy="648072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Pfeil nach unten 5"/>
          <p:cNvSpPr/>
          <p:nvPr/>
        </p:nvSpPr>
        <p:spPr bwMode="auto">
          <a:xfrm rot="17927590">
            <a:off x="2357888" y="2851301"/>
            <a:ext cx="387052" cy="648072"/>
          </a:xfrm>
          <a:prstGeom prst="down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08963" cy="598488"/>
          </a:xfrm>
        </p:spPr>
        <p:txBody>
          <a:bodyPr>
            <a:normAutofit/>
          </a:bodyPr>
          <a:lstStyle/>
          <a:p>
            <a:r>
              <a:rPr lang="de-AT" sz="2800" dirty="0" smtClean="0"/>
              <a:t>Ca</a:t>
            </a:r>
            <a:r>
              <a:rPr lang="de-AT" sz="2800" baseline="30000" dirty="0" smtClean="0"/>
              <a:t>2+</a:t>
            </a:r>
            <a:r>
              <a:rPr lang="de-AT" sz="2800" dirty="0" smtClean="0"/>
              <a:t> </a:t>
            </a:r>
            <a:r>
              <a:rPr lang="de-AT" sz="2800" dirty="0" err="1" smtClean="0"/>
              <a:t>through</a:t>
            </a:r>
            <a:r>
              <a:rPr lang="de-AT" sz="2800" dirty="0" smtClean="0"/>
              <a:t> Orai1 </a:t>
            </a:r>
            <a:r>
              <a:rPr lang="de-AT" sz="2800" dirty="0" err="1" smtClean="0"/>
              <a:t>channels</a:t>
            </a:r>
            <a:r>
              <a:rPr lang="de-AT" sz="2800" dirty="0" smtClean="0"/>
              <a:t> </a:t>
            </a:r>
            <a:r>
              <a:rPr lang="de-AT" sz="2800" dirty="0" err="1" smtClean="0"/>
              <a:t>activates</a:t>
            </a:r>
            <a:r>
              <a:rPr lang="de-AT" sz="2800" dirty="0" smtClean="0"/>
              <a:t> immune </a:t>
            </a:r>
            <a:r>
              <a:rPr lang="de-AT" sz="2800" dirty="0" err="1" smtClean="0"/>
              <a:t>cells</a:t>
            </a:r>
            <a:endParaRPr lang="de-AT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4932040" y="2350745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7030A0"/>
                </a:solidFill>
              </a:rPr>
              <a:t>Ca</a:t>
            </a:r>
            <a:r>
              <a:rPr lang="de-AT" baseline="30000" dirty="0" smtClean="0">
                <a:solidFill>
                  <a:srgbClr val="7030A0"/>
                </a:solidFill>
              </a:rPr>
              <a:t>2+</a:t>
            </a:r>
            <a:endParaRPr lang="de-AT" dirty="0">
              <a:solidFill>
                <a:srgbClr val="7030A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619672" y="2618833"/>
            <a:ext cx="744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>
                <a:solidFill>
                  <a:srgbClr val="7030A0"/>
                </a:solidFill>
              </a:rPr>
              <a:t>Ca</a:t>
            </a:r>
            <a:r>
              <a:rPr lang="de-AT" baseline="30000" dirty="0" smtClean="0">
                <a:solidFill>
                  <a:srgbClr val="7030A0"/>
                </a:solidFill>
              </a:rPr>
              <a:t>2+</a:t>
            </a:r>
            <a:endParaRPr lang="de-AT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8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ussdiagramm: Verzögerung 5"/>
          <p:cNvSpPr/>
          <p:nvPr/>
        </p:nvSpPr>
        <p:spPr bwMode="auto">
          <a:xfrm rot="16200000">
            <a:off x="3019096" y="219365"/>
            <a:ext cx="2772171" cy="5807337"/>
          </a:xfrm>
          <a:prstGeom prst="flowChartDelay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395536" y="908720"/>
            <a:ext cx="8352928" cy="5688632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endParaRPr lang="de-DE" altLang="de-DE" sz="1800" i="0"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403350" y="981075"/>
            <a:ext cx="5976938" cy="3436938"/>
            <a:chOff x="884" y="618"/>
            <a:chExt cx="3765" cy="2165"/>
          </a:xfrm>
        </p:grpSpPr>
        <p:pic>
          <p:nvPicPr>
            <p:cNvPr id="7240" name="Picture 4" descr="G-protein_schem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09"/>
              <a:ext cx="3765" cy="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1" name="Rectangle 7"/>
            <p:cNvSpPr>
              <a:spLocks noChangeArrowheads="1"/>
            </p:cNvSpPr>
            <p:nvPr/>
          </p:nvSpPr>
          <p:spPr bwMode="auto">
            <a:xfrm>
              <a:off x="3198" y="618"/>
              <a:ext cx="680" cy="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AT" altLang="de-DE"/>
            </a:p>
          </p:txBody>
        </p:sp>
        <p:sp>
          <p:nvSpPr>
            <p:cNvPr id="7242" name="Rectangle 8"/>
            <p:cNvSpPr>
              <a:spLocks noChangeArrowheads="1"/>
            </p:cNvSpPr>
            <p:nvPr/>
          </p:nvSpPr>
          <p:spPr bwMode="auto">
            <a:xfrm>
              <a:off x="3833" y="845"/>
              <a:ext cx="362" cy="2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AT" altLang="de-DE"/>
            </a:p>
          </p:txBody>
        </p:sp>
        <p:sp>
          <p:nvSpPr>
            <p:cNvPr id="7243" name="Oval 15"/>
            <p:cNvSpPr>
              <a:spLocks noChangeArrowheads="1"/>
            </p:cNvSpPr>
            <p:nvPr/>
          </p:nvSpPr>
          <p:spPr bwMode="auto">
            <a:xfrm rot="1452910">
              <a:off x="3693" y="1262"/>
              <a:ext cx="405" cy="2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AT" altLang="de-DE"/>
            </a:p>
          </p:txBody>
        </p:sp>
        <p:sp>
          <p:nvSpPr>
            <p:cNvPr id="7244" name="Freeform 16"/>
            <p:cNvSpPr>
              <a:spLocks/>
            </p:cNvSpPr>
            <p:nvPr/>
          </p:nvSpPr>
          <p:spPr bwMode="auto">
            <a:xfrm>
              <a:off x="3056" y="1156"/>
              <a:ext cx="640" cy="268"/>
            </a:xfrm>
            <a:custGeom>
              <a:avLst/>
              <a:gdLst>
                <a:gd name="T0" fmla="*/ 20 w 640"/>
                <a:gd name="T1" fmla="*/ 0 h 268"/>
                <a:gd name="T2" fmla="*/ 72 w 640"/>
                <a:gd name="T3" fmla="*/ 72 h 268"/>
                <a:gd name="T4" fmla="*/ 168 w 640"/>
                <a:gd name="T5" fmla="*/ 108 h 268"/>
                <a:gd name="T6" fmla="*/ 236 w 640"/>
                <a:gd name="T7" fmla="*/ 160 h 268"/>
                <a:gd name="T8" fmla="*/ 308 w 640"/>
                <a:gd name="T9" fmla="*/ 164 h 268"/>
                <a:gd name="T10" fmla="*/ 412 w 640"/>
                <a:gd name="T11" fmla="*/ 180 h 268"/>
                <a:gd name="T12" fmla="*/ 452 w 640"/>
                <a:gd name="T13" fmla="*/ 192 h 268"/>
                <a:gd name="T14" fmla="*/ 580 w 640"/>
                <a:gd name="T15" fmla="*/ 172 h 268"/>
                <a:gd name="T16" fmla="*/ 632 w 640"/>
                <a:gd name="T17" fmla="*/ 176 h 268"/>
                <a:gd name="T18" fmla="*/ 600 w 640"/>
                <a:gd name="T19" fmla="*/ 268 h 268"/>
                <a:gd name="T20" fmla="*/ 456 w 640"/>
                <a:gd name="T21" fmla="*/ 244 h 268"/>
                <a:gd name="T22" fmla="*/ 308 w 640"/>
                <a:gd name="T23" fmla="*/ 240 h 268"/>
                <a:gd name="T24" fmla="*/ 236 w 640"/>
                <a:gd name="T25" fmla="*/ 212 h 268"/>
                <a:gd name="T26" fmla="*/ 92 w 640"/>
                <a:gd name="T27" fmla="*/ 160 h 268"/>
                <a:gd name="T28" fmla="*/ 56 w 640"/>
                <a:gd name="T29" fmla="*/ 128 h 268"/>
                <a:gd name="T30" fmla="*/ 24 w 640"/>
                <a:gd name="T31" fmla="*/ 68 h 268"/>
                <a:gd name="T32" fmla="*/ 8 w 640"/>
                <a:gd name="T33" fmla="*/ 44 h 268"/>
                <a:gd name="T34" fmla="*/ 0 w 640"/>
                <a:gd name="T35" fmla="*/ 20 h 268"/>
                <a:gd name="T36" fmla="*/ 20 w 640"/>
                <a:gd name="T37" fmla="*/ 0 h 2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0"/>
                <a:gd name="T58" fmla="*/ 0 h 268"/>
                <a:gd name="T59" fmla="*/ 640 w 640"/>
                <a:gd name="T60" fmla="*/ 268 h 2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0" h="268">
                  <a:moveTo>
                    <a:pt x="20" y="0"/>
                  </a:moveTo>
                  <a:cubicBezTo>
                    <a:pt x="29" y="27"/>
                    <a:pt x="44" y="63"/>
                    <a:pt x="72" y="72"/>
                  </a:cubicBezTo>
                  <a:cubicBezTo>
                    <a:pt x="93" y="104"/>
                    <a:pt x="134" y="105"/>
                    <a:pt x="168" y="108"/>
                  </a:cubicBezTo>
                  <a:cubicBezTo>
                    <a:pt x="199" y="116"/>
                    <a:pt x="213" y="157"/>
                    <a:pt x="236" y="160"/>
                  </a:cubicBezTo>
                  <a:cubicBezTo>
                    <a:pt x="260" y="163"/>
                    <a:pt x="284" y="163"/>
                    <a:pt x="308" y="164"/>
                  </a:cubicBezTo>
                  <a:cubicBezTo>
                    <a:pt x="344" y="169"/>
                    <a:pt x="376" y="177"/>
                    <a:pt x="412" y="180"/>
                  </a:cubicBezTo>
                  <a:cubicBezTo>
                    <a:pt x="426" y="183"/>
                    <a:pt x="452" y="192"/>
                    <a:pt x="452" y="192"/>
                  </a:cubicBezTo>
                  <a:cubicBezTo>
                    <a:pt x="498" y="189"/>
                    <a:pt x="534" y="177"/>
                    <a:pt x="580" y="172"/>
                  </a:cubicBezTo>
                  <a:cubicBezTo>
                    <a:pt x="598" y="166"/>
                    <a:pt x="614" y="171"/>
                    <a:pt x="632" y="176"/>
                  </a:cubicBezTo>
                  <a:cubicBezTo>
                    <a:pt x="639" y="212"/>
                    <a:pt x="640" y="255"/>
                    <a:pt x="600" y="268"/>
                  </a:cubicBezTo>
                  <a:cubicBezTo>
                    <a:pt x="552" y="264"/>
                    <a:pt x="503" y="246"/>
                    <a:pt x="456" y="244"/>
                  </a:cubicBezTo>
                  <a:cubicBezTo>
                    <a:pt x="407" y="242"/>
                    <a:pt x="357" y="241"/>
                    <a:pt x="308" y="240"/>
                  </a:cubicBezTo>
                  <a:cubicBezTo>
                    <a:pt x="276" y="235"/>
                    <a:pt x="264" y="221"/>
                    <a:pt x="236" y="212"/>
                  </a:cubicBezTo>
                  <a:cubicBezTo>
                    <a:pt x="199" y="175"/>
                    <a:pt x="142" y="166"/>
                    <a:pt x="92" y="160"/>
                  </a:cubicBezTo>
                  <a:cubicBezTo>
                    <a:pt x="78" y="150"/>
                    <a:pt x="70" y="138"/>
                    <a:pt x="56" y="128"/>
                  </a:cubicBezTo>
                  <a:cubicBezTo>
                    <a:pt x="49" y="107"/>
                    <a:pt x="35" y="87"/>
                    <a:pt x="24" y="68"/>
                  </a:cubicBezTo>
                  <a:cubicBezTo>
                    <a:pt x="19" y="60"/>
                    <a:pt x="13" y="52"/>
                    <a:pt x="8" y="44"/>
                  </a:cubicBezTo>
                  <a:cubicBezTo>
                    <a:pt x="3" y="37"/>
                    <a:pt x="0" y="20"/>
                    <a:pt x="0" y="20"/>
                  </a:cubicBezTo>
                  <a:cubicBezTo>
                    <a:pt x="26" y="3"/>
                    <a:pt x="31" y="11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45" name="Freeform 17"/>
            <p:cNvSpPr>
              <a:spLocks/>
            </p:cNvSpPr>
            <p:nvPr/>
          </p:nvSpPr>
          <p:spPr bwMode="auto">
            <a:xfrm>
              <a:off x="3703" y="1644"/>
              <a:ext cx="671" cy="539"/>
            </a:xfrm>
            <a:custGeom>
              <a:avLst/>
              <a:gdLst>
                <a:gd name="T0" fmla="*/ 21 w 671"/>
                <a:gd name="T1" fmla="*/ 440 h 539"/>
                <a:gd name="T2" fmla="*/ 81 w 671"/>
                <a:gd name="T3" fmla="*/ 432 h 539"/>
                <a:gd name="T4" fmla="*/ 153 w 671"/>
                <a:gd name="T5" fmla="*/ 396 h 539"/>
                <a:gd name="T6" fmla="*/ 205 w 671"/>
                <a:gd name="T7" fmla="*/ 388 h 539"/>
                <a:gd name="T8" fmla="*/ 241 w 671"/>
                <a:gd name="T9" fmla="*/ 376 h 539"/>
                <a:gd name="T10" fmla="*/ 297 w 671"/>
                <a:gd name="T11" fmla="*/ 332 h 539"/>
                <a:gd name="T12" fmla="*/ 325 w 671"/>
                <a:gd name="T13" fmla="*/ 300 h 539"/>
                <a:gd name="T14" fmla="*/ 337 w 671"/>
                <a:gd name="T15" fmla="*/ 260 h 539"/>
                <a:gd name="T16" fmla="*/ 381 w 671"/>
                <a:gd name="T17" fmla="*/ 140 h 539"/>
                <a:gd name="T18" fmla="*/ 429 w 671"/>
                <a:gd name="T19" fmla="*/ 104 h 539"/>
                <a:gd name="T20" fmla="*/ 485 w 671"/>
                <a:gd name="T21" fmla="*/ 52 h 539"/>
                <a:gd name="T22" fmla="*/ 569 w 671"/>
                <a:gd name="T23" fmla="*/ 0 h 539"/>
                <a:gd name="T24" fmla="*/ 629 w 671"/>
                <a:gd name="T25" fmla="*/ 16 h 539"/>
                <a:gd name="T26" fmla="*/ 477 w 671"/>
                <a:gd name="T27" fmla="*/ 324 h 539"/>
                <a:gd name="T28" fmla="*/ 389 w 671"/>
                <a:gd name="T29" fmla="*/ 420 h 539"/>
                <a:gd name="T30" fmla="*/ 321 w 671"/>
                <a:gd name="T31" fmla="*/ 468 h 539"/>
                <a:gd name="T32" fmla="*/ 285 w 671"/>
                <a:gd name="T33" fmla="*/ 492 h 539"/>
                <a:gd name="T34" fmla="*/ 253 w 671"/>
                <a:gd name="T35" fmla="*/ 504 h 539"/>
                <a:gd name="T36" fmla="*/ 221 w 671"/>
                <a:gd name="T37" fmla="*/ 512 h 539"/>
                <a:gd name="T38" fmla="*/ 21 w 671"/>
                <a:gd name="T39" fmla="*/ 488 h 539"/>
                <a:gd name="T40" fmla="*/ 17 w 671"/>
                <a:gd name="T41" fmla="*/ 476 h 539"/>
                <a:gd name="T42" fmla="*/ 5 w 671"/>
                <a:gd name="T43" fmla="*/ 468 h 539"/>
                <a:gd name="T44" fmla="*/ 21 w 671"/>
                <a:gd name="T45" fmla="*/ 440 h 53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1"/>
                <a:gd name="T70" fmla="*/ 0 h 539"/>
                <a:gd name="T71" fmla="*/ 671 w 671"/>
                <a:gd name="T72" fmla="*/ 539 h 53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1" h="539">
                  <a:moveTo>
                    <a:pt x="21" y="440"/>
                  </a:moveTo>
                  <a:cubicBezTo>
                    <a:pt x="24" y="440"/>
                    <a:pt x="67" y="440"/>
                    <a:pt x="81" y="432"/>
                  </a:cubicBezTo>
                  <a:cubicBezTo>
                    <a:pt x="109" y="417"/>
                    <a:pt x="123" y="406"/>
                    <a:pt x="153" y="396"/>
                  </a:cubicBezTo>
                  <a:cubicBezTo>
                    <a:pt x="170" y="390"/>
                    <a:pt x="188" y="392"/>
                    <a:pt x="205" y="388"/>
                  </a:cubicBezTo>
                  <a:cubicBezTo>
                    <a:pt x="217" y="385"/>
                    <a:pt x="241" y="376"/>
                    <a:pt x="241" y="376"/>
                  </a:cubicBezTo>
                  <a:cubicBezTo>
                    <a:pt x="254" y="357"/>
                    <a:pt x="275" y="339"/>
                    <a:pt x="297" y="332"/>
                  </a:cubicBezTo>
                  <a:cubicBezTo>
                    <a:pt x="306" y="319"/>
                    <a:pt x="316" y="313"/>
                    <a:pt x="325" y="300"/>
                  </a:cubicBezTo>
                  <a:cubicBezTo>
                    <a:pt x="328" y="286"/>
                    <a:pt x="337" y="260"/>
                    <a:pt x="337" y="260"/>
                  </a:cubicBezTo>
                  <a:cubicBezTo>
                    <a:pt x="340" y="207"/>
                    <a:pt x="331" y="165"/>
                    <a:pt x="381" y="140"/>
                  </a:cubicBezTo>
                  <a:cubicBezTo>
                    <a:pt x="391" y="124"/>
                    <a:pt x="412" y="113"/>
                    <a:pt x="429" y="104"/>
                  </a:cubicBezTo>
                  <a:cubicBezTo>
                    <a:pt x="444" y="82"/>
                    <a:pt x="461" y="64"/>
                    <a:pt x="485" y="52"/>
                  </a:cubicBezTo>
                  <a:cubicBezTo>
                    <a:pt x="503" y="24"/>
                    <a:pt x="542" y="18"/>
                    <a:pt x="569" y="0"/>
                  </a:cubicBezTo>
                  <a:cubicBezTo>
                    <a:pt x="597" y="3"/>
                    <a:pt x="608" y="2"/>
                    <a:pt x="629" y="16"/>
                  </a:cubicBezTo>
                  <a:cubicBezTo>
                    <a:pt x="671" y="141"/>
                    <a:pt x="545" y="236"/>
                    <a:pt x="477" y="324"/>
                  </a:cubicBezTo>
                  <a:cubicBezTo>
                    <a:pt x="450" y="358"/>
                    <a:pt x="426" y="395"/>
                    <a:pt x="389" y="420"/>
                  </a:cubicBezTo>
                  <a:cubicBezTo>
                    <a:pt x="371" y="447"/>
                    <a:pt x="347" y="451"/>
                    <a:pt x="321" y="468"/>
                  </a:cubicBezTo>
                  <a:cubicBezTo>
                    <a:pt x="306" y="478"/>
                    <a:pt x="302" y="484"/>
                    <a:pt x="285" y="492"/>
                  </a:cubicBezTo>
                  <a:cubicBezTo>
                    <a:pt x="275" y="497"/>
                    <a:pt x="264" y="500"/>
                    <a:pt x="253" y="504"/>
                  </a:cubicBezTo>
                  <a:cubicBezTo>
                    <a:pt x="243" y="507"/>
                    <a:pt x="221" y="512"/>
                    <a:pt x="221" y="512"/>
                  </a:cubicBezTo>
                  <a:cubicBezTo>
                    <a:pt x="67" y="508"/>
                    <a:pt x="88" y="539"/>
                    <a:pt x="21" y="488"/>
                  </a:cubicBezTo>
                  <a:cubicBezTo>
                    <a:pt x="20" y="484"/>
                    <a:pt x="20" y="479"/>
                    <a:pt x="17" y="476"/>
                  </a:cubicBezTo>
                  <a:cubicBezTo>
                    <a:pt x="14" y="472"/>
                    <a:pt x="7" y="472"/>
                    <a:pt x="5" y="468"/>
                  </a:cubicBezTo>
                  <a:cubicBezTo>
                    <a:pt x="0" y="455"/>
                    <a:pt x="21" y="453"/>
                    <a:pt x="21" y="4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7246" name="Oval 31"/>
            <p:cNvSpPr>
              <a:spLocks noChangeArrowheads="1"/>
            </p:cNvSpPr>
            <p:nvPr/>
          </p:nvSpPr>
          <p:spPr bwMode="auto">
            <a:xfrm>
              <a:off x="3515" y="1570"/>
              <a:ext cx="364" cy="4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AT" altLang="de-DE"/>
            </a:p>
          </p:txBody>
        </p:sp>
        <p:sp>
          <p:nvSpPr>
            <p:cNvPr id="7247" name="Oval 41"/>
            <p:cNvSpPr>
              <a:spLocks noChangeArrowheads="1"/>
            </p:cNvSpPr>
            <p:nvPr/>
          </p:nvSpPr>
          <p:spPr bwMode="auto">
            <a:xfrm>
              <a:off x="3742" y="1525"/>
              <a:ext cx="272" cy="2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AT" altLang="de-DE"/>
            </a:p>
          </p:txBody>
        </p:sp>
        <p:sp>
          <p:nvSpPr>
            <p:cNvPr id="7248" name="Oval 42"/>
            <p:cNvSpPr>
              <a:spLocks noChangeArrowheads="1"/>
            </p:cNvSpPr>
            <p:nvPr/>
          </p:nvSpPr>
          <p:spPr bwMode="auto">
            <a:xfrm>
              <a:off x="3515" y="1842"/>
              <a:ext cx="181" cy="1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AT" altLang="de-DE"/>
            </a:p>
          </p:txBody>
        </p:sp>
      </p:grp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57200" y="4077072"/>
            <a:ext cx="793122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de-AT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in 1986:</a:t>
            </a:r>
          </a:p>
          <a:p>
            <a:pPr eaLnBrk="1" hangingPunct="1">
              <a:spcBef>
                <a:spcPct val="50000"/>
              </a:spcBef>
            </a:pP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store-operated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channel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>
                <a:latin typeface="Times New Roman" pitchFamily="18" charset="0"/>
                <a:cs typeface="Times New Roman" pitchFamily="18" charset="0"/>
              </a:rPr>
              <a:t>dependent</a:t>
            </a: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de-AT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 [Ca</a:t>
            </a:r>
            <a:r>
              <a:rPr lang="de-AT" altLang="de-DE" baseline="30000" dirty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] in </a:t>
            </a:r>
            <a:r>
              <a:rPr lang="de-AT" altLang="de-DE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endoplasmic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reticulum</a:t>
            </a:r>
            <a:endParaRPr lang="de-AT" altLang="de-DE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>
                <a:latin typeface="Times New Roman" pitchFamily="18" charset="0"/>
                <a:cs typeface="Times New Roman" pitchFamily="18" charset="0"/>
              </a:rPr>
              <a:t>store</a:t>
            </a: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>
                <a:latin typeface="Times New Roman" pitchFamily="18" charset="0"/>
                <a:cs typeface="Times New Roman" pitchFamily="18" charset="0"/>
              </a:rPr>
              <a:t>depletion</a:t>
            </a: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>
                <a:latin typeface="Times New Roman" pitchFamily="18" charset="0"/>
                <a:cs typeface="Times New Roman" pitchFamily="18" charset="0"/>
              </a:rPr>
              <a:t>triggers</a:t>
            </a:r>
            <a:r>
              <a:rPr lang="de-AT" alt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channel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activation</a:t>
            </a:r>
            <a:endParaRPr lang="de-AT" altLang="de-DE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triggers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T-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activation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mast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de-AT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dirty="0" err="1" smtClean="0">
                <a:latin typeface="Times New Roman" pitchFamily="18" charset="0"/>
                <a:cs typeface="Times New Roman" pitchFamily="18" charset="0"/>
              </a:rPr>
              <a:t>degranulation</a:t>
            </a:r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Freeform 12"/>
          <p:cNvSpPr>
            <a:spLocks/>
          </p:cNvSpPr>
          <p:nvPr/>
        </p:nvSpPr>
        <p:spPr bwMode="auto">
          <a:xfrm>
            <a:off x="5780088" y="2501900"/>
            <a:ext cx="487362" cy="546100"/>
          </a:xfrm>
          <a:custGeom>
            <a:avLst/>
            <a:gdLst>
              <a:gd name="T0" fmla="*/ 2147483647 w 307"/>
              <a:gd name="T1" fmla="*/ 2147483647 h 344"/>
              <a:gd name="T2" fmla="*/ 2147483647 w 307"/>
              <a:gd name="T3" fmla="*/ 2147483647 h 344"/>
              <a:gd name="T4" fmla="*/ 2147483647 w 307"/>
              <a:gd name="T5" fmla="*/ 2147483647 h 344"/>
              <a:gd name="T6" fmla="*/ 2147483647 w 307"/>
              <a:gd name="T7" fmla="*/ 2147483647 h 344"/>
              <a:gd name="T8" fmla="*/ 2147483647 w 307"/>
              <a:gd name="T9" fmla="*/ 2147483647 h 344"/>
              <a:gd name="T10" fmla="*/ 2147483647 w 307"/>
              <a:gd name="T11" fmla="*/ 2147483647 h 344"/>
              <a:gd name="T12" fmla="*/ 2147483647 w 307"/>
              <a:gd name="T13" fmla="*/ 2147483647 h 344"/>
              <a:gd name="T14" fmla="*/ 2147483647 w 307"/>
              <a:gd name="T15" fmla="*/ 2147483647 h 344"/>
              <a:gd name="T16" fmla="*/ 2147483647 w 307"/>
              <a:gd name="T17" fmla="*/ 0 h 344"/>
              <a:gd name="T18" fmla="*/ 2147483647 w 307"/>
              <a:gd name="T19" fmla="*/ 2147483647 h 344"/>
              <a:gd name="T20" fmla="*/ 2147483647 w 307"/>
              <a:gd name="T21" fmla="*/ 2147483647 h 344"/>
              <a:gd name="T22" fmla="*/ 2147483647 w 307"/>
              <a:gd name="T23" fmla="*/ 2147483647 h 344"/>
              <a:gd name="T24" fmla="*/ 2147483647 w 307"/>
              <a:gd name="T25" fmla="*/ 2147483647 h 344"/>
              <a:gd name="T26" fmla="*/ 2147483647 w 307"/>
              <a:gd name="T27" fmla="*/ 2147483647 h 344"/>
              <a:gd name="T28" fmla="*/ 2147483647 w 307"/>
              <a:gd name="T29" fmla="*/ 2147483647 h 344"/>
              <a:gd name="T30" fmla="*/ 2147483647 w 307"/>
              <a:gd name="T31" fmla="*/ 2147483647 h 3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7"/>
              <a:gd name="T49" fmla="*/ 0 h 344"/>
              <a:gd name="T50" fmla="*/ 307 w 307"/>
              <a:gd name="T51" fmla="*/ 344 h 3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7" h="344">
                <a:moveTo>
                  <a:pt x="23" y="308"/>
                </a:moveTo>
                <a:cubicBezTo>
                  <a:pt x="32" y="281"/>
                  <a:pt x="76" y="259"/>
                  <a:pt x="103" y="252"/>
                </a:cubicBezTo>
                <a:cubicBezTo>
                  <a:pt x="120" y="241"/>
                  <a:pt x="133" y="222"/>
                  <a:pt x="151" y="216"/>
                </a:cubicBezTo>
                <a:cubicBezTo>
                  <a:pt x="160" y="203"/>
                  <a:pt x="183" y="180"/>
                  <a:pt x="183" y="180"/>
                </a:cubicBezTo>
                <a:cubicBezTo>
                  <a:pt x="188" y="164"/>
                  <a:pt x="200" y="159"/>
                  <a:pt x="207" y="144"/>
                </a:cubicBezTo>
                <a:cubicBezTo>
                  <a:pt x="210" y="136"/>
                  <a:pt x="215" y="120"/>
                  <a:pt x="215" y="120"/>
                </a:cubicBezTo>
                <a:cubicBezTo>
                  <a:pt x="217" y="99"/>
                  <a:pt x="208" y="71"/>
                  <a:pt x="223" y="56"/>
                </a:cubicBezTo>
                <a:cubicBezTo>
                  <a:pt x="230" y="49"/>
                  <a:pt x="247" y="40"/>
                  <a:pt x="247" y="40"/>
                </a:cubicBezTo>
                <a:cubicBezTo>
                  <a:pt x="254" y="20"/>
                  <a:pt x="254" y="7"/>
                  <a:pt x="275" y="0"/>
                </a:cubicBezTo>
                <a:cubicBezTo>
                  <a:pt x="293" y="4"/>
                  <a:pt x="301" y="2"/>
                  <a:pt x="307" y="20"/>
                </a:cubicBezTo>
                <a:cubicBezTo>
                  <a:pt x="303" y="56"/>
                  <a:pt x="301" y="87"/>
                  <a:pt x="279" y="116"/>
                </a:cubicBezTo>
                <a:cubicBezTo>
                  <a:pt x="275" y="134"/>
                  <a:pt x="254" y="170"/>
                  <a:pt x="239" y="180"/>
                </a:cubicBezTo>
                <a:cubicBezTo>
                  <a:pt x="232" y="200"/>
                  <a:pt x="221" y="214"/>
                  <a:pt x="207" y="228"/>
                </a:cubicBezTo>
                <a:cubicBezTo>
                  <a:pt x="201" y="247"/>
                  <a:pt x="163" y="301"/>
                  <a:pt x="147" y="312"/>
                </a:cubicBezTo>
                <a:cubicBezTo>
                  <a:pt x="126" y="344"/>
                  <a:pt x="69" y="334"/>
                  <a:pt x="39" y="336"/>
                </a:cubicBezTo>
                <a:cubicBezTo>
                  <a:pt x="21" y="330"/>
                  <a:pt x="0" y="331"/>
                  <a:pt x="23" y="3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de-AT"/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7019925" y="1412875"/>
            <a:ext cx="71438" cy="71438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308850" y="1700213"/>
            <a:ext cx="71438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7235825" y="1989138"/>
            <a:ext cx="71438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7019925" y="1628775"/>
            <a:ext cx="71438" cy="71438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7451725" y="1484313"/>
            <a:ext cx="71438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6804025" y="1341438"/>
            <a:ext cx="71438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6732588" y="1773238"/>
            <a:ext cx="71437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7596188" y="1700213"/>
            <a:ext cx="71437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7451725" y="1916113"/>
            <a:ext cx="71438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6804025" y="1557338"/>
            <a:ext cx="71438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7019925" y="2060575"/>
            <a:ext cx="71438" cy="71438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948488" y="1196975"/>
            <a:ext cx="71437" cy="71438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 rot="561838">
            <a:off x="4787900" y="1773238"/>
            <a:ext cx="642938" cy="3714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5219700" y="3716338"/>
            <a:ext cx="71438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5651500" y="3860800"/>
            <a:ext cx="71438" cy="71438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5364163" y="3933825"/>
            <a:ext cx="71437" cy="71438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5148263" y="4005263"/>
            <a:ext cx="71437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4932363" y="3789363"/>
            <a:ext cx="71437" cy="71437"/>
          </a:xfrm>
          <a:prstGeom prst="ellips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7192" name="Rectangle 37"/>
          <p:cNvSpPr>
            <a:spLocks noChangeArrowheads="1"/>
          </p:cNvSpPr>
          <p:nvPr/>
        </p:nvSpPr>
        <p:spPr bwMode="auto">
          <a:xfrm>
            <a:off x="457200" y="188913"/>
            <a:ext cx="82296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AT" altLang="de-DE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Store-</a:t>
            </a:r>
            <a:r>
              <a:rPr lang="de-AT" altLang="de-DE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operated</a:t>
            </a:r>
            <a:r>
              <a:rPr lang="de-AT" altLang="de-DE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r>
              <a:rPr lang="de-AT" altLang="de-DE" sz="2800" baseline="30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de-AT" altLang="de-DE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channel</a:t>
            </a:r>
            <a:r>
              <a:rPr lang="de-AT" altLang="de-DE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de-DE" altLang="de-DE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3" name="Text Box 38"/>
          <p:cNvSpPr txBox="1">
            <a:spLocks noChangeArrowheads="1"/>
          </p:cNvSpPr>
          <p:nvPr/>
        </p:nvSpPr>
        <p:spPr bwMode="auto">
          <a:xfrm>
            <a:off x="5507905" y="3844280"/>
            <a:ext cx="576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400" dirty="0">
                <a:solidFill>
                  <a:srgbClr val="990099"/>
                </a:solidFill>
              </a:rPr>
              <a:t>Ca</a:t>
            </a:r>
            <a:r>
              <a:rPr lang="de-DE" altLang="de-DE" sz="1400" baseline="30000" dirty="0">
                <a:solidFill>
                  <a:srgbClr val="990099"/>
                </a:solidFill>
              </a:rPr>
              <a:t>2+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 rot="2090150">
            <a:off x="6805613" y="2270125"/>
            <a:ext cx="288925" cy="79375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2" name="Rechteckiger Pfeil 1"/>
          <p:cNvSpPr/>
          <p:nvPr/>
        </p:nvSpPr>
        <p:spPr bwMode="auto">
          <a:xfrm flipV="1">
            <a:off x="6372200" y="2855980"/>
            <a:ext cx="720080" cy="861052"/>
          </a:xfrm>
          <a:prstGeom prst="ben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92951" y="2848353"/>
            <a:ext cx="1593850" cy="19389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de-AT" dirty="0" err="1">
                <a:solidFill>
                  <a:schemeClr val="tx1"/>
                </a:solidFill>
              </a:rPr>
              <a:t>g</a:t>
            </a:r>
            <a:r>
              <a:rPr lang="de-AT" dirty="0" err="1" smtClean="0">
                <a:solidFill>
                  <a:schemeClr val="tx1"/>
                </a:solidFill>
              </a:rPr>
              <a:t>ene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regulation</a:t>
            </a:r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err="1" smtClean="0">
                <a:solidFill>
                  <a:schemeClr val="tx1"/>
                </a:solidFill>
              </a:rPr>
              <a:t>Vesicle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release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267745" y="1735930"/>
            <a:ext cx="4285730" cy="1549127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47864" y="2309812"/>
            <a:ext cx="2339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100 </a:t>
            </a:r>
            <a:r>
              <a:rPr lang="de-AT" dirty="0" err="1" smtClean="0">
                <a:solidFill>
                  <a:schemeClr val="tx1"/>
                </a:solidFill>
              </a:rPr>
              <a:t>nM</a:t>
            </a:r>
            <a:r>
              <a:rPr lang="de-AT" dirty="0" smtClean="0">
                <a:solidFill>
                  <a:schemeClr val="tx1"/>
                </a:solidFill>
              </a:rPr>
              <a:t> Ca</a:t>
            </a:r>
            <a:r>
              <a:rPr lang="de-AT" baseline="30000" dirty="0" smtClean="0">
                <a:solidFill>
                  <a:schemeClr val="tx1"/>
                </a:solidFill>
              </a:rPr>
              <a:t>2+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067944" y="3717032"/>
            <a:ext cx="18724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1 </a:t>
            </a:r>
            <a:r>
              <a:rPr lang="de-AT" dirty="0" err="1" smtClean="0">
                <a:solidFill>
                  <a:schemeClr val="tx1"/>
                </a:solidFill>
              </a:rPr>
              <a:t>mM</a:t>
            </a:r>
            <a:r>
              <a:rPr lang="de-AT" dirty="0" smtClean="0">
                <a:solidFill>
                  <a:schemeClr val="tx1"/>
                </a:solidFill>
              </a:rPr>
              <a:t> Ca</a:t>
            </a:r>
            <a:r>
              <a:rPr lang="de-AT" baseline="30000" dirty="0" smtClean="0">
                <a:solidFill>
                  <a:schemeClr val="tx1"/>
                </a:solidFill>
              </a:rPr>
              <a:t>2+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1187624" y="986929"/>
            <a:ext cx="18724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2 </a:t>
            </a:r>
            <a:r>
              <a:rPr lang="de-AT" dirty="0" err="1" smtClean="0">
                <a:solidFill>
                  <a:schemeClr val="tx1"/>
                </a:solidFill>
              </a:rPr>
              <a:t>mM</a:t>
            </a:r>
            <a:r>
              <a:rPr lang="de-AT" dirty="0" smtClean="0">
                <a:solidFill>
                  <a:schemeClr val="tx1"/>
                </a:solidFill>
              </a:rPr>
              <a:t> Ca</a:t>
            </a:r>
            <a:r>
              <a:rPr lang="de-AT" baseline="30000" dirty="0" smtClean="0">
                <a:solidFill>
                  <a:schemeClr val="tx1"/>
                </a:solidFill>
              </a:rPr>
              <a:t>2+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20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69 C 0.0066 -0.0037 0.0092 -0.00509 0.01354 -0.01366 C 0.01354 -0.01366 0.01528 -0.0206 0.01563 -0.02199 C 0.0158 -0.02292 0.01632 -0.02477 0.01632 -0.02477 C 0.01667 -0.03449 0.01511 -0.05949 0.02396 -0.06736 C 0.02657 -0.07245 0.0316 -0.07616 0.03577 -0.07847 C 0.03733 -0.0794 0.03907 -0.07917 0.04063 -0.08032 C 0.04202 -0.08148 0.04341 -0.08287 0.04479 -0.08403 C 0.04549 -0.08472 0.04688 -0.08588 0.04688 -0.08588 C 0.05018 -0.09259 0.04844 -0.08981 0.05174 -0.09421 C 0.05382 -0.10255 0.05365 -0.0993 0.05243 -0.11088 C 0.05226 -0.1118 0.05174 -0.11366 0.05174 -0.11366 " pathEditMode="relative" ptsTypes="fffffffffffA">
                                      <p:cBhvr>
                                        <p:cTn id="1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C 0.00434 -0.00092 0.00885 -0.00046 0.0125 -0.0037 C 0.01562 -0.01018 0.01475 -0.00717 0.01597 -0.01203 C 0.01527 -0.01875 0.01579 -0.0206 0.0118 -0.02407 C 0.0125 -0.03078 0.01267 -0.03171 0.01666 -0.03518 C 0.0184 -0.03865 0.01909 -0.04282 0.02083 -0.04629 C 0.02291 -0.05972 0.021 -0.04583 0.02222 -0.07592 C 0.02326 -0.10254 0.03559 -0.09815 0.05277 -0.09907 C 0.05677 -0.10046 0.05816 -0.10139 0.0618 -0.10463 C 0.0625 -0.10532 0.06388 -0.10648 0.06388 -0.10648 C 0.06562 -0.10995 0.06788 -0.1118 0.07013 -0.11481 C 0.07083 -0.11759 0.07152 -0.12037 0.07222 -0.12315 C 0.07239 -0.12407 0.07291 -0.12592 0.07291 -0.12592 C 0.07343 -0.13472 0.07239 -0.1449 0.07986 -0.14815 C 0.08246 -0.15347 0.08784 -0.1537 0.09236 -0.1537 " pathEditMode="relative" ptsTypes="ffffffffffffffA">
                                      <p:cBhvr>
                                        <p:cTn id="18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7037E-6 C 0.00087 -0.02916 -0.00173 -0.0125 0.00399 -0.02407 C 0.00382 -0.0324 0.00382 -0.04074 0.0033 -0.04907 C 0.00313 -0.05092 0.00191 -0.05463 0.00191 -0.05463 C 0.00208 -0.0618 0.00226 -0.06875 0.00261 -0.07592 C 0.00295 -0.08078 0.00903 -0.08402 0.01233 -0.08426 C 0.02205 -0.08472 0.03177 -0.08495 0.04149 -0.08518 C 0.04549 -0.08588 0.04879 -0.08726 0.05261 -0.08889 C 0.05486 -0.08981 0.0566 -0.09259 0.05886 -0.09351 C 0.06077 -0.09745 0.0632 -0.09884 0.06441 -0.1037 C 0.06285 -0.11018 0.06441 -0.10856 0.06094 -0.11018 C 0.0592 -0.1125 0.05851 -0.11389 0.05608 -0.11389 " pathEditMode="relative" ptsTypes="fffffffffffA">
                                      <p:cBhvr>
                                        <p:cTn id="20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88889E-6 C -0.00364 -0.00116 -0.0026 -0.00138 -0.00695 -8.88889E-6 C -0.00833 0.00046 -0.01111 0.00185 -0.01111 0.00185 C -0.0132 0.00161 -0.01545 0.00231 -0.01736 0.00092 C -0.01962 -0.0007 -0.02014 -0.00533 -0.02222 -0.00741 C -0.02622 -0.01158 -0.02917 -0.01297 -0.03195 -0.01852 C -0.03177 -0.03264 -0.03177 -0.047 -0.03125 -0.06112 C -0.03108 -0.06714 -0.02673 -0.07038 -0.0236 -0.07315 C -0.01683 -0.07917 -0.01077 -0.08727 -0.00277 -0.09075 C -0.00035 -0.09399 0.00244 -0.09538 0.00556 -0.09815 C 0.00713 -0.09954 0.00973 -0.10371 0.00973 -0.10371 C 0.0106 -0.10741 0.01042 -0.10556 0.01042 -0.10926 " pathEditMode="relative" ptsTypes="fffffffffffA">
                                      <p:cBhvr>
                                        <p:cTn id="22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3.7037E-7 C 0.00312 -0.00417 0.00538 -0.00532 0.00972 -0.00648 C 0.01319 -0.00579 0.01597 -0.00486 0.01944 -0.0037 C 0.02291 -0.00394 0.02656 -0.00347 0.02986 -0.00463 C 0.03142 -0.00509 0.03402 -0.00833 0.03402 -0.00833 C 0.03576 -0.01181 0.03836 -0.01528 0.04097 -0.01759 C 0.04427 -0.02431 0.04305 -0.02107 0.04513 -0.02685 C 0.04409 -0.05139 0.0401 -0.07292 0.06041 -0.07963 C 0.0618 -0.08079 0.06319 -0.08218 0.06458 -0.08333 C 0.06527 -0.08403 0.06666 -0.08519 0.06666 -0.08519 C 0.06822 -0.08843 0.07013 -0.08982 0.07222 -0.09259 C 0.07343 -0.09722 0.07239 -0.10116 0.07152 -0.10556 C 0.071 -0.10764 0.07013 -0.11204 0.07013 -0.11204 " pathEditMode="relative" ptsTypes="ffffffffffffA">
                                      <p:cBhvr>
                                        <p:cTn id="24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02344 0.026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0.0092 0.00301 -0.01111 0.00301 -0.02222 0.00371 C -0.02274 0.00463 -0.02309 0.00579 -0.02361 0.00648 C -0.02413 0.00718 -0.02517 0.00741 -0.02569 0.00834 C -0.02673 0.00996 -0.02847 0.01389 -0.02847 0.01389 C -0.02916 0.02014 -0.02934 0.02246 -0.03333 0.02593 C -0.03437 0.03033 -0.03715 0.03357 -0.03819 0.03797 C -0.03871 0.04028 -0.03958 0.04537 -0.03958 0.04537 C -0.0401 0.05509 -0.03993 0.06297 -0.04444 0.07037 C -0.04583 0.07246 -0.04705 0.07616 -0.04791 0.07871 C -0.04843 0.08056 -0.0493 0.08426 -0.0493 0.08426 C -0.04913 0.0963 -0.04895 0.10834 -0.04861 0.12037 C -0.04826 0.12894 -0.04392 0.13195 -0.04166 0.13889 C -0.04027 0.14306 -0.03958 0.14746 -0.03889 0.15185 C -0.03975 0.15625 -0.03923 0.1544 -0.04027 0.15741 " pathEditMode="relative" ptsTypes="ffffffffffffffA">
                                      <p:cBhvr>
                                        <p:cTn id="32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40741E-6 C 0.00348 0.00324 0.00765 0.00393 0.01181 0.00462 C 0.01529 0.00624 0.01945 0.01203 0.02223 0.01574 C 0.02275 0.02268 0.0224 0.0243 0.02362 0.02962 C 0.02397 0.03148 0.02501 0.03518 0.02501 0.03518 C 0.02431 0.04907 0.02362 0.05925 0.01737 0.07037 C 0.01494 0.08009 0.00904 0.0824 0.00209 0.08333 C -0.00034 0.08587 -0.00173 0.08842 -0.00416 0.09074 C -0.00815 0.09884 -0.01423 0.09675 -0.02152 0.09722 C -0.02551 0.09907 -0.02187 0.09675 -0.02499 0.10092 C -0.02551 0.10162 -0.02708 0.10277 -0.02708 0.10277 " pathEditMode="relative" ptsTypes="ffffffffffA">
                                      <p:cBhvr>
                                        <p:cTn id="34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7.40741E-6 C 0.0026 0.00509 0.00433 0.00902 0.00902 0.0111 C 0.01041 0.01388 0.01458 0.01759 0.01458 0.01759 C 0.01735 0.02337 0.01423 0.01782 0.01805 0.02222 C 0.01944 0.02407 0.02221 0.02777 0.02221 0.02777 C 0.02412 0.03541 0.02638 0.04073 0.02013 0.04629 C 0.01753 0.05161 0.01805 0.04907 0.01944 0.05925 C 0.01978 0.06203 0.02152 0.06759 0.02152 0.06759 C 0.02152 0.06782 0.021 0.078 0.02013 0.08055 C 0.01787 0.0868 0.01423 0.09189 0.0111 0.09722 C 0.0059 0.10624 0.00051 0.1155 -0.00417 0.12499 C -0.00765 0.13217 -0.00747 0.14189 -0.01112 0.14907 C -0.01181 0.153 -0.01268 0.16481 -0.01667 0.16573 C -0.02101 0.16689 -0.02553 0.16643 -0.02987 0.16666 C -0.03404 0.17036 -0.03612 0.17754 -0.0382 0.18333 " pathEditMode="relative" ptsTypes="ffffffffffffffA">
                                      <p:cBhvr>
                                        <p:cTn id="36" dur="2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2 C 0.00035 0.00278 0.00087 0.00787 0.00278 0.01111 C 0.00399 0.0132 0.00694 0.01667 0.00694 0.01667 C 0.00642 0.02292 0.00694 0.03056 0.00278 0.03426 C 0.00087 0.0382 -0.00139 0.04144 -0.00347 0.04537 C -0.004 0.0463 -0.00486 0.04815 -0.00486 0.04815 C -0.00417 0.05486 -0.004 0.05579 -0.0007 0.06019 C 0.00121 0.0676 -0.00035 0.07963 -0.00556 0.08426 C -0.00712 0.0875 -0.00834 0.08959 -0.01111 0.09074 C -0.01372 0.09607 -0.01875 0.10047 -0.02084 0.10648 C -0.0217 0.10926 -0.02222 0.11204 -0.02292 0.11482 C -0.02309 0.11574 -0.02361 0.1176 -0.02361 0.1176 C -0.02309 0.12639 -0.02222 0.13334 -0.02014 0.14167 C -0.01927 0.14491 -0.0165 0.14653 -0.01459 0.14815 C -0.01389 0.14885 -0.0125 0.15 -0.0125 0.15 C -0.01163 0.15371 -0.00955 0.1551 -0.00834 0.15834 C -0.00677 0.16227 -0.00625 0.16783 -0.00556 0.17222 C -0.00382 0.17199 2.22222E-6 0.17037 0.00208 0.17037 " pathEditMode="relative" ptsTypes="fffffffffffffffffA">
                                      <p:cBhvr>
                                        <p:cTn id="38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C 0.00104 0.0044 0.00382 0.00671 0.00486 0.01111 C 0.00503 0.01412 0.00503 0.01736 0.00555 0.02037 C 0.0066 0.02685 0.021 0.02824 0.0243 0.0287 C 0.02795 0.03032 0.03073 0.03194 0.03403 0.03426 C 0.03576 0.03773 0.0368 0.04051 0.0375 0.04444 C 0.03646 0.04838 0.03524 0.05231 0.03264 0.05463 C 0.03021 0.05949 0.02743 0.06366 0.025 0.06852 C 0.02413 0.07014 0.02413 0.07222 0.02361 0.07407 C 0.02344 0.075 0.02291 0.07685 0.02291 0.07685 C 0.02239 0.09329 0.02309 0.1044 0.01458 0.11574 C 0.01302 0.12222 0.00903 0.12685 0.00625 0.13241 C 0.00538 0.13426 0.00434 0.13611 0.00347 0.13796 C 0.0026 0.13958 0.00208 0.14352 0.00208 0.14352 C 0.00104 0.15694 0.00278 0.17523 -0.00347 0.18704 C -0.00556 0.19097 -0.00781 0.19375 -0.00972 0.19815 C -0.01094 0.20069 -0.0125 0.20648 -0.0125 0.20648 C -0.01215 0.21111 -0.01025 0.23148 -0.01459 0.23148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C -0.0007 0.01412 -0.00347 0.01852 -0.01285 0.02384 C -0.0158 0.02546 -0.01944 0.02546 -0.02257 0.02662 C -0.02395 0.02708 -0.02673 0.02847 -0.02673 0.02847 C -0.02969 0.03426 -0.03038 0.03981 -0.0323 0.04606 C -0.03489 0.05417 -0.0394 0.06389 -0.04409 0.07014 C -0.04548 0.07546 -0.04757 0.08032 -0.04895 0.08588 C -0.04843 0.09051 -0.04862 0.09653 -0.04687 0.10069 C -0.04288 0.11018 -0.04496 0.10278 -0.0434 0.10903 C -0.04357 0.11273 -0.0434 0.11667 -0.04409 0.12014 C -0.04565 0.12801 -0.05312 0.13588 -0.05868 0.13588 " pathEditMode="relative" ptsTypes="ffffffffffA">
                                      <p:cBhvr>
                                        <p:cTn id="4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C -0.00607 -0.00278 -0.01232 -0.0044 -0.01875 -0.00555 C -0.02534 -0.00856 -0.02135 -0.00856 -0.03194 -0.00741 C -0.03489 -0.00602 -0.03576 -0.00324 -0.03819 -0.00092 C -0.03958 0.00625 -0.04514 0.00926 -0.04861 0.01482 C -0.04982 0.01667 -0.05104 0.01852 -0.05208 0.02037 C -0.05312 0.02222 -0.05486 0.02593 -0.05486 0.02593 C -0.05416 0.03426 -0.05243 0.04375 -0.05833 0.04908 C -0.05989 0.05232 -0.06111 0.0544 -0.06389 0.05556 C -0.06614 0.05995 -0.0677 0.06042 -0.07152 0.06204 C -0.07309 0.06273 -0.07569 0.06574 -0.07569 0.06574 C -0.07777 0.06968 -0.07708 0.075 -0.07847 0.07778 C -0.07864 0.07801 -0.08715 0.08611 -0.0875 0.08611 " pathEditMode="relative" ptsTypes="ffffffffffffA">
                                      <p:cBhvr>
                                        <p:cTn id="44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23 C -0.00816 0.00393 -0.01875 2.59259E-6 -0.02813 0.00115 C -0.029 0.00301 -0.02969 0.00509 -0.03091 0.00671 C -0.03229 0.00856 -0.03507 0.01227 -0.03507 0.01227 C -0.03854 0.01157 -0.04132 0.01065 -0.04479 0.00949 C -0.0533 0.00995 -0.06059 0.00972 -0.06841 0.01319 C -0.07049 0.01597 -0.07257 0.01898 -0.07396 0.02245 C -0.07518 0.02569 -0.07518 0.0287 -0.07674 0.03171 C -0.07795 0.03819 -0.07865 0.04444 -0.08229 0.0493 C -0.0842 0.05717 -0.0908 0.06273 -0.09549 0.06782 C -0.09879 0.07153 -0.09983 0.07546 -0.10382 0.07801 C -0.10452 0.07916 -0.10504 0.08055 -0.10591 0.08171 C -0.10643 0.0824 -0.10747 0.08264 -0.10799 0.08356 C -0.10851 0.08426 -0.10834 0.08541 -0.10868 0.08634 C -0.11163 0.09352 -0.1158 0.10046 -0.11979 0.10671 C -0.12361 0.11296 -0.12552 0.11967 -0.1316 0.12245 C -0.13629 0.12176 -0.13959 0.12083 -0.1441 0.11875 C -0.14549 0.11805 -0.14827 0.1169 -0.14827 0.1169 C -0.15052 0.11227 -0.15573 0.10949 -0.16007 0.10949 " pathEditMode="relative" ptsTypes="ffffffffffffffffffA">
                                      <p:cBhvr>
                                        <p:cTn id="46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023 C -0.00625 0.01227 -0.01128 0.00833 -0.025 0.00903 C -0.03316 0.0162 -0.02431 0.03194 -0.03194 0.03866 C -0.03437 0.04352 -0.03802 0.04699 -0.04028 0.05162 C -0.04306 0.05694 -0.04462 0.06296 -0.04722 0.06828 C -0.04757 0.08102 -0.04705 0.09051 -0.05208 0.10069 C -0.05347 0.1037 -0.05556 0.10602 -0.05694 0.10903 C -0.05781 0.11088 -0.06111 0.11273 -0.06111 0.11273 C -0.06354 0.11782 -0.06389 0.11944 -0.06528 0.12477 C -0.0658 0.13912 -0.06354 0.14467 -0.07014 0.15347 C -0.07118 0.15764 -0.07361 0.15856 -0.07569 0.1618 C -0.0783 0.16574 -0.08073 0.17014 -0.08403 0.17291 C -0.08559 0.17592 -0.08733 0.17824 -0.08889 0.18125 C -0.08819 0.18842 -0.08837 0.18889 -0.08333 0.19051 C -0.07847 0.20324 -0.08437 0.21597 -0.09097 0.22477 C -0.09271 0.23194 -0.09514 0.23703 -0.09514 0.24514 " pathEditMode="relative" ptsTypes="fffffffffffffffA">
                                      <p:cBhvr>
                                        <p:cTn id="48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C -0.00052 0.00208 -0.00104 0.00439 -0.00243 0.00625 C -0.00313 0.00717 -0.00469 0.00925 -0.00469 0.00925 C -0.0059 0.01388 -0.01025 0.01875 -0.01337 0.02291 C -0.0132 0.025 -0.0132 0.02708 -0.01285 0.02916 C -0.01233 0.03125 -0.00799 0.03379 -0.00712 0.03657 C -0.0092 0.03935 -0.00938 0.04004 -0.01285 0.04097 C -0.01684 0.04606 -0.01042 0.03842 -0.01632 0.04351 C -0.02188 0.04814 -0.02709 0.05555 -0.02847 0.06203 C -0.02865 0.06388 -0.02865 0.06597 -0.029 0.06782 C -0.02952 0.06944 -0.03177 0.07129 -0.03264 0.07268 C -0.03525 0.07754 -0.03959 0.08402 -0.04531 0.08657 C -0.04757 0.08912 -0.04965 0.09143 -0.05174 0.09421 C -0.05243 0.09537 -0.054 0.09722 -0.054 0.09745 C -0.05504 0.10046 -0.05677 0.1037 -0.05799 0.10694 C -0.05886 0.10879 -0.05886 0.11088 -0.05972 0.1125 C -0.06077 0.11388 -0.06215 0.11527 -0.06337 0.11689 C -0.06406 0.11782 -0.06684 0.11875 -0.06684 0.11898 C -0.07205 0.11851 -0.07795 0.11875 -0.08299 0.11736 C -0.09028 0.11805 -0.08681 0.11759 -0.09045 0.12083 " pathEditMode="relative" rAng="0" ptsTypes="fffffffffffffffffffA">
                                      <p:cBhvr>
                                        <p:cTn id="50" dur="2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60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2 C 0.00087 0.00671 0.00191 0.01458 0.00625 0.02037 C 0.00573 0.03079 0.00746 0.03449 0.00278 0.04074 C 0.00104 0.04745 -0.00174 0.05208 -0.00278 0.05926 C -0.00313 0.07315 -0.00191 0.08727 -0.00417 0.10093 C -0.00452 0.10255 -0.01094 0.11412 -0.01181 0.11574 C -0.01528 0.12269 -0.01563 0.13195 -0.02014 0.13796 C -0.02969 0.13727 -0.03056 0.13843 -0.03681 0.13611 C -0.04306 0.1338 -0.04792 0.12708 -0.05417 0.125 C -0.0599 0.12639 -0.05712 0.125 -0.0625 0.12963 C -0.06493 0.13171 -0.06979 0.13195 -0.07222 0.13241 C -0.07986 0.13148 -0.0842 0.13102 -0.09167 0.13241 C -0.09479 0.1338 -0.09722 0.13727 -0.1 0.13982 C -0.10122 0.14097 -0.10278 0.14097 -0.10417 0.14167 C -0.10486 0.1419 -0.10625 0.14259 -0.10625 0.14259 C -0.10903 0.1463 -0.11181 0.14931 -0.11181 0.15463 " pathEditMode="relative" ptsTypes="fffffffffffffffA">
                                      <p:cBhvr>
                                        <p:cTn id="52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0093 C 0.0026 0.02037 0.02083 0.03125 0.02517 0.05069 C 0.0243 0.06134 0.02343 0.07014 0.01666 0.07778 C 0.01579 0.08125 0.01319 0.08356 0.01128 0.08657 C 0.01059 0.09028 0.00746 0.09699 0.00746 0.09722 C 0.00642 0.1037 0.00451 0.10972 0.00364 0.1162 C 0.00329 0.11921 0.00364 0.12222 0.00295 0.125 C 0.00243 0.12708 4.72222E-6 0.13032 4.72222E-6 0.13056 C -0.00105 0.13472 -0.00625 0.14074 -0.00921 0.14421 C -0.01025 0.14768 -0.01198 0.14931 -0.01459 0.15139 C -0.01684 0.15532 -0.01858 0.15856 -0.02153 0.16181 C -0.02605 0.17755 -0.03438 0.19097 -0.04896 0.19514 C -0.05174 0.19722 -0.05469 0.19768 -0.05799 0.19861 C -0.06858 0.20671 -0.0573 0.19884 -0.08941 0.20116 C -0.09184 0.20139 -0.09584 0.20347 -0.09844 0.20463 C -0.10504 0.20718 -0.11216 0.20532 -0.1191 0.20556 C -0.12084 0.20856 -0.12205 0.21134 -0.12205 0.21528 " pathEditMode="relative" rAng="0" ptsTypes="ffffffffffffffffA">
                                      <p:cBhvr>
                                        <p:cTn id="54" dur="20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16" grpId="0" animBg="1"/>
      <p:bldP spid="4117" grpId="0" animBg="1"/>
      <p:bldP spid="4118" grpId="0" animBg="1"/>
      <p:bldP spid="4119" grpId="0" animBg="1"/>
      <p:bldP spid="4120" grpId="0" animBg="1"/>
      <p:bldP spid="4121" grpId="0" animBg="1"/>
      <p:bldP spid="4122" grpId="0" animBg="1"/>
      <p:bldP spid="4123" grpId="0" animBg="1"/>
      <p:bldP spid="4124" grpId="0" animBg="1"/>
      <p:bldP spid="4125" grpId="0" animBg="1"/>
      <p:bldP spid="4126" grpId="0" animBg="1"/>
      <p:bldP spid="4128" grpId="0" animBg="1"/>
      <p:bldP spid="4129" grpId="0" animBg="1"/>
      <p:bldP spid="4130" grpId="0" animBg="1"/>
      <p:bldP spid="4131" grpId="0" animBg="1"/>
      <p:bldP spid="4132" grpId="0" animBg="1"/>
      <p:bldP spid="4135" grpId="0" animBg="1"/>
      <p:bldP spid="2" grpId="0" animBg="1"/>
      <p:bldP spid="5" grpId="0" animBg="1"/>
      <p:bldP spid="8" grpId="0" animBg="1"/>
      <p:bldP spid="9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395536" y="764704"/>
            <a:ext cx="8352928" cy="5832648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endParaRPr lang="de-DE" altLang="de-DE" sz="1800" i="0"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004048" y="1971426"/>
            <a:ext cx="3456384" cy="21602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uppieren 16"/>
          <p:cNvGrpSpPr>
            <a:grpSpLocks noChangeAspect="1"/>
          </p:cNvGrpSpPr>
          <p:nvPr/>
        </p:nvGrpSpPr>
        <p:grpSpPr>
          <a:xfrm>
            <a:off x="5508104" y="3267570"/>
            <a:ext cx="1733040" cy="2235544"/>
            <a:chOff x="202889" y="503965"/>
            <a:chExt cx="4332599" cy="5588861"/>
          </a:xfrm>
        </p:grpSpPr>
        <p:grpSp>
          <p:nvGrpSpPr>
            <p:cNvPr id="5" name="Gruppieren 14"/>
            <p:cNvGrpSpPr/>
            <p:nvPr/>
          </p:nvGrpSpPr>
          <p:grpSpPr>
            <a:xfrm>
              <a:off x="202889" y="827314"/>
              <a:ext cx="4332599" cy="5265512"/>
              <a:chOff x="202889" y="827314"/>
              <a:chExt cx="4332599" cy="5265512"/>
            </a:xfrm>
          </p:grpSpPr>
          <p:pic>
            <p:nvPicPr>
              <p:cNvPr id="3" name="Grafik 105" descr="N-term STIM1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850" y="4318318"/>
                <a:ext cx="2373364" cy="1774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Grafik 106" descr="N-term STIM1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64646" y="4318318"/>
                <a:ext cx="2270842" cy="16978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Flussdiagramm: Magnetplattenspeicher 7"/>
              <p:cNvSpPr/>
              <p:nvPr/>
            </p:nvSpPr>
            <p:spPr bwMode="auto">
              <a:xfrm>
                <a:off x="1352550" y="4022725"/>
                <a:ext cx="268288" cy="590550"/>
              </a:xfrm>
              <a:prstGeom prst="flowChartMagneticDisk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9" name="Flussdiagramm: Magnetplattenspeicher 8"/>
              <p:cNvSpPr/>
              <p:nvPr/>
            </p:nvSpPr>
            <p:spPr bwMode="auto">
              <a:xfrm>
                <a:off x="3230563" y="4022725"/>
                <a:ext cx="268287" cy="590550"/>
              </a:xfrm>
              <a:prstGeom prst="flowChartMagneticDisk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/>
              </a:p>
            </p:txBody>
          </p:sp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98387" y="1484784"/>
                <a:ext cx="3713573" cy="1394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Freihandform 10"/>
              <p:cNvSpPr/>
              <p:nvPr/>
            </p:nvSpPr>
            <p:spPr bwMode="auto">
              <a:xfrm>
                <a:off x="905721" y="2467429"/>
                <a:ext cx="624385" cy="2351314"/>
              </a:xfrm>
              <a:custGeom>
                <a:avLst/>
                <a:gdLst>
                  <a:gd name="connsiteX0" fmla="*/ 168336 w 624385"/>
                  <a:gd name="connsiteY0" fmla="*/ 0 h 2351314"/>
                  <a:gd name="connsiteX1" fmla="*/ 110279 w 624385"/>
                  <a:gd name="connsiteY1" fmla="*/ 14514 h 2351314"/>
                  <a:gd name="connsiteX2" fmla="*/ 81250 w 624385"/>
                  <a:gd name="connsiteY2" fmla="*/ 58057 h 2351314"/>
                  <a:gd name="connsiteX3" fmla="*/ 37708 w 624385"/>
                  <a:gd name="connsiteY3" fmla="*/ 101600 h 2351314"/>
                  <a:gd name="connsiteX4" fmla="*/ 23193 w 624385"/>
                  <a:gd name="connsiteY4" fmla="*/ 188685 h 2351314"/>
                  <a:gd name="connsiteX5" fmla="*/ 8679 w 624385"/>
                  <a:gd name="connsiteY5" fmla="*/ 232228 h 2351314"/>
                  <a:gd name="connsiteX6" fmla="*/ 37708 w 624385"/>
                  <a:gd name="connsiteY6" fmla="*/ 522514 h 2351314"/>
                  <a:gd name="connsiteX7" fmla="*/ 66736 w 624385"/>
                  <a:gd name="connsiteY7" fmla="*/ 566057 h 2351314"/>
                  <a:gd name="connsiteX8" fmla="*/ 95765 w 624385"/>
                  <a:gd name="connsiteY8" fmla="*/ 667657 h 2351314"/>
                  <a:gd name="connsiteX9" fmla="*/ 139308 w 624385"/>
                  <a:gd name="connsiteY9" fmla="*/ 711200 h 2351314"/>
                  <a:gd name="connsiteX10" fmla="*/ 153822 w 624385"/>
                  <a:gd name="connsiteY10" fmla="*/ 754742 h 2351314"/>
                  <a:gd name="connsiteX11" fmla="*/ 211879 w 624385"/>
                  <a:gd name="connsiteY11" fmla="*/ 841828 h 2351314"/>
                  <a:gd name="connsiteX12" fmla="*/ 298965 w 624385"/>
                  <a:gd name="connsiteY12" fmla="*/ 1016000 h 2351314"/>
                  <a:gd name="connsiteX13" fmla="*/ 327993 w 624385"/>
                  <a:gd name="connsiteY13" fmla="*/ 1059542 h 2351314"/>
                  <a:gd name="connsiteX14" fmla="*/ 371536 w 624385"/>
                  <a:gd name="connsiteY14" fmla="*/ 1088571 h 2351314"/>
                  <a:gd name="connsiteX15" fmla="*/ 444108 w 624385"/>
                  <a:gd name="connsiteY15" fmla="*/ 1175657 h 2351314"/>
                  <a:gd name="connsiteX16" fmla="*/ 502165 w 624385"/>
                  <a:gd name="connsiteY16" fmla="*/ 1262742 h 2351314"/>
                  <a:gd name="connsiteX17" fmla="*/ 531193 w 624385"/>
                  <a:gd name="connsiteY17" fmla="*/ 1306285 h 2351314"/>
                  <a:gd name="connsiteX18" fmla="*/ 574736 w 624385"/>
                  <a:gd name="connsiteY18" fmla="*/ 1393371 h 2351314"/>
                  <a:gd name="connsiteX19" fmla="*/ 589250 w 624385"/>
                  <a:gd name="connsiteY19" fmla="*/ 1451428 h 2351314"/>
                  <a:gd name="connsiteX20" fmla="*/ 618279 w 624385"/>
                  <a:gd name="connsiteY20" fmla="*/ 1959428 h 2351314"/>
                  <a:gd name="connsiteX21" fmla="*/ 618279 w 624385"/>
                  <a:gd name="connsiteY21" fmla="*/ 2351314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4385" h="2351314">
                    <a:moveTo>
                      <a:pt x="168336" y="0"/>
                    </a:moveTo>
                    <a:cubicBezTo>
                      <a:pt x="148984" y="4838"/>
                      <a:pt x="126877" y="3449"/>
                      <a:pt x="110279" y="14514"/>
                    </a:cubicBezTo>
                    <a:cubicBezTo>
                      <a:pt x="95765" y="24190"/>
                      <a:pt x="92417" y="44656"/>
                      <a:pt x="81250" y="58057"/>
                    </a:cubicBezTo>
                    <a:cubicBezTo>
                      <a:pt x="68110" y="73826"/>
                      <a:pt x="52222" y="87086"/>
                      <a:pt x="37708" y="101600"/>
                    </a:cubicBezTo>
                    <a:cubicBezTo>
                      <a:pt x="32870" y="130628"/>
                      <a:pt x="29577" y="159957"/>
                      <a:pt x="23193" y="188685"/>
                    </a:cubicBezTo>
                    <a:cubicBezTo>
                      <a:pt x="19874" y="203620"/>
                      <a:pt x="8679" y="216929"/>
                      <a:pt x="8679" y="232228"/>
                    </a:cubicBezTo>
                    <a:cubicBezTo>
                      <a:pt x="8679" y="244975"/>
                      <a:pt x="0" y="447098"/>
                      <a:pt x="37708" y="522514"/>
                    </a:cubicBezTo>
                    <a:cubicBezTo>
                      <a:pt x="45509" y="538116"/>
                      <a:pt x="57060" y="551543"/>
                      <a:pt x="66736" y="566057"/>
                    </a:cubicBezTo>
                    <a:cubicBezTo>
                      <a:pt x="68672" y="573803"/>
                      <a:pt x="87434" y="655161"/>
                      <a:pt x="95765" y="667657"/>
                    </a:cubicBezTo>
                    <a:cubicBezTo>
                      <a:pt x="107151" y="684736"/>
                      <a:pt x="124794" y="696686"/>
                      <a:pt x="139308" y="711200"/>
                    </a:cubicBezTo>
                    <a:cubicBezTo>
                      <a:pt x="144146" y="725714"/>
                      <a:pt x="146392" y="741368"/>
                      <a:pt x="153822" y="754742"/>
                    </a:cubicBezTo>
                    <a:cubicBezTo>
                      <a:pt x="170765" y="785240"/>
                      <a:pt x="211879" y="841828"/>
                      <a:pt x="211879" y="841828"/>
                    </a:cubicBezTo>
                    <a:cubicBezTo>
                      <a:pt x="251941" y="962011"/>
                      <a:pt x="223935" y="903455"/>
                      <a:pt x="298965" y="1016000"/>
                    </a:cubicBezTo>
                    <a:cubicBezTo>
                      <a:pt x="308641" y="1030514"/>
                      <a:pt x="313479" y="1049866"/>
                      <a:pt x="327993" y="1059542"/>
                    </a:cubicBezTo>
                    <a:lnTo>
                      <a:pt x="371536" y="1088571"/>
                    </a:lnTo>
                    <a:cubicBezTo>
                      <a:pt x="475270" y="1244170"/>
                      <a:pt x="313724" y="1008021"/>
                      <a:pt x="444108" y="1175657"/>
                    </a:cubicBezTo>
                    <a:cubicBezTo>
                      <a:pt x="465527" y="1203196"/>
                      <a:pt x="482813" y="1233714"/>
                      <a:pt x="502165" y="1262742"/>
                    </a:cubicBezTo>
                    <a:cubicBezTo>
                      <a:pt x="511841" y="1277256"/>
                      <a:pt x="525677" y="1289736"/>
                      <a:pt x="531193" y="1306285"/>
                    </a:cubicBezTo>
                    <a:cubicBezTo>
                      <a:pt x="551224" y="1366377"/>
                      <a:pt x="537221" y="1337098"/>
                      <a:pt x="574736" y="1393371"/>
                    </a:cubicBezTo>
                    <a:cubicBezTo>
                      <a:pt x="579574" y="1412723"/>
                      <a:pt x="585338" y="1431867"/>
                      <a:pt x="589250" y="1451428"/>
                    </a:cubicBezTo>
                    <a:cubicBezTo>
                      <a:pt x="624385" y="1627103"/>
                      <a:pt x="614487" y="1747093"/>
                      <a:pt x="618279" y="1959428"/>
                    </a:cubicBezTo>
                    <a:cubicBezTo>
                      <a:pt x="620611" y="2090036"/>
                      <a:pt x="618279" y="2220685"/>
                      <a:pt x="618279" y="2351314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Freihandform 11"/>
              <p:cNvSpPr/>
              <p:nvPr/>
            </p:nvSpPr>
            <p:spPr bwMode="auto">
              <a:xfrm flipH="1">
                <a:off x="3324177" y="2564904"/>
                <a:ext cx="527743" cy="2351314"/>
              </a:xfrm>
              <a:custGeom>
                <a:avLst/>
                <a:gdLst>
                  <a:gd name="connsiteX0" fmla="*/ 168336 w 624385"/>
                  <a:gd name="connsiteY0" fmla="*/ 0 h 2351314"/>
                  <a:gd name="connsiteX1" fmla="*/ 110279 w 624385"/>
                  <a:gd name="connsiteY1" fmla="*/ 14514 h 2351314"/>
                  <a:gd name="connsiteX2" fmla="*/ 81250 w 624385"/>
                  <a:gd name="connsiteY2" fmla="*/ 58057 h 2351314"/>
                  <a:gd name="connsiteX3" fmla="*/ 37708 w 624385"/>
                  <a:gd name="connsiteY3" fmla="*/ 101600 h 2351314"/>
                  <a:gd name="connsiteX4" fmla="*/ 23193 w 624385"/>
                  <a:gd name="connsiteY4" fmla="*/ 188685 h 2351314"/>
                  <a:gd name="connsiteX5" fmla="*/ 8679 w 624385"/>
                  <a:gd name="connsiteY5" fmla="*/ 232228 h 2351314"/>
                  <a:gd name="connsiteX6" fmla="*/ 37708 w 624385"/>
                  <a:gd name="connsiteY6" fmla="*/ 522514 h 2351314"/>
                  <a:gd name="connsiteX7" fmla="*/ 66736 w 624385"/>
                  <a:gd name="connsiteY7" fmla="*/ 566057 h 2351314"/>
                  <a:gd name="connsiteX8" fmla="*/ 95765 w 624385"/>
                  <a:gd name="connsiteY8" fmla="*/ 667657 h 2351314"/>
                  <a:gd name="connsiteX9" fmla="*/ 139308 w 624385"/>
                  <a:gd name="connsiteY9" fmla="*/ 711200 h 2351314"/>
                  <a:gd name="connsiteX10" fmla="*/ 153822 w 624385"/>
                  <a:gd name="connsiteY10" fmla="*/ 754742 h 2351314"/>
                  <a:gd name="connsiteX11" fmla="*/ 211879 w 624385"/>
                  <a:gd name="connsiteY11" fmla="*/ 841828 h 2351314"/>
                  <a:gd name="connsiteX12" fmla="*/ 298965 w 624385"/>
                  <a:gd name="connsiteY12" fmla="*/ 1016000 h 2351314"/>
                  <a:gd name="connsiteX13" fmla="*/ 327993 w 624385"/>
                  <a:gd name="connsiteY13" fmla="*/ 1059542 h 2351314"/>
                  <a:gd name="connsiteX14" fmla="*/ 371536 w 624385"/>
                  <a:gd name="connsiteY14" fmla="*/ 1088571 h 2351314"/>
                  <a:gd name="connsiteX15" fmla="*/ 444108 w 624385"/>
                  <a:gd name="connsiteY15" fmla="*/ 1175657 h 2351314"/>
                  <a:gd name="connsiteX16" fmla="*/ 502165 w 624385"/>
                  <a:gd name="connsiteY16" fmla="*/ 1262742 h 2351314"/>
                  <a:gd name="connsiteX17" fmla="*/ 531193 w 624385"/>
                  <a:gd name="connsiteY17" fmla="*/ 1306285 h 2351314"/>
                  <a:gd name="connsiteX18" fmla="*/ 574736 w 624385"/>
                  <a:gd name="connsiteY18" fmla="*/ 1393371 h 2351314"/>
                  <a:gd name="connsiteX19" fmla="*/ 589250 w 624385"/>
                  <a:gd name="connsiteY19" fmla="*/ 1451428 h 2351314"/>
                  <a:gd name="connsiteX20" fmla="*/ 618279 w 624385"/>
                  <a:gd name="connsiteY20" fmla="*/ 1959428 h 2351314"/>
                  <a:gd name="connsiteX21" fmla="*/ 618279 w 624385"/>
                  <a:gd name="connsiteY21" fmla="*/ 2351314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4385" h="2351314">
                    <a:moveTo>
                      <a:pt x="168336" y="0"/>
                    </a:moveTo>
                    <a:cubicBezTo>
                      <a:pt x="148984" y="4838"/>
                      <a:pt x="126877" y="3449"/>
                      <a:pt x="110279" y="14514"/>
                    </a:cubicBezTo>
                    <a:cubicBezTo>
                      <a:pt x="95765" y="24190"/>
                      <a:pt x="92417" y="44656"/>
                      <a:pt x="81250" y="58057"/>
                    </a:cubicBezTo>
                    <a:cubicBezTo>
                      <a:pt x="68110" y="73826"/>
                      <a:pt x="52222" y="87086"/>
                      <a:pt x="37708" y="101600"/>
                    </a:cubicBezTo>
                    <a:cubicBezTo>
                      <a:pt x="32870" y="130628"/>
                      <a:pt x="29577" y="159957"/>
                      <a:pt x="23193" y="188685"/>
                    </a:cubicBezTo>
                    <a:cubicBezTo>
                      <a:pt x="19874" y="203620"/>
                      <a:pt x="8679" y="216929"/>
                      <a:pt x="8679" y="232228"/>
                    </a:cubicBezTo>
                    <a:cubicBezTo>
                      <a:pt x="8679" y="244975"/>
                      <a:pt x="0" y="447098"/>
                      <a:pt x="37708" y="522514"/>
                    </a:cubicBezTo>
                    <a:cubicBezTo>
                      <a:pt x="45509" y="538116"/>
                      <a:pt x="57060" y="551543"/>
                      <a:pt x="66736" y="566057"/>
                    </a:cubicBezTo>
                    <a:cubicBezTo>
                      <a:pt x="68672" y="573803"/>
                      <a:pt x="87434" y="655161"/>
                      <a:pt x="95765" y="667657"/>
                    </a:cubicBezTo>
                    <a:cubicBezTo>
                      <a:pt x="107151" y="684736"/>
                      <a:pt x="124794" y="696686"/>
                      <a:pt x="139308" y="711200"/>
                    </a:cubicBezTo>
                    <a:cubicBezTo>
                      <a:pt x="144146" y="725714"/>
                      <a:pt x="146392" y="741368"/>
                      <a:pt x="153822" y="754742"/>
                    </a:cubicBezTo>
                    <a:cubicBezTo>
                      <a:pt x="170765" y="785240"/>
                      <a:pt x="211879" y="841828"/>
                      <a:pt x="211879" y="841828"/>
                    </a:cubicBezTo>
                    <a:cubicBezTo>
                      <a:pt x="251941" y="962011"/>
                      <a:pt x="223935" y="903455"/>
                      <a:pt x="298965" y="1016000"/>
                    </a:cubicBezTo>
                    <a:cubicBezTo>
                      <a:pt x="308641" y="1030514"/>
                      <a:pt x="313479" y="1049866"/>
                      <a:pt x="327993" y="1059542"/>
                    </a:cubicBezTo>
                    <a:lnTo>
                      <a:pt x="371536" y="1088571"/>
                    </a:lnTo>
                    <a:cubicBezTo>
                      <a:pt x="475270" y="1244170"/>
                      <a:pt x="313724" y="1008021"/>
                      <a:pt x="444108" y="1175657"/>
                    </a:cubicBezTo>
                    <a:cubicBezTo>
                      <a:pt x="465527" y="1203196"/>
                      <a:pt x="482813" y="1233714"/>
                      <a:pt x="502165" y="1262742"/>
                    </a:cubicBezTo>
                    <a:cubicBezTo>
                      <a:pt x="511841" y="1277256"/>
                      <a:pt x="525677" y="1289736"/>
                      <a:pt x="531193" y="1306285"/>
                    </a:cubicBezTo>
                    <a:cubicBezTo>
                      <a:pt x="551224" y="1366377"/>
                      <a:pt x="537221" y="1337098"/>
                      <a:pt x="574736" y="1393371"/>
                    </a:cubicBezTo>
                    <a:cubicBezTo>
                      <a:pt x="579574" y="1412723"/>
                      <a:pt x="585338" y="1431867"/>
                      <a:pt x="589250" y="1451428"/>
                    </a:cubicBezTo>
                    <a:cubicBezTo>
                      <a:pt x="624385" y="1627103"/>
                      <a:pt x="614487" y="1747093"/>
                      <a:pt x="618279" y="1959428"/>
                    </a:cubicBezTo>
                    <a:cubicBezTo>
                      <a:pt x="620611" y="2090036"/>
                      <a:pt x="618279" y="2220685"/>
                      <a:pt x="618279" y="2351314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Freihandform 12"/>
              <p:cNvSpPr/>
              <p:nvPr/>
            </p:nvSpPr>
            <p:spPr bwMode="auto">
              <a:xfrm>
                <a:off x="202889" y="827314"/>
                <a:ext cx="551854" cy="1525264"/>
              </a:xfrm>
              <a:custGeom>
                <a:avLst/>
                <a:gdLst>
                  <a:gd name="connsiteX0" fmla="*/ 551854 w 551854"/>
                  <a:gd name="connsiteY0" fmla="*/ 1407886 h 1525264"/>
                  <a:gd name="connsiteX1" fmla="*/ 450254 w 551854"/>
                  <a:gd name="connsiteY1" fmla="*/ 1480457 h 1525264"/>
                  <a:gd name="connsiteX2" fmla="*/ 348654 w 551854"/>
                  <a:gd name="connsiteY2" fmla="*/ 1524000 h 1525264"/>
                  <a:gd name="connsiteX3" fmla="*/ 130940 w 551854"/>
                  <a:gd name="connsiteY3" fmla="*/ 1509486 h 1525264"/>
                  <a:gd name="connsiteX4" fmla="*/ 87397 w 551854"/>
                  <a:gd name="connsiteY4" fmla="*/ 1465943 h 1525264"/>
                  <a:gd name="connsiteX5" fmla="*/ 29340 w 551854"/>
                  <a:gd name="connsiteY5" fmla="*/ 1364343 h 1525264"/>
                  <a:gd name="connsiteX6" fmla="*/ 29340 w 551854"/>
                  <a:gd name="connsiteY6" fmla="*/ 870857 h 1525264"/>
                  <a:gd name="connsiteX7" fmla="*/ 72882 w 551854"/>
                  <a:gd name="connsiteY7" fmla="*/ 783772 h 1525264"/>
                  <a:gd name="connsiteX8" fmla="*/ 116425 w 551854"/>
                  <a:gd name="connsiteY8" fmla="*/ 725715 h 1525264"/>
                  <a:gd name="connsiteX9" fmla="*/ 174482 w 551854"/>
                  <a:gd name="connsiteY9" fmla="*/ 638629 h 1525264"/>
                  <a:gd name="connsiteX10" fmla="*/ 203511 w 551854"/>
                  <a:gd name="connsiteY10" fmla="*/ 595086 h 1525264"/>
                  <a:gd name="connsiteX11" fmla="*/ 232540 w 551854"/>
                  <a:gd name="connsiteY11" fmla="*/ 551543 h 1525264"/>
                  <a:gd name="connsiteX12" fmla="*/ 247054 w 551854"/>
                  <a:gd name="connsiteY12" fmla="*/ 508000 h 1525264"/>
                  <a:gd name="connsiteX13" fmla="*/ 276082 w 551854"/>
                  <a:gd name="connsiteY13" fmla="*/ 464457 h 1525264"/>
                  <a:gd name="connsiteX14" fmla="*/ 247054 w 551854"/>
                  <a:gd name="connsiteY14" fmla="*/ 174172 h 1525264"/>
                  <a:gd name="connsiteX15" fmla="*/ 218025 w 551854"/>
                  <a:gd name="connsiteY15" fmla="*/ 130629 h 1525264"/>
                  <a:gd name="connsiteX16" fmla="*/ 174482 w 551854"/>
                  <a:gd name="connsiteY16" fmla="*/ 116115 h 1525264"/>
                  <a:gd name="connsiteX17" fmla="*/ 101911 w 551854"/>
                  <a:gd name="connsiteY17" fmla="*/ 43543 h 1525264"/>
                  <a:gd name="connsiteX18" fmla="*/ 87397 w 551854"/>
                  <a:gd name="connsiteY18" fmla="*/ 0 h 1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854" h="1525264">
                    <a:moveTo>
                      <a:pt x="551854" y="1407886"/>
                    </a:moveTo>
                    <a:cubicBezTo>
                      <a:pt x="526925" y="1426583"/>
                      <a:pt x="479973" y="1463475"/>
                      <a:pt x="450254" y="1480457"/>
                    </a:cubicBezTo>
                    <a:cubicBezTo>
                      <a:pt x="400032" y="1509155"/>
                      <a:pt x="397507" y="1507716"/>
                      <a:pt x="348654" y="1524000"/>
                    </a:cubicBezTo>
                    <a:cubicBezTo>
                      <a:pt x="276083" y="1519162"/>
                      <a:pt x="201940" y="1525264"/>
                      <a:pt x="130940" y="1509486"/>
                    </a:cubicBezTo>
                    <a:cubicBezTo>
                      <a:pt x="110902" y="1505033"/>
                      <a:pt x="100538" y="1481712"/>
                      <a:pt x="87397" y="1465943"/>
                    </a:cubicBezTo>
                    <a:cubicBezTo>
                      <a:pt x="61751" y="1435168"/>
                      <a:pt x="47086" y="1399836"/>
                      <a:pt x="29340" y="1364343"/>
                    </a:cubicBezTo>
                    <a:cubicBezTo>
                      <a:pt x="17395" y="1185174"/>
                      <a:pt x="0" y="1054234"/>
                      <a:pt x="29340" y="870857"/>
                    </a:cubicBezTo>
                    <a:cubicBezTo>
                      <a:pt x="34468" y="838810"/>
                      <a:pt x="56184" y="811602"/>
                      <a:pt x="72882" y="783772"/>
                    </a:cubicBezTo>
                    <a:cubicBezTo>
                      <a:pt x="85328" y="763029"/>
                      <a:pt x="102553" y="745533"/>
                      <a:pt x="116425" y="725715"/>
                    </a:cubicBezTo>
                    <a:cubicBezTo>
                      <a:pt x="136432" y="697134"/>
                      <a:pt x="155130" y="667658"/>
                      <a:pt x="174482" y="638629"/>
                    </a:cubicBezTo>
                    <a:lnTo>
                      <a:pt x="203511" y="595086"/>
                    </a:lnTo>
                    <a:lnTo>
                      <a:pt x="232540" y="551543"/>
                    </a:lnTo>
                    <a:cubicBezTo>
                      <a:pt x="237378" y="537029"/>
                      <a:pt x="240212" y="521684"/>
                      <a:pt x="247054" y="508000"/>
                    </a:cubicBezTo>
                    <a:cubicBezTo>
                      <a:pt x="254855" y="492398"/>
                      <a:pt x="275211" y="481879"/>
                      <a:pt x="276082" y="464457"/>
                    </a:cubicBezTo>
                    <a:cubicBezTo>
                      <a:pt x="276660" y="452898"/>
                      <a:pt x="284652" y="249368"/>
                      <a:pt x="247054" y="174172"/>
                    </a:cubicBezTo>
                    <a:cubicBezTo>
                      <a:pt x="239253" y="158570"/>
                      <a:pt x="231647" y="141526"/>
                      <a:pt x="218025" y="130629"/>
                    </a:cubicBezTo>
                    <a:cubicBezTo>
                      <a:pt x="206078" y="121072"/>
                      <a:pt x="188996" y="120953"/>
                      <a:pt x="174482" y="116115"/>
                    </a:cubicBezTo>
                    <a:cubicBezTo>
                      <a:pt x="130941" y="87086"/>
                      <a:pt x="126101" y="91923"/>
                      <a:pt x="101911" y="43543"/>
                    </a:cubicBezTo>
                    <a:cubicBezTo>
                      <a:pt x="95069" y="29859"/>
                      <a:pt x="87397" y="0"/>
                      <a:pt x="87397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 bwMode="auto">
              <a:xfrm flipH="1">
                <a:off x="3851920" y="836712"/>
                <a:ext cx="576064" cy="1525264"/>
              </a:xfrm>
              <a:custGeom>
                <a:avLst/>
                <a:gdLst>
                  <a:gd name="connsiteX0" fmla="*/ 551854 w 551854"/>
                  <a:gd name="connsiteY0" fmla="*/ 1407886 h 1525264"/>
                  <a:gd name="connsiteX1" fmla="*/ 450254 w 551854"/>
                  <a:gd name="connsiteY1" fmla="*/ 1480457 h 1525264"/>
                  <a:gd name="connsiteX2" fmla="*/ 348654 w 551854"/>
                  <a:gd name="connsiteY2" fmla="*/ 1524000 h 1525264"/>
                  <a:gd name="connsiteX3" fmla="*/ 130940 w 551854"/>
                  <a:gd name="connsiteY3" fmla="*/ 1509486 h 1525264"/>
                  <a:gd name="connsiteX4" fmla="*/ 87397 w 551854"/>
                  <a:gd name="connsiteY4" fmla="*/ 1465943 h 1525264"/>
                  <a:gd name="connsiteX5" fmla="*/ 29340 w 551854"/>
                  <a:gd name="connsiteY5" fmla="*/ 1364343 h 1525264"/>
                  <a:gd name="connsiteX6" fmla="*/ 29340 w 551854"/>
                  <a:gd name="connsiteY6" fmla="*/ 870857 h 1525264"/>
                  <a:gd name="connsiteX7" fmla="*/ 72882 w 551854"/>
                  <a:gd name="connsiteY7" fmla="*/ 783772 h 1525264"/>
                  <a:gd name="connsiteX8" fmla="*/ 116425 w 551854"/>
                  <a:gd name="connsiteY8" fmla="*/ 725715 h 1525264"/>
                  <a:gd name="connsiteX9" fmla="*/ 174482 w 551854"/>
                  <a:gd name="connsiteY9" fmla="*/ 638629 h 1525264"/>
                  <a:gd name="connsiteX10" fmla="*/ 203511 w 551854"/>
                  <a:gd name="connsiteY10" fmla="*/ 595086 h 1525264"/>
                  <a:gd name="connsiteX11" fmla="*/ 232540 w 551854"/>
                  <a:gd name="connsiteY11" fmla="*/ 551543 h 1525264"/>
                  <a:gd name="connsiteX12" fmla="*/ 247054 w 551854"/>
                  <a:gd name="connsiteY12" fmla="*/ 508000 h 1525264"/>
                  <a:gd name="connsiteX13" fmla="*/ 276082 w 551854"/>
                  <a:gd name="connsiteY13" fmla="*/ 464457 h 1525264"/>
                  <a:gd name="connsiteX14" fmla="*/ 247054 w 551854"/>
                  <a:gd name="connsiteY14" fmla="*/ 174172 h 1525264"/>
                  <a:gd name="connsiteX15" fmla="*/ 218025 w 551854"/>
                  <a:gd name="connsiteY15" fmla="*/ 130629 h 1525264"/>
                  <a:gd name="connsiteX16" fmla="*/ 174482 w 551854"/>
                  <a:gd name="connsiteY16" fmla="*/ 116115 h 1525264"/>
                  <a:gd name="connsiteX17" fmla="*/ 101911 w 551854"/>
                  <a:gd name="connsiteY17" fmla="*/ 43543 h 1525264"/>
                  <a:gd name="connsiteX18" fmla="*/ 87397 w 551854"/>
                  <a:gd name="connsiteY18" fmla="*/ 0 h 1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854" h="1525264">
                    <a:moveTo>
                      <a:pt x="551854" y="1407886"/>
                    </a:moveTo>
                    <a:cubicBezTo>
                      <a:pt x="526925" y="1426583"/>
                      <a:pt x="479973" y="1463475"/>
                      <a:pt x="450254" y="1480457"/>
                    </a:cubicBezTo>
                    <a:cubicBezTo>
                      <a:pt x="400032" y="1509155"/>
                      <a:pt x="397507" y="1507716"/>
                      <a:pt x="348654" y="1524000"/>
                    </a:cubicBezTo>
                    <a:cubicBezTo>
                      <a:pt x="276083" y="1519162"/>
                      <a:pt x="201940" y="1525264"/>
                      <a:pt x="130940" y="1509486"/>
                    </a:cubicBezTo>
                    <a:cubicBezTo>
                      <a:pt x="110902" y="1505033"/>
                      <a:pt x="100538" y="1481712"/>
                      <a:pt x="87397" y="1465943"/>
                    </a:cubicBezTo>
                    <a:cubicBezTo>
                      <a:pt x="61751" y="1435168"/>
                      <a:pt x="47086" y="1399836"/>
                      <a:pt x="29340" y="1364343"/>
                    </a:cubicBezTo>
                    <a:cubicBezTo>
                      <a:pt x="17395" y="1185174"/>
                      <a:pt x="0" y="1054234"/>
                      <a:pt x="29340" y="870857"/>
                    </a:cubicBezTo>
                    <a:cubicBezTo>
                      <a:pt x="34468" y="838810"/>
                      <a:pt x="56184" y="811602"/>
                      <a:pt x="72882" y="783772"/>
                    </a:cubicBezTo>
                    <a:cubicBezTo>
                      <a:pt x="85328" y="763029"/>
                      <a:pt x="102553" y="745533"/>
                      <a:pt x="116425" y="725715"/>
                    </a:cubicBezTo>
                    <a:cubicBezTo>
                      <a:pt x="136432" y="697134"/>
                      <a:pt x="155130" y="667658"/>
                      <a:pt x="174482" y="638629"/>
                    </a:cubicBezTo>
                    <a:lnTo>
                      <a:pt x="203511" y="595086"/>
                    </a:lnTo>
                    <a:lnTo>
                      <a:pt x="232540" y="551543"/>
                    </a:lnTo>
                    <a:cubicBezTo>
                      <a:pt x="237378" y="537029"/>
                      <a:pt x="240212" y="521684"/>
                      <a:pt x="247054" y="508000"/>
                    </a:cubicBezTo>
                    <a:cubicBezTo>
                      <a:pt x="254855" y="492398"/>
                      <a:pt x="275211" y="481879"/>
                      <a:pt x="276082" y="464457"/>
                    </a:cubicBezTo>
                    <a:cubicBezTo>
                      <a:pt x="276660" y="452898"/>
                      <a:pt x="284652" y="249368"/>
                      <a:pt x="247054" y="174172"/>
                    </a:cubicBezTo>
                    <a:cubicBezTo>
                      <a:pt x="239253" y="158570"/>
                      <a:pt x="231647" y="141526"/>
                      <a:pt x="218025" y="130629"/>
                    </a:cubicBezTo>
                    <a:cubicBezTo>
                      <a:pt x="206078" y="121072"/>
                      <a:pt x="188996" y="120953"/>
                      <a:pt x="174482" y="116115"/>
                    </a:cubicBezTo>
                    <a:cubicBezTo>
                      <a:pt x="130941" y="87086"/>
                      <a:pt x="126101" y="91923"/>
                      <a:pt x="101911" y="43543"/>
                    </a:cubicBezTo>
                    <a:cubicBezTo>
                      <a:pt x="95069" y="29859"/>
                      <a:pt x="87397" y="0"/>
                      <a:pt x="87397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6" name="Textfeld 15"/>
            <p:cNvSpPr txBox="1"/>
            <p:nvPr/>
          </p:nvSpPr>
          <p:spPr>
            <a:xfrm>
              <a:off x="1102989" y="503965"/>
              <a:ext cx="2964957" cy="115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tx1"/>
                  </a:solidFill>
                </a:rPr>
                <a:t>STIM1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251346"/>
            <a:ext cx="188753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Ellipse 19"/>
          <p:cNvSpPr/>
          <p:nvPr/>
        </p:nvSpPr>
        <p:spPr bwMode="auto">
          <a:xfrm>
            <a:off x="4716016" y="4851746"/>
            <a:ext cx="3528392" cy="1368152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868143" y="861689"/>
            <a:ext cx="118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Orai1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467544" y="0"/>
            <a:ext cx="8208912" cy="733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AT" sz="2800" dirty="0" smtClean="0">
                <a:solidFill>
                  <a:srgbClr val="000000"/>
                </a:solidFill>
                <a:cs typeface="Times New Roman" pitchFamily="18" charset="0"/>
              </a:rPr>
              <a:t>Discovery </a:t>
            </a: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de-AT" sz="2800" dirty="0" smtClean="0">
                <a:solidFill>
                  <a:srgbClr val="000000"/>
                </a:solidFill>
                <a:cs typeface="Times New Roman" pitchFamily="18" charset="0"/>
              </a:rPr>
              <a:t> STIM1 </a:t>
            </a: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and</a:t>
            </a:r>
            <a:r>
              <a:rPr lang="de-AT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Orai</a:t>
            </a:r>
            <a:r>
              <a:rPr lang="de-AT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proteins</a:t>
            </a:r>
            <a:endParaRPr lang="de-AT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32" name="Gruppieren 31"/>
          <p:cNvGrpSpPr>
            <a:grpSpLocks noChangeAspect="1"/>
          </p:cNvGrpSpPr>
          <p:nvPr/>
        </p:nvGrpSpPr>
        <p:grpSpPr>
          <a:xfrm>
            <a:off x="835085" y="980728"/>
            <a:ext cx="4096955" cy="2017474"/>
            <a:chOff x="395536" y="1267197"/>
            <a:chExt cx="5121194" cy="2521843"/>
          </a:xfrm>
        </p:grpSpPr>
        <p:sp>
          <p:nvSpPr>
            <p:cNvPr id="26" name="Gleichschenkliges Dreieck 25"/>
            <p:cNvSpPr/>
            <p:nvPr/>
          </p:nvSpPr>
          <p:spPr bwMode="auto">
            <a:xfrm rot="16200000" flipV="1">
              <a:off x="4214188" y="2124895"/>
              <a:ext cx="1588345" cy="1016738"/>
            </a:xfrm>
            <a:prstGeom prst="triangl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5536" y="1267197"/>
              <a:ext cx="2188447" cy="2521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Gleichschenkliges Dreieck 29"/>
            <p:cNvSpPr/>
            <p:nvPr/>
          </p:nvSpPr>
          <p:spPr bwMode="auto">
            <a:xfrm rot="16200000" flipV="1">
              <a:off x="1763688" y="2059285"/>
              <a:ext cx="2520280" cy="936104"/>
            </a:xfrm>
            <a:prstGeom prst="triangle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43647" y="1839092"/>
              <a:ext cx="1356345" cy="1660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Textfeld 32"/>
          <p:cNvSpPr txBox="1"/>
          <p:nvPr/>
        </p:nvSpPr>
        <p:spPr>
          <a:xfrm>
            <a:off x="683568" y="336976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Patient </a:t>
            </a:r>
            <a:r>
              <a:rPr lang="de-AT" dirty="0" err="1" smtClean="0">
                <a:solidFill>
                  <a:schemeClr val="tx1"/>
                </a:solidFill>
              </a:rPr>
              <a:t>with</a:t>
            </a:r>
            <a:r>
              <a:rPr lang="de-AT" dirty="0" smtClean="0">
                <a:solidFill>
                  <a:schemeClr val="tx1"/>
                </a:solidFill>
              </a:rPr>
              <a:t>  </a:t>
            </a:r>
            <a:r>
              <a:rPr lang="de-AT" dirty="0" err="1" smtClean="0">
                <a:solidFill>
                  <a:schemeClr val="tx1"/>
                </a:solidFill>
              </a:rPr>
              <a:t>Severe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Combined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immuno-deficiency</a:t>
            </a:r>
            <a:r>
              <a:rPr lang="de-AT" dirty="0" smtClean="0">
                <a:solidFill>
                  <a:schemeClr val="tx1"/>
                </a:solidFill>
              </a:rPr>
              <a:t> in Orai1: </a:t>
            </a:r>
          </a:p>
          <a:p>
            <a:r>
              <a:rPr lang="de-AT" dirty="0" err="1" smtClean="0">
                <a:solidFill>
                  <a:schemeClr val="tx1"/>
                </a:solidFill>
              </a:rPr>
              <a:t>caused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by</a:t>
            </a:r>
            <a:r>
              <a:rPr lang="de-AT" dirty="0" smtClean="0">
                <a:solidFill>
                  <a:schemeClr val="tx1"/>
                </a:solidFill>
              </a:rPr>
              <a:t> a </a:t>
            </a:r>
            <a:r>
              <a:rPr lang="de-AT" dirty="0" err="1" smtClean="0">
                <a:solidFill>
                  <a:schemeClr val="tx1"/>
                </a:solidFill>
              </a:rPr>
              <a:t>single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point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mutation</a:t>
            </a:r>
            <a:r>
              <a:rPr lang="de-AT" dirty="0" smtClean="0">
                <a:solidFill>
                  <a:schemeClr val="tx1"/>
                </a:solidFill>
              </a:rPr>
              <a:t> in Orai1 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4" name="Textfeld 16"/>
          <p:cNvSpPr txBox="1">
            <a:spLocks noChangeArrowheads="1"/>
          </p:cNvSpPr>
          <p:nvPr/>
        </p:nvSpPr>
        <p:spPr bwMode="auto">
          <a:xfrm>
            <a:off x="755576" y="4797152"/>
            <a:ext cx="29523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AT" altLang="de-DE" sz="1400" dirty="0" err="1" smtClean="0">
                <a:solidFill>
                  <a:schemeClr val="tx1"/>
                </a:solidFill>
              </a:rPr>
              <a:t>Feske</a:t>
            </a:r>
            <a:r>
              <a:rPr lang="de-AT" altLang="de-DE" sz="1400" dirty="0" smtClean="0">
                <a:solidFill>
                  <a:schemeClr val="tx1"/>
                </a:solidFill>
              </a:rPr>
              <a:t>, et </a:t>
            </a:r>
            <a:r>
              <a:rPr lang="de-AT" altLang="de-DE" sz="1400" dirty="0">
                <a:solidFill>
                  <a:schemeClr val="tx1"/>
                </a:solidFill>
              </a:rPr>
              <a:t>al. (</a:t>
            </a:r>
            <a:r>
              <a:rPr lang="de-AT" altLang="de-DE" sz="1400" dirty="0" smtClean="0">
                <a:solidFill>
                  <a:schemeClr val="tx1"/>
                </a:solidFill>
              </a:rPr>
              <a:t>2006) </a:t>
            </a:r>
            <a:r>
              <a:rPr lang="de-AT" altLang="de-DE" sz="1400" b="1" dirty="0" smtClean="0">
                <a:solidFill>
                  <a:schemeClr val="tx1"/>
                </a:solidFill>
              </a:rPr>
              <a:t>Nature</a:t>
            </a:r>
          </a:p>
          <a:p>
            <a:r>
              <a:rPr lang="de-AT" altLang="de-DE" sz="1400" dirty="0" smtClean="0">
                <a:solidFill>
                  <a:schemeClr val="tx1"/>
                </a:solidFill>
              </a:rPr>
              <a:t>Roos, et al. (2005) </a:t>
            </a:r>
            <a:r>
              <a:rPr lang="de-AT" altLang="de-DE" sz="1400" b="1" dirty="0" smtClean="0">
                <a:solidFill>
                  <a:schemeClr val="tx1"/>
                </a:solidFill>
              </a:rPr>
              <a:t>J </a:t>
            </a:r>
            <a:r>
              <a:rPr lang="de-AT" altLang="de-DE" sz="1400" b="1" dirty="0" err="1" smtClean="0">
                <a:solidFill>
                  <a:schemeClr val="tx1"/>
                </a:solidFill>
              </a:rPr>
              <a:t>Cell</a:t>
            </a:r>
            <a:r>
              <a:rPr lang="de-AT" altLang="de-DE" sz="1400" b="1" dirty="0" smtClean="0">
                <a:solidFill>
                  <a:schemeClr val="tx1"/>
                </a:solidFill>
              </a:rPr>
              <a:t> </a:t>
            </a:r>
            <a:r>
              <a:rPr lang="de-AT" altLang="de-DE" sz="1400" b="1" dirty="0" err="1" smtClean="0">
                <a:solidFill>
                  <a:schemeClr val="tx1"/>
                </a:solidFill>
              </a:rPr>
              <a:t>Biol</a:t>
            </a:r>
            <a:endParaRPr lang="de-AT" altLang="de-DE" sz="1400" b="1" dirty="0" smtClean="0">
              <a:solidFill>
                <a:schemeClr val="tx1"/>
              </a:solidFill>
            </a:endParaRPr>
          </a:p>
          <a:p>
            <a:r>
              <a:rPr lang="de-AT" altLang="de-DE" sz="1400" dirty="0" err="1" smtClean="0">
                <a:solidFill>
                  <a:schemeClr val="tx1"/>
                </a:solidFill>
              </a:rPr>
              <a:t>Liou</a:t>
            </a:r>
            <a:r>
              <a:rPr lang="de-AT" altLang="de-DE" sz="1400" dirty="0" smtClean="0">
                <a:solidFill>
                  <a:schemeClr val="tx1"/>
                </a:solidFill>
              </a:rPr>
              <a:t>  et al. (2005) </a:t>
            </a:r>
            <a:r>
              <a:rPr lang="de-AT" altLang="de-DE" sz="1400" b="1" dirty="0" err="1" smtClean="0">
                <a:solidFill>
                  <a:schemeClr val="tx1"/>
                </a:solidFill>
              </a:rPr>
              <a:t>Curr</a:t>
            </a:r>
            <a:r>
              <a:rPr lang="de-AT" altLang="de-DE" sz="1400" b="1" dirty="0" smtClean="0">
                <a:solidFill>
                  <a:schemeClr val="tx1"/>
                </a:solidFill>
              </a:rPr>
              <a:t> </a:t>
            </a:r>
            <a:r>
              <a:rPr lang="de-AT" altLang="de-DE" sz="1400" b="1" dirty="0" err="1" smtClean="0">
                <a:solidFill>
                  <a:schemeClr val="tx1"/>
                </a:solidFill>
              </a:rPr>
              <a:t>Biol</a:t>
            </a:r>
            <a:endParaRPr lang="de-AT" altLang="de-DE" sz="1400" b="1" dirty="0" smtClean="0">
              <a:solidFill>
                <a:schemeClr val="tx1"/>
              </a:solidFill>
            </a:endParaRPr>
          </a:p>
          <a:p>
            <a:endParaRPr lang="de-AT" altLang="de-DE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07504" y="476672"/>
            <a:ext cx="8856984" cy="6048672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endParaRPr lang="de-DE" altLang="de-DE" sz="1800" i="0">
              <a:latin typeface="Arial" charset="0"/>
            </a:endParaRPr>
          </a:p>
        </p:txBody>
      </p:sp>
      <p:pic>
        <p:nvPicPr>
          <p:cNvPr id="2" name="Picture 2" descr="Fig. 1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3886200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 bwMode="auto">
          <a:xfrm>
            <a:off x="467544" y="1772816"/>
            <a:ext cx="3456384" cy="216024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4" name="Gruppieren 16"/>
          <p:cNvGrpSpPr>
            <a:grpSpLocks noChangeAspect="1"/>
          </p:cNvGrpSpPr>
          <p:nvPr/>
        </p:nvGrpSpPr>
        <p:grpSpPr>
          <a:xfrm>
            <a:off x="971600" y="3068960"/>
            <a:ext cx="1733040" cy="2235544"/>
            <a:chOff x="202889" y="503965"/>
            <a:chExt cx="4332599" cy="5588861"/>
          </a:xfrm>
        </p:grpSpPr>
        <p:grpSp>
          <p:nvGrpSpPr>
            <p:cNvPr id="5" name="Gruppieren 14"/>
            <p:cNvGrpSpPr/>
            <p:nvPr/>
          </p:nvGrpSpPr>
          <p:grpSpPr>
            <a:xfrm>
              <a:off x="202889" y="827314"/>
              <a:ext cx="4332599" cy="5265512"/>
              <a:chOff x="202889" y="827314"/>
              <a:chExt cx="4332599" cy="5265512"/>
            </a:xfrm>
          </p:grpSpPr>
          <p:pic>
            <p:nvPicPr>
              <p:cNvPr id="7" name="Grafik 105" descr="N-term STIM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850" y="4318318"/>
                <a:ext cx="2373364" cy="1774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Grafik 106" descr="N-term STIM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4646" y="4318318"/>
                <a:ext cx="2270842" cy="16978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Flussdiagramm: Magnetplattenspeicher 8"/>
              <p:cNvSpPr/>
              <p:nvPr/>
            </p:nvSpPr>
            <p:spPr bwMode="auto">
              <a:xfrm>
                <a:off x="1352550" y="4022725"/>
                <a:ext cx="268288" cy="590550"/>
              </a:xfrm>
              <a:prstGeom prst="flowChartMagneticDisk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10" name="Flussdiagramm: Magnetplattenspeicher 9"/>
              <p:cNvSpPr/>
              <p:nvPr/>
            </p:nvSpPr>
            <p:spPr bwMode="auto">
              <a:xfrm>
                <a:off x="3230563" y="4022725"/>
                <a:ext cx="268287" cy="590550"/>
              </a:xfrm>
              <a:prstGeom prst="flowChartMagneticDisk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/>
              </a:p>
            </p:txBody>
          </p:sp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8387" y="1484784"/>
                <a:ext cx="3713573" cy="1394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Freihandform 11"/>
              <p:cNvSpPr/>
              <p:nvPr/>
            </p:nvSpPr>
            <p:spPr bwMode="auto">
              <a:xfrm>
                <a:off x="905721" y="2467429"/>
                <a:ext cx="624385" cy="2351314"/>
              </a:xfrm>
              <a:custGeom>
                <a:avLst/>
                <a:gdLst>
                  <a:gd name="connsiteX0" fmla="*/ 168336 w 624385"/>
                  <a:gd name="connsiteY0" fmla="*/ 0 h 2351314"/>
                  <a:gd name="connsiteX1" fmla="*/ 110279 w 624385"/>
                  <a:gd name="connsiteY1" fmla="*/ 14514 h 2351314"/>
                  <a:gd name="connsiteX2" fmla="*/ 81250 w 624385"/>
                  <a:gd name="connsiteY2" fmla="*/ 58057 h 2351314"/>
                  <a:gd name="connsiteX3" fmla="*/ 37708 w 624385"/>
                  <a:gd name="connsiteY3" fmla="*/ 101600 h 2351314"/>
                  <a:gd name="connsiteX4" fmla="*/ 23193 w 624385"/>
                  <a:gd name="connsiteY4" fmla="*/ 188685 h 2351314"/>
                  <a:gd name="connsiteX5" fmla="*/ 8679 w 624385"/>
                  <a:gd name="connsiteY5" fmla="*/ 232228 h 2351314"/>
                  <a:gd name="connsiteX6" fmla="*/ 37708 w 624385"/>
                  <a:gd name="connsiteY6" fmla="*/ 522514 h 2351314"/>
                  <a:gd name="connsiteX7" fmla="*/ 66736 w 624385"/>
                  <a:gd name="connsiteY7" fmla="*/ 566057 h 2351314"/>
                  <a:gd name="connsiteX8" fmla="*/ 95765 w 624385"/>
                  <a:gd name="connsiteY8" fmla="*/ 667657 h 2351314"/>
                  <a:gd name="connsiteX9" fmla="*/ 139308 w 624385"/>
                  <a:gd name="connsiteY9" fmla="*/ 711200 h 2351314"/>
                  <a:gd name="connsiteX10" fmla="*/ 153822 w 624385"/>
                  <a:gd name="connsiteY10" fmla="*/ 754742 h 2351314"/>
                  <a:gd name="connsiteX11" fmla="*/ 211879 w 624385"/>
                  <a:gd name="connsiteY11" fmla="*/ 841828 h 2351314"/>
                  <a:gd name="connsiteX12" fmla="*/ 298965 w 624385"/>
                  <a:gd name="connsiteY12" fmla="*/ 1016000 h 2351314"/>
                  <a:gd name="connsiteX13" fmla="*/ 327993 w 624385"/>
                  <a:gd name="connsiteY13" fmla="*/ 1059542 h 2351314"/>
                  <a:gd name="connsiteX14" fmla="*/ 371536 w 624385"/>
                  <a:gd name="connsiteY14" fmla="*/ 1088571 h 2351314"/>
                  <a:gd name="connsiteX15" fmla="*/ 444108 w 624385"/>
                  <a:gd name="connsiteY15" fmla="*/ 1175657 h 2351314"/>
                  <a:gd name="connsiteX16" fmla="*/ 502165 w 624385"/>
                  <a:gd name="connsiteY16" fmla="*/ 1262742 h 2351314"/>
                  <a:gd name="connsiteX17" fmla="*/ 531193 w 624385"/>
                  <a:gd name="connsiteY17" fmla="*/ 1306285 h 2351314"/>
                  <a:gd name="connsiteX18" fmla="*/ 574736 w 624385"/>
                  <a:gd name="connsiteY18" fmla="*/ 1393371 h 2351314"/>
                  <a:gd name="connsiteX19" fmla="*/ 589250 w 624385"/>
                  <a:gd name="connsiteY19" fmla="*/ 1451428 h 2351314"/>
                  <a:gd name="connsiteX20" fmla="*/ 618279 w 624385"/>
                  <a:gd name="connsiteY20" fmla="*/ 1959428 h 2351314"/>
                  <a:gd name="connsiteX21" fmla="*/ 618279 w 624385"/>
                  <a:gd name="connsiteY21" fmla="*/ 2351314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4385" h="2351314">
                    <a:moveTo>
                      <a:pt x="168336" y="0"/>
                    </a:moveTo>
                    <a:cubicBezTo>
                      <a:pt x="148984" y="4838"/>
                      <a:pt x="126877" y="3449"/>
                      <a:pt x="110279" y="14514"/>
                    </a:cubicBezTo>
                    <a:cubicBezTo>
                      <a:pt x="95765" y="24190"/>
                      <a:pt x="92417" y="44656"/>
                      <a:pt x="81250" y="58057"/>
                    </a:cubicBezTo>
                    <a:cubicBezTo>
                      <a:pt x="68110" y="73826"/>
                      <a:pt x="52222" y="87086"/>
                      <a:pt x="37708" y="101600"/>
                    </a:cubicBezTo>
                    <a:cubicBezTo>
                      <a:pt x="32870" y="130628"/>
                      <a:pt x="29577" y="159957"/>
                      <a:pt x="23193" y="188685"/>
                    </a:cubicBezTo>
                    <a:cubicBezTo>
                      <a:pt x="19874" y="203620"/>
                      <a:pt x="8679" y="216929"/>
                      <a:pt x="8679" y="232228"/>
                    </a:cubicBezTo>
                    <a:cubicBezTo>
                      <a:pt x="8679" y="244975"/>
                      <a:pt x="0" y="447098"/>
                      <a:pt x="37708" y="522514"/>
                    </a:cubicBezTo>
                    <a:cubicBezTo>
                      <a:pt x="45509" y="538116"/>
                      <a:pt x="57060" y="551543"/>
                      <a:pt x="66736" y="566057"/>
                    </a:cubicBezTo>
                    <a:cubicBezTo>
                      <a:pt x="68672" y="573803"/>
                      <a:pt x="87434" y="655161"/>
                      <a:pt x="95765" y="667657"/>
                    </a:cubicBezTo>
                    <a:cubicBezTo>
                      <a:pt x="107151" y="684736"/>
                      <a:pt x="124794" y="696686"/>
                      <a:pt x="139308" y="711200"/>
                    </a:cubicBezTo>
                    <a:cubicBezTo>
                      <a:pt x="144146" y="725714"/>
                      <a:pt x="146392" y="741368"/>
                      <a:pt x="153822" y="754742"/>
                    </a:cubicBezTo>
                    <a:cubicBezTo>
                      <a:pt x="170765" y="785240"/>
                      <a:pt x="211879" y="841828"/>
                      <a:pt x="211879" y="841828"/>
                    </a:cubicBezTo>
                    <a:cubicBezTo>
                      <a:pt x="251941" y="962011"/>
                      <a:pt x="223935" y="903455"/>
                      <a:pt x="298965" y="1016000"/>
                    </a:cubicBezTo>
                    <a:cubicBezTo>
                      <a:pt x="308641" y="1030514"/>
                      <a:pt x="313479" y="1049866"/>
                      <a:pt x="327993" y="1059542"/>
                    </a:cubicBezTo>
                    <a:lnTo>
                      <a:pt x="371536" y="1088571"/>
                    </a:lnTo>
                    <a:cubicBezTo>
                      <a:pt x="475270" y="1244170"/>
                      <a:pt x="313724" y="1008021"/>
                      <a:pt x="444108" y="1175657"/>
                    </a:cubicBezTo>
                    <a:cubicBezTo>
                      <a:pt x="465527" y="1203196"/>
                      <a:pt x="482813" y="1233714"/>
                      <a:pt x="502165" y="1262742"/>
                    </a:cubicBezTo>
                    <a:cubicBezTo>
                      <a:pt x="511841" y="1277256"/>
                      <a:pt x="525677" y="1289736"/>
                      <a:pt x="531193" y="1306285"/>
                    </a:cubicBezTo>
                    <a:cubicBezTo>
                      <a:pt x="551224" y="1366377"/>
                      <a:pt x="537221" y="1337098"/>
                      <a:pt x="574736" y="1393371"/>
                    </a:cubicBezTo>
                    <a:cubicBezTo>
                      <a:pt x="579574" y="1412723"/>
                      <a:pt x="585338" y="1431867"/>
                      <a:pt x="589250" y="1451428"/>
                    </a:cubicBezTo>
                    <a:cubicBezTo>
                      <a:pt x="624385" y="1627103"/>
                      <a:pt x="614487" y="1747093"/>
                      <a:pt x="618279" y="1959428"/>
                    </a:cubicBezTo>
                    <a:cubicBezTo>
                      <a:pt x="620611" y="2090036"/>
                      <a:pt x="618279" y="2220685"/>
                      <a:pt x="618279" y="2351314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Freihandform 12"/>
              <p:cNvSpPr/>
              <p:nvPr/>
            </p:nvSpPr>
            <p:spPr bwMode="auto">
              <a:xfrm flipH="1">
                <a:off x="3324177" y="2564904"/>
                <a:ext cx="527743" cy="2351314"/>
              </a:xfrm>
              <a:custGeom>
                <a:avLst/>
                <a:gdLst>
                  <a:gd name="connsiteX0" fmla="*/ 168336 w 624385"/>
                  <a:gd name="connsiteY0" fmla="*/ 0 h 2351314"/>
                  <a:gd name="connsiteX1" fmla="*/ 110279 w 624385"/>
                  <a:gd name="connsiteY1" fmla="*/ 14514 h 2351314"/>
                  <a:gd name="connsiteX2" fmla="*/ 81250 w 624385"/>
                  <a:gd name="connsiteY2" fmla="*/ 58057 h 2351314"/>
                  <a:gd name="connsiteX3" fmla="*/ 37708 w 624385"/>
                  <a:gd name="connsiteY3" fmla="*/ 101600 h 2351314"/>
                  <a:gd name="connsiteX4" fmla="*/ 23193 w 624385"/>
                  <a:gd name="connsiteY4" fmla="*/ 188685 h 2351314"/>
                  <a:gd name="connsiteX5" fmla="*/ 8679 w 624385"/>
                  <a:gd name="connsiteY5" fmla="*/ 232228 h 2351314"/>
                  <a:gd name="connsiteX6" fmla="*/ 37708 w 624385"/>
                  <a:gd name="connsiteY6" fmla="*/ 522514 h 2351314"/>
                  <a:gd name="connsiteX7" fmla="*/ 66736 w 624385"/>
                  <a:gd name="connsiteY7" fmla="*/ 566057 h 2351314"/>
                  <a:gd name="connsiteX8" fmla="*/ 95765 w 624385"/>
                  <a:gd name="connsiteY8" fmla="*/ 667657 h 2351314"/>
                  <a:gd name="connsiteX9" fmla="*/ 139308 w 624385"/>
                  <a:gd name="connsiteY9" fmla="*/ 711200 h 2351314"/>
                  <a:gd name="connsiteX10" fmla="*/ 153822 w 624385"/>
                  <a:gd name="connsiteY10" fmla="*/ 754742 h 2351314"/>
                  <a:gd name="connsiteX11" fmla="*/ 211879 w 624385"/>
                  <a:gd name="connsiteY11" fmla="*/ 841828 h 2351314"/>
                  <a:gd name="connsiteX12" fmla="*/ 298965 w 624385"/>
                  <a:gd name="connsiteY12" fmla="*/ 1016000 h 2351314"/>
                  <a:gd name="connsiteX13" fmla="*/ 327993 w 624385"/>
                  <a:gd name="connsiteY13" fmla="*/ 1059542 h 2351314"/>
                  <a:gd name="connsiteX14" fmla="*/ 371536 w 624385"/>
                  <a:gd name="connsiteY14" fmla="*/ 1088571 h 2351314"/>
                  <a:gd name="connsiteX15" fmla="*/ 444108 w 624385"/>
                  <a:gd name="connsiteY15" fmla="*/ 1175657 h 2351314"/>
                  <a:gd name="connsiteX16" fmla="*/ 502165 w 624385"/>
                  <a:gd name="connsiteY16" fmla="*/ 1262742 h 2351314"/>
                  <a:gd name="connsiteX17" fmla="*/ 531193 w 624385"/>
                  <a:gd name="connsiteY17" fmla="*/ 1306285 h 2351314"/>
                  <a:gd name="connsiteX18" fmla="*/ 574736 w 624385"/>
                  <a:gd name="connsiteY18" fmla="*/ 1393371 h 2351314"/>
                  <a:gd name="connsiteX19" fmla="*/ 589250 w 624385"/>
                  <a:gd name="connsiteY19" fmla="*/ 1451428 h 2351314"/>
                  <a:gd name="connsiteX20" fmla="*/ 618279 w 624385"/>
                  <a:gd name="connsiteY20" fmla="*/ 1959428 h 2351314"/>
                  <a:gd name="connsiteX21" fmla="*/ 618279 w 624385"/>
                  <a:gd name="connsiteY21" fmla="*/ 2351314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4385" h="2351314">
                    <a:moveTo>
                      <a:pt x="168336" y="0"/>
                    </a:moveTo>
                    <a:cubicBezTo>
                      <a:pt x="148984" y="4838"/>
                      <a:pt x="126877" y="3449"/>
                      <a:pt x="110279" y="14514"/>
                    </a:cubicBezTo>
                    <a:cubicBezTo>
                      <a:pt x="95765" y="24190"/>
                      <a:pt x="92417" y="44656"/>
                      <a:pt x="81250" y="58057"/>
                    </a:cubicBezTo>
                    <a:cubicBezTo>
                      <a:pt x="68110" y="73826"/>
                      <a:pt x="52222" y="87086"/>
                      <a:pt x="37708" y="101600"/>
                    </a:cubicBezTo>
                    <a:cubicBezTo>
                      <a:pt x="32870" y="130628"/>
                      <a:pt x="29577" y="159957"/>
                      <a:pt x="23193" y="188685"/>
                    </a:cubicBezTo>
                    <a:cubicBezTo>
                      <a:pt x="19874" y="203620"/>
                      <a:pt x="8679" y="216929"/>
                      <a:pt x="8679" y="232228"/>
                    </a:cubicBezTo>
                    <a:cubicBezTo>
                      <a:pt x="8679" y="244975"/>
                      <a:pt x="0" y="447098"/>
                      <a:pt x="37708" y="522514"/>
                    </a:cubicBezTo>
                    <a:cubicBezTo>
                      <a:pt x="45509" y="538116"/>
                      <a:pt x="57060" y="551543"/>
                      <a:pt x="66736" y="566057"/>
                    </a:cubicBezTo>
                    <a:cubicBezTo>
                      <a:pt x="68672" y="573803"/>
                      <a:pt x="87434" y="655161"/>
                      <a:pt x="95765" y="667657"/>
                    </a:cubicBezTo>
                    <a:cubicBezTo>
                      <a:pt x="107151" y="684736"/>
                      <a:pt x="124794" y="696686"/>
                      <a:pt x="139308" y="711200"/>
                    </a:cubicBezTo>
                    <a:cubicBezTo>
                      <a:pt x="144146" y="725714"/>
                      <a:pt x="146392" y="741368"/>
                      <a:pt x="153822" y="754742"/>
                    </a:cubicBezTo>
                    <a:cubicBezTo>
                      <a:pt x="170765" y="785240"/>
                      <a:pt x="211879" y="841828"/>
                      <a:pt x="211879" y="841828"/>
                    </a:cubicBezTo>
                    <a:cubicBezTo>
                      <a:pt x="251941" y="962011"/>
                      <a:pt x="223935" y="903455"/>
                      <a:pt x="298965" y="1016000"/>
                    </a:cubicBezTo>
                    <a:cubicBezTo>
                      <a:pt x="308641" y="1030514"/>
                      <a:pt x="313479" y="1049866"/>
                      <a:pt x="327993" y="1059542"/>
                    </a:cubicBezTo>
                    <a:lnTo>
                      <a:pt x="371536" y="1088571"/>
                    </a:lnTo>
                    <a:cubicBezTo>
                      <a:pt x="475270" y="1244170"/>
                      <a:pt x="313724" y="1008021"/>
                      <a:pt x="444108" y="1175657"/>
                    </a:cubicBezTo>
                    <a:cubicBezTo>
                      <a:pt x="465527" y="1203196"/>
                      <a:pt x="482813" y="1233714"/>
                      <a:pt x="502165" y="1262742"/>
                    </a:cubicBezTo>
                    <a:cubicBezTo>
                      <a:pt x="511841" y="1277256"/>
                      <a:pt x="525677" y="1289736"/>
                      <a:pt x="531193" y="1306285"/>
                    </a:cubicBezTo>
                    <a:cubicBezTo>
                      <a:pt x="551224" y="1366377"/>
                      <a:pt x="537221" y="1337098"/>
                      <a:pt x="574736" y="1393371"/>
                    </a:cubicBezTo>
                    <a:cubicBezTo>
                      <a:pt x="579574" y="1412723"/>
                      <a:pt x="585338" y="1431867"/>
                      <a:pt x="589250" y="1451428"/>
                    </a:cubicBezTo>
                    <a:cubicBezTo>
                      <a:pt x="624385" y="1627103"/>
                      <a:pt x="614487" y="1747093"/>
                      <a:pt x="618279" y="1959428"/>
                    </a:cubicBezTo>
                    <a:cubicBezTo>
                      <a:pt x="620611" y="2090036"/>
                      <a:pt x="618279" y="2220685"/>
                      <a:pt x="618279" y="2351314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Freihandform 13"/>
              <p:cNvSpPr/>
              <p:nvPr/>
            </p:nvSpPr>
            <p:spPr bwMode="auto">
              <a:xfrm>
                <a:off x="202889" y="827314"/>
                <a:ext cx="551854" cy="1525264"/>
              </a:xfrm>
              <a:custGeom>
                <a:avLst/>
                <a:gdLst>
                  <a:gd name="connsiteX0" fmla="*/ 551854 w 551854"/>
                  <a:gd name="connsiteY0" fmla="*/ 1407886 h 1525264"/>
                  <a:gd name="connsiteX1" fmla="*/ 450254 w 551854"/>
                  <a:gd name="connsiteY1" fmla="*/ 1480457 h 1525264"/>
                  <a:gd name="connsiteX2" fmla="*/ 348654 w 551854"/>
                  <a:gd name="connsiteY2" fmla="*/ 1524000 h 1525264"/>
                  <a:gd name="connsiteX3" fmla="*/ 130940 w 551854"/>
                  <a:gd name="connsiteY3" fmla="*/ 1509486 h 1525264"/>
                  <a:gd name="connsiteX4" fmla="*/ 87397 w 551854"/>
                  <a:gd name="connsiteY4" fmla="*/ 1465943 h 1525264"/>
                  <a:gd name="connsiteX5" fmla="*/ 29340 w 551854"/>
                  <a:gd name="connsiteY5" fmla="*/ 1364343 h 1525264"/>
                  <a:gd name="connsiteX6" fmla="*/ 29340 w 551854"/>
                  <a:gd name="connsiteY6" fmla="*/ 870857 h 1525264"/>
                  <a:gd name="connsiteX7" fmla="*/ 72882 w 551854"/>
                  <a:gd name="connsiteY7" fmla="*/ 783772 h 1525264"/>
                  <a:gd name="connsiteX8" fmla="*/ 116425 w 551854"/>
                  <a:gd name="connsiteY8" fmla="*/ 725715 h 1525264"/>
                  <a:gd name="connsiteX9" fmla="*/ 174482 w 551854"/>
                  <a:gd name="connsiteY9" fmla="*/ 638629 h 1525264"/>
                  <a:gd name="connsiteX10" fmla="*/ 203511 w 551854"/>
                  <a:gd name="connsiteY10" fmla="*/ 595086 h 1525264"/>
                  <a:gd name="connsiteX11" fmla="*/ 232540 w 551854"/>
                  <a:gd name="connsiteY11" fmla="*/ 551543 h 1525264"/>
                  <a:gd name="connsiteX12" fmla="*/ 247054 w 551854"/>
                  <a:gd name="connsiteY12" fmla="*/ 508000 h 1525264"/>
                  <a:gd name="connsiteX13" fmla="*/ 276082 w 551854"/>
                  <a:gd name="connsiteY13" fmla="*/ 464457 h 1525264"/>
                  <a:gd name="connsiteX14" fmla="*/ 247054 w 551854"/>
                  <a:gd name="connsiteY14" fmla="*/ 174172 h 1525264"/>
                  <a:gd name="connsiteX15" fmla="*/ 218025 w 551854"/>
                  <a:gd name="connsiteY15" fmla="*/ 130629 h 1525264"/>
                  <a:gd name="connsiteX16" fmla="*/ 174482 w 551854"/>
                  <a:gd name="connsiteY16" fmla="*/ 116115 h 1525264"/>
                  <a:gd name="connsiteX17" fmla="*/ 101911 w 551854"/>
                  <a:gd name="connsiteY17" fmla="*/ 43543 h 1525264"/>
                  <a:gd name="connsiteX18" fmla="*/ 87397 w 551854"/>
                  <a:gd name="connsiteY18" fmla="*/ 0 h 1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854" h="1525264">
                    <a:moveTo>
                      <a:pt x="551854" y="1407886"/>
                    </a:moveTo>
                    <a:cubicBezTo>
                      <a:pt x="526925" y="1426583"/>
                      <a:pt x="479973" y="1463475"/>
                      <a:pt x="450254" y="1480457"/>
                    </a:cubicBezTo>
                    <a:cubicBezTo>
                      <a:pt x="400032" y="1509155"/>
                      <a:pt x="397507" y="1507716"/>
                      <a:pt x="348654" y="1524000"/>
                    </a:cubicBezTo>
                    <a:cubicBezTo>
                      <a:pt x="276083" y="1519162"/>
                      <a:pt x="201940" y="1525264"/>
                      <a:pt x="130940" y="1509486"/>
                    </a:cubicBezTo>
                    <a:cubicBezTo>
                      <a:pt x="110902" y="1505033"/>
                      <a:pt x="100538" y="1481712"/>
                      <a:pt x="87397" y="1465943"/>
                    </a:cubicBezTo>
                    <a:cubicBezTo>
                      <a:pt x="61751" y="1435168"/>
                      <a:pt x="47086" y="1399836"/>
                      <a:pt x="29340" y="1364343"/>
                    </a:cubicBezTo>
                    <a:cubicBezTo>
                      <a:pt x="17395" y="1185174"/>
                      <a:pt x="0" y="1054234"/>
                      <a:pt x="29340" y="870857"/>
                    </a:cubicBezTo>
                    <a:cubicBezTo>
                      <a:pt x="34468" y="838810"/>
                      <a:pt x="56184" y="811602"/>
                      <a:pt x="72882" y="783772"/>
                    </a:cubicBezTo>
                    <a:cubicBezTo>
                      <a:pt x="85328" y="763029"/>
                      <a:pt x="102553" y="745533"/>
                      <a:pt x="116425" y="725715"/>
                    </a:cubicBezTo>
                    <a:cubicBezTo>
                      <a:pt x="136432" y="697134"/>
                      <a:pt x="155130" y="667658"/>
                      <a:pt x="174482" y="638629"/>
                    </a:cubicBezTo>
                    <a:lnTo>
                      <a:pt x="203511" y="595086"/>
                    </a:lnTo>
                    <a:lnTo>
                      <a:pt x="232540" y="551543"/>
                    </a:lnTo>
                    <a:cubicBezTo>
                      <a:pt x="237378" y="537029"/>
                      <a:pt x="240212" y="521684"/>
                      <a:pt x="247054" y="508000"/>
                    </a:cubicBezTo>
                    <a:cubicBezTo>
                      <a:pt x="254855" y="492398"/>
                      <a:pt x="275211" y="481879"/>
                      <a:pt x="276082" y="464457"/>
                    </a:cubicBezTo>
                    <a:cubicBezTo>
                      <a:pt x="276660" y="452898"/>
                      <a:pt x="284652" y="249368"/>
                      <a:pt x="247054" y="174172"/>
                    </a:cubicBezTo>
                    <a:cubicBezTo>
                      <a:pt x="239253" y="158570"/>
                      <a:pt x="231647" y="141526"/>
                      <a:pt x="218025" y="130629"/>
                    </a:cubicBezTo>
                    <a:cubicBezTo>
                      <a:pt x="206078" y="121072"/>
                      <a:pt x="188996" y="120953"/>
                      <a:pt x="174482" y="116115"/>
                    </a:cubicBezTo>
                    <a:cubicBezTo>
                      <a:pt x="130941" y="87086"/>
                      <a:pt x="126101" y="91923"/>
                      <a:pt x="101911" y="43543"/>
                    </a:cubicBezTo>
                    <a:cubicBezTo>
                      <a:pt x="95069" y="29859"/>
                      <a:pt x="87397" y="0"/>
                      <a:pt x="87397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Freihandform 14"/>
              <p:cNvSpPr/>
              <p:nvPr/>
            </p:nvSpPr>
            <p:spPr bwMode="auto">
              <a:xfrm flipH="1">
                <a:off x="3851920" y="836712"/>
                <a:ext cx="576064" cy="1525264"/>
              </a:xfrm>
              <a:custGeom>
                <a:avLst/>
                <a:gdLst>
                  <a:gd name="connsiteX0" fmla="*/ 551854 w 551854"/>
                  <a:gd name="connsiteY0" fmla="*/ 1407886 h 1525264"/>
                  <a:gd name="connsiteX1" fmla="*/ 450254 w 551854"/>
                  <a:gd name="connsiteY1" fmla="*/ 1480457 h 1525264"/>
                  <a:gd name="connsiteX2" fmla="*/ 348654 w 551854"/>
                  <a:gd name="connsiteY2" fmla="*/ 1524000 h 1525264"/>
                  <a:gd name="connsiteX3" fmla="*/ 130940 w 551854"/>
                  <a:gd name="connsiteY3" fmla="*/ 1509486 h 1525264"/>
                  <a:gd name="connsiteX4" fmla="*/ 87397 w 551854"/>
                  <a:gd name="connsiteY4" fmla="*/ 1465943 h 1525264"/>
                  <a:gd name="connsiteX5" fmla="*/ 29340 w 551854"/>
                  <a:gd name="connsiteY5" fmla="*/ 1364343 h 1525264"/>
                  <a:gd name="connsiteX6" fmla="*/ 29340 w 551854"/>
                  <a:gd name="connsiteY6" fmla="*/ 870857 h 1525264"/>
                  <a:gd name="connsiteX7" fmla="*/ 72882 w 551854"/>
                  <a:gd name="connsiteY7" fmla="*/ 783772 h 1525264"/>
                  <a:gd name="connsiteX8" fmla="*/ 116425 w 551854"/>
                  <a:gd name="connsiteY8" fmla="*/ 725715 h 1525264"/>
                  <a:gd name="connsiteX9" fmla="*/ 174482 w 551854"/>
                  <a:gd name="connsiteY9" fmla="*/ 638629 h 1525264"/>
                  <a:gd name="connsiteX10" fmla="*/ 203511 w 551854"/>
                  <a:gd name="connsiteY10" fmla="*/ 595086 h 1525264"/>
                  <a:gd name="connsiteX11" fmla="*/ 232540 w 551854"/>
                  <a:gd name="connsiteY11" fmla="*/ 551543 h 1525264"/>
                  <a:gd name="connsiteX12" fmla="*/ 247054 w 551854"/>
                  <a:gd name="connsiteY12" fmla="*/ 508000 h 1525264"/>
                  <a:gd name="connsiteX13" fmla="*/ 276082 w 551854"/>
                  <a:gd name="connsiteY13" fmla="*/ 464457 h 1525264"/>
                  <a:gd name="connsiteX14" fmla="*/ 247054 w 551854"/>
                  <a:gd name="connsiteY14" fmla="*/ 174172 h 1525264"/>
                  <a:gd name="connsiteX15" fmla="*/ 218025 w 551854"/>
                  <a:gd name="connsiteY15" fmla="*/ 130629 h 1525264"/>
                  <a:gd name="connsiteX16" fmla="*/ 174482 w 551854"/>
                  <a:gd name="connsiteY16" fmla="*/ 116115 h 1525264"/>
                  <a:gd name="connsiteX17" fmla="*/ 101911 w 551854"/>
                  <a:gd name="connsiteY17" fmla="*/ 43543 h 1525264"/>
                  <a:gd name="connsiteX18" fmla="*/ 87397 w 551854"/>
                  <a:gd name="connsiteY18" fmla="*/ 0 h 1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854" h="1525264">
                    <a:moveTo>
                      <a:pt x="551854" y="1407886"/>
                    </a:moveTo>
                    <a:cubicBezTo>
                      <a:pt x="526925" y="1426583"/>
                      <a:pt x="479973" y="1463475"/>
                      <a:pt x="450254" y="1480457"/>
                    </a:cubicBezTo>
                    <a:cubicBezTo>
                      <a:pt x="400032" y="1509155"/>
                      <a:pt x="397507" y="1507716"/>
                      <a:pt x="348654" y="1524000"/>
                    </a:cubicBezTo>
                    <a:cubicBezTo>
                      <a:pt x="276083" y="1519162"/>
                      <a:pt x="201940" y="1525264"/>
                      <a:pt x="130940" y="1509486"/>
                    </a:cubicBezTo>
                    <a:cubicBezTo>
                      <a:pt x="110902" y="1505033"/>
                      <a:pt x="100538" y="1481712"/>
                      <a:pt x="87397" y="1465943"/>
                    </a:cubicBezTo>
                    <a:cubicBezTo>
                      <a:pt x="61751" y="1435168"/>
                      <a:pt x="47086" y="1399836"/>
                      <a:pt x="29340" y="1364343"/>
                    </a:cubicBezTo>
                    <a:cubicBezTo>
                      <a:pt x="17395" y="1185174"/>
                      <a:pt x="0" y="1054234"/>
                      <a:pt x="29340" y="870857"/>
                    </a:cubicBezTo>
                    <a:cubicBezTo>
                      <a:pt x="34468" y="838810"/>
                      <a:pt x="56184" y="811602"/>
                      <a:pt x="72882" y="783772"/>
                    </a:cubicBezTo>
                    <a:cubicBezTo>
                      <a:pt x="85328" y="763029"/>
                      <a:pt x="102553" y="745533"/>
                      <a:pt x="116425" y="725715"/>
                    </a:cubicBezTo>
                    <a:cubicBezTo>
                      <a:pt x="136432" y="697134"/>
                      <a:pt x="155130" y="667658"/>
                      <a:pt x="174482" y="638629"/>
                    </a:cubicBezTo>
                    <a:lnTo>
                      <a:pt x="203511" y="595086"/>
                    </a:lnTo>
                    <a:lnTo>
                      <a:pt x="232540" y="551543"/>
                    </a:lnTo>
                    <a:cubicBezTo>
                      <a:pt x="237378" y="537029"/>
                      <a:pt x="240212" y="521684"/>
                      <a:pt x="247054" y="508000"/>
                    </a:cubicBezTo>
                    <a:cubicBezTo>
                      <a:pt x="254855" y="492398"/>
                      <a:pt x="275211" y="481879"/>
                      <a:pt x="276082" y="464457"/>
                    </a:cubicBezTo>
                    <a:cubicBezTo>
                      <a:pt x="276660" y="452898"/>
                      <a:pt x="284652" y="249368"/>
                      <a:pt x="247054" y="174172"/>
                    </a:cubicBezTo>
                    <a:cubicBezTo>
                      <a:pt x="239253" y="158570"/>
                      <a:pt x="231647" y="141526"/>
                      <a:pt x="218025" y="130629"/>
                    </a:cubicBezTo>
                    <a:cubicBezTo>
                      <a:pt x="206078" y="121072"/>
                      <a:pt x="188996" y="120953"/>
                      <a:pt x="174482" y="116115"/>
                    </a:cubicBezTo>
                    <a:cubicBezTo>
                      <a:pt x="130941" y="87086"/>
                      <a:pt x="126101" y="91923"/>
                      <a:pt x="101911" y="43543"/>
                    </a:cubicBezTo>
                    <a:cubicBezTo>
                      <a:pt x="95069" y="29859"/>
                      <a:pt x="87397" y="0"/>
                      <a:pt x="87397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" name="Textfeld 5"/>
            <p:cNvSpPr txBox="1"/>
            <p:nvPr/>
          </p:nvSpPr>
          <p:spPr>
            <a:xfrm>
              <a:off x="1102989" y="503965"/>
              <a:ext cx="2964957" cy="115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tx1"/>
                  </a:solidFill>
                </a:rPr>
                <a:t>STIM1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052736"/>
            <a:ext cx="188753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llipse 16"/>
          <p:cNvSpPr/>
          <p:nvPr/>
        </p:nvSpPr>
        <p:spPr bwMode="auto">
          <a:xfrm>
            <a:off x="179512" y="4653136"/>
            <a:ext cx="3528392" cy="1368152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331639" y="663079"/>
            <a:ext cx="118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Orai1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41229" y="5102598"/>
            <a:ext cx="201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>
                <a:solidFill>
                  <a:schemeClr val="tx1"/>
                </a:solidFill>
              </a:rPr>
              <a:t>endoplasmic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reticulum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771800" y="92613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>
                <a:solidFill>
                  <a:schemeClr val="tx1"/>
                </a:solidFill>
              </a:rPr>
              <a:t>plasma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membrane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467544" y="1"/>
            <a:ext cx="8208912" cy="548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Localisation</a:t>
            </a:r>
            <a:r>
              <a:rPr lang="de-AT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de-AT" sz="2800" dirty="0" smtClean="0">
                <a:solidFill>
                  <a:srgbClr val="000000"/>
                </a:solidFill>
                <a:cs typeface="Times New Roman" pitchFamily="18" charset="0"/>
              </a:rPr>
              <a:t> STIM1 </a:t>
            </a: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and</a:t>
            </a:r>
            <a:r>
              <a:rPr lang="de-AT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Orai</a:t>
            </a:r>
            <a:r>
              <a:rPr lang="de-AT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AT" sz="2800" dirty="0" err="1" smtClean="0">
                <a:solidFill>
                  <a:srgbClr val="000000"/>
                </a:solidFill>
                <a:cs typeface="Times New Roman" pitchFamily="18" charset="0"/>
              </a:rPr>
              <a:t>proteins</a:t>
            </a:r>
            <a:endParaRPr lang="de-AT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840798" y="6119218"/>
            <a:ext cx="2670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1600" dirty="0" err="1" smtClean="0">
                <a:solidFill>
                  <a:schemeClr val="tx1"/>
                </a:solidFill>
              </a:rPr>
              <a:t>Lioudyno</a:t>
            </a:r>
            <a:r>
              <a:rPr lang="de-AT" altLang="de-DE" sz="1600" dirty="0" smtClean="0">
                <a:solidFill>
                  <a:schemeClr val="tx1"/>
                </a:solidFill>
              </a:rPr>
              <a:t>, </a:t>
            </a:r>
            <a:r>
              <a:rPr lang="de-AT" altLang="de-DE" sz="1600" dirty="0">
                <a:solidFill>
                  <a:schemeClr val="tx1"/>
                </a:solidFill>
              </a:rPr>
              <a:t>et al. (</a:t>
            </a:r>
            <a:r>
              <a:rPr lang="de-AT" altLang="de-DE" sz="1600" dirty="0" smtClean="0">
                <a:solidFill>
                  <a:schemeClr val="tx1"/>
                </a:solidFill>
              </a:rPr>
              <a:t>2008) </a:t>
            </a:r>
            <a:r>
              <a:rPr lang="de-AT" altLang="de-DE" sz="1600" b="1" dirty="0" smtClean="0">
                <a:solidFill>
                  <a:schemeClr val="tx1"/>
                </a:solidFill>
              </a:rPr>
              <a:t>PNAS</a:t>
            </a:r>
            <a:endParaRPr lang="de-AT" altLang="de-DE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9"/>
          <p:cNvSpPr>
            <a:spLocks noChangeArrowheads="1"/>
          </p:cNvSpPr>
          <p:nvPr/>
        </p:nvSpPr>
        <p:spPr bwMode="auto">
          <a:xfrm>
            <a:off x="250825" y="188913"/>
            <a:ext cx="8686800" cy="5918200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uppieren 19"/>
          <p:cNvGrpSpPr>
            <a:grpSpLocks/>
          </p:cNvGrpSpPr>
          <p:nvPr/>
        </p:nvGrpSpPr>
        <p:grpSpPr bwMode="auto">
          <a:xfrm>
            <a:off x="5220072" y="528083"/>
            <a:ext cx="3243263" cy="2838450"/>
            <a:chOff x="5003800" y="260350"/>
            <a:chExt cx="3243263" cy="2838450"/>
          </a:xfrm>
        </p:grpSpPr>
        <p:pic>
          <p:nvPicPr>
            <p:cNvPr id="122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800" y="650875"/>
              <a:ext cx="3243263" cy="244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Rechteck 13"/>
            <p:cNvSpPr>
              <a:spLocks noChangeArrowheads="1"/>
            </p:cNvSpPr>
            <p:nvPr/>
          </p:nvSpPr>
          <p:spPr bwMode="auto">
            <a:xfrm>
              <a:off x="6084888" y="260350"/>
              <a:ext cx="11858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de-DE" altLang="de-DE">
                  <a:solidFill>
                    <a:schemeClr val="tx1"/>
                  </a:solidFill>
                  <a:latin typeface="Comic Sans MS" pitchFamily="66" charset="0"/>
                </a:rPr>
                <a:t>STIM1</a:t>
              </a:r>
            </a:p>
          </p:txBody>
        </p:sp>
      </p:grpSp>
      <p:sp>
        <p:nvSpPr>
          <p:cNvPr id="12295" name="Textfeld 16"/>
          <p:cNvSpPr txBox="1">
            <a:spLocks noChangeArrowheads="1"/>
          </p:cNvSpPr>
          <p:nvPr/>
        </p:nvSpPr>
        <p:spPr bwMode="auto">
          <a:xfrm>
            <a:off x="323850" y="5713413"/>
            <a:ext cx="8496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AT" altLang="de-DE" sz="1600" dirty="0" err="1">
                <a:solidFill>
                  <a:schemeClr val="tx1"/>
                </a:solidFill>
              </a:rPr>
              <a:t>Stathopoulos</a:t>
            </a:r>
            <a:r>
              <a:rPr lang="de-AT" altLang="de-DE" sz="1600" dirty="0">
                <a:solidFill>
                  <a:schemeClr val="tx1"/>
                </a:solidFill>
              </a:rPr>
              <a:t> et al. (2008) </a:t>
            </a:r>
            <a:r>
              <a:rPr lang="de-AT" altLang="de-DE" sz="1600" b="1" dirty="0" err="1">
                <a:solidFill>
                  <a:schemeClr val="tx1"/>
                </a:solidFill>
              </a:rPr>
              <a:t>Cell</a:t>
            </a:r>
            <a:r>
              <a:rPr lang="de-AT" altLang="de-DE" sz="1600" dirty="0">
                <a:solidFill>
                  <a:schemeClr val="tx1"/>
                </a:solidFill>
              </a:rPr>
              <a:t>; Zheng, </a:t>
            </a:r>
            <a:r>
              <a:rPr lang="de-AT" altLang="de-DE" sz="1600" dirty="0" err="1">
                <a:solidFill>
                  <a:schemeClr val="tx1"/>
                </a:solidFill>
              </a:rPr>
              <a:t>Stathopulos</a:t>
            </a:r>
            <a:r>
              <a:rPr lang="de-AT" altLang="de-DE" sz="1600" dirty="0">
                <a:solidFill>
                  <a:schemeClr val="tx1"/>
                </a:solidFill>
              </a:rPr>
              <a:t>, </a:t>
            </a:r>
            <a:r>
              <a:rPr lang="de-AT" altLang="de-DE" sz="1600" dirty="0" err="1">
                <a:solidFill>
                  <a:schemeClr val="tx1"/>
                </a:solidFill>
              </a:rPr>
              <a:t>Schindl</a:t>
            </a:r>
            <a:r>
              <a:rPr lang="de-AT" altLang="de-DE" sz="1600" dirty="0">
                <a:solidFill>
                  <a:schemeClr val="tx1"/>
                </a:solidFill>
              </a:rPr>
              <a:t> et al. (2011) </a:t>
            </a:r>
            <a:r>
              <a:rPr lang="de-AT" altLang="de-DE" sz="1600" b="1" dirty="0">
                <a:solidFill>
                  <a:schemeClr val="tx1"/>
                </a:solidFill>
              </a:rPr>
              <a:t>PNAS</a:t>
            </a:r>
          </a:p>
        </p:txBody>
      </p:sp>
      <p:grpSp>
        <p:nvGrpSpPr>
          <p:cNvPr id="3" name="Gruppieren 20"/>
          <p:cNvGrpSpPr/>
          <p:nvPr/>
        </p:nvGrpSpPr>
        <p:grpSpPr>
          <a:xfrm>
            <a:off x="383417" y="332656"/>
            <a:ext cx="4332599" cy="5408841"/>
            <a:chOff x="202889" y="683985"/>
            <a:chExt cx="4332599" cy="5408841"/>
          </a:xfrm>
        </p:grpSpPr>
        <p:grpSp>
          <p:nvGrpSpPr>
            <p:cNvPr id="4" name="Gruppieren 14"/>
            <p:cNvGrpSpPr/>
            <p:nvPr/>
          </p:nvGrpSpPr>
          <p:grpSpPr>
            <a:xfrm>
              <a:off x="202889" y="827314"/>
              <a:ext cx="4332599" cy="5265512"/>
              <a:chOff x="202889" y="827314"/>
              <a:chExt cx="4332599" cy="5265512"/>
            </a:xfrm>
          </p:grpSpPr>
          <p:pic>
            <p:nvPicPr>
              <p:cNvPr id="24" name="Grafik 105" descr="N-term STIM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3850" y="4318318"/>
                <a:ext cx="2373364" cy="1774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Grafik 106" descr="N-term STIM1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64646" y="4318318"/>
                <a:ext cx="2270842" cy="16978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Flussdiagramm: Magnetplattenspeicher 25"/>
              <p:cNvSpPr/>
              <p:nvPr/>
            </p:nvSpPr>
            <p:spPr bwMode="auto">
              <a:xfrm>
                <a:off x="1352550" y="4022725"/>
                <a:ext cx="268288" cy="590550"/>
              </a:xfrm>
              <a:prstGeom prst="flowChartMagneticDisk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27" name="Flussdiagramm: Magnetplattenspeicher 26"/>
              <p:cNvSpPr/>
              <p:nvPr/>
            </p:nvSpPr>
            <p:spPr bwMode="auto">
              <a:xfrm>
                <a:off x="3230563" y="4022725"/>
                <a:ext cx="268287" cy="590550"/>
              </a:xfrm>
              <a:prstGeom prst="flowChartMagneticDisk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/>
              </a:p>
            </p:txBody>
          </p:sp>
          <p:pic>
            <p:nvPicPr>
              <p:cNvPr id="28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8387" y="1484784"/>
                <a:ext cx="3713573" cy="1394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Freihandform 28"/>
              <p:cNvSpPr/>
              <p:nvPr/>
            </p:nvSpPr>
            <p:spPr bwMode="auto">
              <a:xfrm>
                <a:off x="905721" y="2467429"/>
                <a:ext cx="624385" cy="2351314"/>
              </a:xfrm>
              <a:custGeom>
                <a:avLst/>
                <a:gdLst>
                  <a:gd name="connsiteX0" fmla="*/ 168336 w 624385"/>
                  <a:gd name="connsiteY0" fmla="*/ 0 h 2351314"/>
                  <a:gd name="connsiteX1" fmla="*/ 110279 w 624385"/>
                  <a:gd name="connsiteY1" fmla="*/ 14514 h 2351314"/>
                  <a:gd name="connsiteX2" fmla="*/ 81250 w 624385"/>
                  <a:gd name="connsiteY2" fmla="*/ 58057 h 2351314"/>
                  <a:gd name="connsiteX3" fmla="*/ 37708 w 624385"/>
                  <a:gd name="connsiteY3" fmla="*/ 101600 h 2351314"/>
                  <a:gd name="connsiteX4" fmla="*/ 23193 w 624385"/>
                  <a:gd name="connsiteY4" fmla="*/ 188685 h 2351314"/>
                  <a:gd name="connsiteX5" fmla="*/ 8679 w 624385"/>
                  <a:gd name="connsiteY5" fmla="*/ 232228 h 2351314"/>
                  <a:gd name="connsiteX6" fmla="*/ 37708 w 624385"/>
                  <a:gd name="connsiteY6" fmla="*/ 522514 h 2351314"/>
                  <a:gd name="connsiteX7" fmla="*/ 66736 w 624385"/>
                  <a:gd name="connsiteY7" fmla="*/ 566057 h 2351314"/>
                  <a:gd name="connsiteX8" fmla="*/ 95765 w 624385"/>
                  <a:gd name="connsiteY8" fmla="*/ 667657 h 2351314"/>
                  <a:gd name="connsiteX9" fmla="*/ 139308 w 624385"/>
                  <a:gd name="connsiteY9" fmla="*/ 711200 h 2351314"/>
                  <a:gd name="connsiteX10" fmla="*/ 153822 w 624385"/>
                  <a:gd name="connsiteY10" fmla="*/ 754742 h 2351314"/>
                  <a:gd name="connsiteX11" fmla="*/ 211879 w 624385"/>
                  <a:gd name="connsiteY11" fmla="*/ 841828 h 2351314"/>
                  <a:gd name="connsiteX12" fmla="*/ 298965 w 624385"/>
                  <a:gd name="connsiteY12" fmla="*/ 1016000 h 2351314"/>
                  <a:gd name="connsiteX13" fmla="*/ 327993 w 624385"/>
                  <a:gd name="connsiteY13" fmla="*/ 1059542 h 2351314"/>
                  <a:gd name="connsiteX14" fmla="*/ 371536 w 624385"/>
                  <a:gd name="connsiteY14" fmla="*/ 1088571 h 2351314"/>
                  <a:gd name="connsiteX15" fmla="*/ 444108 w 624385"/>
                  <a:gd name="connsiteY15" fmla="*/ 1175657 h 2351314"/>
                  <a:gd name="connsiteX16" fmla="*/ 502165 w 624385"/>
                  <a:gd name="connsiteY16" fmla="*/ 1262742 h 2351314"/>
                  <a:gd name="connsiteX17" fmla="*/ 531193 w 624385"/>
                  <a:gd name="connsiteY17" fmla="*/ 1306285 h 2351314"/>
                  <a:gd name="connsiteX18" fmla="*/ 574736 w 624385"/>
                  <a:gd name="connsiteY18" fmla="*/ 1393371 h 2351314"/>
                  <a:gd name="connsiteX19" fmla="*/ 589250 w 624385"/>
                  <a:gd name="connsiteY19" fmla="*/ 1451428 h 2351314"/>
                  <a:gd name="connsiteX20" fmla="*/ 618279 w 624385"/>
                  <a:gd name="connsiteY20" fmla="*/ 1959428 h 2351314"/>
                  <a:gd name="connsiteX21" fmla="*/ 618279 w 624385"/>
                  <a:gd name="connsiteY21" fmla="*/ 2351314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4385" h="2351314">
                    <a:moveTo>
                      <a:pt x="168336" y="0"/>
                    </a:moveTo>
                    <a:cubicBezTo>
                      <a:pt x="148984" y="4838"/>
                      <a:pt x="126877" y="3449"/>
                      <a:pt x="110279" y="14514"/>
                    </a:cubicBezTo>
                    <a:cubicBezTo>
                      <a:pt x="95765" y="24190"/>
                      <a:pt x="92417" y="44656"/>
                      <a:pt x="81250" y="58057"/>
                    </a:cubicBezTo>
                    <a:cubicBezTo>
                      <a:pt x="68110" y="73826"/>
                      <a:pt x="52222" y="87086"/>
                      <a:pt x="37708" y="101600"/>
                    </a:cubicBezTo>
                    <a:cubicBezTo>
                      <a:pt x="32870" y="130628"/>
                      <a:pt x="29577" y="159957"/>
                      <a:pt x="23193" y="188685"/>
                    </a:cubicBezTo>
                    <a:cubicBezTo>
                      <a:pt x="19874" y="203620"/>
                      <a:pt x="8679" y="216929"/>
                      <a:pt x="8679" y="232228"/>
                    </a:cubicBezTo>
                    <a:cubicBezTo>
                      <a:pt x="8679" y="244975"/>
                      <a:pt x="0" y="447098"/>
                      <a:pt x="37708" y="522514"/>
                    </a:cubicBezTo>
                    <a:cubicBezTo>
                      <a:pt x="45509" y="538116"/>
                      <a:pt x="57060" y="551543"/>
                      <a:pt x="66736" y="566057"/>
                    </a:cubicBezTo>
                    <a:cubicBezTo>
                      <a:pt x="68672" y="573803"/>
                      <a:pt x="87434" y="655161"/>
                      <a:pt x="95765" y="667657"/>
                    </a:cubicBezTo>
                    <a:cubicBezTo>
                      <a:pt x="107151" y="684736"/>
                      <a:pt x="124794" y="696686"/>
                      <a:pt x="139308" y="711200"/>
                    </a:cubicBezTo>
                    <a:cubicBezTo>
                      <a:pt x="144146" y="725714"/>
                      <a:pt x="146392" y="741368"/>
                      <a:pt x="153822" y="754742"/>
                    </a:cubicBezTo>
                    <a:cubicBezTo>
                      <a:pt x="170765" y="785240"/>
                      <a:pt x="211879" y="841828"/>
                      <a:pt x="211879" y="841828"/>
                    </a:cubicBezTo>
                    <a:cubicBezTo>
                      <a:pt x="251941" y="962011"/>
                      <a:pt x="223935" y="903455"/>
                      <a:pt x="298965" y="1016000"/>
                    </a:cubicBezTo>
                    <a:cubicBezTo>
                      <a:pt x="308641" y="1030514"/>
                      <a:pt x="313479" y="1049866"/>
                      <a:pt x="327993" y="1059542"/>
                    </a:cubicBezTo>
                    <a:lnTo>
                      <a:pt x="371536" y="1088571"/>
                    </a:lnTo>
                    <a:cubicBezTo>
                      <a:pt x="475270" y="1244170"/>
                      <a:pt x="313724" y="1008021"/>
                      <a:pt x="444108" y="1175657"/>
                    </a:cubicBezTo>
                    <a:cubicBezTo>
                      <a:pt x="465527" y="1203196"/>
                      <a:pt x="482813" y="1233714"/>
                      <a:pt x="502165" y="1262742"/>
                    </a:cubicBezTo>
                    <a:cubicBezTo>
                      <a:pt x="511841" y="1277256"/>
                      <a:pt x="525677" y="1289736"/>
                      <a:pt x="531193" y="1306285"/>
                    </a:cubicBezTo>
                    <a:cubicBezTo>
                      <a:pt x="551224" y="1366377"/>
                      <a:pt x="537221" y="1337098"/>
                      <a:pt x="574736" y="1393371"/>
                    </a:cubicBezTo>
                    <a:cubicBezTo>
                      <a:pt x="579574" y="1412723"/>
                      <a:pt x="585338" y="1431867"/>
                      <a:pt x="589250" y="1451428"/>
                    </a:cubicBezTo>
                    <a:cubicBezTo>
                      <a:pt x="624385" y="1627103"/>
                      <a:pt x="614487" y="1747093"/>
                      <a:pt x="618279" y="1959428"/>
                    </a:cubicBezTo>
                    <a:cubicBezTo>
                      <a:pt x="620611" y="2090036"/>
                      <a:pt x="618279" y="2220685"/>
                      <a:pt x="618279" y="2351314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0" name="Freihandform 29"/>
              <p:cNvSpPr/>
              <p:nvPr/>
            </p:nvSpPr>
            <p:spPr bwMode="auto">
              <a:xfrm flipH="1">
                <a:off x="3324177" y="2564904"/>
                <a:ext cx="527743" cy="2351314"/>
              </a:xfrm>
              <a:custGeom>
                <a:avLst/>
                <a:gdLst>
                  <a:gd name="connsiteX0" fmla="*/ 168336 w 624385"/>
                  <a:gd name="connsiteY0" fmla="*/ 0 h 2351314"/>
                  <a:gd name="connsiteX1" fmla="*/ 110279 w 624385"/>
                  <a:gd name="connsiteY1" fmla="*/ 14514 h 2351314"/>
                  <a:gd name="connsiteX2" fmla="*/ 81250 w 624385"/>
                  <a:gd name="connsiteY2" fmla="*/ 58057 h 2351314"/>
                  <a:gd name="connsiteX3" fmla="*/ 37708 w 624385"/>
                  <a:gd name="connsiteY3" fmla="*/ 101600 h 2351314"/>
                  <a:gd name="connsiteX4" fmla="*/ 23193 w 624385"/>
                  <a:gd name="connsiteY4" fmla="*/ 188685 h 2351314"/>
                  <a:gd name="connsiteX5" fmla="*/ 8679 w 624385"/>
                  <a:gd name="connsiteY5" fmla="*/ 232228 h 2351314"/>
                  <a:gd name="connsiteX6" fmla="*/ 37708 w 624385"/>
                  <a:gd name="connsiteY6" fmla="*/ 522514 h 2351314"/>
                  <a:gd name="connsiteX7" fmla="*/ 66736 w 624385"/>
                  <a:gd name="connsiteY7" fmla="*/ 566057 h 2351314"/>
                  <a:gd name="connsiteX8" fmla="*/ 95765 w 624385"/>
                  <a:gd name="connsiteY8" fmla="*/ 667657 h 2351314"/>
                  <a:gd name="connsiteX9" fmla="*/ 139308 w 624385"/>
                  <a:gd name="connsiteY9" fmla="*/ 711200 h 2351314"/>
                  <a:gd name="connsiteX10" fmla="*/ 153822 w 624385"/>
                  <a:gd name="connsiteY10" fmla="*/ 754742 h 2351314"/>
                  <a:gd name="connsiteX11" fmla="*/ 211879 w 624385"/>
                  <a:gd name="connsiteY11" fmla="*/ 841828 h 2351314"/>
                  <a:gd name="connsiteX12" fmla="*/ 298965 w 624385"/>
                  <a:gd name="connsiteY12" fmla="*/ 1016000 h 2351314"/>
                  <a:gd name="connsiteX13" fmla="*/ 327993 w 624385"/>
                  <a:gd name="connsiteY13" fmla="*/ 1059542 h 2351314"/>
                  <a:gd name="connsiteX14" fmla="*/ 371536 w 624385"/>
                  <a:gd name="connsiteY14" fmla="*/ 1088571 h 2351314"/>
                  <a:gd name="connsiteX15" fmla="*/ 444108 w 624385"/>
                  <a:gd name="connsiteY15" fmla="*/ 1175657 h 2351314"/>
                  <a:gd name="connsiteX16" fmla="*/ 502165 w 624385"/>
                  <a:gd name="connsiteY16" fmla="*/ 1262742 h 2351314"/>
                  <a:gd name="connsiteX17" fmla="*/ 531193 w 624385"/>
                  <a:gd name="connsiteY17" fmla="*/ 1306285 h 2351314"/>
                  <a:gd name="connsiteX18" fmla="*/ 574736 w 624385"/>
                  <a:gd name="connsiteY18" fmla="*/ 1393371 h 2351314"/>
                  <a:gd name="connsiteX19" fmla="*/ 589250 w 624385"/>
                  <a:gd name="connsiteY19" fmla="*/ 1451428 h 2351314"/>
                  <a:gd name="connsiteX20" fmla="*/ 618279 w 624385"/>
                  <a:gd name="connsiteY20" fmla="*/ 1959428 h 2351314"/>
                  <a:gd name="connsiteX21" fmla="*/ 618279 w 624385"/>
                  <a:gd name="connsiteY21" fmla="*/ 2351314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4385" h="2351314">
                    <a:moveTo>
                      <a:pt x="168336" y="0"/>
                    </a:moveTo>
                    <a:cubicBezTo>
                      <a:pt x="148984" y="4838"/>
                      <a:pt x="126877" y="3449"/>
                      <a:pt x="110279" y="14514"/>
                    </a:cubicBezTo>
                    <a:cubicBezTo>
                      <a:pt x="95765" y="24190"/>
                      <a:pt x="92417" y="44656"/>
                      <a:pt x="81250" y="58057"/>
                    </a:cubicBezTo>
                    <a:cubicBezTo>
                      <a:pt x="68110" y="73826"/>
                      <a:pt x="52222" y="87086"/>
                      <a:pt x="37708" y="101600"/>
                    </a:cubicBezTo>
                    <a:cubicBezTo>
                      <a:pt x="32870" y="130628"/>
                      <a:pt x="29577" y="159957"/>
                      <a:pt x="23193" y="188685"/>
                    </a:cubicBezTo>
                    <a:cubicBezTo>
                      <a:pt x="19874" y="203620"/>
                      <a:pt x="8679" y="216929"/>
                      <a:pt x="8679" y="232228"/>
                    </a:cubicBezTo>
                    <a:cubicBezTo>
                      <a:pt x="8679" y="244975"/>
                      <a:pt x="0" y="447098"/>
                      <a:pt x="37708" y="522514"/>
                    </a:cubicBezTo>
                    <a:cubicBezTo>
                      <a:pt x="45509" y="538116"/>
                      <a:pt x="57060" y="551543"/>
                      <a:pt x="66736" y="566057"/>
                    </a:cubicBezTo>
                    <a:cubicBezTo>
                      <a:pt x="68672" y="573803"/>
                      <a:pt x="87434" y="655161"/>
                      <a:pt x="95765" y="667657"/>
                    </a:cubicBezTo>
                    <a:cubicBezTo>
                      <a:pt x="107151" y="684736"/>
                      <a:pt x="124794" y="696686"/>
                      <a:pt x="139308" y="711200"/>
                    </a:cubicBezTo>
                    <a:cubicBezTo>
                      <a:pt x="144146" y="725714"/>
                      <a:pt x="146392" y="741368"/>
                      <a:pt x="153822" y="754742"/>
                    </a:cubicBezTo>
                    <a:cubicBezTo>
                      <a:pt x="170765" y="785240"/>
                      <a:pt x="211879" y="841828"/>
                      <a:pt x="211879" y="841828"/>
                    </a:cubicBezTo>
                    <a:cubicBezTo>
                      <a:pt x="251941" y="962011"/>
                      <a:pt x="223935" y="903455"/>
                      <a:pt x="298965" y="1016000"/>
                    </a:cubicBezTo>
                    <a:cubicBezTo>
                      <a:pt x="308641" y="1030514"/>
                      <a:pt x="313479" y="1049866"/>
                      <a:pt x="327993" y="1059542"/>
                    </a:cubicBezTo>
                    <a:lnTo>
                      <a:pt x="371536" y="1088571"/>
                    </a:lnTo>
                    <a:cubicBezTo>
                      <a:pt x="475270" y="1244170"/>
                      <a:pt x="313724" y="1008021"/>
                      <a:pt x="444108" y="1175657"/>
                    </a:cubicBezTo>
                    <a:cubicBezTo>
                      <a:pt x="465527" y="1203196"/>
                      <a:pt x="482813" y="1233714"/>
                      <a:pt x="502165" y="1262742"/>
                    </a:cubicBezTo>
                    <a:cubicBezTo>
                      <a:pt x="511841" y="1277256"/>
                      <a:pt x="525677" y="1289736"/>
                      <a:pt x="531193" y="1306285"/>
                    </a:cubicBezTo>
                    <a:cubicBezTo>
                      <a:pt x="551224" y="1366377"/>
                      <a:pt x="537221" y="1337098"/>
                      <a:pt x="574736" y="1393371"/>
                    </a:cubicBezTo>
                    <a:cubicBezTo>
                      <a:pt x="579574" y="1412723"/>
                      <a:pt x="585338" y="1431867"/>
                      <a:pt x="589250" y="1451428"/>
                    </a:cubicBezTo>
                    <a:cubicBezTo>
                      <a:pt x="624385" y="1627103"/>
                      <a:pt x="614487" y="1747093"/>
                      <a:pt x="618279" y="1959428"/>
                    </a:cubicBezTo>
                    <a:cubicBezTo>
                      <a:pt x="620611" y="2090036"/>
                      <a:pt x="618279" y="2220685"/>
                      <a:pt x="618279" y="2351314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1" name="Freihandform 30"/>
              <p:cNvSpPr/>
              <p:nvPr/>
            </p:nvSpPr>
            <p:spPr bwMode="auto">
              <a:xfrm>
                <a:off x="202889" y="827314"/>
                <a:ext cx="551854" cy="1525264"/>
              </a:xfrm>
              <a:custGeom>
                <a:avLst/>
                <a:gdLst>
                  <a:gd name="connsiteX0" fmla="*/ 551854 w 551854"/>
                  <a:gd name="connsiteY0" fmla="*/ 1407886 h 1525264"/>
                  <a:gd name="connsiteX1" fmla="*/ 450254 w 551854"/>
                  <a:gd name="connsiteY1" fmla="*/ 1480457 h 1525264"/>
                  <a:gd name="connsiteX2" fmla="*/ 348654 w 551854"/>
                  <a:gd name="connsiteY2" fmla="*/ 1524000 h 1525264"/>
                  <a:gd name="connsiteX3" fmla="*/ 130940 w 551854"/>
                  <a:gd name="connsiteY3" fmla="*/ 1509486 h 1525264"/>
                  <a:gd name="connsiteX4" fmla="*/ 87397 w 551854"/>
                  <a:gd name="connsiteY4" fmla="*/ 1465943 h 1525264"/>
                  <a:gd name="connsiteX5" fmla="*/ 29340 w 551854"/>
                  <a:gd name="connsiteY5" fmla="*/ 1364343 h 1525264"/>
                  <a:gd name="connsiteX6" fmla="*/ 29340 w 551854"/>
                  <a:gd name="connsiteY6" fmla="*/ 870857 h 1525264"/>
                  <a:gd name="connsiteX7" fmla="*/ 72882 w 551854"/>
                  <a:gd name="connsiteY7" fmla="*/ 783772 h 1525264"/>
                  <a:gd name="connsiteX8" fmla="*/ 116425 w 551854"/>
                  <a:gd name="connsiteY8" fmla="*/ 725715 h 1525264"/>
                  <a:gd name="connsiteX9" fmla="*/ 174482 w 551854"/>
                  <a:gd name="connsiteY9" fmla="*/ 638629 h 1525264"/>
                  <a:gd name="connsiteX10" fmla="*/ 203511 w 551854"/>
                  <a:gd name="connsiteY10" fmla="*/ 595086 h 1525264"/>
                  <a:gd name="connsiteX11" fmla="*/ 232540 w 551854"/>
                  <a:gd name="connsiteY11" fmla="*/ 551543 h 1525264"/>
                  <a:gd name="connsiteX12" fmla="*/ 247054 w 551854"/>
                  <a:gd name="connsiteY12" fmla="*/ 508000 h 1525264"/>
                  <a:gd name="connsiteX13" fmla="*/ 276082 w 551854"/>
                  <a:gd name="connsiteY13" fmla="*/ 464457 h 1525264"/>
                  <a:gd name="connsiteX14" fmla="*/ 247054 w 551854"/>
                  <a:gd name="connsiteY14" fmla="*/ 174172 h 1525264"/>
                  <a:gd name="connsiteX15" fmla="*/ 218025 w 551854"/>
                  <a:gd name="connsiteY15" fmla="*/ 130629 h 1525264"/>
                  <a:gd name="connsiteX16" fmla="*/ 174482 w 551854"/>
                  <a:gd name="connsiteY16" fmla="*/ 116115 h 1525264"/>
                  <a:gd name="connsiteX17" fmla="*/ 101911 w 551854"/>
                  <a:gd name="connsiteY17" fmla="*/ 43543 h 1525264"/>
                  <a:gd name="connsiteX18" fmla="*/ 87397 w 551854"/>
                  <a:gd name="connsiteY18" fmla="*/ 0 h 1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854" h="1525264">
                    <a:moveTo>
                      <a:pt x="551854" y="1407886"/>
                    </a:moveTo>
                    <a:cubicBezTo>
                      <a:pt x="526925" y="1426583"/>
                      <a:pt x="479973" y="1463475"/>
                      <a:pt x="450254" y="1480457"/>
                    </a:cubicBezTo>
                    <a:cubicBezTo>
                      <a:pt x="400032" y="1509155"/>
                      <a:pt x="397507" y="1507716"/>
                      <a:pt x="348654" y="1524000"/>
                    </a:cubicBezTo>
                    <a:cubicBezTo>
                      <a:pt x="276083" y="1519162"/>
                      <a:pt x="201940" y="1525264"/>
                      <a:pt x="130940" y="1509486"/>
                    </a:cubicBezTo>
                    <a:cubicBezTo>
                      <a:pt x="110902" y="1505033"/>
                      <a:pt x="100538" y="1481712"/>
                      <a:pt x="87397" y="1465943"/>
                    </a:cubicBezTo>
                    <a:cubicBezTo>
                      <a:pt x="61751" y="1435168"/>
                      <a:pt x="47086" y="1399836"/>
                      <a:pt x="29340" y="1364343"/>
                    </a:cubicBezTo>
                    <a:cubicBezTo>
                      <a:pt x="17395" y="1185174"/>
                      <a:pt x="0" y="1054234"/>
                      <a:pt x="29340" y="870857"/>
                    </a:cubicBezTo>
                    <a:cubicBezTo>
                      <a:pt x="34468" y="838810"/>
                      <a:pt x="56184" y="811602"/>
                      <a:pt x="72882" y="783772"/>
                    </a:cubicBezTo>
                    <a:cubicBezTo>
                      <a:pt x="85328" y="763029"/>
                      <a:pt x="102553" y="745533"/>
                      <a:pt x="116425" y="725715"/>
                    </a:cubicBezTo>
                    <a:cubicBezTo>
                      <a:pt x="136432" y="697134"/>
                      <a:pt x="155130" y="667658"/>
                      <a:pt x="174482" y="638629"/>
                    </a:cubicBezTo>
                    <a:lnTo>
                      <a:pt x="203511" y="595086"/>
                    </a:lnTo>
                    <a:lnTo>
                      <a:pt x="232540" y="551543"/>
                    </a:lnTo>
                    <a:cubicBezTo>
                      <a:pt x="237378" y="537029"/>
                      <a:pt x="240212" y="521684"/>
                      <a:pt x="247054" y="508000"/>
                    </a:cubicBezTo>
                    <a:cubicBezTo>
                      <a:pt x="254855" y="492398"/>
                      <a:pt x="275211" y="481879"/>
                      <a:pt x="276082" y="464457"/>
                    </a:cubicBezTo>
                    <a:cubicBezTo>
                      <a:pt x="276660" y="452898"/>
                      <a:pt x="284652" y="249368"/>
                      <a:pt x="247054" y="174172"/>
                    </a:cubicBezTo>
                    <a:cubicBezTo>
                      <a:pt x="239253" y="158570"/>
                      <a:pt x="231647" y="141526"/>
                      <a:pt x="218025" y="130629"/>
                    </a:cubicBezTo>
                    <a:cubicBezTo>
                      <a:pt x="206078" y="121072"/>
                      <a:pt x="188996" y="120953"/>
                      <a:pt x="174482" y="116115"/>
                    </a:cubicBezTo>
                    <a:cubicBezTo>
                      <a:pt x="130941" y="87086"/>
                      <a:pt x="126101" y="91923"/>
                      <a:pt x="101911" y="43543"/>
                    </a:cubicBezTo>
                    <a:cubicBezTo>
                      <a:pt x="95069" y="29859"/>
                      <a:pt x="87397" y="0"/>
                      <a:pt x="87397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2" name="Freihandform 31"/>
              <p:cNvSpPr/>
              <p:nvPr/>
            </p:nvSpPr>
            <p:spPr bwMode="auto">
              <a:xfrm flipH="1">
                <a:off x="3851920" y="836712"/>
                <a:ext cx="576064" cy="1525264"/>
              </a:xfrm>
              <a:custGeom>
                <a:avLst/>
                <a:gdLst>
                  <a:gd name="connsiteX0" fmla="*/ 551854 w 551854"/>
                  <a:gd name="connsiteY0" fmla="*/ 1407886 h 1525264"/>
                  <a:gd name="connsiteX1" fmla="*/ 450254 w 551854"/>
                  <a:gd name="connsiteY1" fmla="*/ 1480457 h 1525264"/>
                  <a:gd name="connsiteX2" fmla="*/ 348654 w 551854"/>
                  <a:gd name="connsiteY2" fmla="*/ 1524000 h 1525264"/>
                  <a:gd name="connsiteX3" fmla="*/ 130940 w 551854"/>
                  <a:gd name="connsiteY3" fmla="*/ 1509486 h 1525264"/>
                  <a:gd name="connsiteX4" fmla="*/ 87397 w 551854"/>
                  <a:gd name="connsiteY4" fmla="*/ 1465943 h 1525264"/>
                  <a:gd name="connsiteX5" fmla="*/ 29340 w 551854"/>
                  <a:gd name="connsiteY5" fmla="*/ 1364343 h 1525264"/>
                  <a:gd name="connsiteX6" fmla="*/ 29340 w 551854"/>
                  <a:gd name="connsiteY6" fmla="*/ 870857 h 1525264"/>
                  <a:gd name="connsiteX7" fmla="*/ 72882 w 551854"/>
                  <a:gd name="connsiteY7" fmla="*/ 783772 h 1525264"/>
                  <a:gd name="connsiteX8" fmla="*/ 116425 w 551854"/>
                  <a:gd name="connsiteY8" fmla="*/ 725715 h 1525264"/>
                  <a:gd name="connsiteX9" fmla="*/ 174482 w 551854"/>
                  <a:gd name="connsiteY9" fmla="*/ 638629 h 1525264"/>
                  <a:gd name="connsiteX10" fmla="*/ 203511 w 551854"/>
                  <a:gd name="connsiteY10" fmla="*/ 595086 h 1525264"/>
                  <a:gd name="connsiteX11" fmla="*/ 232540 w 551854"/>
                  <a:gd name="connsiteY11" fmla="*/ 551543 h 1525264"/>
                  <a:gd name="connsiteX12" fmla="*/ 247054 w 551854"/>
                  <a:gd name="connsiteY12" fmla="*/ 508000 h 1525264"/>
                  <a:gd name="connsiteX13" fmla="*/ 276082 w 551854"/>
                  <a:gd name="connsiteY13" fmla="*/ 464457 h 1525264"/>
                  <a:gd name="connsiteX14" fmla="*/ 247054 w 551854"/>
                  <a:gd name="connsiteY14" fmla="*/ 174172 h 1525264"/>
                  <a:gd name="connsiteX15" fmla="*/ 218025 w 551854"/>
                  <a:gd name="connsiteY15" fmla="*/ 130629 h 1525264"/>
                  <a:gd name="connsiteX16" fmla="*/ 174482 w 551854"/>
                  <a:gd name="connsiteY16" fmla="*/ 116115 h 1525264"/>
                  <a:gd name="connsiteX17" fmla="*/ 101911 w 551854"/>
                  <a:gd name="connsiteY17" fmla="*/ 43543 h 1525264"/>
                  <a:gd name="connsiteX18" fmla="*/ 87397 w 551854"/>
                  <a:gd name="connsiteY18" fmla="*/ 0 h 1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854" h="1525264">
                    <a:moveTo>
                      <a:pt x="551854" y="1407886"/>
                    </a:moveTo>
                    <a:cubicBezTo>
                      <a:pt x="526925" y="1426583"/>
                      <a:pt x="479973" y="1463475"/>
                      <a:pt x="450254" y="1480457"/>
                    </a:cubicBezTo>
                    <a:cubicBezTo>
                      <a:pt x="400032" y="1509155"/>
                      <a:pt x="397507" y="1507716"/>
                      <a:pt x="348654" y="1524000"/>
                    </a:cubicBezTo>
                    <a:cubicBezTo>
                      <a:pt x="276083" y="1519162"/>
                      <a:pt x="201940" y="1525264"/>
                      <a:pt x="130940" y="1509486"/>
                    </a:cubicBezTo>
                    <a:cubicBezTo>
                      <a:pt x="110902" y="1505033"/>
                      <a:pt x="100538" y="1481712"/>
                      <a:pt x="87397" y="1465943"/>
                    </a:cubicBezTo>
                    <a:cubicBezTo>
                      <a:pt x="61751" y="1435168"/>
                      <a:pt x="47086" y="1399836"/>
                      <a:pt x="29340" y="1364343"/>
                    </a:cubicBezTo>
                    <a:cubicBezTo>
                      <a:pt x="17395" y="1185174"/>
                      <a:pt x="0" y="1054234"/>
                      <a:pt x="29340" y="870857"/>
                    </a:cubicBezTo>
                    <a:cubicBezTo>
                      <a:pt x="34468" y="838810"/>
                      <a:pt x="56184" y="811602"/>
                      <a:pt x="72882" y="783772"/>
                    </a:cubicBezTo>
                    <a:cubicBezTo>
                      <a:pt x="85328" y="763029"/>
                      <a:pt x="102553" y="745533"/>
                      <a:pt x="116425" y="725715"/>
                    </a:cubicBezTo>
                    <a:cubicBezTo>
                      <a:pt x="136432" y="697134"/>
                      <a:pt x="155130" y="667658"/>
                      <a:pt x="174482" y="638629"/>
                    </a:cubicBezTo>
                    <a:lnTo>
                      <a:pt x="203511" y="595086"/>
                    </a:lnTo>
                    <a:lnTo>
                      <a:pt x="232540" y="551543"/>
                    </a:lnTo>
                    <a:cubicBezTo>
                      <a:pt x="237378" y="537029"/>
                      <a:pt x="240212" y="521684"/>
                      <a:pt x="247054" y="508000"/>
                    </a:cubicBezTo>
                    <a:cubicBezTo>
                      <a:pt x="254855" y="492398"/>
                      <a:pt x="275211" y="481879"/>
                      <a:pt x="276082" y="464457"/>
                    </a:cubicBezTo>
                    <a:cubicBezTo>
                      <a:pt x="276660" y="452898"/>
                      <a:pt x="284652" y="249368"/>
                      <a:pt x="247054" y="174172"/>
                    </a:cubicBezTo>
                    <a:cubicBezTo>
                      <a:pt x="239253" y="158570"/>
                      <a:pt x="231647" y="141526"/>
                      <a:pt x="218025" y="130629"/>
                    </a:cubicBezTo>
                    <a:cubicBezTo>
                      <a:pt x="206078" y="121072"/>
                      <a:pt x="188996" y="120953"/>
                      <a:pt x="174482" y="116115"/>
                    </a:cubicBezTo>
                    <a:cubicBezTo>
                      <a:pt x="130941" y="87086"/>
                      <a:pt x="126101" y="91923"/>
                      <a:pt x="101911" y="43543"/>
                    </a:cubicBezTo>
                    <a:cubicBezTo>
                      <a:pt x="95069" y="29859"/>
                      <a:pt x="87397" y="0"/>
                      <a:pt x="87397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23" name="Textfeld 22"/>
            <p:cNvSpPr txBox="1"/>
            <p:nvPr/>
          </p:nvSpPr>
          <p:spPr>
            <a:xfrm>
              <a:off x="1691680" y="683985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3200" dirty="0" smtClean="0">
                  <a:solidFill>
                    <a:schemeClr val="tx1"/>
                  </a:solidFill>
                </a:rPr>
                <a:t>STIM1</a:t>
              </a:r>
              <a:endParaRPr lang="de-AT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086249" y="4364136"/>
            <a:ext cx="1181495" cy="101837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altLang="de-DE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2987824" y="4364136"/>
            <a:ext cx="1152128" cy="1018372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altLang="de-DE"/>
          </a:p>
        </p:txBody>
      </p:sp>
      <p:sp>
        <p:nvSpPr>
          <p:cNvPr id="33" name="Ellipse 32"/>
          <p:cNvSpPr/>
          <p:nvPr/>
        </p:nvSpPr>
        <p:spPr bwMode="auto">
          <a:xfrm>
            <a:off x="353114" y="3880813"/>
            <a:ext cx="6163101" cy="1832600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353597" y="4182179"/>
            <a:ext cx="288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err="1" smtClean="0">
                <a:solidFill>
                  <a:schemeClr val="tx1"/>
                </a:solidFill>
              </a:rPr>
              <a:t>endoplasmic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reticulum</a:t>
            </a:r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smtClean="0">
                <a:solidFill>
                  <a:schemeClr val="tx1"/>
                </a:solidFill>
              </a:rPr>
              <a:t>Ca</a:t>
            </a:r>
            <a:r>
              <a:rPr lang="de-AT" baseline="30000" dirty="0" smtClean="0">
                <a:solidFill>
                  <a:schemeClr val="tx1"/>
                </a:solidFill>
              </a:rPr>
              <a:t>2+ 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store</a:t>
            </a:r>
            <a:endParaRPr lang="de-A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9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FP_STIM1_2µM_TG_Time Series_3_120322_2_LNF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797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33672" y="606896"/>
            <a:ext cx="8686800" cy="5918448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" descr="graph_fret_cfpyfpoverlap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2859617" cy="2286000"/>
          </a:xfrm>
          <a:prstGeom prst="rect">
            <a:avLst/>
          </a:prstGeom>
        </p:spPr>
      </p:pic>
      <p:pic>
        <p:nvPicPr>
          <p:cNvPr id="3" name="Picture 4" descr="fret_500px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07904" y="764704"/>
            <a:ext cx="4764616" cy="128693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683568" y="1288147"/>
            <a:ext cx="2448272" cy="124629"/>
          </a:xfrm>
          <a:prstGeom prst="rect">
            <a:avLst/>
          </a:prstGeom>
          <a:solidFill>
            <a:schemeClr val="accent3">
              <a:lumMod val="85000"/>
            </a:schemeClr>
          </a:solidFill>
          <a:ln w="635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771006" y="3431769"/>
            <a:ext cx="2142238" cy="789319"/>
          </a:xfrm>
          <a:prstGeom prst="ellipse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1120759" y="1451549"/>
            <a:ext cx="349753" cy="1661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2" name="Gruppieren 14"/>
          <p:cNvGrpSpPr/>
          <p:nvPr/>
        </p:nvGrpSpPr>
        <p:grpSpPr>
          <a:xfrm>
            <a:off x="1251917" y="2592441"/>
            <a:ext cx="1052203" cy="1215118"/>
            <a:chOff x="202889" y="827314"/>
            <a:chExt cx="4332599" cy="5265512"/>
          </a:xfrm>
        </p:grpSpPr>
        <p:pic>
          <p:nvPicPr>
            <p:cNvPr id="14" name="Grafik 105" descr="N-term STIM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850" y="4318318"/>
              <a:ext cx="2373364" cy="17745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5" name="Grafik 106" descr="N-term STIM1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4646" y="4318318"/>
              <a:ext cx="2270842" cy="16978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" name="Flussdiagramm: Magnetplattenspeicher 7"/>
            <p:cNvSpPr/>
            <p:nvPr/>
          </p:nvSpPr>
          <p:spPr bwMode="auto">
            <a:xfrm>
              <a:off x="1352550" y="4022725"/>
              <a:ext cx="268288" cy="590550"/>
            </a:xfrm>
            <a:prstGeom prst="flowChartMagneticDisk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7" name="Flussdiagramm: Magnetplattenspeicher 16"/>
            <p:cNvSpPr/>
            <p:nvPr/>
          </p:nvSpPr>
          <p:spPr bwMode="auto">
            <a:xfrm>
              <a:off x="3230563" y="4022725"/>
              <a:ext cx="268287" cy="590550"/>
            </a:xfrm>
            <a:prstGeom prst="flowChartMagneticDisk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387" y="1484784"/>
              <a:ext cx="3713573" cy="1394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reihandform 18"/>
            <p:cNvSpPr/>
            <p:nvPr/>
          </p:nvSpPr>
          <p:spPr bwMode="auto">
            <a:xfrm>
              <a:off x="905721" y="2467429"/>
              <a:ext cx="624385" cy="2351314"/>
            </a:xfrm>
            <a:custGeom>
              <a:avLst/>
              <a:gdLst>
                <a:gd name="connsiteX0" fmla="*/ 168336 w 624385"/>
                <a:gd name="connsiteY0" fmla="*/ 0 h 2351314"/>
                <a:gd name="connsiteX1" fmla="*/ 110279 w 624385"/>
                <a:gd name="connsiteY1" fmla="*/ 14514 h 2351314"/>
                <a:gd name="connsiteX2" fmla="*/ 81250 w 624385"/>
                <a:gd name="connsiteY2" fmla="*/ 58057 h 2351314"/>
                <a:gd name="connsiteX3" fmla="*/ 37708 w 624385"/>
                <a:gd name="connsiteY3" fmla="*/ 101600 h 2351314"/>
                <a:gd name="connsiteX4" fmla="*/ 23193 w 624385"/>
                <a:gd name="connsiteY4" fmla="*/ 188685 h 2351314"/>
                <a:gd name="connsiteX5" fmla="*/ 8679 w 624385"/>
                <a:gd name="connsiteY5" fmla="*/ 232228 h 2351314"/>
                <a:gd name="connsiteX6" fmla="*/ 37708 w 624385"/>
                <a:gd name="connsiteY6" fmla="*/ 522514 h 2351314"/>
                <a:gd name="connsiteX7" fmla="*/ 66736 w 624385"/>
                <a:gd name="connsiteY7" fmla="*/ 566057 h 2351314"/>
                <a:gd name="connsiteX8" fmla="*/ 95765 w 624385"/>
                <a:gd name="connsiteY8" fmla="*/ 667657 h 2351314"/>
                <a:gd name="connsiteX9" fmla="*/ 139308 w 624385"/>
                <a:gd name="connsiteY9" fmla="*/ 711200 h 2351314"/>
                <a:gd name="connsiteX10" fmla="*/ 153822 w 624385"/>
                <a:gd name="connsiteY10" fmla="*/ 754742 h 2351314"/>
                <a:gd name="connsiteX11" fmla="*/ 211879 w 624385"/>
                <a:gd name="connsiteY11" fmla="*/ 841828 h 2351314"/>
                <a:gd name="connsiteX12" fmla="*/ 298965 w 624385"/>
                <a:gd name="connsiteY12" fmla="*/ 1016000 h 2351314"/>
                <a:gd name="connsiteX13" fmla="*/ 327993 w 624385"/>
                <a:gd name="connsiteY13" fmla="*/ 1059542 h 2351314"/>
                <a:gd name="connsiteX14" fmla="*/ 371536 w 624385"/>
                <a:gd name="connsiteY14" fmla="*/ 1088571 h 2351314"/>
                <a:gd name="connsiteX15" fmla="*/ 444108 w 624385"/>
                <a:gd name="connsiteY15" fmla="*/ 1175657 h 2351314"/>
                <a:gd name="connsiteX16" fmla="*/ 502165 w 624385"/>
                <a:gd name="connsiteY16" fmla="*/ 1262742 h 2351314"/>
                <a:gd name="connsiteX17" fmla="*/ 531193 w 624385"/>
                <a:gd name="connsiteY17" fmla="*/ 1306285 h 2351314"/>
                <a:gd name="connsiteX18" fmla="*/ 574736 w 624385"/>
                <a:gd name="connsiteY18" fmla="*/ 1393371 h 2351314"/>
                <a:gd name="connsiteX19" fmla="*/ 589250 w 624385"/>
                <a:gd name="connsiteY19" fmla="*/ 1451428 h 2351314"/>
                <a:gd name="connsiteX20" fmla="*/ 618279 w 624385"/>
                <a:gd name="connsiteY20" fmla="*/ 1959428 h 2351314"/>
                <a:gd name="connsiteX21" fmla="*/ 618279 w 624385"/>
                <a:gd name="connsiteY21" fmla="*/ 2351314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4385" h="2351314">
                  <a:moveTo>
                    <a:pt x="168336" y="0"/>
                  </a:moveTo>
                  <a:cubicBezTo>
                    <a:pt x="148984" y="4838"/>
                    <a:pt x="126877" y="3449"/>
                    <a:pt x="110279" y="14514"/>
                  </a:cubicBezTo>
                  <a:cubicBezTo>
                    <a:pt x="95765" y="24190"/>
                    <a:pt x="92417" y="44656"/>
                    <a:pt x="81250" y="58057"/>
                  </a:cubicBezTo>
                  <a:cubicBezTo>
                    <a:pt x="68110" y="73826"/>
                    <a:pt x="52222" y="87086"/>
                    <a:pt x="37708" y="101600"/>
                  </a:cubicBezTo>
                  <a:cubicBezTo>
                    <a:pt x="32870" y="130628"/>
                    <a:pt x="29577" y="159957"/>
                    <a:pt x="23193" y="188685"/>
                  </a:cubicBezTo>
                  <a:cubicBezTo>
                    <a:pt x="19874" y="203620"/>
                    <a:pt x="8679" y="216929"/>
                    <a:pt x="8679" y="232228"/>
                  </a:cubicBezTo>
                  <a:cubicBezTo>
                    <a:pt x="8679" y="244975"/>
                    <a:pt x="0" y="447098"/>
                    <a:pt x="37708" y="522514"/>
                  </a:cubicBezTo>
                  <a:cubicBezTo>
                    <a:pt x="45509" y="538116"/>
                    <a:pt x="57060" y="551543"/>
                    <a:pt x="66736" y="566057"/>
                  </a:cubicBezTo>
                  <a:cubicBezTo>
                    <a:pt x="68672" y="573803"/>
                    <a:pt x="87434" y="655161"/>
                    <a:pt x="95765" y="667657"/>
                  </a:cubicBezTo>
                  <a:cubicBezTo>
                    <a:pt x="107151" y="684736"/>
                    <a:pt x="124794" y="696686"/>
                    <a:pt x="139308" y="711200"/>
                  </a:cubicBezTo>
                  <a:cubicBezTo>
                    <a:pt x="144146" y="725714"/>
                    <a:pt x="146392" y="741368"/>
                    <a:pt x="153822" y="754742"/>
                  </a:cubicBezTo>
                  <a:cubicBezTo>
                    <a:pt x="170765" y="785240"/>
                    <a:pt x="211879" y="841828"/>
                    <a:pt x="211879" y="841828"/>
                  </a:cubicBezTo>
                  <a:cubicBezTo>
                    <a:pt x="251941" y="962011"/>
                    <a:pt x="223935" y="903455"/>
                    <a:pt x="298965" y="1016000"/>
                  </a:cubicBezTo>
                  <a:cubicBezTo>
                    <a:pt x="308641" y="1030514"/>
                    <a:pt x="313479" y="1049866"/>
                    <a:pt x="327993" y="1059542"/>
                  </a:cubicBezTo>
                  <a:lnTo>
                    <a:pt x="371536" y="1088571"/>
                  </a:lnTo>
                  <a:cubicBezTo>
                    <a:pt x="475270" y="1244170"/>
                    <a:pt x="313724" y="1008021"/>
                    <a:pt x="444108" y="1175657"/>
                  </a:cubicBezTo>
                  <a:cubicBezTo>
                    <a:pt x="465527" y="1203196"/>
                    <a:pt x="482813" y="1233714"/>
                    <a:pt x="502165" y="1262742"/>
                  </a:cubicBezTo>
                  <a:cubicBezTo>
                    <a:pt x="511841" y="1277256"/>
                    <a:pt x="525677" y="1289736"/>
                    <a:pt x="531193" y="1306285"/>
                  </a:cubicBezTo>
                  <a:cubicBezTo>
                    <a:pt x="551224" y="1366377"/>
                    <a:pt x="537221" y="1337098"/>
                    <a:pt x="574736" y="1393371"/>
                  </a:cubicBezTo>
                  <a:cubicBezTo>
                    <a:pt x="579574" y="1412723"/>
                    <a:pt x="585338" y="1431867"/>
                    <a:pt x="589250" y="1451428"/>
                  </a:cubicBezTo>
                  <a:cubicBezTo>
                    <a:pt x="624385" y="1627103"/>
                    <a:pt x="614487" y="1747093"/>
                    <a:pt x="618279" y="1959428"/>
                  </a:cubicBezTo>
                  <a:cubicBezTo>
                    <a:pt x="620611" y="2090036"/>
                    <a:pt x="618279" y="2220685"/>
                    <a:pt x="618279" y="2351314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" name="Freihandform 19"/>
            <p:cNvSpPr/>
            <p:nvPr/>
          </p:nvSpPr>
          <p:spPr bwMode="auto">
            <a:xfrm flipH="1">
              <a:off x="3324177" y="2564904"/>
              <a:ext cx="527743" cy="2351314"/>
            </a:xfrm>
            <a:custGeom>
              <a:avLst/>
              <a:gdLst>
                <a:gd name="connsiteX0" fmla="*/ 168336 w 624385"/>
                <a:gd name="connsiteY0" fmla="*/ 0 h 2351314"/>
                <a:gd name="connsiteX1" fmla="*/ 110279 w 624385"/>
                <a:gd name="connsiteY1" fmla="*/ 14514 h 2351314"/>
                <a:gd name="connsiteX2" fmla="*/ 81250 w 624385"/>
                <a:gd name="connsiteY2" fmla="*/ 58057 h 2351314"/>
                <a:gd name="connsiteX3" fmla="*/ 37708 w 624385"/>
                <a:gd name="connsiteY3" fmla="*/ 101600 h 2351314"/>
                <a:gd name="connsiteX4" fmla="*/ 23193 w 624385"/>
                <a:gd name="connsiteY4" fmla="*/ 188685 h 2351314"/>
                <a:gd name="connsiteX5" fmla="*/ 8679 w 624385"/>
                <a:gd name="connsiteY5" fmla="*/ 232228 h 2351314"/>
                <a:gd name="connsiteX6" fmla="*/ 37708 w 624385"/>
                <a:gd name="connsiteY6" fmla="*/ 522514 h 2351314"/>
                <a:gd name="connsiteX7" fmla="*/ 66736 w 624385"/>
                <a:gd name="connsiteY7" fmla="*/ 566057 h 2351314"/>
                <a:gd name="connsiteX8" fmla="*/ 95765 w 624385"/>
                <a:gd name="connsiteY8" fmla="*/ 667657 h 2351314"/>
                <a:gd name="connsiteX9" fmla="*/ 139308 w 624385"/>
                <a:gd name="connsiteY9" fmla="*/ 711200 h 2351314"/>
                <a:gd name="connsiteX10" fmla="*/ 153822 w 624385"/>
                <a:gd name="connsiteY10" fmla="*/ 754742 h 2351314"/>
                <a:gd name="connsiteX11" fmla="*/ 211879 w 624385"/>
                <a:gd name="connsiteY11" fmla="*/ 841828 h 2351314"/>
                <a:gd name="connsiteX12" fmla="*/ 298965 w 624385"/>
                <a:gd name="connsiteY12" fmla="*/ 1016000 h 2351314"/>
                <a:gd name="connsiteX13" fmla="*/ 327993 w 624385"/>
                <a:gd name="connsiteY13" fmla="*/ 1059542 h 2351314"/>
                <a:gd name="connsiteX14" fmla="*/ 371536 w 624385"/>
                <a:gd name="connsiteY14" fmla="*/ 1088571 h 2351314"/>
                <a:gd name="connsiteX15" fmla="*/ 444108 w 624385"/>
                <a:gd name="connsiteY15" fmla="*/ 1175657 h 2351314"/>
                <a:gd name="connsiteX16" fmla="*/ 502165 w 624385"/>
                <a:gd name="connsiteY16" fmla="*/ 1262742 h 2351314"/>
                <a:gd name="connsiteX17" fmla="*/ 531193 w 624385"/>
                <a:gd name="connsiteY17" fmla="*/ 1306285 h 2351314"/>
                <a:gd name="connsiteX18" fmla="*/ 574736 w 624385"/>
                <a:gd name="connsiteY18" fmla="*/ 1393371 h 2351314"/>
                <a:gd name="connsiteX19" fmla="*/ 589250 w 624385"/>
                <a:gd name="connsiteY19" fmla="*/ 1451428 h 2351314"/>
                <a:gd name="connsiteX20" fmla="*/ 618279 w 624385"/>
                <a:gd name="connsiteY20" fmla="*/ 1959428 h 2351314"/>
                <a:gd name="connsiteX21" fmla="*/ 618279 w 624385"/>
                <a:gd name="connsiteY21" fmla="*/ 2351314 h 2351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4385" h="2351314">
                  <a:moveTo>
                    <a:pt x="168336" y="0"/>
                  </a:moveTo>
                  <a:cubicBezTo>
                    <a:pt x="148984" y="4838"/>
                    <a:pt x="126877" y="3449"/>
                    <a:pt x="110279" y="14514"/>
                  </a:cubicBezTo>
                  <a:cubicBezTo>
                    <a:pt x="95765" y="24190"/>
                    <a:pt x="92417" y="44656"/>
                    <a:pt x="81250" y="58057"/>
                  </a:cubicBezTo>
                  <a:cubicBezTo>
                    <a:pt x="68110" y="73826"/>
                    <a:pt x="52222" y="87086"/>
                    <a:pt x="37708" y="101600"/>
                  </a:cubicBezTo>
                  <a:cubicBezTo>
                    <a:pt x="32870" y="130628"/>
                    <a:pt x="29577" y="159957"/>
                    <a:pt x="23193" y="188685"/>
                  </a:cubicBezTo>
                  <a:cubicBezTo>
                    <a:pt x="19874" y="203620"/>
                    <a:pt x="8679" y="216929"/>
                    <a:pt x="8679" y="232228"/>
                  </a:cubicBezTo>
                  <a:cubicBezTo>
                    <a:pt x="8679" y="244975"/>
                    <a:pt x="0" y="447098"/>
                    <a:pt x="37708" y="522514"/>
                  </a:cubicBezTo>
                  <a:cubicBezTo>
                    <a:pt x="45509" y="538116"/>
                    <a:pt x="57060" y="551543"/>
                    <a:pt x="66736" y="566057"/>
                  </a:cubicBezTo>
                  <a:cubicBezTo>
                    <a:pt x="68672" y="573803"/>
                    <a:pt x="87434" y="655161"/>
                    <a:pt x="95765" y="667657"/>
                  </a:cubicBezTo>
                  <a:cubicBezTo>
                    <a:pt x="107151" y="684736"/>
                    <a:pt x="124794" y="696686"/>
                    <a:pt x="139308" y="711200"/>
                  </a:cubicBezTo>
                  <a:cubicBezTo>
                    <a:pt x="144146" y="725714"/>
                    <a:pt x="146392" y="741368"/>
                    <a:pt x="153822" y="754742"/>
                  </a:cubicBezTo>
                  <a:cubicBezTo>
                    <a:pt x="170765" y="785240"/>
                    <a:pt x="211879" y="841828"/>
                    <a:pt x="211879" y="841828"/>
                  </a:cubicBezTo>
                  <a:cubicBezTo>
                    <a:pt x="251941" y="962011"/>
                    <a:pt x="223935" y="903455"/>
                    <a:pt x="298965" y="1016000"/>
                  </a:cubicBezTo>
                  <a:cubicBezTo>
                    <a:pt x="308641" y="1030514"/>
                    <a:pt x="313479" y="1049866"/>
                    <a:pt x="327993" y="1059542"/>
                  </a:cubicBezTo>
                  <a:lnTo>
                    <a:pt x="371536" y="1088571"/>
                  </a:lnTo>
                  <a:cubicBezTo>
                    <a:pt x="475270" y="1244170"/>
                    <a:pt x="313724" y="1008021"/>
                    <a:pt x="444108" y="1175657"/>
                  </a:cubicBezTo>
                  <a:cubicBezTo>
                    <a:pt x="465527" y="1203196"/>
                    <a:pt x="482813" y="1233714"/>
                    <a:pt x="502165" y="1262742"/>
                  </a:cubicBezTo>
                  <a:cubicBezTo>
                    <a:pt x="511841" y="1277256"/>
                    <a:pt x="525677" y="1289736"/>
                    <a:pt x="531193" y="1306285"/>
                  </a:cubicBezTo>
                  <a:cubicBezTo>
                    <a:pt x="551224" y="1366377"/>
                    <a:pt x="537221" y="1337098"/>
                    <a:pt x="574736" y="1393371"/>
                  </a:cubicBezTo>
                  <a:cubicBezTo>
                    <a:pt x="579574" y="1412723"/>
                    <a:pt x="585338" y="1431867"/>
                    <a:pt x="589250" y="1451428"/>
                  </a:cubicBezTo>
                  <a:cubicBezTo>
                    <a:pt x="624385" y="1627103"/>
                    <a:pt x="614487" y="1747093"/>
                    <a:pt x="618279" y="1959428"/>
                  </a:cubicBezTo>
                  <a:cubicBezTo>
                    <a:pt x="620611" y="2090036"/>
                    <a:pt x="618279" y="2220685"/>
                    <a:pt x="618279" y="2351314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Freihandform 20"/>
            <p:cNvSpPr/>
            <p:nvPr/>
          </p:nvSpPr>
          <p:spPr bwMode="auto">
            <a:xfrm>
              <a:off x="202889" y="827314"/>
              <a:ext cx="551854" cy="1525264"/>
            </a:xfrm>
            <a:custGeom>
              <a:avLst/>
              <a:gdLst>
                <a:gd name="connsiteX0" fmla="*/ 551854 w 551854"/>
                <a:gd name="connsiteY0" fmla="*/ 1407886 h 1525264"/>
                <a:gd name="connsiteX1" fmla="*/ 450254 w 551854"/>
                <a:gd name="connsiteY1" fmla="*/ 1480457 h 1525264"/>
                <a:gd name="connsiteX2" fmla="*/ 348654 w 551854"/>
                <a:gd name="connsiteY2" fmla="*/ 1524000 h 1525264"/>
                <a:gd name="connsiteX3" fmla="*/ 130940 w 551854"/>
                <a:gd name="connsiteY3" fmla="*/ 1509486 h 1525264"/>
                <a:gd name="connsiteX4" fmla="*/ 87397 w 551854"/>
                <a:gd name="connsiteY4" fmla="*/ 1465943 h 1525264"/>
                <a:gd name="connsiteX5" fmla="*/ 29340 w 551854"/>
                <a:gd name="connsiteY5" fmla="*/ 1364343 h 1525264"/>
                <a:gd name="connsiteX6" fmla="*/ 29340 w 551854"/>
                <a:gd name="connsiteY6" fmla="*/ 870857 h 1525264"/>
                <a:gd name="connsiteX7" fmla="*/ 72882 w 551854"/>
                <a:gd name="connsiteY7" fmla="*/ 783772 h 1525264"/>
                <a:gd name="connsiteX8" fmla="*/ 116425 w 551854"/>
                <a:gd name="connsiteY8" fmla="*/ 725715 h 1525264"/>
                <a:gd name="connsiteX9" fmla="*/ 174482 w 551854"/>
                <a:gd name="connsiteY9" fmla="*/ 638629 h 1525264"/>
                <a:gd name="connsiteX10" fmla="*/ 203511 w 551854"/>
                <a:gd name="connsiteY10" fmla="*/ 595086 h 1525264"/>
                <a:gd name="connsiteX11" fmla="*/ 232540 w 551854"/>
                <a:gd name="connsiteY11" fmla="*/ 551543 h 1525264"/>
                <a:gd name="connsiteX12" fmla="*/ 247054 w 551854"/>
                <a:gd name="connsiteY12" fmla="*/ 508000 h 1525264"/>
                <a:gd name="connsiteX13" fmla="*/ 276082 w 551854"/>
                <a:gd name="connsiteY13" fmla="*/ 464457 h 1525264"/>
                <a:gd name="connsiteX14" fmla="*/ 247054 w 551854"/>
                <a:gd name="connsiteY14" fmla="*/ 174172 h 1525264"/>
                <a:gd name="connsiteX15" fmla="*/ 218025 w 551854"/>
                <a:gd name="connsiteY15" fmla="*/ 130629 h 1525264"/>
                <a:gd name="connsiteX16" fmla="*/ 174482 w 551854"/>
                <a:gd name="connsiteY16" fmla="*/ 116115 h 1525264"/>
                <a:gd name="connsiteX17" fmla="*/ 101911 w 551854"/>
                <a:gd name="connsiteY17" fmla="*/ 43543 h 1525264"/>
                <a:gd name="connsiteX18" fmla="*/ 87397 w 551854"/>
                <a:gd name="connsiteY18" fmla="*/ 0 h 152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854" h="1525264">
                  <a:moveTo>
                    <a:pt x="551854" y="1407886"/>
                  </a:moveTo>
                  <a:cubicBezTo>
                    <a:pt x="526925" y="1426583"/>
                    <a:pt x="479973" y="1463475"/>
                    <a:pt x="450254" y="1480457"/>
                  </a:cubicBezTo>
                  <a:cubicBezTo>
                    <a:pt x="400032" y="1509155"/>
                    <a:pt x="397507" y="1507716"/>
                    <a:pt x="348654" y="1524000"/>
                  </a:cubicBezTo>
                  <a:cubicBezTo>
                    <a:pt x="276083" y="1519162"/>
                    <a:pt x="201940" y="1525264"/>
                    <a:pt x="130940" y="1509486"/>
                  </a:cubicBezTo>
                  <a:cubicBezTo>
                    <a:pt x="110902" y="1505033"/>
                    <a:pt x="100538" y="1481712"/>
                    <a:pt x="87397" y="1465943"/>
                  </a:cubicBezTo>
                  <a:cubicBezTo>
                    <a:pt x="61751" y="1435168"/>
                    <a:pt x="47086" y="1399836"/>
                    <a:pt x="29340" y="1364343"/>
                  </a:cubicBezTo>
                  <a:cubicBezTo>
                    <a:pt x="17395" y="1185174"/>
                    <a:pt x="0" y="1054234"/>
                    <a:pt x="29340" y="870857"/>
                  </a:cubicBezTo>
                  <a:cubicBezTo>
                    <a:pt x="34468" y="838810"/>
                    <a:pt x="56184" y="811602"/>
                    <a:pt x="72882" y="783772"/>
                  </a:cubicBezTo>
                  <a:cubicBezTo>
                    <a:pt x="85328" y="763029"/>
                    <a:pt x="102553" y="745533"/>
                    <a:pt x="116425" y="725715"/>
                  </a:cubicBezTo>
                  <a:cubicBezTo>
                    <a:pt x="136432" y="697134"/>
                    <a:pt x="155130" y="667658"/>
                    <a:pt x="174482" y="638629"/>
                  </a:cubicBezTo>
                  <a:lnTo>
                    <a:pt x="203511" y="595086"/>
                  </a:lnTo>
                  <a:lnTo>
                    <a:pt x="232540" y="551543"/>
                  </a:lnTo>
                  <a:cubicBezTo>
                    <a:pt x="237378" y="537029"/>
                    <a:pt x="240212" y="521684"/>
                    <a:pt x="247054" y="508000"/>
                  </a:cubicBezTo>
                  <a:cubicBezTo>
                    <a:pt x="254855" y="492398"/>
                    <a:pt x="275211" y="481879"/>
                    <a:pt x="276082" y="464457"/>
                  </a:cubicBezTo>
                  <a:cubicBezTo>
                    <a:pt x="276660" y="452898"/>
                    <a:pt x="284652" y="249368"/>
                    <a:pt x="247054" y="174172"/>
                  </a:cubicBezTo>
                  <a:cubicBezTo>
                    <a:pt x="239253" y="158570"/>
                    <a:pt x="231647" y="141526"/>
                    <a:pt x="218025" y="130629"/>
                  </a:cubicBezTo>
                  <a:cubicBezTo>
                    <a:pt x="206078" y="121072"/>
                    <a:pt x="188996" y="120953"/>
                    <a:pt x="174482" y="116115"/>
                  </a:cubicBezTo>
                  <a:cubicBezTo>
                    <a:pt x="130941" y="87086"/>
                    <a:pt x="126101" y="91923"/>
                    <a:pt x="101911" y="43543"/>
                  </a:cubicBezTo>
                  <a:cubicBezTo>
                    <a:pt x="95069" y="29859"/>
                    <a:pt x="87397" y="0"/>
                    <a:pt x="87397" y="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Freihandform 21"/>
            <p:cNvSpPr/>
            <p:nvPr/>
          </p:nvSpPr>
          <p:spPr bwMode="auto">
            <a:xfrm flipH="1">
              <a:off x="3851920" y="836712"/>
              <a:ext cx="576064" cy="1525264"/>
            </a:xfrm>
            <a:custGeom>
              <a:avLst/>
              <a:gdLst>
                <a:gd name="connsiteX0" fmla="*/ 551854 w 551854"/>
                <a:gd name="connsiteY0" fmla="*/ 1407886 h 1525264"/>
                <a:gd name="connsiteX1" fmla="*/ 450254 w 551854"/>
                <a:gd name="connsiteY1" fmla="*/ 1480457 h 1525264"/>
                <a:gd name="connsiteX2" fmla="*/ 348654 w 551854"/>
                <a:gd name="connsiteY2" fmla="*/ 1524000 h 1525264"/>
                <a:gd name="connsiteX3" fmla="*/ 130940 w 551854"/>
                <a:gd name="connsiteY3" fmla="*/ 1509486 h 1525264"/>
                <a:gd name="connsiteX4" fmla="*/ 87397 w 551854"/>
                <a:gd name="connsiteY4" fmla="*/ 1465943 h 1525264"/>
                <a:gd name="connsiteX5" fmla="*/ 29340 w 551854"/>
                <a:gd name="connsiteY5" fmla="*/ 1364343 h 1525264"/>
                <a:gd name="connsiteX6" fmla="*/ 29340 w 551854"/>
                <a:gd name="connsiteY6" fmla="*/ 870857 h 1525264"/>
                <a:gd name="connsiteX7" fmla="*/ 72882 w 551854"/>
                <a:gd name="connsiteY7" fmla="*/ 783772 h 1525264"/>
                <a:gd name="connsiteX8" fmla="*/ 116425 w 551854"/>
                <a:gd name="connsiteY8" fmla="*/ 725715 h 1525264"/>
                <a:gd name="connsiteX9" fmla="*/ 174482 w 551854"/>
                <a:gd name="connsiteY9" fmla="*/ 638629 h 1525264"/>
                <a:gd name="connsiteX10" fmla="*/ 203511 w 551854"/>
                <a:gd name="connsiteY10" fmla="*/ 595086 h 1525264"/>
                <a:gd name="connsiteX11" fmla="*/ 232540 w 551854"/>
                <a:gd name="connsiteY11" fmla="*/ 551543 h 1525264"/>
                <a:gd name="connsiteX12" fmla="*/ 247054 w 551854"/>
                <a:gd name="connsiteY12" fmla="*/ 508000 h 1525264"/>
                <a:gd name="connsiteX13" fmla="*/ 276082 w 551854"/>
                <a:gd name="connsiteY13" fmla="*/ 464457 h 1525264"/>
                <a:gd name="connsiteX14" fmla="*/ 247054 w 551854"/>
                <a:gd name="connsiteY14" fmla="*/ 174172 h 1525264"/>
                <a:gd name="connsiteX15" fmla="*/ 218025 w 551854"/>
                <a:gd name="connsiteY15" fmla="*/ 130629 h 1525264"/>
                <a:gd name="connsiteX16" fmla="*/ 174482 w 551854"/>
                <a:gd name="connsiteY16" fmla="*/ 116115 h 1525264"/>
                <a:gd name="connsiteX17" fmla="*/ 101911 w 551854"/>
                <a:gd name="connsiteY17" fmla="*/ 43543 h 1525264"/>
                <a:gd name="connsiteX18" fmla="*/ 87397 w 551854"/>
                <a:gd name="connsiteY18" fmla="*/ 0 h 1525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1854" h="1525264">
                  <a:moveTo>
                    <a:pt x="551854" y="1407886"/>
                  </a:moveTo>
                  <a:cubicBezTo>
                    <a:pt x="526925" y="1426583"/>
                    <a:pt x="479973" y="1463475"/>
                    <a:pt x="450254" y="1480457"/>
                  </a:cubicBezTo>
                  <a:cubicBezTo>
                    <a:pt x="400032" y="1509155"/>
                    <a:pt x="397507" y="1507716"/>
                    <a:pt x="348654" y="1524000"/>
                  </a:cubicBezTo>
                  <a:cubicBezTo>
                    <a:pt x="276083" y="1519162"/>
                    <a:pt x="201940" y="1525264"/>
                    <a:pt x="130940" y="1509486"/>
                  </a:cubicBezTo>
                  <a:cubicBezTo>
                    <a:pt x="110902" y="1505033"/>
                    <a:pt x="100538" y="1481712"/>
                    <a:pt x="87397" y="1465943"/>
                  </a:cubicBezTo>
                  <a:cubicBezTo>
                    <a:pt x="61751" y="1435168"/>
                    <a:pt x="47086" y="1399836"/>
                    <a:pt x="29340" y="1364343"/>
                  </a:cubicBezTo>
                  <a:cubicBezTo>
                    <a:pt x="17395" y="1185174"/>
                    <a:pt x="0" y="1054234"/>
                    <a:pt x="29340" y="870857"/>
                  </a:cubicBezTo>
                  <a:cubicBezTo>
                    <a:pt x="34468" y="838810"/>
                    <a:pt x="56184" y="811602"/>
                    <a:pt x="72882" y="783772"/>
                  </a:cubicBezTo>
                  <a:cubicBezTo>
                    <a:pt x="85328" y="763029"/>
                    <a:pt x="102553" y="745533"/>
                    <a:pt x="116425" y="725715"/>
                  </a:cubicBezTo>
                  <a:cubicBezTo>
                    <a:pt x="136432" y="697134"/>
                    <a:pt x="155130" y="667658"/>
                    <a:pt x="174482" y="638629"/>
                  </a:cubicBezTo>
                  <a:lnTo>
                    <a:pt x="203511" y="595086"/>
                  </a:lnTo>
                  <a:lnTo>
                    <a:pt x="232540" y="551543"/>
                  </a:lnTo>
                  <a:cubicBezTo>
                    <a:pt x="237378" y="537029"/>
                    <a:pt x="240212" y="521684"/>
                    <a:pt x="247054" y="508000"/>
                  </a:cubicBezTo>
                  <a:cubicBezTo>
                    <a:pt x="254855" y="492398"/>
                    <a:pt x="275211" y="481879"/>
                    <a:pt x="276082" y="464457"/>
                  </a:cubicBezTo>
                  <a:cubicBezTo>
                    <a:pt x="276660" y="452898"/>
                    <a:pt x="284652" y="249368"/>
                    <a:pt x="247054" y="174172"/>
                  </a:cubicBezTo>
                  <a:cubicBezTo>
                    <a:pt x="239253" y="158570"/>
                    <a:pt x="231647" y="141526"/>
                    <a:pt x="218025" y="130629"/>
                  </a:cubicBezTo>
                  <a:cubicBezTo>
                    <a:pt x="206078" y="121072"/>
                    <a:pt x="188996" y="120953"/>
                    <a:pt x="174482" y="116115"/>
                  </a:cubicBezTo>
                  <a:cubicBezTo>
                    <a:pt x="130941" y="87086"/>
                    <a:pt x="126101" y="91923"/>
                    <a:pt x="101911" y="43543"/>
                  </a:cubicBezTo>
                  <a:cubicBezTo>
                    <a:pt x="95069" y="29859"/>
                    <a:pt x="87397" y="0"/>
                    <a:pt x="87397" y="0"/>
                  </a:cubicBezTo>
                </a:path>
              </a:pathLst>
            </a:cu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de-AT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210946" name="Picture 2" descr="http://upload.wikimedia.org/wikipedia/commons/4/4b/FRET-Abstan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437112"/>
            <a:ext cx="3604337" cy="1874256"/>
          </a:xfrm>
          <a:prstGeom prst="rect">
            <a:avLst/>
          </a:prstGeom>
          <a:noFill/>
        </p:spPr>
      </p:pic>
      <p:sp>
        <p:nvSpPr>
          <p:cNvPr id="28" name="Textfeld 27"/>
          <p:cNvSpPr txBox="1"/>
          <p:nvPr/>
        </p:nvSpPr>
        <p:spPr>
          <a:xfrm>
            <a:off x="539552" y="4337809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smtClean="0">
                <a:solidFill>
                  <a:schemeClr val="tx1"/>
                </a:solidFill>
              </a:rPr>
              <a:t>Close </a:t>
            </a:r>
            <a:r>
              <a:rPr lang="de-AT" sz="2000" dirty="0" err="1" smtClean="0">
                <a:solidFill>
                  <a:schemeClr val="tx1"/>
                </a:solidFill>
              </a:rPr>
              <a:t>distance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of</a:t>
            </a:r>
            <a:r>
              <a:rPr lang="de-AT" sz="2000" dirty="0" smtClean="0">
                <a:solidFill>
                  <a:schemeClr val="tx1"/>
                </a:solidFill>
              </a:rPr>
              <a:t> CFP </a:t>
            </a:r>
            <a:r>
              <a:rPr lang="de-AT" sz="2000" dirty="0" err="1" smtClean="0">
                <a:solidFill>
                  <a:schemeClr val="tx1"/>
                </a:solidFill>
              </a:rPr>
              <a:t>and</a:t>
            </a:r>
            <a:r>
              <a:rPr lang="de-AT" sz="2000" dirty="0" smtClean="0">
                <a:solidFill>
                  <a:schemeClr val="tx1"/>
                </a:solidFill>
              </a:rPr>
              <a:t> YFP </a:t>
            </a:r>
            <a:r>
              <a:rPr lang="de-AT" sz="2000" dirty="0" err="1" smtClean="0">
                <a:solidFill>
                  <a:schemeClr val="tx1"/>
                </a:solidFill>
              </a:rPr>
              <a:t>results</a:t>
            </a:r>
            <a:r>
              <a:rPr lang="de-AT" sz="2000" dirty="0" smtClean="0">
                <a:solidFill>
                  <a:schemeClr val="tx1"/>
                </a:solidFill>
              </a:rPr>
              <a:t> in a </a:t>
            </a:r>
            <a:r>
              <a:rPr lang="de-AT" sz="2000" dirty="0" err="1" smtClean="0">
                <a:solidFill>
                  <a:schemeClr val="tx1"/>
                </a:solidFill>
              </a:rPr>
              <a:t>energy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transfer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to</a:t>
            </a:r>
            <a:r>
              <a:rPr lang="de-AT" sz="2000" dirty="0" smtClean="0">
                <a:solidFill>
                  <a:schemeClr val="tx1"/>
                </a:solidFill>
              </a:rPr>
              <a:t> YFP</a:t>
            </a:r>
          </a:p>
          <a:p>
            <a:r>
              <a:rPr lang="de-AT" sz="2000" dirty="0" err="1" smtClean="0">
                <a:solidFill>
                  <a:schemeClr val="tx1"/>
                </a:solidFill>
              </a:rPr>
              <a:t>Only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  <a:r>
              <a:rPr lang="de-AT" sz="2000" dirty="0" err="1" smtClean="0">
                <a:solidFill>
                  <a:schemeClr val="tx1"/>
                </a:solidFill>
              </a:rPr>
              <a:t>within</a:t>
            </a:r>
            <a:r>
              <a:rPr lang="de-AT" sz="2000" dirty="0" smtClean="0">
                <a:solidFill>
                  <a:schemeClr val="tx1"/>
                </a:solidFill>
              </a:rPr>
              <a:t> 10nm</a:t>
            </a:r>
            <a:endParaRPr lang="de-AT" sz="2000" dirty="0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84606" y="620688"/>
            <a:ext cx="188753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860">
            <a:off x="821997" y="1636062"/>
            <a:ext cx="456860" cy="71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62272" y="60736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4400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AT" altLang="de-DE" dirty="0" smtClean="0">
                <a:solidFill>
                  <a:srgbClr val="000000"/>
                </a:solidFill>
                <a:latin typeface="Arial" charset="0"/>
              </a:rPr>
              <a:t>FRET </a:t>
            </a:r>
            <a:r>
              <a:rPr lang="de-AT" altLang="de-DE" dirty="0" err="1" smtClean="0">
                <a:solidFill>
                  <a:srgbClr val="000000"/>
                </a:solidFill>
                <a:latin typeface="Arial" charset="0"/>
              </a:rPr>
              <a:t>technique</a:t>
            </a:r>
            <a:r>
              <a:rPr lang="de-AT" altLang="de-DE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dirty="0" err="1" smtClean="0">
                <a:solidFill>
                  <a:srgbClr val="000000"/>
                </a:solidFill>
                <a:latin typeface="Arial" charset="0"/>
              </a:rPr>
              <a:t>detects</a:t>
            </a:r>
            <a:r>
              <a:rPr lang="de-AT" altLang="de-DE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dirty="0" err="1" smtClean="0">
                <a:solidFill>
                  <a:srgbClr val="000000"/>
                </a:solidFill>
                <a:latin typeface="Arial" charset="0"/>
              </a:rPr>
              <a:t>close</a:t>
            </a:r>
            <a:r>
              <a:rPr lang="de-AT" altLang="de-DE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dirty="0" err="1" smtClean="0">
                <a:solidFill>
                  <a:srgbClr val="000000"/>
                </a:solidFill>
                <a:latin typeface="Arial" charset="0"/>
              </a:rPr>
              <a:t>distance</a:t>
            </a:r>
            <a:r>
              <a:rPr lang="de-AT" altLang="de-DE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dirty="0" err="1" smtClean="0">
                <a:solidFill>
                  <a:srgbClr val="000000"/>
                </a:solidFill>
                <a:latin typeface="Arial" charset="0"/>
              </a:rPr>
              <a:t>between</a:t>
            </a:r>
            <a:r>
              <a:rPr lang="de-AT" altLang="de-DE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AT" altLang="de-DE" dirty="0" err="1" smtClean="0">
                <a:solidFill>
                  <a:srgbClr val="000000"/>
                </a:solidFill>
                <a:latin typeface="Arial" charset="0"/>
              </a:rPr>
              <a:t>proteins</a:t>
            </a:r>
            <a:endParaRPr lang="de-DE" altLang="de-DE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2711">
            <a:off x="2390022" y="2200156"/>
            <a:ext cx="439615" cy="7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30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ChangeArrowheads="1"/>
          </p:cNvSpPr>
          <p:nvPr/>
        </p:nvSpPr>
        <p:spPr bwMode="auto">
          <a:xfrm>
            <a:off x="277813" y="549275"/>
            <a:ext cx="8686800" cy="5486400"/>
          </a:xfrm>
          <a:prstGeom prst="rect">
            <a:avLst/>
          </a:prstGeom>
          <a:gradFill rotWithShape="0">
            <a:gsLst>
              <a:gs pos="0">
                <a:srgbClr val="F8F8F8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lvl="4" defTabSz="914400" eaLnBrk="1" hangingPunct="1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de-D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Rechteck 56"/>
          <p:cNvSpPr>
            <a:spLocks noChangeArrowheads="1"/>
          </p:cNvSpPr>
          <p:nvPr/>
        </p:nvSpPr>
        <p:spPr bwMode="auto">
          <a:xfrm>
            <a:off x="3635375" y="1341438"/>
            <a:ext cx="5113338" cy="431800"/>
          </a:xfrm>
          <a:prstGeom prst="rect">
            <a:avLst/>
          </a:prstGeom>
          <a:solidFill>
            <a:srgbClr val="FFCC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altLang="de-DE"/>
          </a:p>
        </p:txBody>
      </p:sp>
      <p:pic>
        <p:nvPicPr>
          <p:cNvPr id="18436" name="Picture 3" descr="ORAI_CFP_STIM_YFP_bildverlauf_eichung_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341438"/>
            <a:ext cx="31765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39750" y="903288"/>
            <a:ext cx="647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ORAI CFP</a:t>
            </a:r>
          </a:p>
          <a:p>
            <a:pPr defTabSz="914400" eaLnBrk="1" hangingPunct="1">
              <a:spcBef>
                <a:spcPct val="50000"/>
              </a:spcBef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763713" y="1012825"/>
            <a:ext cx="1222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Overlay</a:t>
            </a:r>
          </a:p>
          <a:p>
            <a:pPr defTabSz="914400" eaLnBrk="1" hangingPunct="1">
              <a:spcBef>
                <a:spcPct val="50000"/>
              </a:spcBef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2555875" y="1012825"/>
            <a:ext cx="122237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FRET</a:t>
            </a:r>
          </a:p>
          <a:p>
            <a:pPr defTabSz="914400" eaLnBrk="1" hangingPunct="1">
              <a:spcBef>
                <a:spcPct val="50000"/>
              </a:spcBef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1187450" y="908050"/>
            <a:ext cx="647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de-DE" altLang="de-DE" sz="1200">
                <a:solidFill>
                  <a:schemeClr val="tx1"/>
                </a:solidFill>
                <a:latin typeface="Arial" charset="0"/>
              </a:rPr>
              <a:t>STIMYFP</a:t>
            </a:r>
          </a:p>
          <a:p>
            <a:pPr defTabSz="914400" eaLnBrk="1" hangingPunct="1">
              <a:spcBef>
                <a:spcPct val="50000"/>
              </a:spcBef>
            </a:pPr>
            <a:endParaRPr lang="de-DE" altLang="de-DE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441" name="Rectangle 307"/>
          <p:cNvSpPr>
            <a:spLocks noChangeArrowheads="1"/>
          </p:cNvSpPr>
          <p:nvPr/>
        </p:nvSpPr>
        <p:spPr bwMode="auto">
          <a:xfrm>
            <a:off x="0" y="4445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de-AT" altLang="de-DE" sz="2800" dirty="0">
                <a:solidFill>
                  <a:schemeClr val="tx2"/>
                </a:solidFill>
                <a:latin typeface="Arial" charset="0"/>
              </a:rPr>
              <a:t>STIM1 </a:t>
            </a:r>
            <a:r>
              <a:rPr lang="de-AT" altLang="de-DE" sz="2800" dirty="0" err="1" smtClean="0">
                <a:solidFill>
                  <a:schemeClr val="tx2"/>
                </a:solidFill>
                <a:latin typeface="Arial" charset="0"/>
              </a:rPr>
              <a:t>couples</a:t>
            </a:r>
            <a:r>
              <a:rPr lang="de-AT" altLang="de-DE" sz="280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de-AT" altLang="de-DE" sz="2800" dirty="0" err="1" smtClean="0">
                <a:solidFill>
                  <a:schemeClr val="tx2"/>
                </a:solidFill>
                <a:latin typeface="Arial" charset="0"/>
              </a:rPr>
              <a:t>to</a:t>
            </a:r>
            <a:r>
              <a:rPr lang="de-AT" altLang="de-DE" sz="2800" dirty="0" smtClean="0">
                <a:solidFill>
                  <a:schemeClr val="tx2"/>
                </a:solidFill>
                <a:latin typeface="Arial" charset="0"/>
              </a:rPr>
              <a:t> ORAI1 </a:t>
            </a:r>
            <a:r>
              <a:rPr lang="de-AT" altLang="de-DE" sz="2800" dirty="0" err="1" smtClean="0">
                <a:solidFill>
                  <a:schemeClr val="tx2"/>
                </a:solidFill>
                <a:latin typeface="Arial" charset="0"/>
              </a:rPr>
              <a:t>channel</a:t>
            </a:r>
            <a:r>
              <a:rPr lang="de-AT" altLang="de-DE" sz="2800" dirty="0" smtClean="0">
                <a:solidFill>
                  <a:schemeClr val="tx2"/>
                </a:solidFill>
                <a:latin typeface="Arial" charset="0"/>
              </a:rPr>
              <a:t> upon store-</a:t>
            </a:r>
            <a:r>
              <a:rPr lang="de-AT" altLang="de-DE" sz="2800" dirty="0" err="1" smtClean="0">
                <a:solidFill>
                  <a:schemeClr val="tx2"/>
                </a:solidFill>
                <a:latin typeface="Arial" charset="0"/>
              </a:rPr>
              <a:t>depletion</a:t>
            </a:r>
            <a:endParaRPr lang="de-DE" altLang="de-DE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0563"/>
            <a:ext cx="1887537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40"/>
          <p:cNvGrpSpPr>
            <a:grpSpLocks/>
          </p:cNvGrpSpPr>
          <p:nvPr/>
        </p:nvGrpSpPr>
        <p:grpSpPr bwMode="auto">
          <a:xfrm>
            <a:off x="8215313" y="1989138"/>
            <a:ext cx="460375" cy="935037"/>
            <a:chOff x="2509610" y="4581129"/>
            <a:chExt cx="461665" cy="936105"/>
          </a:xfrm>
        </p:grpSpPr>
        <p:sp>
          <p:nvSpPr>
            <p:cNvPr id="15" name="Flussdiagramm: Magnetplattenspeicher 14"/>
            <p:cNvSpPr/>
            <p:nvPr/>
          </p:nvSpPr>
          <p:spPr>
            <a:xfrm>
              <a:off x="2555776" y="4797276"/>
              <a:ext cx="359780" cy="648440"/>
            </a:xfrm>
            <a:prstGeom prst="flowChartMagneticDisk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cxnSp>
          <p:nvCxnSpPr>
            <p:cNvPr id="16" name="Gerade Verbindung 15"/>
            <p:cNvCxnSpPr/>
            <p:nvPr/>
          </p:nvCxnSpPr>
          <p:spPr>
            <a:xfrm>
              <a:off x="2772281" y="4652648"/>
              <a:ext cx="0" cy="21614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71" name="Textfeld 16"/>
            <p:cNvSpPr txBox="1">
              <a:spLocks noChangeArrowheads="1"/>
            </p:cNvSpPr>
            <p:nvPr/>
          </p:nvSpPr>
          <p:spPr bwMode="auto">
            <a:xfrm rot="-5400000">
              <a:off x="2272390" y="4818349"/>
              <a:ext cx="936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AT" altLang="de-DE">
                  <a:solidFill>
                    <a:schemeClr val="tx1"/>
                  </a:solidFill>
                </a:rPr>
                <a:t>CFP</a:t>
              </a:r>
            </a:p>
          </p:txBody>
        </p:sp>
      </p:grpSp>
      <p:sp>
        <p:nvSpPr>
          <p:cNvPr id="28" name="Flussdiagramm: Verzögerung 27"/>
          <p:cNvSpPr/>
          <p:nvPr/>
        </p:nvSpPr>
        <p:spPr bwMode="auto">
          <a:xfrm rot="16200000">
            <a:off x="5011737" y="2197100"/>
            <a:ext cx="2016125" cy="5200650"/>
          </a:xfrm>
          <a:prstGeom prst="flowChartDelay">
            <a:avLst/>
          </a:prstGeom>
          <a:gradFill>
            <a:gsLst>
              <a:gs pos="0">
                <a:srgbClr val="FFF200"/>
              </a:gs>
              <a:gs pos="93000">
                <a:srgbClr val="FF7A00"/>
              </a:gs>
              <a:gs pos="99000">
                <a:srgbClr val="FF0300"/>
              </a:gs>
              <a:gs pos="98000">
                <a:srgbClr val="4D0808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/>
          </a:p>
        </p:txBody>
      </p:sp>
      <p:sp>
        <p:nvSpPr>
          <p:cNvPr id="18445" name="Textfeld 28"/>
          <p:cNvSpPr txBox="1">
            <a:spLocks noChangeArrowheads="1"/>
          </p:cNvSpPr>
          <p:nvPr/>
        </p:nvSpPr>
        <p:spPr bwMode="auto">
          <a:xfrm>
            <a:off x="6876256" y="4869160"/>
            <a:ext cx="1908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AT" altLang="de-DE" dirty="0" err="1" smtClean="0">
                <a:solidFill>
                  <a:schemeClr val="tx1"/>
                </a:solidFill>
              </a:rPr>
              <a:t>Endoplamic</a:t>
            </a:r>
            <a:endParaRPr lang="de-AT" altLang="de-DE" dirty="0" smtClean="0">
              <a:solidFill>
                <a:schemeClr val="tx1"/>
              </a:solidFill>
            </a:endParaRPr>
          </a:p>
          <a:p>
            <a:r>
              <a:rPr lang="de-AT" altLang="de-DE" dirty="0" err="1" smtClean="0">
                <a:solidFill>
                  <a:schemeClr val="tx1"/>
                </a:solidFill>
              </a:rPr>
              <a:t>Reticulum</a:t>
            </a:r>
            <a:endParaRPr lang="de-AT" altLang="de-DE" dirty="0">
              <a:solidFill>
                <a:schemeClr val="tx1"/>
              </a:solidFill>
            </a:endParaRPr>
          </a:p>
        </p:txBody>
      </p:sp>
      <p:sp>
        <p:nvSpPr>
          <p:cNvPr id="33" name="Flussdiagramm: Verzögerung 32"/>
          <p:cNvSpPr>
            <a:spLocks noChangeArrowheads="1"/>
          </p:cNvSpPr>
          <p:nvPr/>
        </p:nvSpPr>
        <p:spPr bwMode="auto">
          <a:xfrm rot="-5400000">
            <a:off x="4903391" y="2233514"/>
            <a:ext cx="2233612" cy="5200649"/>
          </a:xfrm>
          <a:prstGeom prst="flowChartDelay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AT" altLang="de-DE"/>
          </a:p>
        </p:txBody>
      </p:sp>
      <p:grpSp>
        <p:nvGrpSpPr>
          <p:cNvPr id="3" name="Gruppieren 42"/>
          <p:cNvGrpSpPr>
            <a:grpSpLocks/>
          </p:cNvGrpSpPr>
          <p:nvPr/>
        </p:nvGrpSpPr>
        <p:grpSpPr bwMode="auto">
          <a:xfrm>
            <a:off x="6011863" y="5013325"/>
            <a:ext cx="647700" cy="431800"/>
            <a:chOff x="7236296" y="1556792"/>
            <a:chExt cx="648072" cy="432048"/>
          </a:xfrm>
        </p:grpSpPr>
        <p:sp>
          <p:nvSpPr>
            <p:cNvPr id="18457" name="Ellipse 50"/>
            <p:cNvSpPr>
              <a:spLocks noChangeArrowheads="1"/>
            </p:cNvSpPr>
            <p:nvPr/>
          </p:nvSpPr>
          <p:spPr bwMode="auto">
            <a:xfrm>
              <a:off x="7236296" y="1844824"/>
              <a:ext cx="144016" cy="1440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AT" altLang="de-DE"/>
            </a:p>
          </p:txBody>
        </p:sp>
        <p:sp>
          <p:nvSpPr>
            <p:cNvPr id="18458" name="Ellipse 51"/>
            <p:cNvSpPr>
              <a:spLocks noChangeArrowheads="1"/>
            </p:cNvSpPr>
            <p:nvPr/>
          </p:nvSpPr>
          <p:spPr bwMode="auto">
            <a:xfrm>
              <a:off x="7452320" y="1844824"/>
              <a:ext cx="144016" cy="1440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AT" altLang="de-DE"/>
            </a:p>
          </p:txBody>
        </p:sp>
        <p:sp>
          <p:nvSpPr>
            <p:cNvPr id="18459" name="Ellipse 52"/>
            <p:cNvSpPr>
              <a:spLocks noChangeArrowheads="1"/>
            </p:cNvSpPr>
            <p:nvPr/>
          </p:nvSpPr>
          <p:spPr bwMode="auto">
            <a:xfrm>
              <a:off x="7740352" y="1844824"/>
              <a:ext cx="144016" cy="1440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AT" altLang="de-DE"/>
            </a:p>
          </p:txBody>
        </p:sp>
        <p:sp>
          <p:nvSpPr>
            <p:cNvPr id="18460" name="Ellipse 53"/>
            <p:cNvSpPr>
              <a:spLocks noChangeArrowheads="1"/>
            </p:cNvSpPr>
            <p:nvPr/>
          </p:nvSpPr>
          <p:spPr bwMode="auto">
            <a:xfrm>
              <a:off x="7308304" y="1556792"/>
              <a:ext cx="144016" cy="1440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AT" altLang="de-DE"/>
            </a:p>
          </p:txBody>
        </p:sp>
        <p:sp>
          <p:nvSpPr>
            <p:cNvPr id="18461" name="Ellipse 54"/>
            <p:cNvSpPr>
              <a:spLocks noChangeArrowheads="1"/>
            </p:cNvSpPr>
            <p:nvPr/>
          </p:nvSpPr>
          <p:spPr bwMode="auto">
            <a:xfrm>
              <a:off x="7596336" y="1556792"/>
              <a:ext cx="144016" cy="144016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AT" altLang="de-DE"/>
            </a:p>
          </p:txBody>
        </p:sp>
      </p:grpSp>
      <p:sp>
        <p:nvSpPr>
          <p:cNvPr id="18450" name="Textfeld 57"/>
          <p:cNvSpPr txBox="1">
            <a:spLocks noChangeArrowheads="1"/>
          </p:cNvSpPr>
          <p:nvPr/>
        </p:nvSpPr>
        <p:spPr bwMode="auto">
          <a:xfrm>
            <a:off x="3779838" y="1341438"/>
            <a:ext cx="630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AT" altLang="de-DE">
                <a:solidFill>
                  <a:schemeClr val="tx1"/>
                </a:solidFill>
              </a:rPr>
              <a:t>PM</a:t>
            </a:r>
          </a:p>
        </p:txBody>
      </p:sp>
      <p:sp>
        <p:nvSpPr>
          <p:cNvPr id="18452" name="Textfeld 16"/>
          <p:cNvSpPr txBox="1">
            <a:spLocks noChangeArrowheads="1"/>
          </p:cNvSpPr>
          <p:nvPr/>
        </p:nvSpPr>
        <p:spPr bwMode="auto">
          <a:xfrm>
            <a:off x="431800" y="5373688"/>
            <a:ext cx="2843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AT" altLang="de-DE" sz="1600" dirty="0" err="1">
                <a:solidFill>
                  <a:schemeClr val="tx1"/>
                </a:solidFill>
              </a:rPr>
              <a:t>Muik</a:t>
            </a:r>
            <a:r>
              <a:rPr lang="de-AT" altLang="de-DE" sz="1600" dirty="0">
                <a:solidFill>
                  <a:schemeClr val="tx1"/>
                </a:solidFill>
              </a:rPr>
              <a:t>, Frischauf, </a:t>
            </a:r>
            <a:r>
              <a:rPr lang="de-AT" altLang="de-DE" sz="1600" dirty="0" err="1">
                <a:solidFill>
                  <a:schemeClr val="tx1"/>
                </a:solidFill>
              </a:rPr>
              <a:t>Derler</a:t>
            </a:r>
            <a:r>
              <a:rPr lang="de-AT" altLang="de-DE" sz="1600" dirty="0">
                <a:solidFill>
                  <a:schemeClr val="tx1"/>
                </a:solidFill>
              </a:rPr>
              <a:t> et al. (2008) </a:t>
            </a:r>
            <a:r>
              <a:rPr lang="de-AT" altLang="de-DE" sz="1600" b="1" dirty="0">
                <a:solidFill>
                  <a:schemeClr val="tx1"/>
                </a:solidFill>
              </a:rPr>
              <a:t>J. </a:t>
            </a:r>
            <a:r>
              <a:rPr lang="de-AT" altLang="de-DE" sz="1600" b="1" dirty="0" err="1">
                <a:solidFill>
                  <a:schemeClr val="tx1"/>
                </a:solidFill>
              </a:rPr>
              <a:t>Biol</a:t>
            </a:r>
            <a:r>
              <a:rPr lang="de-AT" altLang="de-DE" sz="1600" b="1" dirty="0">
                <a:solidFill>
                  <a:schemeClr val="tx1"/>
                </a:solidFill>
              </a:rPr>
              <a:t>. Chem.</a:t>
            </a:r>
            <a:endParaRPr lang="de-AT" altLang="de-DE" sz="1600" dirty="0">
              <a:solidFill>
                <a:schemeClr val="tx1"/>
              </a:solidFill>
            </a:endParaRPr>
          </a:p>
        </p:txBody>
      </p:sp>
      <p:grpSp>
        <p:nvGrpSpPr>
          <p:cNvPr id="4" name="Gruppieren 16"/>
          <p:cNvGrpSpPr>
            <a:grpSpLocks noChangeAspect="1"/>
          </p:cNvGrpSpPr>
          <p:nvPr/>
        </p:nvGrpSpPr>
        <p:grpSpPr>
          <a:xfrm>
            <a:off x="4292522" y="2276475"/>
            <a:ext cx="1733040" cy="2235544"/>
            <a:chOff x="202889" y="503965"/>
            <a:chExt cx="4332599" cy="5588861"/>
          </a:xfrm>
        </p:grpSpPr>
        <p:grpSp>
          <p:nvGrpSpPr>
            <p:cNvPr id="5" name="Gruppieren 14"/>
            <p:cNvGrpSpPr/>
            <p:nvPr/>
          </p:nvGrpSpPr>
          <p:grpSpPr>
            <a:xfrm>
              <a:off x="202889" y="827314"/>
              <a:ext cx="4332599" cy="5265512"/>
              <a:chOff x="202889" y="827314"/>
              <a:chExt cx="4332599" cy="5265512"/>
            </a:xfrm>
          </p:grpSpPr>
          <p:pic>
            <p:nvPicPr>
              <p:cNvPr id="45" name="Grafik 105" descr="N-term STIM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850" y="4318318"/>
                <a:ext cx="2373364" cy="17745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Grafik 106" descr="N-term STIM1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64646" y="4318318"/>
                <a:ext cx="2270842" cy="169785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Flussdiagramm: Magnetplattenspeicher 46"/>
              <p:cNvSpPr/>
              <p:nvPr/>
            </p:nvSpPr>
            <p:spPr bwMode="auto">
              <a:xfrm>
                <a:off x="1352550" y="4022725"/>
                <a:ext cx="268288" cy="590550"/>
              </a:xfrm>
              <a:prstGeom prst="flowChartMagneticDisk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/>
              </a:p>
            </p:txBody>
          </p:sp>
          <p:sp>
            <p:nvSpPr>
              <p:cNvPr id="48" name="Flussdiagramm: Magnetplattenspeicher 47"/>
              <p:cNvSpPr/>
              <p:nvPr/>
            </p:nvSpPr>
            <p:spPr bwMode="auto">
              <a:xfrm>
                <a:off x="3230563" y="4022725"/>
                <a:ext cx="268287" cy="590550"/>
              </a:xfrm>
              <a:prstGeom prst="flowChartMagneticDisk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AT"/>
              </a:p>
            </p:txBody>
          </p:sp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98387" y="1484784"/>
                <a:ext cx="3713573" cy="1394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" name="Freihandform 49"/>
              <p:cNvSpPr/>
              <p:nvPr/>
            </p:nvSpPr>
            <p:spPr bwMode="auto">
              <a:xfrm>
                <a:off x="905721" y="2467429"/>
                <a:ext cx="624385" cy="2351314"/>
              </a:xfrm>
              <a:custGeom>
                <a:avLst/>
                <a:gdLst>
                  <a:gd name="connsiteX0" fmla="*/ 168336 w 624385"/>
                  <a:gd name="connsiteY0" fmla="*/ 0 h 2351314"/>
                  <a:gd name="connsiteX1" fmla="*/ 110279 w 624385"/>
                  <a:gd name="connsiteY1" fmla="*/ 14514 h 2351314"/>
                  <a:gd name="connsiteX2" fmla="*/ 81250 w 624385"/>
                  <a:gd name="connsiteY2" fmla="*/ 58057 h 2351314"/>
                  <a:gd name="connsiteX3" fmla="*/ 37708 w 624385"/>
                  <a:gd name="connsiteY3" fmla="*/ 101600 h 2351314"/>
                  <a:gd name="connsiteX4" fmla="*/ 23193 w 624385"/>
                  <a:gd name="connsiteY4" fmla="*/ 188685 h 2351314"/>
                  <a:gd name="connsiteX5" fmla="*/ 8679 w 624385"/>
                  <a:gd name="connsiteY5" fmla="*/ 232228 h 2351314"/>
                  <a:gd name="connsiteX6" fmla="*/ 37708 w 624385"/>
                  <a:gd name="connsiteY6" fmla="*/ 522514 h 2351314"/>
                  <a:gd name="connsiteX7" fmla="*/ 66736 w 624385"/>
                  <a:gd name="connsiteY7" fmla="*/ 566057 h 2351314"/>
                  <a:gd name="connsiteX8" fmla="*/ 95765 w 624385"/>
                  <a:gd name="connsiteY8" fmla="*/ 667657 h 2351314"/>
                  <a:gd name="connsiteX9" fmla="*/ 139308 w 624385"/>
                  <a:gd name="connsiteY9" fmla="*/ 711200 h 2351314"/>
                  <a:gd name="connsiteX10" fmla="*/ 153822 w 624385"/>
                  <a:gd name="connsiteY10" fmla="*/ 754742 h 2351314"/>
                  <a:gd name="connsiteX11" fmla="*/ 211879 w 624385"/>
                  <a:gd name="connsiteY11" fmla="*/ 841828 h 2351314"/>
                  <a:gd name="connsiteX12" fmla="*/ 298965 w 624385"/>
                  <a:gd name="connsiteY12" fmla="*/ 1016000 h 2351314"/>
                  <a:gd name="connsiteX13" fmla="*/ 327993 w 624385"/>
                  <a:gd name="connsiteY13" fmla="*/ 1059542 h 2351314"/>
                  <a:gd name="connsiteX14" fmla="*/ 371536 w 624385"/>
                  <a:gd name="connsiteY14" fmla="*/ 1088571 h 2351314"/>
                  <a:gd name="connsiteX15" fmla="*/ 444108 w 624385"/>
                  <a:gd name="connsiteY15" fmla="*/ 1175657 h 2351314"/>
                  <a:gd name="connsiteX16" fmla="*/ 502165 w 624385"/>
                  <a:gd name="connsiteY16" fmla="*/ 1262742 h 2351314"/>
                  <a:gd name="connsiteX17" fmla="*/ 531193 w 624385"/>
                  <a:gd name="connsiteY17" fmla="*/ 1306285 h 2351314"/>
                  <a:gd name="connsiteX18" fmla="*/ 574736 w 624385"/>
                  <a:gd name="connsiteY18" fmla="*/ 1393371 h 2351314"/>
                  <a:gd name="connsiteX19" fmla="*/ 589250 w 624385"/>
                  <a:gd name="connsiteY19" fmla="*/ 1451428 h 2351314"/>
                  <a:gd name="connsiteX20" fmla="*/ 618279 w 624385"/>
                  <a:gd name="connsiteY20" fmla="*/ 1959428 h 2351314"/>
                  <a:gd name="connsiteX21" fmla="*/ 618279 w 624385"/>
                  <a:gd name="connsiteY21" fmla="*/ 2351314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4385" h="2351314">
                    <a:moveTo>
                      <a:pt x="168336" y="0"/>
                    </a:moveTo>
                    <a:cubicBezTo>
                      <a:pt x="148984" y="4838"/>
                      <a:pt x="126877" y="3449"/>
                      <a:pt x="110279" y="14514"/>
                    </a:cubicBezTo>
                    <a:cubicBezTo>
                      <a:pt x="95765" y="24190"/>
                      <a:pt x="92417" y="44656"/>
                      <a:pt x="81250" y="58057"/>
                    </a:cubicBezTo>
                    <a:cubicBezTo>
                      <a:pt x="68110" y="73826"/>
                      <a:pt x="52222" y="87086"/>
                      <a:pt x="37708" y="101600"/>
                    </a:cubicBezTo>
                    <a:cubicBezTo>
                      <a:pt x="32870" y="130628"/>
                      <a:pt x="29577" y="159957"/>
                      <a:pt x="23193" y="188685"/>
                    </a:cubicBezTo>
                    <a:cubicBezTo>
                      <a:pt x="19874" y="203620"/>
                      <a:pt x="8679" y="216929"/>
                      <a:pt x="8679" y="232228"/>
                    </a:cubicBezTo>
                    <a:cubicBezTo>
                      <a:pt x="8679" y="244975"/>
                      <a:pt x="0" y="447098"/>
                      <a:pt x="37708" y="522514"/>
                    </a:cubicBezTo>
                    <a:cubicBezTo>
                      <a:pt x="45509" y="538116"/>
                      <a:pt x="57060" y="551543"/>
                      <a:pt x="66736" y="566057"/>
                    </a:cubicBezTo>
                    <a:cubicBezTo>
                      <a:pt x="68672" y="573803"/>
                      <a:pt x="87434" y="655161"/>
                      <a:pt x="95765" y="667657"/>
                    </a:cubicBezTo>
                    <a:cubicBezTo>
                      <a:pt x="107151" y="684736"/>
                      <a:pt x="124794" y="696686"/>
                      <a:pt x="139308" y="711200"/>
                    </a:cubicBezTo>
                    <a:cubicBezTo>
                      <a:pt x="144146" y="725714"/>
                      <a:pt x="146392" y="741368"/>
                      <a:pt x="153822" y="754742"/>
                    </a:cubicBezTo>
                    <a:cubicBezTo>
                      <a:pt x="170765" y="785240"/>
                      <a:pt x="211879" y="841828"/>
                      <a:pt x="211879" y="841828"/>
                    </a:cubicBezTo>
                    <a:cubicBezTo>
                      <a:pt x="251941" y="962011"/>
                      <a:pt x="223935" y="903455"/>
                      <a:pt x="298965" y="1016000"/>
                    </a:cubicBezTo>
                    <a:cubicBezTo>
                      <a:pt x="308641" y="1030514"/>
                      <a:pt x="313479" y="1049866"/>
                      <a:pt x="327993" y="1059542"/>
                    </a:cubicBezTo>
                    <a:lnTo>
                      <a:pt x="371536" y="1088571"/>
                    </a:lnTo>
                    <a:cubicBezTo>
                      <a:pt x="475270" y="1244170"/>
                      <a:pt x="313724" y="1008021"/>
                      <a:pt x="444108" y="1175657"/>
                    </a:cubicBezTo>
                    <a:cubicBezTo>
                      <a:pt x="465527" y="1203196"/>
                      <a:pt x="482813" y="1233714"/>
                      <a:pt x="502165" y="1262742"/>
                    </a:cubicBezTo>
                    <a:cubicBezTo>
                      <a:pt x="511841" y="1277256"/>
                      <a:pt x="525677" y="1289736"/>
                      <a:pt x="531193" y="1306285"/>
                    </a:cubicBezTo>
                    <a:cubicBezTo>
                      <a:pt x="551224" y="1366377"/>
                      <a:pt x="537221" y="1337098"/>
                      <a:pt x="574736" y="1393371"/>
                    </a:cubicBezTo>
                    <a:cubicBezTo>
                      <a:pt x="579574" y="1412723"/>
                      <a:pt x="585338" y="1431867"/>
                      <a:pt x="589250" y="1451428"/>
                    </a:cubicBezTo>
                    <a:cubicBezTo>
                      <a:pt x="624385" y="1627103"/>
                      <a:pt x="614487" y="1747093"/>
                      <a:pt x="618279" y="1959428"/>
                    </a:cubicBezTo>
                    <a:cubicBezTo>
                      <a:pt x="620611" y="2090036"/>
                      <a:pt x="618279" y="2220685"/>
                      <a:pt x="618279" y="2351314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1" name="Freihandform 50"/>
              <p:cNvSpPr/>
              <p:nvPr/>
            </p:nvSpPr>
            <p:spPr bwMode="auto">
              <a:xfrm flipH="1">
                <a:off x="3324177" y="2564904"/>
                <a:ext cx="527743" cy="2351314"/>
              </a:xfrm>
              <a:custGeom>
                <a:avLst/>
                <a:gdLst>
                  <a:gd name="connsiteX0" fmla="*/ 168336 w 624385"/>
                  <a:gd name="connsiteY0" fmla="*/ 0 h 2351314"/>
                  <a:gd name="connsiteX1" fmla="*/ 110279 w 624385"/>
                  <a:gd name="connsiteY1" fmla="*/ 14514 h 2351314"/>
                  <a:gd name="connsiteX2" fmla="*/ 81250 w 624385"/>
                  <a:gd name="connsiteY2" fmla="*/ 58057 h 2351314"/>
                  <a:gd name="connsiteX3" fmla="*/ 37708 w 624385"/>
                  <a:gd name="connsiteY3" fmla="*/ 101600 h 2351314"/>
                  <a:gd name="connsiteX4" fmla="*/ 23193 w 624385"/>
                  <a:gd name="connsiteY4" fmla="*/ 188685 h 2351314"/>
                  <a:gd name="connsiteX5" fmla="*/ 8679 w 624385"/>
                  <a:gd name="connsiteY5" fmla="*/ 232228 h 2351314"/>
                  <a:gd name="connsiteX6" fmla="*/ 37708 w 624385"/>
                  <a:gd name="connsiteY6" fmla="*/ 522514 h 2351314"/>
                  <a:gd name="connsiteX7" fmla="*/ 66736 w 624385"/>
                  <a:gd name="connsiteY7" fmla="*/ 566057 h 2351314"/>
                  <a:gd name="connsiteX8" fmla="*/ 95765 w 624385"/>
                  <a:gd name="connsiteY8" fmla="*/ 667657 h 2351314"/>
                  <a:gd name="connsiteX9" fmla="*/ 139308 w 624385"/>
                  <a:gd name="connsiteY9" fmla="*/ 711200 h 2351314"/>
                  <a:gd name="connsiteX10" fmla="*/ 153822 w 624385"/>
                  <a:gd name="connsiteY10" fmla="*/ 754742 h 2351314"/>
                  <a:gd name="connsiteX11" fmla="*/ 211879 w 624385"/>
                  <a:gd name="connsiteY11" fmla="*/ 841828 h 2351314"/>
                  <a:gd name="connsiteX12" fmla="*/ 298965 w 624385"/>
                  <a:gd name="connsiteY12" fmla="*/ 1016000 h 2351314"/>
                  <a:gd name="connsiteX13" fmla="*/ 327993 w 624385"/>
                  <a:gd name="connsiteY13" fmla="*/ 1059542 h 2351314"/>
                  <a:gd name="connsiteX14" fmla="*/ 371536 w 624385"/>
                  <a:gd name="connsiteY14" fmla="*/ 1088571 h 2351314"/>
                  <a:gd name="connsiteX15" fmla="*/ 444108 w 624385"/>
                  <a:gd name="connsiteY15" fmla="*/ 1175657 h 2351314"/>
                  <a:gd name="connsiteX16" fmla="*/ 502165 w 624385"/>
                  <a:gd name="connsiteY16" fmla="*/ 1262742 h 2351314"/>
                  <a:gd name="connsiteX17" fmla="*/ 531193 w 624385"/>
                  <a:gd name="connsiteY17" fmla="*/ 1306285 h 2351314"/>
                  <a:gd name="connsiteX18" fmla="*/ 574736 w 624385"/>
                  <a:gd name="connsiteY18" fmla="*/ 1393371 h 2351314"/>
                  <a:gd name="connsiteX19" fmla="*/ 589250 w 624385"/>
                  <a:gd name="connsiteY19" fmla="*/ 1451428 h 2351314"/>
                  <a:gd name="connsiteX20" fmla="*/ 618279 w 624385"/>
                  <a:gd name="connsiteY20" fmla="*/ 1959428 h 2351314"/>
                  <a:gd name="connsiteX21" fmla="*/ 618279 w 624385"/>
                  <a:gd name="connsiteY21" fmla="*/ 2351314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24385" h="2351314">
                    <a:moveTo>
                      <a:pt x="168336" y="0"/>
                    </a:moveTo>
                    <a:cubicBezTo>
                      <a:pt x="148984" y="4838"/>
                      <a:pt x="126877" y="3449"/>
                      <a:pt x="110279" y="14514"/>
                    </a:cubicBezTo>
                    <a:cubicBezTo>
                      <a:pt x="95765" y="24190"/>
                      <a:pt x="92417" y="44656"/>
                      <a:pt x="81250" y="58057"/>
                    </a:cubicBezTo>
                    <a:cubicBezTo>
                      <a:pt x="68110" y="73826"/>
                      <a:pt x="52222" y="87086"/>
                      <a:pt x="37708" y="101600"/>
                    </a:cubicBezTo>
                    <a:cubicBezTo>
                      <a:pt x="32870" y="130628"/>
                      <a:pt x="29577" y="159957"/>
                      <a:pt x="23193" y="188685"/>
                    </a:cubicBezTo>
                    <a:cubicBezTo>
                      <a:pt x="19874" y="203620"/>
                      <a:pt x="8679" y="216929"/>
                      <a:pt x="8679" y="232228"/>
                    </a:cubicBezTo>
                    <a:cubicBezTo>
                      <a:pt x="8679" y="244975"/>
                      <a:pt x="0" y="447098"/>
                      <a:pt x="37708" y="522514"/>
                    </a:cubicBezTo>
                    <a:cubicBezTo>
                      <a:pt x="45509" y="538116"/>
                      <a:pt x="57060" y="551543"/>
                      <a:pt x="66736" y="566057"/>
                    </a:cubicBezTo>
                    <a:cubicBezTo>
                      <a:pt x="68672" y="573803"/>
                      <a:pt x="87434" y="655161"/>
                      <a:pt x="95765" y="667657"/>
                    </a:cubicBezTo>
                    <a:cubicBezTo>
                      <a:pt x="107151" y="684736"/>
                      <a:pt x="124794" y="696686"/>
                      <a:pt x="139308" y="711200"/>
                    </a:cubicBezTo>
                    <a:cubicBezTo>
                      <a:pt x="144146" y="725714"/>
                      <a:pt x="146392" y="741368"/>
                      <a:pt x="153822" y="754742"/>
                    </a:cubicBezTo>
                    <a:cubicBezTo>
                      <a:pt x="170765" y="785240"/>
                      <a:pt x="211879" y="841828"/>
                      <a:pt x="211879" y="841828"/>
                    </a:cubicBezTo>
                    <a:cubicBezTo>
                      <a:pt x="251941" y="962011"/>
                      <a:pt x="223935" y="903455"/>
                      <a:pt x="298965" y="1016000"/>
                    </a:cubicBezTo>
                    <a:cubicBezTo>
                      <a:pt x="308641" y="1030514"/>
                      <a:pt x="313479" y="1049866"/>
                      <a:pt x="327993" y="1059542"/>
                    </a:cubicBezTo>
                    <a:lnTo>
                      <a:pt x="371536" y="1088571"/>
                    </a:lnTo>
                    <a:cubicBezTo>
                      <a:pt x="475270" y="1244170"/>
                      <a:pt x="313724" y="1008021"/>
                      <a:pt x="444108" y="1175657"/>
                    </a:cubicBezTo>
                    <a:cubicBezTo>
                      <a:pt x="465527" y="1203196"/>
                      <a:pt x="482813" y="1233714"/>
                      <a:pt x="502165" y="1262742"/>
                    </a:cubicBezTo>
                    <a:cubicBezTo>
                      <a:pt x="511841" y="1277256"/>
                      <a:pt x="525677" y="1289736"/>
                      <a:pt x="531193" y="1306285"/>
                    </a:cubicBezTo>
                    <a:cubicBezTo>
                      <a:pt x="551224" y="1366377"/>
                      <a:pt x="537221" y="1337098"/>
                      <a:pt x="574736" y="1393371"/>
                    </a:cubicBezTo>
                    <a:cubicBezTo>
                      <a:pt x="579574" y="1412723"/>
                      <a:pt x="585338" y="1431867"/>
                      <a:pt x="589250" y="1451428"/>
                    </a:cubicBezTo>
                    <a:cubicBezTo>
                      <a:pt x="624385" y="1627103"/>
                      <a:pt x="614487" y="1747093"/>
                      <a:pt x="618279" y="1959428"/>
                    </a:cubicBezTo>
                    <a:cubicBezTo>
                      <a:pt x="620611" y="2090036"/>
                      <a:pt x="618279" y="2220685"/>
                      <a:pt x="618279" y="2351314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2" name="Freihandform 51"/>
              <p:cNvSpPr/>
              <p:nvPr/>
            </p:nvSpPr>
            <p:spPr bwMode="auto">
              <a:xfrm>
                <a:off x="202889" y="827314"/>
                <a:ext cx="551854" cy="1525264"/>
              </a:xfrm>
              <a:custGeom>
                <a:avLst/>
                <a:gdLst>
                  <a:gd name="connsiteX0" fmla="*/ 551854 w 551854"/>
                  <a:gd name="connsiteY0" fmla="*/ 1407886 h 1525264"/>
                  <a:gd name="connsiteX1" fmla="*/ 450254 w 551854"/>
                  <a:gd name="connsiteY1" fmla="*/ 1480457 h 1525264"/>
                  <a:gd name="connsiteX2" fmla="*/ 348654 w 551854"/>
                  <a:gd name="connsiteY2" fmla="*/ 1524000 h 1525264"/>
                  <a:gd name="connsiteX3" fmla="*/ 130940 w 551854"/>
                  <a:gd name="connsiteY3" fmla="*/ 1509486 h 1525264"/>
                  <a:gd name="connsiteX4" fmla="*/ 87397 w 551854"/>
                  <a:gd name="connsiteY4" fmla="*/ 1465943 h 1525264"/>
                  <a:gd name="connsiteX5" fmla="*/ 29340 w 551854"/>
                  <a:gd name="connsiteY5" fmla="*/ 1364343 h 1525264"/>
                  <a:gd name="connsiteX6" fmla="*/ 29340 w 551854"/>
                  <a:gd name="connsiteY6" fmla="*/ 870857 h 1525264"/>
                  <a:gd name="connsiteX7" fmla="*/ 72882 w 551854"/>
                  <a:gd name="connsiteY7" fmla="*/ 783772 h 1525264"/>
                  <a:gd name="connsiteX8" fmla="*/ 116425 w 551854"/>
                  <a:gd name="connsiteY8" fmla="*/ 725715 h 1525264"/>
                  <a:gd name="connsiteX9" fmla="*/ 174482 w 551854"/>
                  <a:gd name="connsiteY9" fmla="*/ 638629 h 1525264"/>
                  <a:gd name="connsiteX10" fmla="*/ 203511 w 551854"/>
                  <a:gd name="connsiteY10" fmla="*/ 595086 h 1525264"/>
                  <a:gd name="connsiteX11" fmla="*/ 232540 w 551854"/>
                  <a:gd name="connsiteY11" fmla="*/ 551543 h 1525264"/>
                  <a:gd name="connsiteX12" fmla="*/ 247054 w 551854"/>
                  <a:gd name="connsiteY12" fmla="*/ 508000 h 1525264"/>
                  <a:gd name="connsiteX13" fmla="*/ 276082 w 551854"/>
                  <a:gd name="connsiteY13" fmla="*/ 464457 h 1525264"/>
                  <a:gd name="connsiteX14" fmla="*/ 247054 w 551854"/>
                  <a:gd name="connsiteY14" fmla="*/ 174172 h 1525264"/>
                  <a:gd name="connsiteX15" fmla="*/ 218025 w 551854"/>
                  <a:gd name="connsiteY15" fmla="*/ 130629 h 1525264"/>
                  <a:gd name="connsiteX16" fmla="*/ 174482 w 551854"/>
                  <a:gd name="connsiteY16" fmla="*/ 116115 h 1525264"/>
                  <a:gd name="connsiteX17" fmla="*/ 101911 w 551854"/>
                  <a:gd name="connsiteY17" fmla="*/ 43543 h 1525264"/>
                  <a:gd name="connsiteX18" fmla="*/ 87397 w 551854"/>
                  <a:gd name="connsiteY18" fmla="*/ 0 h 1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854" h="1525264">
                    <a:moveTo>
                      <a:pt x="551854" y="1407886"/>
                    </a:moveTo>
                    <a:cubicBezTo>
                      <a:pt x="526925" y="1426583"/>
                      <a:pt x="479973" y="1463475"/>
                      <a:pt x="450254" y="1480457"/>
                    </a:cubicBezTo>
                    <a:cubicBezTo>
                      <a:pt x="400032" y="1509155"/>
                      <a:pt x="397507" y="1507716"/>
                      <a:pt x="348654" y="1524000"/>
                    </a:cubicBezTo>
                    <a:cubicBezTo>
                      <a:pt x="276083" y="1519162"/>
                      <a:pt x="201940" y="1525264"/>
                      <a:pt x="130940" y="1509486"/>
                    </a:cubicBezTo>
                    <a:cubicBezTo>
                      <a:pt x="110902" y="1505033"/>
                      <a:pt x="100538" y="1481712"/>
                      <a:pt x="87397" y="1465943"/>
                    </a:cubicBezTo>
                    <a:cubicBezTo>
                      <a:pt x="61751" y="1435168"/>
                      <a:pt x="47086" y="1399836"/>
                      <a:pt x="29340" y="1364343"/>
                    </a:cubicBezTo>
                    <a:cubicBezTo>
                      <a:pt x="17395" y="1185174"/>
                      <a:pt x="0" y="1054234"/>
                      <a:pt x="29340" y="870857"/>
                    </a:cubicBezTo>
                    <a:cubicBezTo>
                      <a:pt x="34468" y="838810"/>
                      <a:pt x="56184" y="811602"/>
                      <a:pt x="72882" y="783772"/>
                    </a:cubicBezTo>
                    <a:cubicBezTo>
                      <a:pt x="85328" y="763029"/>
                      <a:pt x="102553" y="745533"/>
                      <a:pt x="116425" y="725715"/>
                    </a:cubicBezTo>
                    <a:cubicBezTo>
                      <a:pt x="136432" y="697134"/>
                      <a:pt x="155130" y="667658"/>
                      <a:pt x="174482" y="638629"/>
                    </a:cubicBezTo>
                    <a:lnTo>
                      <a:pt x="203511" y="595086"/>
                    </a:lnTo>
                    <a:lnTo>
                      <a:pt x="232540" y="551543"/>
                    </a:lnTo>
                    <a:cubicBezTo>
                      <a:pt x="237378" y="537029"/>
                      <a:pt x="240212" y="521684"/>
                      <a:pt x="247054" y="508000"/>
                    </a:cubicBezTo>
                    <a:cubicBezTo>
                      <a:pt x="254855" y="492398"/>
                      <a:pt x="275211" y="481879"/>
                      <a:pt x="276082" y="464457"/>
                    </a:cubicBezTo>
                    <a:cubicBezTo>
                      <a:pt x="276660" y="452898"/>
                      <a:pt x="284652" y="249368"/>
                      <a:pt x="247054" y="174172"/>
                    </a:cubicBezTo>
                    <a:cubicBezTo>
                      <a:pt x="239253" y="158570"/>
                      <a:pt x="231647" y="141526"/>
                      <a:pt x="218025" y="130629"/>
                    </a:cubicBezTo>
                    <a:cubicBezTo>
                      <a:pt x="206078" y="121072"/>
                      <a:pt x="188996" y="120953"/>
                      <a:pt x="174482" y="116115"/>
                    </a:cubicBezTo>
                    <a:cubicBezTo>
                      <a:pt x="130941" y="87086"/>
                      <a:pt x="126101" y="91923"/>
                      <a:pt x="101911" y="43543"/>
                    </a:cubicBezTo>
                    <a:cubicBezTo>
                      <a:pt x="95069" y="29859"/>
                      <a:pt x="87397" y="0"/>
                      <a:pt x="87397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Freihandform 52"/>
              <p:cNvSpPr/>
              <p:nvPr/>
            </p:nvSpPr>
            <p:spPr bwMode="auto">
              <a:xfrm flipH="1">
                <a:off x="3851920" y="836712"/>
                <a:ext cx="576064" cy="1525264"/>
              </a:xfrm>
              <a:custGeom>
                <a:avLst/>
                <a:gdLst>
                  <a:gd name="connsiteX0" fmla="*/ 551854 w 551854"/>
                  <a:gd name="connsiteY0" fmla="*/ 1407886 h 1525264"/>
                  <a:gd name="connsiteX1" fmla="*/ 450254 w 551854"/>
                  <a:gd name="connsiteY1" fmla="*/ 1480457 h 1525264"/>
                  <a:gd name="connsiteX2" fmla="*/ 348654 w 551854"/>
                  <a:gd name="connsiteY2" fmla="*/ 1524000 h 1525264"/>
                  <a:gd name="connsiteX3" fmla="*/ 130940 w 551854"/>
                  <a:gd name="connsiteY3" fmla="*/ 1509486 h 1525264"/>
                  <a:gd name="connsiteX4" fmla="*/ 87397 w 551854"/>
                  <a:gd name="connsiteY4" fmla="*/ 1465943 h 1525264"/>
                  <a:gd name="connsiteX5" fmla="*/ 29340 w 551854"/>
                  <a:gd name="connsiteY5" fmla="*/ 1364343 h 1525264"/>
                  <a:gd name="connsiteX6" fmla="*/ 29340 w 551854"/>
                  <a:gd name="connsiteY6" fmla="*/ 870857 h 1525264"/>
                  <a:gd name="connsiteX7" fmla="*/ 72882 w 551854"/>
                  <a:gd name="connsiteY7" fmla="*/ 783772 h 1525264"/>
                  <a:gd name="connsiteX8" fmla="*/ 116425 w 551854"/>
                  <a:gd name="connsiteY8" fmla="*/ 725715 h 1525264"/>
                  <a:gd name="connsiteX9" fmla="*/ 174482 w 551854"/>
                  <a:gd name="connsiteY9" fmla="*/ 638629 h 1525264"/>
                  <a:gd name="connsiteX10" fmla="*/ 203511 w 551854"/>
                  <a:gd name="connsiteY10" fmla="*/ 595086 h 1525264"/>
                  <a:gd name="connsiteX11" fmla="*/ 232540 w 551854"/>
                  <a:gd name="connsiteY11" fmla="*/ 551543 h 1525264"/>
                  <a:gd name="connsiteX12" fmla="*/ 247054 w 551854"/>
                  <a:gd name="connsiteY12" fmla="*/ 508000 h 1525264"/>
                  <a:gd name="connsiteX13" fmla="*/ 276082 w 551854"/>
                  <a:gd name="connsiteY13" fmla="*/ 464457 h 1525264"/>
                  <a:gd name="connsiteX14" fmla="*/ 247054 w 551854"/>
                  <a:gd name="connsiteY14" fmla="*/ 174172 h 1525264"/>
                  <a:gd name="connsiteX15" fmla="*/ 218025 w 551854"/>
                  <a:gd name="connsiteY15" fmla="*/ 130629 h 1525264"/>
                  <a:gd name="connsiteX16" fmla="*/ 174482 w 551854"/>
                  <a:gd name="connsiteY16" fmla="*/ 116115 h 1525264"/>
                  <a:gd name="connsiteX17" fmla="*/ 101911 w 551854"/>
                  <a:gd name="connsiteY17" fmla="*/ 43543 h 1525264"/>
                  <a:gd name="connsiteX18" fmla="*/ 87397 w 551854"/>
                  <a:gd name="connsiteY18" fmla="*/ 0 h 1525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51854" h="1525264">
                    <a:moveTo>
                      <a:pt x="551854" y="1407886"/>
                    </a:moveTo>
                    <a:cubicBezTo>
                      <a:pt x="526925" y="1426583"/>
                      <a:pt x="479973" y="1463475"/>
                      <a:pt x="450254" y="1480457"/>
                    </a:cubicBezTo>
                    <a:cubicBezTo>
                      <a:pt x="400032" y="1509155"/>
                      <a:pt x="397507" y="1507716"/>
                      <a:pt x="348654" y="1524000"/>
                    </a:cubicBezTo>
                    <a:cubicBezTo>
                      <a:pt x="276083" y="1519162"/>
                      <a:pt x="201940" y="1525264"/>
                      <a:pt x="130940" y="1509486"/>
                    </a:cubicBezTo>
                    <a:cubicBezTo>
                      <a:pt x="110902" y="1505033"/>
                      <a:pt x="100538" y="1481712"/>
                      <a:pt x="87397" y="1465943"/>
                    </a:cubicBezTo>
                    <a:cubicBezTo>
                      <a:pt x="61751" y="1435168"/>
                      <a:pt x="47086" y="1399836"/>
                      <a:pt x="29340" y="1364343"/>
                    </a:cubicBezTo>
                    <a:cubicBezTo>
                      <a:pt x="17395" y="1185174"/>
                      <a:pt x="0" y="1054234"/>
                      <a:pt x="29340" y="870857"/>
                    </a:cubicBezTo>
                    <a:cubicBezTo>
                      <a:pt x="34468" y="838810"/>
                      <a:pt x="56184" y="811602"/>
                      <a:pt x="72882" y="783772"/>
                    </a:cubicBezTo>
                    <a:cubicBezTo>
                      <a:pt x="85328" y="763029"/>
                      <a:pt x="102553" y="745533"/>
                      <a:pt x="116425" y="725715"/>
                    </a:cubicBezTo>
                    <a:cubicBezTo>
                      <a:pt x="136432" y="697134"/>
                      <a:pt x="155130" y="667658"/>
                      <a:pt x="174482" y="638629"/>
                    </a:cubicBezTo>
                    <a:lnTo>
                      <a:pt x="203511" y="595086"/>
                    </a:lnTo>
                    <a:lnTo>
                      <a:pt x="232540" y="551543"/>
                    </a:lnTo>
                    <a:cubicBezTo>
                      <a:pt x="237378" y="537029"/>
                      <a:pt x="240212" y="521684"/>
                      <a:pt x="247054" y="508000"/>
                    </a:cubicBezTo>
                    <a:cubicBezTo>
                      <a:pt x="254855" y="492398"/>
                      <a:pt x="275211" y="481879"/>
                      <a:pt x="276082" y="464457"/>
                    </a:cubicBezTo>
                    <a:cubicBezTo>
                      <a:pt x="276660" y="452898"/>
                      <a:pt x="284652" y="249368"/>
                      <a:pt x="247054" y="174172"/>
                    </a:cubicBezTo>
                    <a:cubicBezTo>
                      <a:pt x="239253" y="158570"/>
                      <a:pt x="231647" y="141526"/>
                      <a:pt x="218025" y="130629"/>
                    </a:cubicBezTo>
                    <a:cubicBezTo>
                      <a:pt x="206078" y="121072"/>
                      <a:pt x="188996" y="120953"/>
                      <a:pt x="174482" y="116115"/>
                    </a:cubicBezTo>
                    <a:cubicBezTo>
                      <a:pt x="130941" y="87086"/>
                      <a:pt x="126101" y="91923"/>
                      <a:pt x="101911" y="43543"/>
                    </a:cubicBezTo>
                    <a:cubicBezTo>
                      <a:pt x="95069" y="29859"/>
                      <a:pt x="87397" y="0"/>
                      <a:pt x="87397" y="0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de-AT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4" name="Textfeld 43"/>
            <p:cNvSpPr txBox="1"/>
            <p:nvPr/>
          </p:nvSpPr>
          <p:spPr>
            <a:xfrm>
              <a:off x="721564" y="503965"/>
              <a:ext cx="2964957" cy="1154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 smtClean="0">
                  <a:solidFill>
                    <a:schemeClr val="tx1"/>
                  </a:solidFill>
                </a:rPr>
                <a:t>STIM1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uppieren 62"/>
          <p:cNvGrpSpPr>
            <a:grpSpLocks/>
          </p:cNvGrpSpPr>
          <p:nvPr/>
        </p:nvGrpSpPr>
        <p:grpSpPr bwMode="auto">
          <a:xfrm flipH="1">
            <a:off x="7884368" y="2852936"/>
            <a:ext cx="791818" cy="1200329"/>
            <a:chOff x="5436096" y="2852454"/>
            <a:chExt cx="936545" cy="1202280"/>
          </a:xfrm>
        </p:grpSpPr>
        <p:sp>
          <p:nvSpPr>
            <p:cNvPr id="18453" name="Nach oben gekrümmter Pfeil 59"/>
            <p:cNvSpPr>
              <a:spLocks noChangeArrowheads="1"/>
            </p:cNvSpPr>
            <p:nvPr/>
          </p:nvSpPr>
          <p:spPr bwMode="auto">
            <a:xfrm>
              <a:off x="5436096" y="2996952"/>
              <a:ext cx="864096" cy="504056"/>
            </a:xfrm>
            <a:prstGeom prst="curvedUp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de-AT" altLang="de-DE">
                <a:solidFill>
                  <a:schemeClr val="tx1"/>
                </a:solidFill>
              </a:endParaRPr>
            </a:p>
          </p:txBody>
        </p:sp>
        <p:sp>
          <p:nvSpPr>
            <p:cNvPr id="18454" name="Rechteck 60"/>
            <p:cNvSpPr>
              <a:spLocks noChangeArrowheads="1"/>
            </p:cNvSpPr>
            <p:nvPr/>
          </p:nvSpPr>
          <p:spPr bwMode="auto">
            <a:xfrm>
              <a:off x="5436215" y="2852454"/>
              <a:ext cx="936426" cy="1202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de-AT" altLang="de-DE" dirty="0" smtClean="0">
                <a:solidFill>
                  <a:schemeClr val="tx1"/>
                </a:solidFill>
              </a:endParaRPr>
            </a:p>
            <a:p>
              <a:endParaRPr lang="de-AT" altLang="de-DE" dirty="0">
                <a:solidFill>
                  <a:schemeClr val="tx1"/>
                </a:solidFill>
              </a:endParaRPr>
            </a:p>
            <a:p>
              <a:r>
                <a:rPr lang="de-AT" altLang="de-DE" dirty="0" smtClean="0">
                  <a:solidFill>
                    <a:schemeClr val="tx1"/>
                  </a:solidFill>
                </a:rPr>
                <a:t>FRET</a:t>
              </a:r>
              <a:endParaRPr lang="de-AT" altLang="de-DE" dirty="0"/>
            </a:p>
          </p:txBody>
        </p:sp>
      </p:grpSp>
      <p:grpSp>
        <p:nvGrpSpPr>
          <p:cNvPr id="7" name="Gruppieren 55"/>
          <p:cNvGrpSpPr>
            <a:grpSpLocks/>
          </p:cNvGrpSpPr>
          <p:nvPr/>
        </p:nvGrpSpPr>
        <p:grpSpPr bwMode="auto">
          <a:xfrm>
            <a:off x="5868144" y="1988840"/>
            <a:ext cx="461963" cy="865188"/>
            <a:chOff x="5220072" y="2132856"/>
            <a:chExt cx="461665" cy="865619"/>
          </a:xfrm>
        </p:grpSpPr>
        <p:sp>
          <p:nvSpPr>
            <p:cNvPr id="25" name="Flussdiagramm: Magnetplattenspeicher 24"/>
            <p:cNvSpPr/>
            <p:nvPr/>
          </p:nvSpPr>
          <p:spPr>
            <a:xfrm>
              <a:off x="5220072" y="2277391"/>
              <a:ext cx="360131" cy="648023"/>
            </a:xfrm>
            <a:prstGeom prst="flowChartMagneticDisk">
              <a:avLst/>
            </a:prstGeom>
            <a:solidFill>
              <a:srgbClr val="FFFF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18456" name="Textfeld 25"/>
            <p:cNvSpPr txBox="1">
              <a:spLocks noChangeArrowheads="1"/>
            </p:cNvSpPr>
            <p:nvPr/>
          </p:nvSpPr>
          <p:spPr bwMode="auto">
            <a:xfrm rot="-5400000">
              <a:off x="5018095" y="2334833"/>
              <a:ext cx="8656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AT" altLang="de-DE" dirty="0">
                  <a:solidFill>
                    <a:schemeClr val="tx1"/>
                  </a:solidFill>
                </a:rPr>
                <a:t>YFP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141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6346E-6 L 5E-6 -0.28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23507 -0.005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27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509 L 0.22413 0.0050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</Words>
  <Application>Microsoft Office PowerPoint</Application>
  <PresentationFormat>On-screen Show (4:3)</PresentationFormat>
  <Paragraphs>130</Paragraphs>
  <Slides>17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Larissa-Design</vt:lpstr>
      <vt:lpstr>Bitmap</vt:lpstr>
      <vt:lpstr>Graph</vt:lpstr>
      <vt:lpstr>PowerPoint Presentation</vt:lpstr>
      <vt:lpstr>Ca2+ through Orai1 channels activates immune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Patch Clamp Technique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Raina</dc:creator>
  <cp:lastModifiedBy>Maria Issagouliantis</cp:lastModifiedBy>
  <cp:revision>48</cp:revision>
  <dcterms:created xsi:type="dcterms:W3CDTF">2016-05-17T19:24:47Z</dcterms:created>
  <dcterms:modified xsi:type="dcterms:W3CDTF">2016-05-26T23:46:45Z</dcterms:modified>
</cp:coreProperties>
</file>