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76" r:id="rId4"/>
    <p:sldId id="256" r:id="rId5"/>
    <p:sldId id="278" r:id="rId6"/>
    <p:sldId id="259" r:id="rId7"/>
    <p:sldId id="281" r:id="rId8"/>
    <p:sldId id="261" r:id="rId9"/>
    <p:sldId id="266" r:id="rId10"/>
    <p:sldId id="268" r:id="rId11"/>
    <p:sldId id="262" r:id="rId12"/>
    <p:sldId id="274" r:id="rId13"/>
    <p:sldId id="264" r:id="rId14"/>
    <p:sldId id="269" r:id="rId15"/>
    <p:sldId id="263" r:id="rId16"/>
    <p:sldId id="267" r:id="rId17"/>
    <p:sldId id="270" r:id="rId18"/>
    <p:sldId id="271" r:id="rId19"/>
    <p:sldId id="279" r:id="rId20"/>
  </p:sldIdLst>
  <p:sldSz cx="9144000" cy="6858000" type="screen4x3"/>
  <p:notesSz cx="6858000" cy="99456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66337-D79C-46A7-ADF1-5AC84DA9E8E2}" type="datetimeFigureOut">
              <a:rPr lang="lv-LV" smtClean="0"/>
              <a:pPr/>
              <a:t>2016.06.21.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938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276872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HB  vaccine - the first vaccine against cancer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221088"/>
            <a:ext cx="1983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Irina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Sominskaya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Riga 2016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2" y="1772816"/>
            <a:ext cx="737420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773685" cy="23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08920"/>
            <a:ext cx="1485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1876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31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success of HBV vaccination has been clearly demonstrated. The Global Alliance for Vaccines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Immunisation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recognizes that the effect of HBV vaccination in reducing the incidence of liver cancer result in an impact on public health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worldwide.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Countries that have adopted the recommendation had a marked reduction in carrier rates as well as complications from HBV including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HCC.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has been most evident in regions with a high prevalence of chronic HBV infection. At present, global HBV vaccine coverage is estimated at 75% and has reached 91% in the Western Pacific and 89% in the American, the largest decline in incidence was seen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children.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Nature of the currently predominating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hepatitis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vaccines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Small hepatitis B surface protein SHBs</a:t>
            </a:r>
          </a:p>
          <a:p>
            <a:pPr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preS-containing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proteins</a:t>
            </a:r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subtype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adw2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WHO standard only genotype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Worldwide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genotypes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B,C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Genotype F not detected for years with some 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Expressed in transformed yeast cells</a:t>
            </a:r>
          </a:p>
          <a:p>
            <a:pPr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Incomplete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folding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secretion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Neutralising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conformational epitopes in vitro only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partially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generated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Moderately immunogenic (3 doses of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lv-LV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237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Around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general population shows poor responses. Antibody response rates decline gradually after age 40 years, with age being a factor determining response to HB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vaccine.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mechanism of nonresponse is not fully understood, but several hypotheses have been proposed. Because the existence of non-responders to HB vaccine is a serious social problem, several attempts have been made to improve the efficacy of vaccine. Persons unresponsive to a first series of three injections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., anti-HBs &lt;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/mL) are recommended to complete a second 3-dose vaccine series, with about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these individuals showing an anti-HBs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response.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Non-responders to the second course should be evaluated for underlying chronic HBV infection. Response in patients on hemodialysis may be improved using double-dose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vaccine.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some individuals are non-responsive to multiple series of vaccinations, suggesting the need for other strategies to induce anti-HBs production in these subjects.</a:t>
            </a: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4725144"/>
            <a:ext cx="46654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Strategy to overcome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nonresponsiveness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-epitopes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vaccine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 vaccine carrier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immunogenic adjuvants</a:t>
            </a:r>
          </a:p>
        </p:txBody>
      </p:sp>
    </p:spTree>
    <p:extLst>
      <p:ext uri="{BB962C8B-B14F-4D97-AF65-F5344CB8AC3E}">
        <p14:creationId xmlns:p14="http://schemas.microsoft.com/office/powerpoint/2010/main" val="209331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35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4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4780"/>
            <a:ext cx="89852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47530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vaccines have been developed to improve anti-HBs response in non-responders.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third generation vaccine containing pre-S1 and pre-S2 proteins in addition to S protein, has been shown to induce anti-HBs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previously non-responsive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third generation HB vaccine,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recently shown to induce anti-HBs in 20 of 21 non- or low-responders, with 12 non-responders and all 6 low responders showing a high anti-HBs response (&gt; 100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preventive effect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 has been assessed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388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new Pre-S/S HBV vaccines as well as some novel new adjuvants have been shown to enhance the immunogenicity of such vaccines in immunocompromised hosts and non-responders to conventional vaccines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Other adjuvants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Interleukin (IL)-2 was not effective as an adjuvant. In contrast,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levamisole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used as an adjuvant in HB vaccination has shown promising results. New chemical adjuvants [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AS02(v) and AS04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have also been found to increase response to HB vaccine. A European consensus statement also recommended booster vaccination if antibody concentration declines to below 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depending on the risk of exposure to HBV.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32656"/>
            <a:ext cx="41713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vaccines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824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204902" cy="30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96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70485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0"/>
            <a:ext cx="260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89654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4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62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-99392"/>
            <a:ext cx="260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95536" y="3068959"/>
            <a:ext cx="6530503" cy="37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02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4744"/>
            <a:ext cx="8928992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also a great need around the world for a therapeutic vaccine which could be used instead of the current HBV treatments using interferon.</a:t>
            </a:r>
          </a:p>
          <a:p>
            <a:pPr lvl="2" algn="just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AU" altLang="lv-LV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altLang="lv-LV" sz="2400" dirty="0">
                <a:latin typeface="Times New Roman" pitchFamily="18" charset="0"/>
                <a:cs typeface="Times New Roman" pitchFamily="18" charset="0"/>
              </a:rPr>
              <a:t>aim of giving therapeutic vaccines to HBV-infected patients is to increase the efficiency of the natural immune response – in particular the T-helper or cytotoxic T lymphocyte </a:t>
            </a:r>
            <a:r>
              <a:rPr lang="en-AU" altLang="lv-LV" sz="2400" dirty="0" smtClean="0">
                <a:latin typeface="Times New Roman" pitchFamily="18" charset="0"/>
                <a:cs typeface="Times New Roman" pitchFamily="18" charset="0"/>
              </a:rPr>
              <a:t>response.</a:t>
            </a:r>
          </a:p>
          <a:p>
            <a:pPr lvl="2">
              <a:lnSpc>
                <a:spcPct val="90000"/>
              </a:lnSpc>
            </a:pPr>
            <a:endParaRPr lang="en-AU" alt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lv-LV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lv-LV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HBcAg</a:t>
            </a:r>
            <a:r>
              <a:rPr lang="en-US" altLang="lv-LV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-based vaccines</a:t>
            </a:r>
            <a:endParaRPr lang="en-US" altLang="lv-LV" sz="3000" b="1" dirty="0" smtClean="0">
              <a:solidFill>
                <a:srgbClr val="CC3300"/>
              </a:solidFill>
              <a:latin typeface="Arial" pitchFamily="34" charset="0"/>
            </a:endParaRPr>
          </a:p>
          <a:p>
            <a:r>
              <a:rPr lang="en-US" altLang="lv-LV" sz="3000" b="1" dirty="0" smtClean="0">
                <a:solidFill>
                  <a:srgbClr val="CC3300"/>
                </a:solidFill>
                <a:latin typeface="Arial" pitchFamily="34" charset="0"/>
              </a:rPr>
              <a:t>             </a:t>
            </a:r>
            <a:r>
              <a:rPr lang="en-US" altLang="lv-LV" sz="2000" b="1" dirty="0" err="1" smtClean="0">
                <a:latin typeface="Times New Roman" pitchFamily="18" charset="0"/>
                <a:cs typeface="Times New Roman" pitchFamily="18" charset="0"/>
              </a:rPr>
              <a:t>Hepacore</a:t>
            </a:r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lv-LV" sz="2000" b="1" dirty="0" err="1" smtClean="0">
                <a:latin typeface="Times New Roman" pitchFamily="18" charset="0"/>
                <a:cs typeface="Times New Roman" pitchFamily="18" charset="0"/>
              </a:rPr>
              <a:t>HBcAg</a:t>
            </a:r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 + preS1), </a:t>
            </a:r>
            <a:r>
              <a:rPr lang="en-US" altLang="lv-LV" sz="2000" b="1" dirty="0" err="1" smtClean="0">
                <a:latin typeface="Times New Roman" pitchFamily="18" charset="0"/>
                <a:cs typeface="Times New Roman" pitchFamily="18" charset="0"/>
              </a:rPr>
              <a:t>Medeva</a:t>
            </a:r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lv-LV" sz="2000" b="1" i="1" dirty="0" smtClean="0">
                <a:latin typeface="Times New Roman" pitchFamily="18" charset="0"/>
                <a:cs typeface="Times New Roman" pitchFamily="18" charset="0"/>
              </a:rPr>
              <a:t>Mark Page et al.</a:t>
            </a:r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endParaRPr lang="en-AU" alt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332656"/>
            <a:ext cx="2947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0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Hepatitis B is a major global health problem, that can cause chronic liver disease and it is associated to a high risk of death from cirrhosis and hepatocellular carcinoma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HCC).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Hepatitis B virus (HBV) is an oncogenic virus according World Health Organization (WHO). Roughly 30% of the world’s population (more than 2 billion people) show serological evidence of current or past infection and among them 240 million are chronic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HBV.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 in the morbidity and mortality can be achieved as a result of HBV vaccination, intensive screening programs, and antiviral treatment.</a:t>
            </a:r>
            <a:endParaRPr lang="lv-LV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2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1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6688"/>
            <a:ext cx="86677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7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67544" y="548680"/>
            <a:ext cx="820891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lv-LV" sz="2000" b="1" dirty="0">
                <a:latin typeface="Times New Roman" pitchFamily="18" charset="0"/>
                <a:cs typeface="Times New Roman" pitchFamily="18" charset="0"/>
              </a:rPr>
              <a:t>Immunization</a:t>
            </a:r>
            <a:r>
              <a:rPr lang="en-US" altLang="lv-LV" sz="2000" dirty="0">
                <a:latin typeface="Times New Roman" pitchFamily="18" charset="0"/>
                <a:cs typeface="Times New Roman" pitchFamily="18" charset="0"/>
              </a:rPr>
              <a:t>: a procedure designed to increase concentrations of antibodies and/or effector T-cells which are reactive against infection (or cancer). </a:t>
            </a:r>
          </a:p>
          <a:p>
            <a:pPr>
              <a:lnSpc>
                <a:spcPct val="90000"/>
              </a:lnSpc>
            </a:pPr>
            <a:endParaRPr lang="en-US" altLang="lv-LV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1412776"/>
            <a:ext cx="741682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lv-LV" sz="2000" b="1" dirty="0" smtClean="0">
                <a:latin typeface="Times New Roman" pitchFamily="18" charset="0"/>
                <a:cs typeface="Times New Roman" pitchFamily="18" charset="0"/>
              </a:rPr>
              <a:t>Mechanism of Vaccination :</a:t>
            </a:r>
          </a:p>
          <a:p>
            <a:endParaRPr lang="en-US" alt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lv-LV" sz="2000" dirty="0" smtClean="0">
                <a:latin typeface="Times New Roman" pitchFamily="18" charset="0"/>
                <a:cs typeface="Times New Roman" pitchFamily="18" charset="0"/>
              </a:rPr>
              <a:t>Establish </a:t>
            </a:r>
            <a:r>
              <a:rPr lang="en-US" altLang="lv-LV" sz="2000" dirty="0">
                <a:latin typeface="Times New Roman" pitchFamily="18" charset="0"/>
                <a:cs typeface="Times New Roman" pitchFamily="18" charset="0"/>
              </a:rPr>
              <a:t>resistance to virus/pathological organism by evoking an immune </a:t>
            </a:r>
            <a:r>
              <a:rPr lang="en-US" altLang="lv-LV" sz="2000" dirty="0" smtClean="0">
                <a:latin typeface="Times New Roman" pitchFamily="18" charset="0"/>
                <a:cs typeface="Times New Roman" pitchFamily="18" charset="0"/>
              </a:rPr>
              <a:t>response </a:t>
            </a:r>
          </a:p>
          <a:p>
            <a:endParaRPr lang="en-US" altLang="lv-LV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lv-LV" sz="2000" dirty="0" smtClean="0">
                <a:latin typeface="Times New Roman" pitchFamily="18" charset="0"/>
                <a:cs typeface="Times New Roman" pitchFamily="18" charset="0"/>
              </a:rPr>
              <a:t>Give host a foreign organism/protein in non-infectious form</a:t>
            </a:r>
          </a:p>
          <a:p>
            <a:pPr marL="457200" indent="-457200">
              <a:buAutoNum type="arabicPeriod"/>
            </a:pPr>
            <a:r>
              <a:rPr lang="en-US" altLang="lv-LV" sz="2000" dirty="0" smtClean="0">
                <a:latin typeface="Times New Roman" pitchFamily="18" charset="0"/>
                <a:cs typeface="Times New Roman" pitchFamily="18" charset="0"/>
              </a:rPr>
              <a:t> Antibodies are generated</a:t>
            </a:r>
            <a:endParaRPr lang="en-US" alt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3016"/>
            <a:ext cx="9070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lv-LV" sz="2000" b="1" dirty="0">
                <a:latin typeface="Times New Roman" pitchFamily="18" charset="0"/>
                <a:cs typeface="Times New Roman" pitchFamily="18" charset="0"/>
              </a:rPr>
              <a:t>Adjuvant: </a:t>
            </a:r>
            <a:r>
              <a:rPr lang="en-US" altLang="lv-LV" sz="2000" dirty="0">
                <a:latin typeface="Times New Roman" pitchFamily="18" charset="0"/>
                <a:cs typeface="Times New Roman" pitchFamily="18" charset="0"/>
              </a:rPr>
              <a:t>chemicals in the vaccine solution that enhance the immune </a:t>
            </a:r>
            <a:r>
              <a:rPr lang="en-US" altLang="lv-LV" sz="2000" dirty="0" smtClean="0">
                <a:latin typeface="Times New Roman" pitchFamily="18" charset="0"/>
                <a:cs typeface="Times New Roman" pitchFamily="18" charset="0"/>
              </a:rPr>
              <a:t>response</a:t>
            </a:r>
          </a:p>
          <a:p>
            <a:pPr algn="just">
              <a:lnSpc>
                <a:spcPct val="90000"/>
              </a:lnSpc>
            </a:pPr>
            <a:endParaRPr lang="en-AU" alt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Two types of HBV immunisation:</a:t>
            </a:r>
          </a:p>
          <a:p>
            <a:pPr algn="just">
              <a:lnSpc>
                <a:spcPct val="90000"/>
              </a:lnSpc>
            </a:pPr>
            <a:endParaRPr lang="en-AU" alt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274638"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Passive </a:t>
            </a: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immunization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Inject the individual with ready-made HBV-specific Immunoglobulin (HBIG)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Provides immediate short-term protection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Involves large injection volumes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Can be given at birth to reduce prenatal transmission</a:t>
            </a:r>
          </a:p>
          <a:p>
            <a:pPr marL="271463" lvl="1"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immunization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The induction of immunity after exposure to an antigen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471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109" y="917912"/>
            <a:ext cx="5040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lv-LV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Baruch Blumberg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submits patent application for Australia antigen purified from plasma (later named HBsAg) as vaccine. 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Krugman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Krugman was the first to report on a so-called vaccination against hepatitis B in 1971. He diluted Australia antigen positive serum from his previous human experiments 1:10, boiled it briefly to kill the virus and injected this material to mentally handicapped children as a kind of vaccine. After two injections, he injected infectious HBV containing serum as challenge to the children and found incomplete, but statistically significant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2" y="201546"/>
            <a:ext cx="1815072" cy="23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5"/>
            <a:ext cx="1843176" cy="25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18864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vaccines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9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888432" cy="20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58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HBV particles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filaments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nm particles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0" y="0"/>
            <a:ext cx="322365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Using chimpanzees as experimental animals,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Purcell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NIH, and in parallel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Maurice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Hilleman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MSD, could prove that Blumberg’s concept of using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nm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 from carrier plasma as HB vaccine was valid and could protect against an intravenous challenge with 3000 chimpanzee-infectious doses (MSD) immunize chimpanzees with purified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state of the art field study was published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Szmuness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1980 using the plasma-derived vaccine produced at MSD.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Szmuness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 recognized that male homosexuals in New York had an extremely high incidence of HBV infections and performed a large placebo-controlled study with 1083 (truly voluntary) participants. The protection rate of the vaccine was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After this study, the recommendation to vaccinate all kinds of high risk groups, including medical staff, was adopted in many countries.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Thereafter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recommends worldwide vaccination of risk groups.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–Safety concerns because of AIDS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41318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vaccines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2" y="764704"/>
            <a:ext cx="86357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cloning of the HBV genome and the identification of the HBs gene in 1979 a new era of vaccine production was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opened.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be expressed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initial claims. Expression of glycosylated and secreted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 in mammalian host cells was possible but the yield was relatively low and mammalian cell culture is relatively expensive. Thus, in the early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 Valenzuela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MSD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Michel 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Smith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RIT (today GSK)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 cell strains which expressed the major HBs protein in very large amounts (800 mg/liter yeast culture) at low cost. The product was not completely identical to the natural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it did not assemble spontaneously to the 20 nm particles, was not secreted and not glycosylated. But protection experiments in chimpanzees published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MSD were very encouraging Thus,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yeast-derived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became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vaccine against HBV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Rapid immunization schemes for urgent cases (e.g. 3 injections within 3 weeks) are possible but three or four injections within 6 or 12 months are optimal for induction of dependable long lasting immunity. With the advent of an inexpensive, but highly protective and well tolerated hepatitis B vaccine, WHO recommended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implement universal childhood vaccination worldwide and meanwhile ca. 180 countries have adopted this measure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4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54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recombinant vaccine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02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7949</TotalTime>
  <Words>1305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</dc:creator>
  <cp:lastModifiedBy>Maria Issagouliantis</cp:lastModifiedBy>
  <cp:revision>58</cp:revision>
  <cp:lastPrinted>2016-05-23T13:35:10Z</cp:lastPrinted>
  <dcterms:created xsi:type="dcterms:W3CDTF">2016-05-12T08:04:50Z</dcterms:created>
  <dcterms:modified xsi:type="dcterms:W3CDTF">2016-06-21T17:54:09Z</dcterms:modified>
</cp:coreProperties>
</file>