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5" r:id="rId1"/>
    <p:sldMasterId id="2147483669" r:id="rId2"/>
  </p:sldMasterIdLst>
  <p:notesMasterIdLst>
    <p:notesMasterId r:id="rId30"/>
  </p:notesMasterIdLst>
  <p:sldIdLst>
    <p:sldId id="733" r:id="rId3"/>
    <p:sldId id="773" r:id="rId4"/>
    <p:sldId id="874" r:id="rId5"/>
    <p:sldId id="766" r:id="rId6"/>
    <p:sldId id="772" r:id="rId7"/>
    <p:sldId id="793" r:id="rId8"/>
    <p:sldId id="740" r:id="rId9"/>
    <p:sldId id="741" r:id="rId10"/>
    <p:sldId id="870" r:id="rId11"/>
    <p:sldId id="872" r:id="rId12"/>
    <p:sldId id="871" r:id="rId13"/>
    <p:sldId id="743" r:id="rId14"/>
    <p:sldId id="744" r:id="rId15"/>
    <p:sldId id="745" r:id="rId16"/>
    <p:sldId id="746" r:id="rId17"/>
    <p:sldId id="747" r:id="rId18"/>
    <p:sldId id="748" r:id="rId19"/>
    <p:sldId id="869" r:id="rId20"/>
    <p:sldId id="752" r:id="rId21"/>
    <p:sldId id="863" r:id="rId22"/>
    <p:sldId id="754" r:id="rId23"/>
    <p:sldId id="757" r:id="rId24"/>
    <p:sldId id="856" r:id="rId25"/>
    <p:sldId id="855" r:id="rId26"/>
    <p:sldId id="857" r:id="rId27"/>
    <p:sldId id="760" r:id="rId28"/>
    <p:sldId id="853" r:id="rId29"/>
  </p:sldIdLst>
  <p:sldSz cx="9144000" cy="6858000" type="screen4x3"/>
  <p:notesSz cx="6858000" cy="9945688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800" kern="1200">
        <a:solidFill>
          <a:schemeClr val="bg2"/>
        </a:solidFill>
        <a:latin typeface="Times New Roman" pitchFamily="18" charset="0"/>
        <a:ea typeface="MS PGothic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bg2"/>
        </a:solidFill>
        <a:latin typeface="Times New Roman" pitchFamily="18" charset="0"/>
        <a:ea typeface="MS PGothic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bg2"/>
        </a:solidFill>
        <a:latin typeface="Times New Roman" pitchFamily="18" charset="0"/>
        <a:ea typeface="MS PGothic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bg2"/>
        </a:solidFill>
        <a:latin typeface="Times New Roman" pitchFamily="18" charset="0"/>
        <a:ea typeface="MS PGothic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bg2"/>
        </a:solidFill>
        <a:latin typeface="Times New Roman" pitchFamily="18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2800" kern="1200">
        <a:solidFill>
          <a:schemeClr val="bg2"/>
        </a:solidFill>
        <a:latin typeface="Times New Roman" pitchFamily="18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sz="2800" kern="1200">
        <a:solidFill>
          <a:schemeClr val="bg2"/>
        </a:solidFill>
        <a:latin typeface="Times New Roman" pitchFamily="18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sz="2800" kern="1200">
        <a:solidFill>
          <a:schemeClr val="bg2"/>
        </a:solidFill>
        <a:latin typeface="Times New Roman" pitchFamily="18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sz="2800" kern="1200">
        <a:solidFill>
          <a:schemeClr val="bg2"/>
        </a:solidFill>
        <a:latin typeface="Times New Roman" pitchFamily="18" charset="0"/>
        <a:ea typeface="MS PGothic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A93"/>
    <a:srgbClr val="C0C0C0"/>
    <a:srgbClr val="3366CC"/>
    <a:srgbClr val="FFCC66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444" y="7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968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05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968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676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942975" y="746125"/>
            <a:ext cx="4972050" cy="37290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05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724400"/>
            <a:ext cx="5486400" cy="44751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505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47213"/>
            <a:ext cx="2971800" cy="4968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05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9447213"/>
            <a:ext cx="2971800" cy="4968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1151A6D1-4ADA-4F08-8354-54949BC7B07C}" type="slidenum">
              <a:rPr lang="en-US" altLang="sv-SE"/>
              <a:pPr/>
              <a:t>‹#›</a:t>
            </a:fld>
            <a:endParaRPr lang="en-US" altLang="sv-SE"/>
          </a:p>
        </p:txBody>
      </p:sp>
    </p:spTree>
    <p:extLst>
      <p:ext uri="{BB962C8B-B14F-4D97-AF65-F5344CB8AC3E}">
        <p14:creationId xmlns:p14="http://schemas.microsoft.com/office/powerpoint/2010/main" val="202021609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MS PGothic" pitchFamily="34" charset="-128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7346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b-NO" altLang="sv-SE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377F559A-246C-4816-A4E0-1E3B215BEE56}" type="slidenum">
              <a:rPr lang="en-GB" altLang="sv-SE" sz="1200">
                <a:solidFill>
                  <a:srgbClr val="000000"/>
                </a:solidFill>
              </a:rPr>
              <a:pPr/>
              <a:t>27</a:t>
            </a:fld>
            <a:endParaRPr lang="en-GB" altLang="sv-SE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79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76400"/>
            <a:ext cx="7772400" cy="1828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noProof="0" smtClean="0"/>
              <a:t>Click to edit Master title style</a:t>
            </a:r>
          </a:p>
        </p:txBody>
      </p:sp>
      <p:sp>
        <p:nvSpPr>
          <p:cNvPr id="41779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nb-NO" noProof="0" smtClean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9B65322-4019-4D68-A86D-8D9B231CA9EB}" type="slidenum">
              <a:rPr lang="nb-NO" altLang="sv-SE"/>
              <a:pPr/>
              <a:t>‹#›</a:t>
            </a:fld>
            <a:endParaRPr lang="nb-NO" altLang="sv-SE"/>
          </a:p>
        </p:txBody>
      </p:sp>
    </p:spTree>
    <p:extLst>
      <p:ext uri="{BB962C8B-B14F-4D97-AF65-F5344CB8AC3E}">
        <p14:creationId xmlns:p14="http://schemas.microsoft.com/office/powerpoint/2010/main" val="38295851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650574C-760E-4FB8-9887-8EEA081ED3A8}" type="slidenum">
              <a:rPr lang="nb-NO" altLang="sv-SE"/>
              <a:pPr/>
              <a:t>‹#›</a:t>
            </a:fld>
            <a:endParaRPr lang="nb-NO" altLang="sv-SE"/>
          </a:p>
        </p:txBody>
      </p:sp>
    </p:spTree>
    <p:extLst>
      <p:ext uri="{BB962C8B-B14F-4D97-AF65-F5344CB8AC3E}">
        <p14:creationId xmlns:p14="http://schemas.microsoft.com/office/powerpoint/2010/main" val="38343230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0A50DE-CD4C-4FFE-BD26-A115B1A7B7D4}" type="slidenum">
              <a:rPr lang="nb-NO" altLang="sv-SE"/>
              <a:pPr/>
              <a:t>‹#›</a:t>
            </a:fld>
            <a:endParaRPr lang="nb-NO" altLang="sv-SE"/>
          </a:p>
        </p:txBody>
      </p:sp>
    </p:spTree>
    <p:extLst>
      <p:ext uri="{BB962C8B-B14F-4D97-AF65-F5344CB8AC3E}">
        <p14:creationId xmlns:p14="http://schemas.microsoft.com/office/powerpoint/2010/main" val="23335358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tel, tekst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CF4C205-F037-4F3C-BB78-93A9B1F9E728}" type="slidenum">
              <a:rPr lang="nb-NO" altLang="sv-SE"/>
              <a:pPr/>
              <a:t>‹#›</a:t>
            </a:fld>
            <a:endParaRPr lang="nb-NO" altLang="sv-SE"/>
          </a:p>
        </p:txBody>
      </p:sp>
    </p:spTree>
    <p:extLst>
      <p:ext uri="{BB962C8B-B14F-4D97-AF65-F5344CB8AC3E}">
        <p14:creationId xmlns:p14="http://schemas.microsoft.com/office/powerpoint/2010/main" val="20511541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/>
          <p:cNvSpPr>
            <a:spLocks noGrp="1"/>
          </p:cNvSpPr>
          <p:nvPr>
            <p:ph/>
          </p:nvPr>
        </p:nvSpPr>
        <p:spPr>
          <a:xfrm>
            <a:off x="457200" y="381000"/>
            <a:ext cx="8229600" cy="5715000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BCA323-03EC-428B-9CDD-6654CCBDF48E}" type="slidenum">
              <a:rPr lang="nb-NO" altLang="sv-SE"/>
              <a:pPr/>
              <a:t>‹#›</a:t>
            </a:fld>
            <a:endParaRPr lang="nb-NO" altLang="sv-SE"/>
          </a:p>
        </p:txBody>
      </p:sp>
    </p:spTree>
    <p:extLst>
      <p:ext uri="{BB962C8B-B14F-4D97-AF65-F5344CB8AC3E}">
        <p14:creationId xmlns:p14="http://schemas.microsoft.com/office/powerpoint/2010/main" val="42225182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nb-NO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nb-NO"/>
              <a:t>Else Marit I Suso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EA8A070C-2321-4B22-938C-9D83548AFD43}" type="slidenum">
              <a:rPr lang="nb-NO" altLang="sv-SE"/>
              <a:pPr/>
              <a:t>‹#›</a:t>
            </a:fld>
            <a:endParaRPr lang="nb-NO" altLang="sv-SE"/>
          </a:p>
        </p:txBody>
      </p:sp>
    </p:spTree>
    <p:extLst>
      <p:ext uri="{BB962C8B-B14F-4D97-AF65-F5344CB8AC3E}">
        <p14:creationId xmlns:p14="http://schemas.microsoft.com/office/powerpoint/2010/main" val="30517519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nb-NO"/>
              <a:t>Else Marit I Suso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9CB5ADE6-CDB8-4FA3-95F3-53F82D5FC016}" type="slidenum">
              <a:rPr lang="nb-NO" altLang="sv-SE"/>
              <a:pPr/>
              <a:t>‹#›</a:t>
            </a:fld>
            <a:endParaRPr lang="nb-NO" altLang="sv-SE"/>
          </a:p>
        </p:txBody>
      </p:sp>
    </p:spTree>
    <p:extLst>
      <p:ext uri="{BB962C8B-B14F-4D97-AF65-F5344CB8AC3E}">
        <p14:creationId xmlns:p14="http://schemas.microsoft.com/office/powerpoint/2010/main" val="16086567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nb-NO"/>
              <a:t>Else Marit I Suso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4BC285DF-D8F0-4C99-AB15-99BCBE2E8091}" type="slidenum">
              <a:rPr lang="nb-NO" altLang="sv-SE"/>
              <a:pPr/>
              <a:t>‹#›</a:t>
            </a:fld>
            <a:endParaRPr lang="nb-NO" altLang="sv-SE"/>
          </a:p>
        </p:txBody>
      </p:sp>
    </p:spTree>
    <p:extLst>
      <p:ext uri="{BB962C8B-B14F-4D97-AF65-F5344CB8AC3E}">
        <p14:creationId xmlns:p14="http://schemas.microsoft.com/office/powerpoint/2010/main" val="21368961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349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349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nb-NO"/>
              <a:t>Else Marit I Suso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BF6551BA-A449-459A-BF87-0ACF11E52AD0}" type="slidenum">
              <a:rPr lang="nb-NO" altLang="sv-SE"/>
              <a:pPr/>
              <a:t>‹#›</a:t>
            </a:fld>
            <a:endParaRPr lang="nb-NO" altLang="sv-SE"/>
          </a:p>
        </p:txBody>
      </p:sp>
    </p:spTree>
    <p:extLst>
      <p:ext uri="{BB962C8B-B14F-4D97-AF65-F5344CB8AC3E}">
        <p14:creationId xmlns:p14="http://schemas.microsoft.com/office/powerpoint/2010/main" val="16061752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nb-NO"/>
              <a:t>Else Marit I Suso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56BF8741-C7A3-4EB2-904E-301B2FCA9020}" type="slidenum">
              <a:rPr lang="nb-NO" altLang="sv-SE"/>
              <a:pPr/>
              <a:t>‹#›</a:t>
            </a:fld>
            <a:endParaRPr lang="nb-NO" altLang="sv-SE"/>
          </a:p>
        </p:txBody>
      </p:sp>
    </p:spTree>
    <p:extLst>
      <p:ext uri="{BB962C8B-B14F-4D97-AF65-F5344CB8AC3E}">
        <p14:creationId xmlns:p14="http://schemas.microsoft.com/office/powerpoint/2010/main" val="24588171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nb-NO"/>
              <a:t>Else Marit I Suso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E16A6322-C1EF-4300-9ACD-470B2D63AD08}" type="slidenum">
              <a:rPr lang="nb-NO" altLang="sv-SE"/>
              <a:pPr/>
              <a:t>‹#›</a:t>
            </a:fld>
            <a:endParaRPr lang="nb-NO" altLang="sv-SE"/>
          </a:p>
        </p:txBody>
      </p:sp>
    </p:spTree>
    <p:extLst>
      <p:ext uri="{BB962C8B-B14F-4D97-AF65-F5344CB8AC3E}">
        <p14:creationId xmlns:p14="http://schemas.microsoft.com/office/powerpoint/2010/main" val="3486932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E839C9-695B-4776-8F4D-9411739F539D}" type="slidenum">
              <a:rPr lang="nb-NO" altLang="sv-SE"/>
              <a:pPr/>
              <a:t>‹#›</a:t>
            </a:fld>
            <a:endParaRPr lang="nb-NO" altLang="sv-SE"/>
          </a:p>
        </p:txBody>
      </p:sp>
    </p:spTree>
    <p:extLst>
      <p:ext uri="{BB962C8B-B14F-4D97-AF65-F5344CB8AC3E}">
        <p14:creationId xmlns:p14="http://schemas.microsoft.com/office/powerpoint/2010/main" val="22190612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nb-NO"/>
              <a:t>Else Marit I Suso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ABF9F09F-DA75-4FA9-AC73-2A873EFA4FA6}" type="slidenum">
              <a:rPr lang="nb-NO" altLang="sv-SE"/>
              <a:pPr/>
              <a:t>‹#›</a:t>
            </a:fld>
            <a:endParaRPr lang="nb-NO" altLang="sv-SE"/>
          </a:p>
        </p:txBody>
      </p:sp>
    </p:spTree>
    <p:extLst>
      <p:ext uri="{BB962C8B-B14F-4D97-AF65-F5344CB8AC3E}">
        <p14:creationId xmlns:p14="http://schemas.microsoft.com/office/powerpoint/2010/main" val="28997521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nb-NO"/>
              <a:t>Else Marit I Suso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9B91431F-5F9E-4622-AF9D-225D5CC3A9DB}" type="slidenum">
              <a:rPr lang="nb-NO" altLang="sv-SE"/>
              <a:pPr/>
              <a:t>‹#›</a:t>
            </a:fld>
            <a:endParaRPr lang="nb-NO" altLang="sv-SE"/>
          </a:p>
        </p:txBody>
      </p:sp>
    </p:spTree>
    <p:extLst>
      <p:ext uri="{BB962C8B-B14F-4D97-AF65-F5344CB8AC3E}">
        <p14:creationId xmlns:p14="http://schemas.microsoft.com/office/powerpoint/2010/main" val="9380802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b-NO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nb-NO"/>
              <a:t>Else Marit I Suso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E6317BB6-F767-4DFB-A3E4-276649860E58}" type="slidenum">
              <a:rPr lang="nb-NO" altLang="sv-SE"/>
              <a:pPr/>
              <a:t>‹#›</a:t>
            </a:fld>
            <a:endParaRPr lang="nb-NO" altLang="sv-SE"/>
          </a:p>
        </p:txBody>
      </p:sp>
    </p:spTree>
    <p:extLst>
      <p:ext uri="{BB962C8B-B14F-4D97-AF65-F5344CB8AC3E}">
        <p14:creationId xmlns:p14="http://schemas.microsoft.com/office/powerpoint/2010/main" val="1113164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nb-NO"/>
              <a:t>Else Marit I Suso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4766A402-AF1D-4027-822E-B90D6BA5E9A5}" type="slidenum">
              <a:rPr lang="nb-NO" altLang="sv-SE"/>
              <a:pPr/>
              <a:t>‹#›</a:t>
            </a:fld>
            <a:endParaRPr lang="nb-NO" altLang="sv-SE"/>
          </a:p>
        </p:txBody>
      </p:sp>
    </p:spTree>
    <p:extLst>
      <p:ext uri="{BB962C8B-B14F-4D97-AF65-F5344CB8AC3E}">
        <p14:creationId xmlns:p14="http://schemas.microsoft.com/office/powerpoint/2010/main" val="3472769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6753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6753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nb-NO"/>
              <a:t>Else Marit I Suso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6A95EC90-C51C-4BE8-B171-E5C8C2E3331C}" type="slidenum">
              <a:rPr lang="nb-NO" altLang="sv-SE"/>
              <a:pPr/>
              <a:t>‹#›</a:t>
            </a:fld>
            <a:endParaRPr lang="nb-NO" altLang="sv-SE"/>
          </a:p>
        </p:txBody>
      </p:sp>
    </p:spTree>
    <p:extLst>
      <p:ext uri="{BB962C8B-B14F-4D97-AF65-F5344CB8AC3E}">
        <p14:creationId xmlns:p14="http://schemas.microsoft.com/office/powerpoint/2010/main" val="17020095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349750"/>
          </a:xfrm>
        </p:spPr>
        <p:txBody>
          <a:bodyPr/>
          <a:lstStyle/>
          <a:p>
            <a:pPr lvl="0"/>
            <a:endParaRPr lang="nb-NO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nb-NO"/>
              <a:t>Else Marit I Suso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30107527-91D1-456C-8ABF-572F833F2ED3}" type="slidenum">
              <a:rPr lang="nb-NO" altLang="sv-SE"/>
              <a:pPr/>
              <a:t>‹#›</a:t>
            </a:fld>
            <a:endParaRPr lang="nb-NO" altLang="sv-SE"/>
          </a:p>
        </p:txBody>
      </p:sp>
    </p:spTree>
    <p:extLst>
      <p:ext uri="{BB962C8B-B14F-4D97-AF65-F5344CB8AC3E}">
        <p14:creationId xmlns:p14="http://schemas.microsoft.com/office/powerpoint/2010/main" val="7092539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5B77E5-B10B-420F-88CB-09089D42CA36}" type="slidenum">
              <a:rPr lang="nb-NO" altLang="sv-SE"/>
              <a:pPr/>
              <a:t>‹#›</a:t>
            </a:fld>
            <a:endParaRPr lang="nb-NO" altLang="sv-SE"/>
          </a:p>
        </p:txBody>
      </p:sp>
    </p:spTree>
    <p:extLst>
      <p:ext uri="{BB962C8B-B14F-4D97-AF65-F5344CB8AC3E}">
        <p14:creationId xmlns:p14="http://schemas.microsoft.com/office/powerpoint/2010/main" val="19306817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6A0B0F-C8A0-40B1-989F-C9A8AB79B484}" type="slidenum">
              <a:rPr lang="nb-NO" altLang="sv-SE"/>
              <a:pPr/>
              <a:t>‹#›</a:t>
            </a:fld>
            <a:endParaRPr lang="nb-NO" altLang="sv-SE"/>
          </a:p>
        </p:txBody>
      </p:sp>
    </p:spTree>
    <p:extLst>
      <p:ext uri="{BB962C8B-B14F-4D97-AF65-F5344CB8AC3E}">
        <p14:creationId xmlns:p14="http://schemas.microsoft.com/office/powerpoint/2010/main" val="9132001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FA39B15-A408-472E-ACE1-8D97E91BEC0B}" type="slidenum">
              <a:rPr lang="nb-NO" altLang="sv-SE"/>
              <a:pPr/>
              <a:t>‹#›</a:t>
            </a:fld>
            <a:endParaRPr lang="nb-NO" altLang="sv-SE"/>
          </a:p>
        </p:txBody>
      </p:sp>
    </p:spTree>
    <p:extLst>
      <p:ext uri="{BB962C8B-B14F-4D97-AF65-F5344CB8AC3E}">
        <p14:creationId xmlns:p14="http://schemas.microsoft.com/office/powerpoint/2010/main" val="42026970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9D16950-7151-40FF-A959-CC99E2E213AF}" type="slidenum">
              <a:rPr lang="nb-NO" altLang="sv-SE"/>
              <a:pPr/>
              <a:t>‹#›</a:t>
            </a:fld>
            <a:endParaRPr lang="nb-NO" altLang="sv-SE"/>
          </a:p>
        </p:txBody>
      </p:sp>
    </p:spTree>
    <p:extLst>
      <p:ext uri="{BB962C8B-B14F-4D97-AF65-F5344CB8AC3E}">
        <p14:creationId xmlns:p14="http://schemas.microsoft.com/office/powerpoint/2010/main" val="29346776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455B9F-C97E-45DB-9D69-D4EB77FDCD92}" type="slidenum">
              <a:rPr lang="nb-NO" altLang="sv-SE"/>
              <a:pPr/>
              <a:t>‹#›</a:t>
            </a:fld>
            <a:endParaRPr lang="nb-NO" altLang="sv-SE"/>
          </a:p>
        </p:txBody>
      </p:sp>
    </p:spTree>
    <p:extLst>
      <p:ext uri="{BB962C8B-B14F-4D97-AF65-F5344CB8AC3E}">
        <p14:creationId xmlns:p14="http://schemas.microsoft.com/office/powerpoint/2010/main" val="22690762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723F1D-D797-42B5-9732-76299440708C}" type="slidenum">
              <a:rPr lang="nb-NO" altLang="sv-SE"/>
              <a:pPr/>
              <a:t>‹#›</a:t>
            </a:fld>
            <a:endParaRPr lang="nb-NO" altLang="sv-SE"/>
          </a:p>
        </p:txBody>
      </p:sp>
    </p:spTree>
    <p:extLst>
      <p:ext uri="{BB962C8B-B14F-4D97-AF65-F5344CB8AC3E}">
        <p14:creationId xmlns:p14="http://schemas.microsoft.com/office/powerpoint/2010/main" val="3422222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b-NO" noProof="0" smtClean="0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C9CE48-F92B-40B1-A067-6F3F1C4BA4FF}" type="slidenum">
              <a:rPr lang="nb-NO" altLang="sv-SE"/>
              <a:pPr/>
              <a:t>‹#›</a:t>
            </a:fld>
            <a:endParaRPr lang="nb-NO" altLang="sv-SE"/>
          </a:p>
        </p:txBody>
      </p:sp>
    </p:spTree>
    <p:extLst>
      <p:ext uri="{BB962C8B-B14F-4D97-AF65-F5344CB8AC3E}">
        <p14:creationId xmlns:p14="http://schemas.microsoft.com/office/powerpoint/2010/main" val="35984764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7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b-NO" smtClean="0"/>
              <a:t>Click to edit Master title style</a:t>
            </a:r>
          </a:p>
        </p:txBody>
      </p:sp>
      <p:sp>
        <p:nvSpPr>
          <p:cNvPr id="4167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smtClean="0"/>
              <a:t>Click to edit Master text styles</a:t>
            </a:r>
          </a:p>
          <a:p>
            <a:pPr lvl="1"/>
            <a:r>
              <a:rPr lang="nb-NO" smtClean="0"/>
              <a:t>Second level</a:t>
            </a:r>
          </a:p>
          <a:p>
            <a:pPr lvl="2"/>
            <a:r>
              <a:rPr lang="nb-NO" smtClean="0"/>
              <a:t>Third level</a:t>
            </a:r>
          </a:p>
          <a:p>
            <a:pPr lvl="3"/>
            <a:r>
              <a:rPr lang="nb-NO" smtClean="0"/>
              <a:t>Fourth level</a:t>
            </a:r>
          </a:p>
          <a:p>
            <a:pPr lvl="4"/>
            <a:r>
              <a:rPr lang="nb-NO" smtClean="0"/>
              <a:t>Fifth level</a:t>
            </a:r>
          </a:p>
        </p:txBody>
      </p:sp>
      <p:sp>
        <p:nvSpPr>
          <p:cNvPr id="4167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4167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4167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1pPr>
          </a:lstStyle>
          <a:p>
            <a:fld id="{D7B888F5-B35A-43C6-A23A-768B9E6370E1}" type="slidenum">
              <a:rPr lang="nb-NO" altLang="sv-SE"/>
              <a:pPr/>
              <a:t>‹#›</a:t>
            </a:fld>
            <a:endParaRPr lang="nb-NO" altLang="sv-SE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42" r:id="rId1"/>
    <p:sldLayoutId id="2147483843" r:id="rId2"/>
    <p:sldLayoutId id="2147483844" r:id="rId3"/>
    <p:sldLayoutId id="2147483845" r:id="rId4"/>
    <p:sldLayoutId id="2147483846" r:id="rId5"/>
    <p:sldLayoutId id="2147483847" r:id="rId6"/>
    <p:sldLayoutId id="2147483848" r:id="rId7"/>
    <p:sldLayoutId id="2147483849" r:id="rId8"/>
    <p:sldLayoutId id="2147483850" r:id="rId9"/>
    <p:sldLayoutId id="2147483851" r:id="rId10"/>
    <p:sldLayoutId id="2147483852" r:id="rId11"/>
    <p:sldLayoutId id="2147483853" r:id="rId12"/>
    <p:sldLayoutId id="2147483854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MS PGothic" pitchFamily="34" charset="-128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ea typeface="MS PGothic" pitchFamily="34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ea typeface="MS PGothic" pitchFamily="34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ea typeface="MS PGothic" pitchFamily="34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ea typeface="MS PGothic" pitchFamily="34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sv-SE" smtClean="0"/>
              <a:t>Klikk for å redigere tittelstil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34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sv-SE" smtClean="0"/>
              <a:t>Klikk for å redigere tekststiler i malen</a:t>
            </a:r>
          </a:p>
          <a:p>
            <a:pPr lvl="1"/>
            <a:r>
              <a:rPr lang="nb-NO" altLang="sv-SE" smtClean="0"/>
              <a:t>Andre nivå</a:t>
            </a:r>
          </a:p>
          <a:p>
            <a:pPr lvl="2"/>
            <a:r>
              <a:rPr lang="nb-NO" altLang="sv-SE" smtClean="0"/>
              <a:t>Tredje nivå</a:t>
            </a:r>
          </a:p>
          <a:p>
            <a:pPr lvl="3"/>
            <a:r>
              <a:rPr lang="nb-NO" altLang="sv-SE" smtClean="0"/>
              <a:t>Fjerde nivå</a:t>
            </a:r>
          </a:p>
          <a:p>
            <a:pPr lvl="4"/>
            <a:r>
              <a:rPr lang="nb-NO" altLang="sv-SE" smtClean="0"/>
              <a:t>Femte nivå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68313" y="6021388"/>
            <a:ext cx="2951162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900">
                <a:solidFill>
                  <a:srgbClr val="808080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68313" y="6245225"/>
            <a:ext cx="5256212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338D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nb-NO"/>
              <a:t>Else Marit I Suso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88125" y="5949950"/>
            <a:ext cx="2133600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08080"/>
                </a:solidFill>
                <a:latin typeface="Calibri" pitchFamily="34" charset="0"/>
              </a:defRPr>
            </a:lvl1pPr>
          </a:lstStyle>
          <a:p>
            <a:fld id="{8AA88285-6942-4761-B301-4B242116F511}" type="slidenum">
              <a:rPr lang="nb-NO" altLang="sv-SE"/>
              <a:pPr/>
              <a:t>‹#›</a:t>
            </a:fld>
            <a:endParaRPr lang="nb-NO" altLang="sv-SE"/>
          </a:p>
        </p:txBody>
      </p:sp>
      <p:pic>
        <p:nvPicPr>
          <p:cNvPr id="15367" name="Picture 7" descr="HSØ_symbol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6125" y="6237288"/>
            <a:ext cx="382588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Picture 8" descr="OUS_logo_RGB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6092825"/>
            <a:ext cx="1946275" cy="40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9" name="Line 9"/>
          <p:cNvSpPr>
            <a:spLocks noChangeShapeType="1"/>
          </p:cNvSpPr>
          <p:nvPr/>
        </p:nvSpPr>
        <p:spPr bwMode="auto">
          <a:xfrm flipV="1">
            <a:off x="8172450" y="6092825"/>
            <a:ext cx="0" cy="765175"/>
          </a:xfrm>
          <a:prstGeom prst="line">
            <a:avLst/>
          </a:prstGeom>
          <a:noFill/>
          <a:ln w="9525">
            <a:solidFill>
              <a:srgbClr val="00338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  <p:sldLayoutId id="2147483856" r:id="rId2"/>
    <p:sldLayoutId id="2147483857" r:id="rId3"/>
    <p:sldLayoutId id="2147483858" r:id="rId4"/>
    <p:sldLayoutId id="2147483859" r:id="rId5"/>
    <p:sldLayoutId id="2147483860" r:id="rId6"/>
    <p:sldLayoutId id="2147483861" r:id="rId7"/>
    <p:sldLayoutId id="2147483862" r:id="rId8"/>
    <p:sldLayoutId id="2147483863" r:id="rId9"/>
    <p:sldLayoutId id="2147483864" r:id="rId10"/>
    <p:sldLayoutId id="2147483865" r:id="rId11"/>
    <p:sldLayoutId id="2147483866" r:id="rId12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338D"/>
          </a:solidFill>
          <a:latin typeface="+mj-lt"/>
          <a:ea typeface="MS PGothic" pitchFamily="34" charset="-128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338D"/>
          </a:solidFill>
          <a:latin typeface="Calibri" pitchFamily="34" charset="0"/>
          <a:ea typeface="MS PGothic" pitchFamily="34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338D"/>
          </a:solidFill>
          <a:latin typeface="Calibri" pitchFamily="34" charset="0"/>
          <a:ea typeface="MS PGothic" pitchFamily="34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338D"/>
          </a:solidFill>
          <a:latin typeface="Calibri" pitchFamily="34" charset="0"/>
          <a:ea typeface="MS PGothic" pitchFamily="34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338D"/>
          </a:solidFill>
          <a:latin typeface="Calibri" pitchFamily="34" charset="0"/>
          <a:ea typeface="MS PGothic" pitchFamily="34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00338D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00338D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00338D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00338D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0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1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7.e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Content Placeholder 3" descr="_65065334_m1320895-t_lymphocytes_and_cancer_cell,_sem-sp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225" y="2130425"/>
            <a:ext cx="5508625" cy="309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98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9388" y="836613"/>
            <a:ext cx="8820150" cy="720725"/>
          </a:xfrm>
        </p:spPr>
        <p:txBody>
          <a:bodyPr/>
          <a:lstStyle/>
          <a:p>
            <a:pPr eaLnBrk="1" hangingPunct="1"/>
            <a:r>
              <a:rPr lang="nb-NO" altLang="sv-SE" sz="4800" smtClean="0"/>
              <a:t>Telomerase as target for cancer immunotherapy </a:t>
            </a:r>
            <a:r>
              <a:rPr lang="nb-NO" altLang="sv-SE" smtClean="0"/>
              <a:t> </a:t>
            </a:r>
            <a:endParaRPr lang="en-GB" altLang="sv-SE" smtClean="0"/>
          </a:p>
        </p:txBody>
      </p:sp>
      <p:sp>
        <p:nvSpPr>
          <p:cNvPr id="29699" name="Rectangle 4"/>
          <p:cNvSpPr>
            <a:spLocks noChangeArrowheads="1"/>
          </p:cNvSpPr>
          <p:nvPr/>
        </p:nvSpPr>
        <p:spPr bwMode="auto">
          <a:xfrm>
            <a:off x="2212975" y="188913"/>
            <a:ext cx="4572000" cy="578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GB" altLang="sv-SE" sz="4400">
              <a:solidFill>
                <a:schemeClr val="tx1"/>
              </a:solidFill>
              <a:latin typeface="Tahoma" pitchFamily="34" charset="0"/>
            </a:endParaRPr>
          </a:p>
          <a:p>
            <a:pPr eaLnBrk="1" hangingPunct="1">
              <a:spcBef>
                <a:spcPct val="50000"/>
              </a:spcBef>
            </a:pPr>
            <a:endParaRPr lang="en-GB" altLang="sv-SE" sz="4400">
              <a:solidFill>
                <a:schemeClr val="tx1"/>
              </a:solidFill>
              <a:latin typeface="Tahoma" pitchFamily="34" charset="0"/>
            </a:endParaRPr>
          </a:p>
          <a:p>
            <a:pPr eaLnBrk="1" hangingPunct="1">
              <a:spcBef>
                <a:spcPct val="50000"/>
              </a:spcBef>
            </a:pPr>
            <a:endParaRPr lang="en-GB" altLang="sv-SE" sz="4400">
              <a:solidFill>
                <a:schemeClr val="tx1"/>
              </a:solidFill>
              <a:latin typeface="Tahoma" pitchFamily="34" charset="0"/>
            </a:endParaRPr>
          </a:p>
          <a:p>
            <a:pPr eaLnBrk="1" hangingPunct="1">
              <a:spcBef>
                <a:spcPct val="50000"/>
              </a:spcBef>
            </a:pPr>
            <a:endParaRPr lang="en-GB" altLang="sv-SE" sz="4400">
              <a:solidFill>
                <a:schemeClr val="tx1"/>
              </a:solidFill>
              <a:latin typeface="Tahoma" pitchFamily="34" charset="0"/>
            </a:endParaRPr>
          </a:p>
          <a:p>
            <a:pPr eaLnBrk="1" hangingPunct="1">
              <a:spcBef>
                <a:spcPct val="50000"/>
              </a:spcBef>
            </a:pPr>
            <a:endParaRPr lang="en-GB" altLang="sv-SE" sz="4400">
              <a:solidFill>
                <a:schemeClr val="tx1"/>
              </a:solidFill>
              <a:latin typeface="Tahoma" pitchFamily="34" charset="0"/>
            </a:endParaRPr>
          </a:p>
          <a:p>
            <a:pPr eaLnBrk="1" hangingPunct="1">
              <a:spcBef>
                <a:spcPct val="50000"/>
              </a:spcBef>
            </a:pPr>
            <a:endParaRPr lang="en-GB" altLang="sv-SE" sz="4400">
              <a:solidFill>
                <a:schemeClr val="tx1"/>
              </a:solidFill>
              <a:latin typeface="Tahoma" pitchFamily="34" charset="0"/>
            </a:endParaRPr>
          </a:p>
        </p:txBody>
      </p:sp>
      <p:sp>
        <p:nvSpPr>
          <p:cNvPr id="29700" name="Text Box 5"/>
          <p:cNvSpPr txBox="1">
            <a:spLocks noChangeArrowheads="1"/>
          </p:cNvSpPr>
          <p:nvPr/>
        </p:nvSpPr>
        <p:spPr bwMode="auto">
          <a:xfrm>
            <a:off x="1320800" y="5253038"/>
            <a:ext cx="635793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nb-NO" altLang="sv-SE" sz="2400">
                <a:solidFill>
                  <a:schemeClr val="tx1"/>
                </a:solidFill>
                <a:latin typeface="Tahoma" pitchFamily="34" charset="0"/>
              </a:rPr>
              <a:t>Jon Amund Kyte MD PhD</a:t>
            </a:r>
          </a:p>
          <a:p>
            <a:pPr algn="ctr">
              <a:lnSpc>
                <a:spcPct val="120000"/>
              </a:lnSpc>
            </a:pPr>
            <a:r>
              <a:rPr lang="nb-NO" altLang="sv-SE" sz="1800">
                <a:solidFill>
                  <a:schemeClr val="tx1"/>
                </a:solidFill>
                <a:latin typeface="Tahoma" pitchFamily="34" charset="0"/>
              </a:rPr>
              <a:t>Dept of Oncology, Oslo University Hospital Radiumhospitalet</a:t>
            </a:r>
          </a:p>
          <a:p>
            <a:pPr algn="ctr"/>
            <a:r>
              <a:rPr lang="nb-NO" altLang="sv-SE" sz="1800" i="1">
                <a:solidFill>
                  <a:schemeClr val="tx2"/>
                </a:solidFill>
                <a:latin typeface="Tahoma" pitchFamily="34" charset="0"/>
              </a:rPr>
              <a:t>Riga May 25th 2014</a:t>
            </a:r>
            <a:endParaRPr lang="en-US" altLang="sv-SE" sz="1800" i="1">
              <a:solidFill>
                <a:schemeClr val="tx2"/>
              </a:solidFill>
              <a:latin typeface="Tahoma" pitchFamily="34" charset="0"/>
            </a:endParaRPr>
          </a:p>
          <a:p>
            <a:pPr algn="ctr">
              <a:lnSpc>
                <a:spcPct val="120000"/>
              </a:lnSpc>
            </a:pPr>
            <a:endParaRPr lang="nb-NO" altLang="sv-SE" sz="1800">
              <a:solidFill>
                <a:schemeClr val="tx1"/>
              </a:solidFill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4" descr="Fig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0" t="58794" r="6662" b="1930"/>
          <a:stretch>
            <a:fillRect/>
          </a:stretch>
        </p:blipFill>
        <p:spPr bwMode="auto">
          <a:xfrm>
            <a:off x="1979613" y="1628775"/>
            <a:ext cx="5183187" cy="410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1461" name="Rectangle 5"/>
          <p:cNvSpPr>
            <a:spLocks noChangeArrowheads="1"/>
          </p:cNvSpPr>
          <p:nvPr/>
        </p:nvSpPr>
        <p:spPr bwMode="auto">
          <a:xfrm>
            <a:off x="250825" y="188913"/>
            <a:ext cx="8662988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nb-NO" sz="3200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+mn-ea"/>
              </a:rPr>
              <a:t>NSCLC CTN-2000</a:t>
            </a:r>
            <a:br>
              <a:rPr lang="nb-NO" sz="3200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+mn-ea"/>
              </a:rPr>
            </a:br>
            <a:r>
              <a:rPr lang="nb-NO" sz="36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+mn-ea"/>
              </a:rPr>
              <a:t>Increased survival in immune responders</a:t>
            </a:r>
            <a:endParaRPr lang="en-US" sz="360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  <a:ea typeface="+mn-ea"/>
            </a:endParaRPr>
          </a:p>
        </p:txBody>
      </p:sp>
      <p:sp>
        <p:nvSpPr>
          <p:cNvPr id="531462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755650" y="5734050"/>
            <a:ext cx="8208963" cy="638175"/>
          </a:xfrm>
        </p:spPr>
        <p:txBody>
          <a:bodyPr/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sv-SE" sz="2400" smtClean="0"/>
              <a:t>Median survival 19 months versus 3.5 months (p&lt;0.001)</a:t>
            </a:r>
          </a:p>
        </p:txBody>
      </p:sp>
      <p:sp>
        <p:nvSpPr>
          <p:cNvPr id="38916" name="Rectangle 7"/>
          <p:cNvSpPr>
            <a:spLocks noChangeArrowheads="1"/>
          </p:cNvSpPr>
          <p:nvPr/>
        </p:nvSpPr>
        <p:spPr bwMode="auto">
          <a:xfrm>
            <a:off x="3563938" y="6237288"/>
            <a:ext cx="54356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en-US" altLang="sv-SE" sz="1800" b="1">
                <a:solidFill>
                  <a:schemeClr val="tx1"/>
                </a:solidFill>
              </a:rPr>
              <a:t>Brunsvig &amp; Kyte et al, Clinical Cancer Research 2011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4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60350"/>
            <a:ext cx="8229600" cy="1371600"/>
          </a:xfrm>
        </p:spPr>
        <p:txBody>
          <a:bodyPr/>
          <a:lstStyle/>
          <a:p>
            <a:pPr eaLnBrk="1" hangingPunct="1">
              <a:defRPr/>
            </a:pPr>
            <a:r>
              <a:rPr lang="nb-NO" dirty="0" smtClean="0">
                <a:ea typeface="+mj-ea"/>
                <a:cs typeface="+mj-cs"/>
              </a:rPr>
              <a:t>GV1001 NSCLC phase II trial</a:t>
            </a:r>
            <a:endParaRPr lang="en-US" dirty="0" smtClean="0">
              <a:ea typeface="+mj-ea"/>
              <a:cs typeface="+mj-cs"/>
            </a:endParaRPr>
          </a:p>
        </p:txBody>
      </p:sp>
      <p:sp>
        <p:nvSpPr>
          <p:cNvPr id="529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12875"/>
            <a:ext cx="822960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GB" sz="2800" dirty="0" smtClean="0">
                <a:ea typeface="+mn-ea"/>
                <a:cs typeface="+mn-cs"/>
              </a:rPr>
              <a:t>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GB" sz="2800" dirty="0" smtClean="0">
                <a:ea typeface="+mn-ea"/>
                <a:cs typeface="+mn-cs"/>
              </a:rPr>
              <a:t>Study design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GB" sz="2400" dirty="0" smtClean="0">
                <a:ea typeface="ＭＳ Ｐゴシック" charset="0"/>
              </a:rPr>
              <a:t>23 inoperable stage III patients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GB" sz="2400" dirty="0" smtClean="0">
                <a:ea typeface="ＭＳ Ｐゴシック" charset="0"/>
              </a:rPr>
              <a:t>Radiotherapy (2 </a:t>
            </a:r>
            <a:r>
              <a:rPr lang="en-GB" sz="2400" dirty="0" err="1" smtClean="0">
                <a:ea typeface="ＭＳ Ｐゴシック" charset="0"/>
              </a:rPr>
              <a:t>Gy</a:t>
            </a:r>
            <a:r>
              <a:rPr lang="en-GB" sz="2400" dirty="0" smtClean="0">
                <a:ea typeface="ＭＳ Ｐゴシック" charset="0"/>
              </a:rPr>
              <a:t> x 30) and weekly </a:t>
            </a:r>
            <a:r>
              <a:rPr lang="en-GB" sz="2400" dirty="0" err="1" smtClean="0">
                <a:ea typeface="ＭＳ Ｐゴシック" charset="0"/>
              </a:rPr>
              <a:t>docetaxel</a:t>
            </a:r>
            <a:r>
              <a:rPr lang="en-GB" sz="2400" dirty="0" smtClean="0">
                <a:ea typeface="ＭＳ Ｐゴシック" charset="0"/>
              </a:rPr>
              <a:t> (20mg/m2), followed by GV1001 vaccination </a:t>
            </a:r>
          </a:p>
          <a:p>
            <a:pPr lvl="1" eaLnBrk="1" hangingPunct="1">
              <a:lnSpc>
                <a:spcPct val="90000"/>
              </a:lnSpc>
              <a:defRPr/>
            </a:pPr>
            <a:endParaRPr lang="en-GB" sz="2400" dirty="0" smtClean="0"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GB" sz="2800" dirty="0" smtClean="0">
                <a:ea typeface="+mn-ea"/>
                <a:cs typeface="+mn-cs"/>
              </a:rPr>
              <a:t>Results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GB" sz="2400" dirty="0" smtClean="0">
                <a:ea typeface="ＭＳ Ｐゴシック" charset="0"/>
              </a:rPr>
              <a:t>No serious toxicity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nb-NO" sz="2400" dirty="0" smtClean="0">
                <a:solidFill>
                  <a:schemeClr val="tx2"/>
                </a:solidFill>
                <a:ea typeface="ＭＳ Ｐゴシック" charset="0"/>
              </a:rPr>
              <a:t>Immune response in 16/23 patients (16/20 PP)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nb-NO" sz="2400" dirty="0" err="1" smtClean="0">
                <a:solidFill>
                  <a:schemeClr val="tx2"/>
                </a:solidFill>
                <a:ea typeface="ＭＳ Ｐゴシック" charset="0"/>
              </a:rPr>
              <a:t>Prolonged</a:t>
            </a:r>
            <a:r>
              <a:rPr lang="nb-NO" sz="2400" dirty="0" smtClean="0">
                <a:solidFill>
                  <a:schemeClr val="tx2"/>
                </a:solidFill>
                <a:ea typeface="ＭＳ Ｐゴシック" charset="0"/>
              </a:rPr>
              <a:t> </a:t>
            </a:r>
            <a:r>
              <a:rPr lang="nb-NO" sz="2400" dirty="0">
                <a:solidFill>
                  <a:schemeClr val="tx2"/>
                </a:solidFill>
                <a:ea typeface="ＭＳ Ｐゴシック" charset="0"/>
              </a:rPr>
              <a:t>P</a:t>
            </a:r>
            <a:r>
              <a:rPr lang="nb-NO" sz="2400" dirty="0" smtClean="0">
                <a:solidFill>
                  <a:schemeClr val="tx2"/>
                </a:solidFill>
                <a:ea typeface="ＭＳ Ｐゴシック" charset="0"/>
              </a:rPr>
              <a:t>FS for immune </a:t>
            </a:r>
            <a:r>
              <a:rPr lang="nb-NO" sz="2400" dirty="0" err="1" smtClean="0">
                <a:solidFill>
                  <a:schemeClr val="tx2"/>
                </a:solidFill>
                <a:ea typeface="ＭＳ Ｐゴシック" charset="0"/>
              </a:rPr>
              <a:t>responders</a:t>
            </a:r>
            <a:endParaRPr lang="en-GB" sz="2400" dirty="0" smtClean="0">
              <a:ea typeface="ＭＳ Ｐゴシック" charset="0"/>
            </a:endParaRPr>
          </a:p>
          <a:p>
            <a:pPr lvl="1" eaLnBrk="1" hangingPunct="1">
              <a:lnSpc>
                <a:spcPct val="90000"/>
              </a:lnSpc>
              <a:defRPr/>
            </a:pPr>
            <a:endParaRPr lang="en-US" sz="2400" dirty="0" smtClean="0">
              <a:ea typeface="ＭＳ Ｐゴシック" charset="0"/>
            </a:endParaRPr>
          </a:p>
        </p:txBody>
      </p:sp>
      <p:sp>
        <p:nvSpPr>
          <p:cNvPr id="39939" name="Rectangle 4"/>
          <p:cNvSpPr>
            <a:spLocks noChangeArrowheads="1"/>
          </p:cNvSpPr>
          <p:nvPr/>
        </p:nvSpPr>
        <p:spPr bwMode="auto">
          <a:xfrm>
            <a:off x="3492500" y="6021388"/>
            <a:ext cx="54356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en-US" altLang="sv-SE" sz="1800" b="1">
                <a:solidFill>
                  <a:schemeClr val="tx1"/>
                </a:solidFill>
              </a:rPr>
              <a:t>Brunsvig &amp; Kyte et al, Clinical Cancer Research 2011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nb-NO" smtClean="0">
                <a:ea typeface="+mj-ea"/>
                <a:cs typeface="+mj-cs"/>
              </a:rPr>
              <a:t>GV1001 melanoma trial</a:t>
            </a:r>
            <a:endParaRPr lang="en-US" smtClean="0">
              <a:ea typeface="+mj-ea"/>
              <a:cs typeface="+mj-cs"/>
            </a:endParaRPr>
          </a:p>
        </p:txBody>
      </p:sp>
      <p:sp>
        <p:nvSpPr>
          <p:cNvPr id="396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52488" y="2106613"/>
            <a:ext cx="8291512" cy="4751387"/>
          </a:xfrm>
        </p:spPr>
        <p:txBody>
          <a:bodyPr/>
          <a:lstStyle/>
          <a:p>
            <a:pPr eaLnBrk="1" hangingPunct="1">
              <a:defRPr/>
            </a:pPr>
            <a:r>
              <a:rPr lang="nb-NO" dirty="0" err="1" smtClean="0">
                <a:ea typeface="+mn-ea"/>
                <a:cs typeface="+mn-cs"/>
              </a:rPr>
              <a:t>Study</a:t>
            </a:r>
            <a:r>
              <a:rPr lang="nb-NO" dirty="0" smtClean="0">
                <a:ea typeface="+mn-ea"/>
                <a:cs typeface="+mn-cs"/>
              </a:rPr>
              <a:t> design: </a:t>
            </a:r>
            <a:r>
              <a:rPr lang="nb-NO" dirty="0" err="1" smtClean="0">
                <a:ea typeface="+mn-ea"/>
                <a:cs typeface="+mn-cs"/>
              </a:rPr>
              <a:t>Combine</a:t>
            </a:r>
            <a:r>
              <a:rPr lang="nb-NO" dirty="0" smtClean="0">
                <a:ea typeface="+mn-ea"/>
                <a:cs typeface="+mn-cs"/>
              </a:rPr>
              <a:t> </a:t>
            </a:r>
            <a:r>
              <a:rPr lang="nb-NO" dirty="0" err="1" smtClean="0">
                <a:ea typeface="+mn-ea"/>
                <a:cs typeface="+mn-cs"/>
              </a:rPr>
              <a:t>chemo</a:t>
            </a:r>
            <a:r>
              <a:rPr lang="nb-NO" dirty="0" smtClean="0">
                <a:ea typeface="+mn-ea"/>
                <a:cs typeface="+mn-cs"/>
              </a:rPr>
              <a:t> &amp; </a:t>
            </a:r>
            <a:r>
              <a:rPr lang="nb-NO" dirty="0" err="1" smtClean="0">
                <a:ea typeface="+mn-ea"/>
                <a:cs typeface="+mn-cs"/>
              </a:rPr>
              <a:t>vaccine</a:t>
            </a:r>
            <a:endParaRPr lang="nb-NO" dirty="0" smtClean="0">
              <a:ea typeface="+mn-ea"/>
              <a:cs typeface="+mn-cs"/>
            </a:endParaRPr>
          </a:p>
          <a:p>
            <a:pPr lvl="1" eaLnBrk="1" hangingPunct="1">
              <a:defRPr/>
            </a:pPr>
            <a:r>
              <a:rPr lang="nb-NO" dirty="0" err="1" smtClean="0">
                <a:ea typeface="ＭＳ Ｐゴシック" charset="0"/>
              </a:rPr>
              <a:t>Temozolomide</a:t>
            </a:r>
            <a:r>
              <a:rPr lang="nb-NO" dirty="0" smtClean="0">
                <a:ea typeface="ＭＳ Ｐゴシック" charset="0"/>
              </a:rPr>
              <a:t> + GV1001</a:t>
            </a:r>
          </a:p>
          <a:p>
            <a:pPr lvl="1" eaLnBrk="1" hangingPunct="1">
              <a:defRPr/>
            </a:pPr>
            <a:r>
              <a:rPr lang="nb-NO" dirty="0" smtClean="0">
                <a:ea typeface="ＭＳ Ｐゴシック" charset="0"/>
              </a:rPr>
              <a:t>Stage IV melanoma</a:t>
            </a:r>
          </a:p>
          <a:p>
            <a:pPr lvl="1" eaLnBrk="1" hangingPunct="1">
              <a:defRPr/>
            </a:pPr>
            <a:r>
              <a:rPr lang="nb-NO" dirty="0" smtClean="0">
                <a:ea typeface="ＭＳ Ｐゴシック" charset="0"/>
              </a:rPr>
              <a:t>25 </a:t>
            </a:r>
            <a:r>
              <a:rPr lang="nb-NO" dirty="0" err="1" smtClean="0">
                <a:ea typeface="ＭＳ Ｐゴシック" charset="0"/>
              </a:rPr>
              <a:t>patients</a:t>
            </a:r>
            <a:endParaRPr lang="nb-NO" dirty="0" smtClean="0">
              <a:ea typeface="ＭＳ Ｐゴシック" charset="0"/>
            </a:endParaRPr>
          </a:p>
          <a:p>
            <a:pPr lvl="2" eaLnBrk="1" hangingPunct="1">
              <a:defRPr/>
            </a:pPr>
            <a:r>
              <a:rPr lang="nb-NO" dirty="0" smtClean="0">
                <a:ea typeface="ＭＳ Ｐゴシック" charset="0"/>
              </a:rPr>
              <a:t>Advanced </a:t>
            </a:r>
            <a:r>
              <a:rPr lang="nb-NO" dirty="0" err="1" smtClean="0">
                <a:ea typeface="ＭＳ Ｐゴシック" charset="0"/>
              </a:rPr>
              <a:t>disease</a:t>
            </a:r>
            <a:r>
              <a:rPr lang="nb-NO" dirty="0" smtClean="0">
                <a:ea typeface="ＭＳ Ｐゴシック" charset="0"/>
              </a:rPr>
              <a:t>: 16 M1C , 9 M1B</a:t>
            </a:r>
          </a:p>
          <a:p>
            <a:pPr eaLnBrk="1" hangingPunct="1">
              <a:defRPr/>
            </a:pPr>
            <a:endParaRPr lang="nb-NO" dirty="0" smtClean="0">
              <a:ea typeface="+mn-ea"/>
              <a:cs typeface="+mn-cs"/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lang="en-US" dirty="0" smtClean="0">
              <a:ea typeface="+mn-ea"/>
              <a:cs typeface="+mn-cs"/>
            </a:endParaRPr>
          </a:p>
        </p:txBody>
      </p:sp>
      <p:sp>
        <p:nvSpPr>
          <p:cNvPr id="40963" name="Rectangle 4"/>
          <p:cNvSpPr>
            <a:spLocks noChangeArrowheads="1"/>
          </p:cNvSpPr>
          <p:nvPr/>
        </p:nvSpPr>
        <p:spPr bwMode="auto">
          <a:xfrm>
            <a:off x="3995738" y="5516563"/>
            <a:ext cx="47513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en-US" altLang="sv-SE" sz="2000" b="1">
                <a:solidFill>
                  <a:schemeClr val="tx1"/>
                </a:solidFill>
              </a:rPr>
              <a:t>Kyte et al, Clinical Cancer Research 2011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0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33375"/>
            <a:ext cx="8820150" cy="1143000"/>
          </a:xfrm>
        </p:spPr>
        <p:txBody>
          <a:bodyPr/>
          <a:lstStyle/>
          <a:p>
            <a:pPr eaLnBrk="1" hangingPunct="1">
              <a:defRPr/>
            </a:pPr>
            <a:r>
              <a:rPr lang="nb-NO" sz="3200" i="1" smtClean="0">
                <a:ea typeface="+mj-ea"/>
                <a:cs typeface="+mj-cs"/>
              </a:rPr>
              <a:t>Temozolomide+GV1001 in stage IV melanoma</a:t>
            </a:r>
            <a:r>
              <a:rPr lang="nb-NO" sz="3200" smtClean="0">
                <a:ea typeface="+mj-ea"/>
                <a:cs typeface="+mj-cs"/>
              </a:rPr>
              <a:t/>
            </a:r>
            <a:br>
              <a:rPr lang="nb-NO" sz="3200" smtClean="0">
                <a:ea typeface="+mj-ea"/>
                <a:cs typeface="+mj-cs"/>
              </a:rPr>
            </a:br>
            <a:r>
              <a:rPr lang="nb-NO" sz="4000" smtClean="0">
                <a:ea typeface="+mj-ea"/>
                <a:cs typeface="+mj-cs"/>
              </a:rPr>
              <a:t>Immune response in 18/23 patients</a:t>
            </a:r>
            <a:endParaRPr lang="en-US" sz="4000" smtClean="0">
              <a:ea typeface="+mj-ea"/>
              <a:cs typeface="+mj-cs"/>
            </a:endParaRPr>
          </a:p>
        </p:txBody>
      </p:sp>
      <p:graphicFrame>
        <p:nvGraphicFramePr>
          <p:cNvPr id="41986" name="Object 3"/>
          <p:cNvGraphicFramePr>
            <a:graphicFrameLocks noChangeAspect="1"/>
          </p:cNvGraphicFramePr>
          <p:nvPr>
            <p:ph idx="1"/>
          </p:nvPr>
        </p:nvGraphicFramePr>
        <p:xfrm>
          <a:off x="395288" y="1773238"/>
          <a:ext cx="8199437" cy="424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88" name="Chart" r:id="rId3" imgW="8343900" imgH="4610100" progId="Excel.Chart.8">
                  <p:embed/>
                </p:oleObj>
              </mc:Choice>
              <mc:Fallback>
                <p:oleObj name="Chart" r:id="rId3" imgW="8343900" imgH="4610100" progId="Excel.Chart.8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6139"/>
                      <a:stretch>
                        <a:fillRect/>
                      </a:stretch>
                    </p:blipFill>
                    <p:spPr bwMode="auto">
                      <a:xfrm>
                        <a:off x="395288" y="1773238"/>
                        <a:ext cx="8199437" cy="4248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5076" name="Text Box 4"/>
          <p:cNvSpPr txBox="1">
            <a:spLocks noChangeArrowheads="1"/>
          </p:cNvSpPr>
          <p:nvPr/>
        </p:nvSpPr>
        <p:spPr bwMode="auto">
          <a:xfrm>
            <a:off x="0" y="6165850"/>
            <a:ext cx="9039225" cy="3841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 lvl="1" algn="ctr" eaLnBrk="1" hangingPunct="1">
              <a:lnSpc>
                <a:spcPct val="80000"/>
              </a:lnSpc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None/>
              <a:defRPr/>
            </a:pPr>
            <a:r>
              <a:rPr lang="nb-NO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</a:rPr>
              <a:t>Higher immune response rate than in any GV1001 monotherapy trial</a:t>
            </a:r>
            <a:endParaRPr lang="en-US" sz="240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ea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3009" name="Object 2"/>
          <p:cNvGraphicFramePr>
            <a:graphicFrameLocks noChangeAspect="1"/>
          </p:cNvGraphicFramePr>
          <p:nvPr>
            <p:ph idx="1"/>
          </p:nvPr>
        </p:nvGraphicFramePr>
        <p:xfrm>
          <a:off x="438150" y="1333500"/>
          <a:ext cx="8135938" cy="4903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12" name="Chart" r:id="rId3" imgW="5905500" imgH="3568700" progId="Excel.Chart.8">
                  <p:embed/>
                </p:oleObj>
              </mc:Choice>
              <mc:Fallback>
                <p:oleObj name="Chart" r:id="rId3" imgW="5905500" imgH="3568700" progId="Excel.Char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8150" y="1333500"/>
                        <a:ext cx="8135938" cy="4903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010" name="Text Box 3"/>
          <p:cNvSpPr txBox="1">
            <a:spLocks noChangeArrowheads="1"/>
          </p:cNvSpPr>
          <p:nvPr/>
        </p:nvSpPr>
        <p:spPr bwMode="auto">
          <a:xfrm>
            <a:off x="1190625" y="541338"/>
            <a:ext cx="62261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nb-NO" altLang="sv-SE" sz="3200">
                <a:solidFill>
                  <a:schemeClr val="tx1"/>
                </a:solidFill>
                <a:latin typeface="Arial" pitchFamily="34" charset="0"/>
              </a:rPr>
              <a:t>Tumor regression in 5/25 patients</a:t>
            </a:r>
            <a:endParaRPr lang="en-US" altLang="sv-SE" sz="32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43011" name="Rectangle 4"/>
          <p:cNvSpPr>
            <a:spLocks noChangeArrowheads="1"/>
          </p:cNvSpPr>
          <p:nvPr/>
        </p:nvSpPr>
        <p:spPr bwMode="auto">
          <a:xfrm>
            <a:off x="5189538" y="6269038"/>
            <a:ext cx="35591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en-US" altLang="sv-SE" sz="2000" b="1">
                <a:solidFill>
                  <a:schemeClr val="tx1"/>
                </a:solidFill>
              </a:rPr>
              <a:t>Kyte et al, Clin Canc Res 2011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4033" name="Object 2"/>
          <p:cNvGraphicFramePr>
            <a:graphicFrameLocks noChangeAspect="1"/>
          </p:cNvGraphicFramePr>
          <p:nvPr>
            <p:ph idx="1"/>
          </p:nvPr>
        </p:nvGraphicFramePr>
        <p:xfrm>
          <a:off x="250825" y="2636838"/>
          <a:ext cx="8640763" cy="3032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37" name="Image" r:id="rId3" imgW="2561741" imgH="988911" progId="Photoshop.Image.8">
                  <p:embed/>
                </p:oleObj>
              </mc:Choice>
              <mc:Fallback>
                <p:oleObj name="Image" r:id="rId3" imgW="2561741" imgH="988911" progId="Photoshop.Image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2636838"/>
                        <a:ext cx="8640763" cy="3032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034" name="Text Box 3"/>
          <p:cNvSpPr txBox="1">
            <a:spLocks noChangeArrowheads="1"/>
          </p:cNvSpPr>
          <p:nvPr/>
        </p:nvSpPr>
        <p:spPr bwMode="auto">
          <a:xfrm>
            <a:off x="1692275" y="2203450"/>
            <a:ext cx="54498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nb-NO" altLang="sv-SE" sz="2400">
                <a:solidFill>
                  <a:schemeClr val="tx1"/>
                </a:solidFill>
                <a:latin typeface="Arial" pitchFamily="34" charset="0"/>
              </a:rPr>
              <a:t>Study entry			    Month 37</a:t>
            </a:r>
            <a:endParaRPr lang="en-US" altLang="sv-SE" sz="24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516100" name="Rectangle 4"/>
          <p:cNvSpPr>
            <a:spLocks noChangeArrowheads="1"/>
          </p:cNvSpPr>
          <p:nvPr/>
        </p:nvSpPr>
        <p:spPr bwMode="auto">
          <a:xfrm>
            <a:off x="0" y="549275"/>
            <a:ext cx="9144000" cy="1143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/>
          <a:p>
            <a:pPr algn="ctr" eaLnBrk="1" hangingPunct="1">
              <a:defRPr/>
            </a:pPr>
            <a:r>
              <a:rPr lang="nb-NO" sz="3200" i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+mn-ea"/>
              </a:rPr>
              <a:t>GV1001 + temozolomide</a:t>
            </a:r>
            <a:r>
              <a:rPr lang="nb-NO" sz="32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+mn-ea"/>
              </a:rPr>
              <a:t> </a:t>
            </a:r>
            <a:br>
              <a:rPr lang="nb-NO" sz="32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+mn-ea"/>
              </a:rPr>
            </a:br>
            <a:r>
              <a:rPr lang="nb-NO" sz="32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+mn-ea"/>
              </a:rPr>
              <a:t> </a:t>
            </a:r>
            <a:r>
              <a:rPr lang="nb-NO" sz="36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+mn-ea"/>
              </a:rPr>
              <a:t>Response in advanced melanoma patient</a:t>
            </a:r>
            <a:endParaRPr lang="en-US" sz="360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  <a:ea typeface="+mn-ea"/>
            </a:endParaRPr>
          </a:p>
        </p:txBody>
      </p:sp>
      <p:sp>
        <p:nvSpPr>
          <p:cNvPr id="44036" name="Rectangle 4"/>
          <p:cNvSpPr>
            <a:spLocks noChangeArrowheads="1"/>
          </p:cNvSpPr>
          <p:nvPr/>
        </p:nvSpPr>
        <p:spPr bwMode="auto">
          <a:xfrm>
            <a:off x="5189538" y="6269038"/>
            <a:ext cx="35591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en-US" altLang="sv-SE" sz="2000" b="1">
                <a:solidFill>
                  <a:schemeClr val="tx1"/>
                </a:solidFill>
              </a:rPr>
              <a:t>Kyte et al, Clin Canc Res 2011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2" descr="Fig 5a (P19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4" t="41895" r="16692" b="28583"/>
          <a:stretch>
            <a:fillRect/>
          </a:stretch>
        </p:blipFill>
        <p:spPr bwMode="auto">
          <a:xfrm>
            <a:off x="827088" y="1557338"/>
            <a:ext cx="7200900" cy="413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8" name="Text Box 3"/>
          <p:cNvSpPr txBox="1">
            <a:spLocks noChangeArrowheads="1"/>
          </p:cNvSpPr>
          <p:nvPr/>
        </p:nvSpPr>
        <p:spPr bwMode="auto">
          <a:xfrm>
            <a:off x="684213" y="188913"/>
            <a:ext cx="774065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nb-NO" altLang="sv-SE" i="1">
                <a:solidFill>
                  <a:schemeClr val="tx1"/>
                </a:solidFill>
                <a:latin typeface="Arial" pitchFamily="34" charset="0"/>
              </a:rPr>
              <a:t>GV1001 melanoma trial </a:t>
            </a:r>
            <a:r>
              <a:rPr lang="nb-NO" altLang="sv-SE">
                <a:solidFill>
                  <a:schemeClr val="tx1"/>
                </a:solidFill>
                <a:latin typeface="Arial" pitchFamily="34" charset="0"/>
              </a:rPr>
              <a:t>(Patient 19)</a:t>
            </a:r>
            <a:endParaRPr lang="nb-NO" altLang="sv-SE" i="1">
              <a:solidFill>
                <a:schemeClr val="tx1"/>
              </a:solidFill>
              <a:latin typeface="Arial" pitchFamily="34" charset="0"/>
            </a:endParaRPr>
          </a:p>
          <a:p>
            <a:pPr algn="ctr" eaLnBrk="1" hangingPunct="1"/>
            <a:r>
              <a:rPr lang="nb-NO" altLang="sv-SE" sz="3200">
                <a:solidFill>
                  <a:schemeClr val="tx1"/>
                </a:solidFill>
                <a:latin typeface="Arial" pitchFamily="34" charset="0"/>
              </a:rPr>
              <a:t>Response develops over long time frame</a:t>
            </a:r>
            <a:endParaRPr lang="en-US" altLang="sv-SE" sz="32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45059" name="Text Box 4"/>
          <p:cNvSpPr txBox="1">
            <a:spLocks noChangeArrowheads="1"/>
          </p:cNvSpPr>
          <p:nvPr/>
        </p:nvSpPr>
        <p:spPr bwMode="auto">
          <a:xfrm>
            <a:off x="2051050" y="5805488"/>
            <a:ext cx="513556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nb-NO" altLang="sv-SE" sz="2000" b="1">
                <a:solidFill>
                  <a:schemeClr val="tx1"/>
                </a:solidFill>
                <a:latin typeface="Arial" pitchFamily="34" charset="0"/>
              </a:rPr>
              <a:t>Regression includes visceral metastases</a:t>
            </a:r>
          </a:p>
          <a:p>
            <a:r>
              <a:rPr lang="nb-NO" altLang="sv-SE" sz="2000" b="1">
                <a:solidFill>
                  <a:schemeClr val="tx1"/>
                </a:solidFill>
                <a:latin typeface="Arial" pitchFamily="34" charset="0"/>
              </a:rPr>
              <a:t>Last scan: PET negative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2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404813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nb-NO" sz="4000" smtClean="0">
                <a:ea typeface="+mj-ea"/>
                <a:cs typeface="+mj-cs"/>
              </a:rPr>
              <a:t>Improved</a:t>
            </a:r>
            <a:r>
              <a:rPr lang="nb-NO" sz="3600" smtClean="0">
                <a:ea typeface="+mj-ea"/>
                <a:cs typeface="+mj-cs"/>
              </a:rPr>
              <a:t> survival? </a:t>
            </a:r>
            <a:endParaRPr lang="en-US" sz="3600" smtClean="0">
              <a:ea typeface="+mj-ea"/>
              <a:cs typeface="+mj-cs"/>
            </a:endParaRPr>
          </a:p>
        </p:txBody>
      </p:sp>
      <p:sp>
        <p:nvSpPr>
          <p:cNvPr id="46082" name="Rectangle 3"/>
          <p:cNvSpPr>
            <a:spLocks noChangeArrowheads="1"/>
          </p:cNvSpPr>
          <p:nvPr/>
        </p:nvSpPr>
        <p:spPr bwMode="auto">
          <a:xfrm>
            <a:off x="4643438" y="6308725"/>
            <a:ext cx="42989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en-US" altLang="sv-SE" sz="1800" b="1">
                <a:solidFill>
                  <a:schemeClr val="tx1"/>
                </a:solidFill>
              </a:rPr>
              <a:t>Kyte et al, Clinical Cancer Research 2011 </a:t>
            </a:r>
          </a:p>
        </p:txBody>
      </p:sp>
      <p:sp>
        <p:nvSpPr>
          <p:cNvPr id="46083" name="Text Box 4"/>
          <p:cNvSpPr txBox="1">
            <a:spLocks noChangeArrowheads="1"/>
          </p:cNvSpPr>
          <p:nvPr/>
        </p:nvSpPr>
        <p:spPr bwMode="auto">
          <a:xfrm>
            <a:off x="2997200" y="188913"/>
            <a:ext cx="29813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r>
              <a:rPr lang="nb-NO" altLang="sv-SE" sz="2400" i="1">
                <a:solidFill>
                  <a:schemeClr val="tx1"/>
                </a:solidFill>
                <a:latin typeface="Arial" pitchFamily="34" charset="0"/>
              </a:rPr>
              <a:t>GV1001 / Melanoma</a:t>
            </a:r>
          </a:p>
        </p:txBody>
      </p:sp>
      <p:pic>
        <p:nvPicPr>
          <p:cNvPr id="46084" name="Picture 5" descr="Figure  for Highlights_Surviv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412875"/>
            <a:ext cx="6845300" cy="477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95288" y="-26988"/>
            <a:ext cx="8229600" cy="1371601"/>
          </a:xfrm>
        </p:spPr>
        <p:txBody>
          <a:bodyPr/>
          <a:lstStyle/>
          <a:p>
            <a:r>
              <a:rPr lang="nb-NO" altLang="sv-SE" sz="4000" smtClean="0"/>
              <a:t>Polyfunctional cytokine profiles</a:t>
            </a:r>
          </a:p>
        </p:txBody>
      </p:sp>
      <p:pic>
        <p:nvPicPr>
          <p:cNvPr id="47106" name="Plassholder for innhold 3" descr="Figure 3 300615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7" t="6645" r="28857" b="70224"/>
          <a:stretch>
            <a:fillRect/>
          </a:stretch>
        </p:blipFill>
        <p:spPr>
          <a:xfrm>
            <a:off x="468313" y="1700213"/>
            <a:ext cx="3479800" cy="2425700"/>
          </a:xfrm>
        </p:spPr>
      </p:pic>
      <p:grpSp>
        <p:nvGrpSpPr>
          <p:cNvPr id="47107" name="Group 4"/>
          <p:cNvGrpSpPr>
            <a:grpSpLocks/>
          </p:cNvGrpSpPr>
          <p:nvPr/>
        </p:nvGrpSpPr>
        <p:grpSpPr bwMode="auto">
          <a:xfrm>
            <a:off x="4859338" y="1700213"/>
            <a:ext cx="3276600" cy="4535487"/>
            <a:chOff x="0" y="346"/>
            <a:chExt cx="2064" cy="2857"/>
          </a:xfrm>
        </p:grpSpPr>
        <p:pic>
          <p:nvPicPr>
            <p:cNvPr id="47110" name="Picture 5" descr="Fig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5" t="8673" r="49515" b="49332"/>
            <a:stretch>
              <a:fillRect/>
            </a:stretch>
          </p:blipFill>
          <p:spPr bwMode="auto">
            <a:xfrm>
              <a:off x="0" y="346"/>
              <a:ext cx="2063" cy="28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111" name="Picture 6" descr="Fig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8408" r="4497" b="77599"/>
            <a:stretch>
              <a:fillRect/>
            </a:stretch>
          </p:blipFill>
          <p:spPr bwMode="auto">
            <a:xfrm>
              <a:off x="0" y="1298"/>
              <a:ext cx="2064" cy="9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7108" name="Text Box 7"/>
          <p:cNvSpPr txBox="1">
            <a:spLocks noChangeArrowheads="1"/>
          </p:cNvSpPr>
          <p:nvPr/>
        </p:nvSpPr>
        <p:spPr bwMode="auto">
          <a:xfrm rot="-5400000">
            <a:off x="5692775" y="3660776"/>
            <a:ext cx="56165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r>
              <a:rPr lang="nb-NO" altLang="sv-SE" sz="2000">
                <a:solidFill>
                  <a:schemeClr val="tx1"/>
                </a:solidFill>
                <a:latin typeface="Arial" pitchFamily="34" charset="0"/>
              </a:rPr>
              <a:t>Eotaxin          MIP-1</a:t>
            </a:r>
            <a:r>
              <a:rPr lang="nb-NO" altLang="sv-SE" sz="2000">
                <a:solidFill>
                  <a:schemeClr val="tx1"/>
                </a:solidFill>
                <a:latin typeface="Symbol" pitchFamily="18" charset="2"/>
              </a:rPr>
              <a:t>b</a:t>
            </a:r>
            <a:r>
              <a:rPr lang="nb-NO" altLang="sv-SE" sz="2000">
                <a:solidFill>
                  <a:schemeClr val="tx1"/>
                </a:solidFill>
                <a:latin typeface="Arial" pitchFamily="34" charset="0"/>
              </a:rPr>
              <a:t>          MIP-1</a:t>
            </a:r>
            <a:r>
              <a:rPr lang="nb-NO" altLang="sv-SE" sz="2000">
                <a:solidFill>
                  <a:schemeClr val="tx1"/>
                </a:solidFill>
                <a:latin typeface="Symbol" pitchFamily="18" charset="2"/>
              </a:rPr>
              <a:t>a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34925" y="4149725"/>
            <a:ext cx="4392613" cy="25193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charset="0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charset="0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charset="0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charset="0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charset="0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nb-NO" sz="1600" dirty="0" smtClean="0">
              <a:ea typeface="+mn-ea"/>
              <a:cs typeface="+mn-cs"/>
            </a:endParaRPr>
          </a:p>
          <a:p>
            <a:pPr lvl="1" eaLnBrk="1" hangingPunct="1">
              <a:lnSpc>
                <a:spcPct val="80000"/>
              </a:lnSpc>
              <a:buFont typeface="Wingdings" pitchFamily="2" charset="2"/>
              <a:buChar char="n"/>
              <a:defRPr/>
            </a:pPr>
            <a:r>
              <a:rPr lang="nb-NO" sz="1600" dirty="0" smtClean="0">
                <a:cs typeface="ＭＳ Ｐゴシック" charset="0"/>
              </a:rPr>
              <a:t>Most T </a:t>
            </a:r>
            <a:r>
              <a:rPr lang="nb-NO" sz="1600" dirty="0" err="1" smtClean="0">
                <a:cs typeface="ＭＳ Ｐゴシック" charset="0"/>
              </a:rPr>
              <a:t>cell</a:t>
            </a:r>
            <a:r>
              <a:rPr lang="nb-NO" sz="1600" dirty="0" smtClean="0">
                <a:cs typeface="ＭＳ Ｐゴシック" charset="0"/>
              </a:rPr>
              <a:t> </a:t>
            </a:r>
            <a:r>
              <a:rPr lang="nb-NO" sz="1600" dirty="0" err="1" smtClean="0">
                <a:cs typeface="ＭＳ Ｐゴシック" charset="0"/>
              </a:rPr>
              <a:t>clones</a:t>
            </a:r>
            <a:r>
              <a:rPr lang="nb-NO" sz="1600" dirty="0" smtClean="0">
                <a:cs typeface="ＭＳ Ｐゴシック" charset="0"/>
              </a:rPr>
              <a:t> </a:t>
            </a:r>
            <a:r>
              <a:rPr lang="nb-NO" sz="1600" dirty="0" err="1" smtClean="0">
                <a:cs typeface="ＭＳ Ｐゴシック" charset="0"/>
              </a:rPr>
              <a:t>secreted</a:t>
            </a:r>
            <a:r>
              <a:rPr lang="nb-NO" sz="1600" dirty="0" smtClean="0">
                <a:cs typeface="ＭＳ Ｐゴシック" charset="0"/>
              </a:rPr>
              <a:t> a </a:t>
            </a:r>
            <a:r>
              <a:rPr lang="nb-NO" sz="1600" dirty="0" err="1" smtClean="0">
                <a:cs typeface="ＭＳ Ｐゴシック" charset="0"/>
              </a:rPr>
              <a:t>wide</a:t>
            </a:r>
            <a:r>
              <a:rPr lang="nb-NO" sz="1600" dirty="0" smtClean="0">
                <a:cs typeface="ＭＳ Ｐゴシック" charset="0"/>
              </a:rPr>
              <a:t> range </a:t>
            </a:r>
            <a:r>
              <a:rPr lang="nb-NO" sz="1600" dirty="0" err="1" smtClean="0">
                <a:cs typeface="ＭＳ Ｐゴシック" charset="0"/>
              </a:rPr>
              <a:t>of</a:t>
            </a:r>
            <a:r>
              <a:rPr lang="nb-NO" sz="1600" dirty="0" smtClean="0">
                <a:cs typeface="ＭＳ Ｐゴシック" charset="0"/>
              </a:rPr>
              <a:t> </a:t>
            </a:r>
            <a:r>
              <a:rPr lang="nb-NO" sz="1600" dirty="0" err="1" smtClean="0">
                <a:cs typeface="ＭＳ Ｐゴシック" charset="0"/>
              </a:rPr>
              <a:t>cytokines</a:t>
            </a:r>
            <a:r>
              <a:rPr lang="nb-NO" sz="1600" dirty="0" smtClean="0">
                <a:cs typeface="ＭＳ Ｐゴシック" charset="0"/>
              </a:rPr>
              <a:t>, </a:t>
            </a:r>
            <a:r>
              <a:rPr lang="nb-NO" sz="1600" dirty="0" err="1" smtClean="0">
                <a:cs typeface="ＭＳ Ｐゴシック" charset="0"/>
              </a:rPr>
              <a:t>incl</a:t>
            </a:r>
            <a:r>
              <a:rPr lang="nb-NO" sz="1600" dirty="0" smtClean="0">
                <a:cs typeface="ＭＳ Ｐゴシック" charset="0"/>
              </a:rPr>
              <a:t>. MIP1</a:t>
            </a:r>
            <a:r>
              <a:rPr lang="nb-NO" sz="1600" dirty="0" smtClean="0">
                <a:latin typeface="Symbol" pitchFamily="18" charset="2"/>
                <a:cs typeface="ＭＳ Ｐゴシック" charset="0"/>
              </a:rPr>
              <a:t>a</a:t>
            </a:r>
            <a:r>
              <a:rPr lang="nb-NO" sz="1600" dirty="0" smtClean="0">
                <a:cs typeface="ＭＳ Ｐゴシック" charset="0"/>
              </a:rPr>
              <a:t>, MIP1</a:t>
            </a:r>
            <a:r>
              <a:rPr lang="nb-NO" sz="1600" dirty="0" smtClean="0">
                <a:latin typeface="Symbol" pitchFamily="18" charset="2"/>
                <a:cs typeface="ＭＳ Ｐゴシック" charset="0"/>
              </a:rPr>
              <a:t>b</a:t>
            </a:r>
            <a:r>
              <a:rPr lang="nb-NO" sz="1600" dirty="0" smtClean="0">
                <a:cs typeface="ＭＳ Ｐゴシック" charset="0"/>
              </a:rPr>
              <a:t>, Rantes, IL1</a:t>
            </a:r>
            <a:r>
              <a:rPr lang="nb-NO" sz="1600" dirty="0" smtClean="0">
                <a:latin typeface="Symbol" pitchFamily="18" charset="2"/>
                <a:cs typeface="ＭＳ Ｐゴシック" charset="0"/>
              </a:rPr>
              <a:t>b, </a:t>
            </a:r>
            <a:r>
              <a:rPr lang="nb-NO" sz="1600" dirty="0" smtClean="0">
                <a:cs typeface="ＭＳ Ｐゴシック" charset="0"/>
              </a:rPr>
              <a:t>IL6, IL8,</a:t>
            </a:r>
            <a:r>
              <a:rPr lang="nb-NO" sz="1600" dirty="0" smtClean="0">
                <a:latin typeface="Arial" charset="0"/>
                <a:cs typeface="ＭＳ Ｐゴシック" charset="0"/>
              </a:rPr>
              <a:t> </a:t>
            </a:r>
            <a:r>
              <a:rPr lang="nb-NO" sz="1600" dirty="0" err="1" smtClean="0">
                <a:cs typeface="ＭＳ Ｐゴシック" charset="0"/>
              </a:rPr>
              <a:t>INF</a:t>
            </a:r>
            <a:r>
              <a:rPr lang="nb-NO" sz="1600" dirty="0" err="1" smtClean="0">
                <a:latin typeface="Symbol" pitchFamily="18" charset="2"/>
                <a:cs typeface="ＭＳ Ｐゴシック" charset="0"/>
              </a:rPr>
              <a:t>g</a:t>
            </a:r>
            <a:r>
              <a:rPr lang="nb-NO" sz="1600" dirty="0" smtClean="0">
                <a:cs typeface="ＭＳ Ｐゴシック" charset="0"/>
              </a:rPr>
              <a:t>, </a:t>
            </a:r>
            <a:r>
              <a:rPr lang="nb-NO" sz="1600" dirty="0" err="1" smtClean="0">
                <a:cs typeface="ＭＳ Ｐゴシック" charset="0"/>
              </a:rPr>
              <a:t>TNF</a:t>
            </a:r>
            <a:r>
              <a:rPr lang="nb-NO" sz="1600" dirty="0" err="1" smtClean="0">
                <a:latin typeface="Symbol" pitchFamily="18" charset="2"/>
                <a:cs typeface="ＭＳ Ｐゴシック" charset="0"/>
              </a:rPr>
              <a:t>a</a:t>
            </a:r>
            <a:endParaRPr lang="nb-NO" sz="1600" dirty="0" smtClean="0">
              <a:cs typeface="ＭＳ Ｐゴシック" charset="0"/>
            </a:endParaRPr>
          </a:p>
          <a:p>
            <a:pPr lvl="1" eaLnBrk="1" hangingPunct="1">
              <a:lnSpc>
                <a:spcPct val="80000"/>
              </a:lnSpc>
              <a:buFont typeface="Wingdings" pitchFamily="2" charset="2"/>
              <a:buChar char="n"/>
              <a:defRPr/>
            </a:pPr>
            <a:r>
              <a:rPr lang="nb-NO" sz="1600" dirty="0" err="1" smtClean="0">
                <a:cs typeface="ＭＳ Ｐゴシック" charset="0"/>
              </a:rPr>
              <a:t>Favourable</a:t>
            </a:r>
            <a:r>
              <a:rPr lang="nb-NO" sz="1600" dirty="0" smtClean="0">
                <a:cs typeface="ＭＳ Ｐゴシック" charset="0"/>
              </a:rPr>
              <a:t> in HIV and </a:t>
            </a:r>
            <a:r>
              <a:rPr lang="nb-NO" sz="1600" dirty="0" err="1" smtClean="0">
                <a:cs typeface="ＭＳ Ｐゴシック" charset="0"/>
              </a:rPr>
              <a:t>other</a:t>
            </a:r>
            <a:r>
              <a:rPr lang="nb-NO" sz="1600" dirty="0" smtClean="0">
                <a:cs typeface="ＭＳ Ｐゴシック" charset="0"/>
              </a:rPr>
              <a:t> </a:t>
            </a:r>
            <a:r>
              <a:rPr lang="nb-NO" sz="1600" dirty="0" err="1" smtClean="0">
                <a:cs typeface="ＭＳ Ｐゴシック" charset="0"/>
              </a:rPr>
              <a:t>infections</a:t>
            </a:r>
            <a:endParaRPr lang="nb-NO" sz="1600" dirty="0" smtClean="0">
              <a:cs typeface="ＭＳ Ｐゴシック" charset="0"/>
            </a:endParaRPr>
          </a:p>
          <a:p>
            <a:pPr lvl="1" eaLnBrk="1" hangingPunct="1">
              <a:lnSpc>
                <a:spcPct val="80000"/>
              </a:lnSpc>
              <a:buFont typeface="Wingdings" pitchFamily="2" charset="2"/>
              <a:buChar char="n"/>
              <a:defRPr/>
            </a:pPr>
            <a:r>
              <a:rPr lang="nb-NO" sz="1600" dirty="0" err="1" smtClean="0">
                <a:cs typeface="ＭＳ Ｐゴシック" charset="0"/>
              </a:rPr>
              <a:t>Important</a:t>
            </a:r>
            <a:r>
              <a:rPr lang="nb-NO" sz="1600" dirty="0" smtClean="0">
                <a:cs typeface="ＭＳ Ｐゴシック" charset="0"/>
              </a:rPr>
              <a:t> for </a:t>
            </a:r>
            <a:r>
              <a:rPr lang="nb-NO" sz="1600" dirty="0" err="1" smtClean="0">
                <a:cs typeface="ＭＳ Ｐゴシック" charset="0"/>
              </a:rPr>
              <a:t>provoking</a:t>
            </a:r>
            <a:r>
              <a:rPr lang="nb-NO" sz="1600" dirty="0" smtClean="0">
                <a:cs typeface="ＭＳ Ｐゴシック" charset="0"/>
              </a:rPr>
              <a:t> </a:t>
            </a:r>
            <a:r>
              <a:rPr lang="nb-NO" sz="1600" dirty="0" err="1" smtClean="0">
                <a:cs typeface="ＭＳ Ｐゴシック" charset="0"/>
              </a:rPr>
              <a:t>inflammation</a:t>
            </a:r>
            <a:r>
              <a:rPr lang="nb-NO" sz="1600" dirty="0" smtClean="0">
                <a:cs typeface="ＭＳ Ｐゴシック" charset="0"/>
              </a:rPr>
              <a:t> and </a:t>
            </a:r>
            <a:r>
              <a:rPr lang="nb-NO" sz="1600" dirty="0" err="1" smtClean="0">
                <a:cs typeface="ＭＳ Ｐゴシック" charset="0"/>
              </a:rPr>
              <a:t>overcoming</a:t>
            </a:r>
            <a:r>
              <a:rPr lang="nb-NO" sz="1600" dirty="0" smtClean="0">
                <a:cs typeface="ＭＳ Ｐゴシック" charset="0"/>
              </a:rPr>
              <a:t> tumor </a:t>
            </a:r>
            <a:r>
              <a:rPr lang="nb-NO" sz="1600" dirty="0" err="1" smtClean="0">
                <a:cs typeface="ＭＳ Ｐゴシック" charset="0"/>
              </a:rPr>
              <a:t>tolerance</a:t>
            </a:r>
            <a:r>
              <a:rPr lang="nb-NO" sz="1600" dirty="0" smtClean="0">
                <a:cs typeface="ＭＳ Ｐゴシック" charset="0"/>
              </a:rPr>
              <a:t>?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Char char="n"/>
              <a:defRPr/>
            </a:pPr>
            <a:endParaRPr lang="nb-NO" sz="1600" dirty="0" smtClean="0">
              <a:ea typeface="+mn-ea"/>
              <a:cs typeface="+mn-cs"/>
            </a:endParaRPr>
          </a:p>
          <a:p>
            <a:pPr marL="0" indent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nb-NO" sz="1600" dirty="0" smtClean="0"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794" name="Rectangle 2"/>
          <p:cNvSpPr>
            <a:spLocks noGrp="1" noChangeArrowheads="1"/>
          </p:cNvSpPr>
          <p:nvPr>
            <p:ph type="title"/>
          </p:nvPr>
        </p:nvSpPr>
        <p:spPr>
          <a:xfrm>
            <a:off x="828675" y="544513"/>
            <a:ext cx="7272338" cy="1371600"/>
          </a:xfrm>
        </p:spPr>
        <p:txBody>
          <a:bodyPr/>
          <a:lstStyle/>
          <a:p>
            <a:pPr eaLnBrk="1" hangingPunct="1"/>
            <a:r>
              <a:rPr lang="nb-NO" altLang="sv-SE" sz="4000" smtClean="0"/>
              <a:t>The immune response in long term survivors</a:t>
            </a:r>
          </a:p>
        </p:txBody>
      </p:sp>
      <p:sp>
        <p:nvSpPr>
          <p:cNvPr id="545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650" y="2420938"/>
            <a:ext cx="7416800" cy="34671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nb-NO" altLang="sv-SE" sz="2400" smtClean="0"/>
              <a:t>Cancer vaccine trials: Far more immunological than clinical responders</a:t>
            </a:r>
          </a:p>
          <a:p>
            <a:pPr eaLnBrk="1" hangingPunct="1">
              <a:lnSpc>
                <a:spcPct val="80000"/>
              </a:lnSpc>
            </a:pPr>
            <a:endParaRPr lang="nb-NO" altLang="sv-SE" sz="2400" smtClean="0"/>
          </a:p>
          <a:p>
            <a:pPr eaLnBrk="1" hangingPunct="1">
              <a:lnSpc>
                <a:spcPct val="80000"/>
              </a:lnSpc>
            </a:pPr>
            <a:r>
              <a:rPr lang="nb-NO" altLang="sv-SE" sz="2400" smtClean="0"/>
              <a:t>Immune responses, though tumor specific, are not necessarily beneficial</a:t>
            </a:r>
          </a:p>
          <a:p>
            <a:pPr lvl="1" eaLnBrk="1" hangingPunct="1">
              <a:lnSpc>
                <a:spcPct val="80000"/>
              </a:lnSpc>
            </a:pPr>
            <a:r>
              <a:rPr lang="nb-NO" altLang="sv-SE" sz="2000" smtClean="0"/>
              <a:t>Clinically effective</a:t>
            </a:r>
          </a:p>
          <a:p>
            <a:pPr lvl="1" eaLnBrk="1" hangingPunct="1">
              <a:lnSpc>
                <a:spcPct val="80000"/>
              </a:lnSpc>
            </a:pPr>
            <a:r>
              <a:rPr lang="nb-NO" altLang="sv-SE" sz="2000" smtClean="0"/>
              <a:t>Pointless</a:t>
            </a:r>
          </a:p>
          <a:p>
            <a:pPr lvl="1" eaLnBrk="1" hangingPunct="1">
              <a:lnSpc>
                <a:spcPct val="80000"/>
              </a:lnSpc>
            </a:pPr>
            <a:r>
              <a:rPr lang="nb-NO" altLang="sv-SE" sz="2000" smtClean="0"/>
              <a:t>Harmful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2" descr="Fig 1 full siz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25" y="1844675"/>
            <a:ext cx="7345363" cy="311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457200" y="260350"/>
            <a:ext cx="8229600" cy="132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nb-NO" sz="4000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The tumor has </a:t>
            </a:r>
            <a:r>
              <a:rPr lang="nb-NO" sz="4000" kern="0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escaped</a:t>
            </a:r>
            <a:r>
              <a:rPr lang="nb-NO" sz="4000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nb-NO" sz="4000" kern="0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the</a:t>
            </a:r>
            <a:r>
              <a:rPr lang="nb-NO" sz="4000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 immune system </a:t>
            </a:r>
            <a:endParaRPr lang="en-US" sz="4000" kern="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827088" y="5400675"/>
            <a:ext cx="7561262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/>
            </a:pPr>
            <a:r>
              <a:rPr lang="nb-NO" sz="2000" kern="0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rPr>
              <a:t>Our</a:t>
            </a:r>
            <a:r>
              <a:rPr lang="nb-NO" sz="2000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rPr>
              <a:t> </a:t>
            </a:r>
            <a:r>
              <a:rPr lang="nb-NO" sz="2000" kern="0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rPr>
              <a:t>internal</a:t>
            </a:r>
            <a:r>
              <a:rPr lang="nb-NO" sz="2000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rPr>
              <a:t> </a:t>
            </a:r>
            <a:r>
              <a:rPr lang="nb-NO" sz="2000" kern="0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rPr>
              <a:t>evolution</a:t>
            </a:r>
            <a:r>
              <a:rPr lang="nb-NO" sz="2000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rPr>
              <a:t>:</a:t>
            </a:r>
          </a:p>
          <a:p>
            <a:pPr marL="742950" lvl="1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/>
            </a:pPr>
            <a:r>
              <a:rPr lang="nb-NO" sz="2000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rPr>
              <a:t>The tumor is </a:t>
            </a:r>
            <a:r>
              <a:rPr lang="nb-NO" sz="2000" kern="0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rPr>
              <a:t>educated</a:t>
            </a:r>
            <a:r>
              <a:rPr lang="nb-NO" sz="2000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rPr>
              <a:t> by </a:t>
            </a:r>
            <a:r>
              <a:rPr lang="nb-NO" sz="2000" kern="0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rPr>
              <a:t>the</a:t>
            </a:r>
            <a:r>
              <a:rPr lang="nb-NO" sz="2000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rPr>
              <a:t> immune system</a:t>
            </a:r>
          </a:p>
          <a:p>
            <a:pPr marL="742950" lvl="1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/>
            </a:pPr>
            <a:r>
              <a:rPr lang="nb-NO" sz="2000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rPr>
              <a:t>The tumor </a:t>
            </a:r>
            <a:r>
              <a:rPr lang="nb-NO" sz="2000" kern="0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rPr>
              <a:t>educates</a:t>
            </a:r>
            <a:r>
              <a:rPr lang="nb-NO" sz="2000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rPr>
              <a:t> </a:t>
            </a:r>
            <a:r>
              <a:rPr lang="nb-NO" sz="2000" kern="0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rPr>
              <a:t>the</a:t>
            </a:r>
            <a:r>
              <a:rPr lang="nb-NO" sz="2000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rPr>
              <a:t> immune system</a:t>
            </a:r>
          </a:p>
          <a:p>
            <a:pPr marL="742950" lvl="1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/>
            </a:pPr>
            <a:endParaRPr lang="nb-NO" sz="2000" kern="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  <a:ea typeface="+mn-ea"/>
            </a:endParaRPr>
          </a:p>
          <a:p>
            <a:pPr marL="742950" lvl="1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/>
            </a:pPr>
            <a:endParaRPr lang="nb-NO" sz="2000" kern="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  <a:ea typeface="+mn-ea"/>
            </a:endParaRPr>
          </a:p>
        </p:txBody>
      </p:sp>
      <p:sp>
        <p:nvSpPr>
          <p:cNvPr id="30724" name="Rectangle 6"/>
          <p:cNvSpPr>
            <a:spLocks noChangeArrowheads="1"/>
          </p:cNvSpPr>
          <p:nvPr/>
        </p:nvSpPr>
        <p:spPr bwMode="auto">
          <a:xfrm>
            <a:off x="5148263" y="4962525"/>
            <a:ext cx="33543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en-US" altLang="sv-SE" sz="1400" i="1">
                <a:solidFill>
                  <a:schemeClr val="tx1"/>
                </a:solidFill>
              </a:rPr>
              <a:t>From Dunn et al, Nature Immunology</a:t>
            </a:r>
            <a:r>
              <a:rPr lang="en-US" altLang="sv-SE" sz="1400">
                <a:solidFill>
                  <a:schemeClr val="tx1"/>
                </a:solidFill>
              </a:rPr>
              <a:t>  2002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3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04813"/>
            <a:ext cx="8713788" cy="1143000"/>
          </a:xfrm>
        </p:spPr>
        <p:txBody>
          <a:bodyPr/>
          <a:lstStyle/>
          <a:p>
            <a:pPr eaLnBrk="1" hangingPunct="1"/>
            <a:r>
              <a:rPr lang="nb-NO" altLang="sv-SE" sz="3200" i="1" smtClean="0"/>
              <a:t>GV1001: Advanced lung cancer </a:t>
            </a:r>
            <a:r>
              <a:rPr lang="nb-NO" altLang="sv-SE" sz="3200" smtClean="0"/>
              <a:t/>
            </a:r>
            <a:br>
              <a:rPr lang="nb-NO" altLang="sv-SE" sz="3200" smtClean="0"/>
            </a:br>
            <a:r>
              <a:rPr lang="nb-NO" altLang="sv-SE" sz="3200" smtClean="0"/>
              <a:t> </a:t>
            </a:r>
            <a:r>
              <a:rPr lang="nb-NO" altLang="sv-SE" sz="3600" smtClean="0"/>
              <a:t>Complete tumor response</a:t>
            </a:r>
            <a:endParaRPr lang="en-US" altLang="sv-SE" sz="3600" smtClean="0"/>
          </a:p>
        </p:txBody>
      </p:sp>
      <p:graphicFrame>
        <p:nvGraphicFramePr>
          <p:cNvPr id="49154" name="Object 3"/>
          <p:cNvGraphicFramePr>
            <a:graphicFrameLocks noChangeAspect="1"/>
          </p:cNvGraphicFramePr>
          <p:nvPr/>
        </p:nvGraphicFramePr>
        <p:xfrm>
          <a:off x="539750" y="2276475"/>
          <a:ext cx="7959725" cy="3168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58" name="Slide" r:id="rId3" imgW="4508500" imgH="3378200" progId="PowerPoint.Slide.8">
                  <p:embed/>
                </p:oleObj>
              </mc:Choice>
              <mc:Fallback>
                <p:oleObj name="Slide" r:id="rId3" imgW="4508500" imgH="3378200" progId="PowerPoint.Slide.8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41692" b="8208"/>
                      <a:stretch>
                        <a:fillRect/>
                      </a:stretch>
                    </p:blipFill>
                    <p:spPr bwMode="auto">
                      <a:xfrm>
                        <a:off x="539750" y="2276475"/>
                        <a:ext cx="7959725" cy="3168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155" name="Text Box 4"/>
          <p:cNvSpPr txBox="1">
            <a:spLocks noChangeArrowheads="1"/>
          </p:cNvSpPr>
          <p:nvPr/>
        </p:nvSpPr>
        <p:spPr bwMode="auto">
          <a:xfrm>
            <a:off x="755650" y="5554663"/>
            <a:ext cx="703897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nb-NO" altLang="sv-SE" sz="2400">
                <a:solidFill>
                  <a:schemeClr val="tx1"/>
                </a:solidFill>
              </a:rPr>
              <a:t>Start: Inoperable, refractory to radio- &amp; chemotherapy</a:t>
            </a:r>
          </a:p>
          <a:p>
            <a:r>
              <a:rPr lang="nb-NO" altLang="sv-SE" sz="2400">
                <a:solidFill>
                  <a:schemeClr val="tx1"/>
                </a:solidFill>
              </a:rPr>
              <a:t>12 years: No sign of relapse &amp; sustained T cell memory</a:t>
            </a:r>
          </a:p>
        </p:txBody>
      </p:sp>
      <p:sp>
        <p:nvSpPr>
          <p:cNvPr id="49156" name="Text Box 5"/>
          <p:cNvSpPr txBox="1">
            <a:spLocks noChangeArrowheads="1"/>
          </p:cNvSpPr>
          <p:nvPr/>
        </p:nvSpPr>
        <p:spPr bwMode="auto">
          <a:xfrm>
            <a:off x="1319213" y="1773238"/>
            <a:ext cx="62118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r>
              <a:rPr lang="nb-NO" altLang="sv-SE" sz="2400" b="1">
                <a:solidFill>
                  <a:schemeClr val="tx1"/>
                </a:solidFill>
              </a:rPr>
              <a:t>Start of vaccination                       Month 17</a:t>
            </a:r>
            <a:r>
              <a:rPr lang="nb-NO" altLang="sv-SE" sz="2400" b="1">
                <a:solidFill>
                  <a:schemeClr val="tx1"/>
                </a:solidFill>
                <a:cs typeface="Times New Roman" pitchFamily="18" charset="0"/>
              </a:rPr>
              <a:t>→</a:t>
            </a:r>
            <a:r>
              <a:rPr lang="nb-NO" altLang="sv-SE" sz="2400" b="1">
                <a:solidFill>
                  <a:schemeClr val="tx1"/>
                </a:solidFill>
              </a:rPr>
              <a:t>  </a:t>
            </a:r>
          </a:p>
        </p:txBody>
      </p:sp>
      <p:sp>
        <p:nvSpPr>
          <p:cNvPr id="49157" name="Rectangle 6"/>
          <p:cNvSpPr>
            <a:spLocks noChangeArrowheads="1"/>
          </p:cNvSpPr>
          <p:nvPr/>
        </p:nvSpPr>
        <p:spPr bwMode="auto">
          <a:xfrm>
            <a:off x="3635375" y="6446838"/>
            <a:ext cx="44735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en-US" altLang="sv-SE" sz="1800" b="1">
                <a:solidFill>
                  <a:schemeClr val="tx1"/>
                </a:solidFill>
              </a:rPr>
              <a:t>Brunsvig &amp; Kyte et al, Clin Canc Res 2011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3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42988" y="5516563"/>
            <a:ext cx="7200900" cy="534987"/>
          </a:xfrm>
        </p:spPr>
        <p:txBody>
          <a:bodyPr/>
          <a:lstStyle/>
          <a:p>
            <a:pPr algn="l">
              <a:defRPr/>
            </a:pPr>
            <a:r>
              <a:rPr lang="nb-NO" sz="1800" dirty="0" smtClean="0">
                <a:solidFill>
                  <a:schemeClr val="tx1"/>
                </a:solidFill>
                <a:ea typeface="+mj-ea"/>
                <a:cs typeface="+mj-cs"/>
              </a:rPr>
              <a:t>All clinical responders displayed long term immune responses</a:t>
            </a:r>
            <a:br>
              <a:rPr lang="nb-NO" sz="1800" dirty="0" smtClean="0">
                <a:solidFill>
                  <a:schemeClr val="tx1"/>
                </a:solidFill>
                <a:ea typeface="+mj-ea"/>
                <a:cs typeface="+mj-cs"/>
              </a:rPr>
            </a:br>
            <a:r>
              <a:rPr lang="nb-NO" sz="1800" dirty="0" smtClean="0">
                <a:solidFill>
                  <a:schemeClr val="tx1"/>
                </a:solidFill>
                <a:ea typeface="+mj-ea"/>
                <a:cs typeface="+mj-cs"/>
              </a:rPr>
              <a:t>Melanoma trial: All long term immune responders survived longer than those loosing their response   </a:t>
            </a:r>
            <a:br>
              <a:rPr lang="nb-NO" sz="1800" dirty="0" smtClean="0">
                <a:solidFill>
                  <a:schemeClr val="tx1"/>
                </a:solidFill>
                <a:ea typeface="+mj-ea"/>
                <a:cs typeface="+mj-cs"/>
              </a:rPr>
            </a:br>
            <a:r>
              <a:rPr lang="nb-NO" sz="1800" dirty="0" smtClean="0">
                <a:solidFill>
                  <a:schemeClr val="tx1"/>
                </a:solidFill>
                <a:ea typeface="+mj-ea"/>
                <a:cs typeface="+mj-cs"/>
              </a:rPr>
              <a:t> </a:t>
            </a:r>
            <a:endParaRPr lang="en-US" sz="1800" dirty="0">
              <a:latin typeface="Arial" pitchFamily="34" charset="0"/>
              <a:ea typeface="+mj-ea"/>
              <a:cs typeface="+mj-cs"/>
            </a:endParaRPr>
          </a:p>
        </p:txBody>
      </p:sp>
      <p:pic>
        <p:nvPicPr>
          <p:cNvPr id="50178" name="Picture 3" descr="Fig 1 nr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20" t="68666" r="14314" b="7416"/>
          <a:stretch>
            <a:fillRect/>
          </a:stretch>
        </p:blipFill>
        <p:spPr bwMode="auto">
          <a:xfrm>
            <a:off x="827088" y="1196975"/>
            <a:ext cx="7458075" cy="396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5316" name="Rectangle 4"/>
          <p:cNvSpPr>
            <a:spLocks noChangeArrowheads="1"/>
          </p:cNvSpPr>
          <p:nvPr/>
        </p:nvSpPr>
        <p:spPr bwMode="auto">
          <a:xfrm>
            <a:off x="0" y="115888"/>
            <a:ext cx="8964613" cy="534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nb-NO" sz="3200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+mn-ea"/>
              </a:rPr>
              <a:t/>
            </a:r>
            <a:br>
              <a:rPr lang="nb-NO" sz="3200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+mn-ea"/>
              </a:rPr>
            </a:br>
            <a:r>
              <a:rPr lang="nb-NO" sz="32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+mn-ea"/>
              </a:rPr>
              <a:t> Durable T cell response in </a:t>
            </a:r>
            <a:r>
              <a:rPr lang="nb-NO" sz="3200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+mn-ea"/>
              </a:rPr>
              <a:t>clinical</a:t>
            </a:r>
            <a:r>
              <a:rPr lang="nb-NO" sz="32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+mn-ea"/>
              </a:rPr>
              <a:t> </a:t>
            </a:r>
            <a:r>
              <a:rPr lang="nb-NO" sz="3200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+mn-ea"/>
              </a:rPr>
              <a:t>responders</a:t>
            </a:r>
            <a:r>
              <a:rPr lang="nb-NO" sz="32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+mn-ea"/>
              </a:rPr>
              <a:t> </a:t>
            </a:r>
            <a:endParaRPr lang="en-US" sz="320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  <a:ea typeface="+mn-ea"/>
            </a:endParaRPr>
          </a:p>
        </p:txBody>
      </p:sp>
      <p:sp>
        <p:nvSpPr>
          <p:cNvPr id="50180" name="Text Box 5"/>
          <p:cNvSpPr txBox="1">
            <a:spLocks noChangeArrowheads="1"/>
          </p:cNvSpPr>
          <p:nvPr/>
        </p:nvSpPr>
        <p:spPr bwMode="auto">
          <a:xfrm>
            <a:off x="2627313" y="1484313"/>
            <a:ext cx="37274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nb-NO" altLang="sv-SE" sz="1800">
                <a:solidFill>
                  <a:srgbClr val="040408"/>
                </a:solidFill>
                <a:latin typeface="Arial" pitchFamily="34" charset="0"/>
              </a:rPr>
              <a:t>GV1001-specific T cell proliferation</a:t>
            </a:r>
            <a:endParaRPr lang="en-US" altLang="sv-SE" sz="1800">
              <a:solidFill>
                <a:srgbClr val="040408"/>
              </a:solidFill>
              <a:latin typeface="Arial" pitchFamily="34" charset="0"/>
            </a:endParaRPr>
          </a:p>
        </p:txBody>
      </p:sp>
      <p:sp>
        <p:nvSpPr>
          <p:cNvPr id="50181" name="Rectangle 6"/>
          <p:cNvSpPr>
            <a:spLocks noChangeArrowheads="1"/>
          </p:cNvSpPr>
          <p:nvPr/>
        </p:nvSpPr>
        <p:spPr bwMode="auto">
          <a:xfrm>
            <a:off x="5057775" y="6092825"/>
            <a:ext cx="3906838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en-US" altLang="sv-SE" sz="1600" b="1">
                <a:solidFill>
                  <a:schemeClr val="tx1"/>
                </a:solidFill>
              </a:rPr>
              <a:t>Kyte et al, Clin Canc Res 2011</a:t>
            </a:r>
          </a:p>
          <a:p>
            <a:r>
              <a:rPr lang="en-US" altLang="sv-SE" sz="1600" b="1">
                <a:solidFill>
                  <a:schemeClr val="tx1"/>
                </a:solidFill>
              </a:rPr>
              <a:t>Brunsvig &amp; Kyte et al, Clin Canc Res 2011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916113"/>
            <a:ext cx="6064250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4138" y="530225"/>
            <a:ext cx="8520112" cy="9540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chemeClr val="tx2"/>
                </a:solidFill>
                <a:latin typeface="+mn-lt"/>
                <a:ea typeface="+mn-ea"/>
              </a:rPr>
              <a:t>Survival correlates with recognition of additional </a:t>
            </a:r>
            <a:r>
              <a:rPr lang="en-US" b="1" dirty="0" err="1">
                <a:solidFill>
                  <a:schemeClr val="tx2"/>
                </a:solidFill>
                <a:latin typeface="+mn-lt"/>
                <a:ea typeface="+mn-ea"/>
              </a:rPr>
              <a:t>hTERT</a:t>
            </a:r>
            <a:r>
              <a:rPr lang="en-US" b="1" dirty="0">
                <a:solidFill>
                  <a:schemeClr val="tx2"/>
                </a:solidFill>
                <a:latin typeface="+mn-lt"/>
                <a:ea typeface="+mn-ea"/>
              </a:rPr>
              <a:t> epitopes</a:t>
            </a:r>
            <a:endParaRPr lang="en-GB" dirty="0">
              <a:solidFill>
                <a:schemeClr val="tx2"/>
              </a:solidFill>
              <a:latin typeface="+mn-lt"/>
              <a:ea typeface="+mn-ea"/>
            </a:endParaRPr>
          </a:p>
        </p:txBody>
      </p:sp>
      <p:sp>
        <p:nvSpPr>
          <p:cNvPr id="8" name="TekstSylinder 7"/>
          <p:cNvSpPr txBox="1">
            <a:spLocks noChangeArrowheads="1"/>
          </p:cNvSpPr>
          <p:nvPr/>
        </p:nvSpPr>
        <p:spPr bwMode="auto">
          <a:xfrm>
            <a:off x="1547813" y="5949950"/>
            <a:ext cx="3884612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nb-NO" altLang="sv-SE">
                <a:solidFill>
                  <a:schemeClr val="tx2"/>
                </a:solidFill>
              </a:rPr>
              <a:t>EPITOPE SPREADING?</a:t>
            </a:r>
          </a:p>
        </p:txBody>
      </p:sp>
      <p:sp>
        <p:nvSpPr>
          <p:cNvPr id="9" name="Footer Placeholder 2"/>
          <p:cNvSpPr txBox="1">
            <a:spLocks/>
          </p:cNvSpPr>
          <p:nvPr/>
        </p:nvSpPr>
        <p:spPr bwMode="auto">
          <a:xfrm>
            <a:off x="5780088" y="60928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b"/>
          <a:lstStyle>
            <a:lvl1pPr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nb-NO" altLang="sv-SE" sz="1600" i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Inderberg-Suso et al, 2012</a:t>
            </a:r>
          </a:p>
        </p:txBody>
      </p:sp>
      <p:sp>
        <p:nvSpPr>
          <p:cNvPr id="51205" name="TextBox 5"/>
          <p:cNvSpPr txBox="1">
            <a:spLocks noChangeArrowheads="1"/>
          </p:cNvSpPr>
          <p:nvPr/>
        </p:nvSpPr>
        <p:spPr bwMode="auto">
          <a:xfrm>
            <a:off x="6948488" y="5013325"/>
            <a:ext cx="7127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nb-NO" altLang="sv-SE" sz="2000">
                <a:solidFill>
                  <a:schemeClr val="tx2"/>
                </a:solidFill>
              </a:rPr>
              <a:t>n=14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620713"/>
            <a:ext cx="8229600" cy="1371600"/>
          </a:xfrm>
        </p:spPr>
        <p:txBody>
          <a:bodyPr/>
          <a:lstStyle/>
          <a:p>
            <a:r>
              <a:rPr lang="nb-NO" altLang="sv-SE" sz="3200" i="1" smtClean="0"/>
              <a:t>NSCLC GV1001 trial</a:t>
            </a:r>
            <a:br>
              <a:rPr lang="nb-NO" altLang="sv-SE" sz="3200" i="1" smtClean="0"/>
            </a:br>
            <a:r>
              <a:rPr lang="nb-NO" altLang="sv-SE" sz="4000" smtClean="0"/>
              <a:t>Patients with low Treg and MDSC levels had prolonged survival</a:t>
            </a:r>
          </a:p>
        </p:txBody>
      </p:sp>
      <p:pic>
        <p:nvPicPr>
          <p:cNvPr id="52226" name="Plassholder for innhold 3" descr="Fig 2 nr8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74" t="73129" r="6007" b="2998"/>
          <a:stretch>
            <a:fillRect/>
          </a:stretch>
        </p:blipFill>
        <p:spPr>
          <a:xfrm>
            <a:off x="5364163" y="2651125"/>
            <a:ext cx="3384550" cy="3146425"/>
          </a:xfrm>
        </p:spPr>
      </p:pic>
      <p:sp>
        <p:nvSpPr>
          <p:cNvPr id="5" name="Footer Placeholder 2"/>
          <p:cNvSpPr txBox="1">
            <a:spLocks/>
          </p:cNvSpPr>
          <p:nvPr/>
        </p:nvSpPr>
        <p:spPr bwMode="auto">
          <a:xfrm>
            <a:off x="2339975" y="5976938"/>
            <a:ext cx="446405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b"/>
          <a:lstStyle>
            <a:lvl1pPr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nb-NO" altLang="sv-SE" sz="1600" i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Hansen et al, Canc Immunol Immunother 2015</a:t>
            </a:r>
          </a:p>
        </p:txBody>
      </p:sp>
      <p:pic>
        <p:nvPicPr>
          <p:cNvPr id="52228" name="Plassholder for innhold 3" descr="Fig 2 nr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70" t="11443" r="21718" b="62634"/>
          <a:stretch>
            <a:fillRect/>
          </a:stretch>
        </p:blipFill>
        <p:spPr bwMode="auto">
          <a:xfrm>
            <a:off x="323850" y="2665413"/>
            <a:ext cx="4535488" cy="314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84213" y="333375"/>
            <a:ext cx="7993062" cy="1371600"/>
          </a:xfrm>
        </p:spPr>
        <p:txBody>
          <a:bodyPr/>
          <a:lstStyle/>
          <a:p>
            <a:r>
              <a:rPr lang="nb-NO" altLang="sv-SE" sz="2800" i="1" smtClean="0"/>
              <a:t>NSCLC GV1001 trial</a:t>
            </a:r>
            <a:br>
              <a:rPr lang="nb-NO" altLang="sv-SE" sz="2800" i="1" smtClean="0"/>
            </a:br>
            <a:r>
              <a:rPr lang="nb-NO" altLang="sv-SE" sz="3600" smtClean="0"/>
              <a:t>Low Treg levels were associated with a Th1-weighted cytokine profile </a:t>
            </a:r>
          </a:p>
        </p:txBody>
      </p:sp>
      <p:pic>
        <p:nvPicPr>
          <p:cNvPr id="53250" name="Plassholder for innhold 3" descr="Figure 4 140615 nr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47" t="12344" r="9064" b="51662"/>
          <a:stretch>
            <a:fillRect/>
          </a:stretch>
        </p:blipFill>
        <p:spPr>
          <a:xfrm>
            <a:off x="287338" y="2565400"/>
            <a:ext cx="3948112" cy="2951163"/>
          </a:xfrm>
        </p:spPr>
      </p:pic>
      <p:pic>
        <p:nvPicPr>
          <p:cNvPr id="53251" name="Plassholder for innhold 3" descr="Figure 4 140615 nr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81" t="54756" r="10631" b="6859"/>
          <a:stretch>
            <a:fillRect/>
          </a:stretch>
        </p:blipFill>
        <p:spPr bwMode="auto">
          <a:xfrm>
            <a:off x="4859338" y="2565400"/>
            <a:ext cx="3673475" cy="292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ooter Placeholder 2"/>
          <p:cNvSpPr txBox="1">
            <a:spLocks/>
          </p:cNvSpPr>
          <p:nvPr/>
        </p:nvSpPr>
        <p:spPr bwMode="auto">
          <a:xfrm>
            <a:off x="2268538" y="5761038"/>
            <a:ext cx="446405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b"/>
          <a:lstStyle>
            <a:lvl1pPr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nb-NO" altLang="sv-SE" sz="1600" i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Hansen et al, Canc Immunol Immunother 2015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188913"/>
            <a:ext cx="8229600" cy="1371600"/>
          </a:xfrm>
        </p:spPr>
        <p:txBody>
          <a:bodyPr/>
          <a:lstStyle/>
          <a:p>
            <a:r>
              <a:rPr lang="nb-NO" altLang="sv-SE" smtClean="0"/>
              <a:t>Immune responders had lower MDSC levels</a:t>
            </a:r>
          </a:p>
        </p:txBody>
      </p:sp>
      <p:pic>
        <p:nvPicPr>
          <p:cNvPr id="54274" name="Plassholder for innhold 3" descr="Fig 2 nr8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18" t="38145" r="1234" b="34109"/>
          <a:stretch>
            <a:fillRect/>
          </a:stretch>
        </p:blipFill>
        <p:spPr>
          <a:xfrm>
            <a:off x="1187450" y="1916113"/>
            <a:ext cx="4751388" cy="4383087"/>
          </a:xfrm>
        </p:spPr>
      </p:pic>
      <p:sp>
        <p:nvSpPr>
          <p:cNvPr id="4" name="Footer Placeholder 2"/>
          <p:cNvSpPr txBox="1">
            <a:spLocks/>
          </p:cNvSpPr>
          <p:nvPr/>
        </p:nvSpPr>
        <p:spPr bwMode="auto">
          <a:xfrm>
            <a:off x="6372225" y="5732463"/>
            <a:ext cx="1655763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b"/>
          <a:lstStyle>
            <a:lvl1pPr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nb-NO" altLang="sv-SE" sz="1600" i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Hansen et al, Canc Immunol Immunother 2015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71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11188" y="1701800"/>
            <a:ext cx="7848600" cy="6119813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nb-NO" sz="2000" dirty="0" smtClean="0">
                <a:ea typeface="+mn-ea"/>
                <a:cs typeface="+mn-cs"/>
              </a:rPr>
              <a:t>No </a:t>
            </a:r>
            <a:r>
              <a:rPr lang="nb-NO" sz="2000" dirty="0" err="1" smtClean="0">
                <a:ea typeface="+mn-ea"/>
                <a:cs typeface="+mn-cs"/>
              </a:rPr>
              <a:t>serious</a:t>
            </a:r>
            <a:r>
              <a:rPr lang="nb-NO" sz="2000" dirty="0" smtClean="0">
                <a:ea typeface="+mn-ea"/>
                <a:cs typeface="+mn-cs"/>
              </a:rPr>
              <a:t> </a:t>
            </a:r>
            <a:r>
              <a:rPr lang="nb-NO" sz="2000" dirty="0" err="1" smtClean="0">
                <a:ea typeface="+mn-ea"/>
                <a:cs typeface="+mn-cs"/>
              </a:rPr>
              <a:t>adverse</a:t>
            </a:r>
            <a:r>
              <a:rPr lang="nb-NO" sz="2000" dirty="0" smtClean="0">
                <a:ea typeface="+mn-ea"/>
                <a:cs typeface="+mn-cs"/>
              </a:rPr>
              <a:t> </a:t>
            </a:r>
            <a:r>
              <a:rPr lang="nb-NO" sz="2000" dirty="0" err="1" smtClean="0">
                <a:ea typeface="+mn-ea"/>
                <a:cs typeface="+mn-cs"/>
              </a:rPr>
              <a:t>events</a:t>
            </a:r>
            <a:endParaRPr lang="nb-NO" sz="2000" dirty="0" smtClean="0">
              <a:ea typeface="+mn-ea"/>
              <a:cs typeface="+mn-cs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nb-NO" sz="2000" dirty="0" smtClean="0">
                <a:ea typeface="ＭＳ Ｐゴシック" charset="0"/>
              </a:rPr>
              <a:t>GV1001-specific immune </a:t>
            </a:r>
            <a:r>
              <a:rPr lang="nb-NO" sz="2000" dirty="0" err="1" smtClean="0">
                <a:ea typeface="ＭＳ Ｐゴシック" charset="0"/>
              </a:rPr>
              <a:t>response</a:t>
            </a:r>
            <a:r>
              <a:rPr lang="nb-NO" sz="2000" dirty="0" smtClean="0">
                <a:ea typeface="ＭＳ Ｐゴシック" charset="0"/>
              </a:rPr>
              <a:t> in 50-80% </a:t>
            </a:r>
            <a:r>
              <a:rPr lang="nb-NO" sz="2000" dirty="0" err="1" smtClean="0">
                <a:ea typeface="ＭＳ Ｐゴシック" charset="0"/>
              </a:rPr>
              <a:t>of</a:t>
            </a:r>
            <a:r>
              <a:rPr lang="nb-NO" sz="2000" dirty="0" smtClean="0">
                <a:ea typeface="ＭＳ Ｐゴシック" charset="0"/>
              </a:rPr>
              <a:t> </a:t>
            </a:r>
            <a:r>
              <a:rPr lang="nb-NO" sz="2000" dirty="0" err="1" smtClean="0">
                <a:ea typeface="ＭＳ Ｐゴシック" charset="0"/>
              </a:rPr>
              <a:t>patients</a:t>
            </a:r>
            <a:endParaRPr lang="nb-NO" sz="2000" dirty="0" smtClean="0">
              <a:ea typeface="ＭＳ Ｐゴシック" charset="0"/>
            </a:endParaRPr>
          </a:p>
          <a:p>
            <a:pPr lvl="1" eaLnBrk="1" hangingPunct="1">
              <a:lnSpc>
                <a:spcPct val="90000"/>
              </a:lnSpc>
              <a:defRPr/>
            </a:pPr>
            <a:r>
              <a:rPr lang="nb-NO" sz="2000" dirty="0" err="1" smtClean="0">
                <a:ea typeface="ＭＳ Ｐゴシック" charset="0"/>
              </a:rPr>
              <a:t>Highest</a:t>
            </a:r>
            <a:r>
              <a:rPr lang="nb-NO" sz="2000" dirty="0" smtClean="0">
                <a:ea typeface="ＭＳ Ｐゴシック" charset="0"/>
              </a:rPr>
              <a:t> </a:t>
            </a:r>
            <a:r>
              <a:rPr lang="nb-NO" sz="2000" dirty="0" err="1" smtClean="0">
                <a:ea typeface="ＭＳ Ｐゴシック" charset="0"/>
              </a:rPr>
              <a:t>response</a:t>
            </a:r>
            <a:r>
              <a:rPr lang="nb-NO" sz="2000" dirty="0" smtClean="0">
                <a:ea typeface="ＭＳ Ｐゴシック" charset="0"/>
              </a:rPr>
              <a:t> rates in trials </a:t>
            </a:r>
            <a:r>
              <a:rPr lang="nb-NO" sz="2000" dirty="0" err="1" smtClean="0">
                <a:ea typeface="ＭＳ Ｐゴシック" charset="0"/>
              </a:rPr>
              <a:t>combining</a:t>
            </a:r>
            <a:r>
              <a:rPr lang="nb-NO" sz="2000" dirty="0" smtClean="0">
                <a:ea typeface="ＭＳ Ｐゴシック" charset="0"/>
              </a:rPr>
              <a:t> GV1001 </a:t>
            </a:r>
            <a:r>
              <a:rPr lang="nb-NO" sz="2000" dirty="0" err="1" smtClean="0">
                <a:ea typeface="ＭＳ Ｐゴシック" charset="0"/>
              </a:rPr>
              <a:t>with</a:t>
            </a:r>
            <a:r>
              <a:rPr lang="nb-NO" sz="2000" dirty="0" smtClean="0">
                <a:ea typeface="ＭＳ Ｐゴシック" charset="0"/>
              </a:rPr>
              <a:t> </a:t>
            </a:r>
            <a:r>
              <a:rPr lang="nb-NO" sz="2000" dirty="0" err="1" smtClean="0">
                <a:ea typeface="ＭＳ Ｐゴシック" charset="0"/>
              </a:rPr>
              <a:t>chemo/radio-therapy</a:t>
            </a:r>
            <a:endParaRPr lang="nb-NO" sz="2000" dirty="0" smtClean="0">
              <a:ea typeface="ＭＳ Ｐゴシック" charset="0"/>
            </a:endParaRPr>
          </a:p>
          <a:p>
            <a:pPr lvl="1" eaLnBrk="1" hangingPunct="1">
              <a:lnSpc>
                <a:spcPct val="90000"/>
              </a:lnSpc>
              <a:defRPr/>
            </a:pPr>
            <a:r>
              <a:rPr lang="nb-NO" sz="2000" dirty="0" err="1">
                <a:ea typeface="ＭＳ Ｐゴシック" charset="0"/>
              </a:rPr>
              <a:t>P</a:t>
            </a:r>
            <a:r>
              <a:rPr lang="nb-NO" sz="2000" dirty="0" err="1" smtClean="0">
                <a:ea typeface="ＭＳ Ｐゴシック" charset="0"/>
              </a:rPr>
              <a:t>olyfunctional</a:t>
            </a:r>
            <a:r>
              <a:rPr lang="nb-NO" sz="2000" dirty="0" smtClean="0">
                <a:ea typeface="ＭＳ Ｐゴシック" charset="0"/>
              </a:rPr>
              <a:t> </a:t>
            </a:r>
            <a:r>
              <a:rPr lang="nb-NO" sz="2000" dirty="0" err="1" smtClean="0">
                <a:ea typeface="ＭＳ Ｐゴシック" charset="0"/>
              </a:rPr>
              <a:t>cytokine</a:t>
            </a:r>
            <a:r>
              <a:rPr lang="nb-NO" sz="2000" dirty="0" smtClean="0">
                <a:ea typeface="ＭＳ Ｐゴシック" charset="0"/>
              </a:rPr>
              <a:t> </a:t>
            </a:r>
            <a:r>
              <a:rPr lang="nb-NO" sz="2000" dirty="0" err="1" smtClean="0">
                <a:ea typeface="ＭＳ Ｐゴシック" charset="0"/>
              </a:rPr>
              <a:t>profiles</a:t>
            </a:r>
            <a:endParaRPr lang="nb-NO" sz="2000" dirty="0" smtClean="0">
              <a:ea typeface="ＭＳ Ｐゴシック" charset="0"/>
            </a:endParaRPr>
          </a:p>
          <a:p>
            <a:pPr lvl="1">
              <a:lnSpc>
                <a:spcPct val="80000"/>
              </a:lnSpc>
              <a:defRPr/>
            </a:pPr>
            <a:r>
              <a:rPr lang="nb-NO" sz="2000" dirty="0" err="1" smtClean="0">
                <a:ea typeface="ＭＳ Ｐゴシック" charset="0"/>
              </a:rPr>
              <a:t>Low</a:t>
            </a:r>
            <a:r>
              <a:rPr lang="nb-NO" sz="2000" dirty="0" smtClean="0">
                <a:ea typeface="ＭＳ Ｐゴシック" charset="0"/>
              </a:rPr>
              <a:t> </a:t>
            </a:r>
            <a:r>
              <a:rPr lang="nb-NO" sz="2000" dirty="0">
                <a:ea typeface="ＭＳ Ｐゴシック" charset="0"/>
              </a:rPr>
              <a:t>Treg </a:t>
            </a:r>
            <a:r>
              <a:rPr lang="nb-NO" sz="2000" dirty="0" err="1">
                <a:ea typeface="ＭＳ Ｐゴシック" charset="0"/>
              </a:rPr>
              <a:t>levels</a:t>
            </a:r>
            <a:r>
              <a:rPr lang="nb-NO" sz="2000" dirty="0">
                <a:ea typeface="ＭＳ Ｐゴシック" charset="0"/>
              </a:rPr>
              <a:t> </a:t>
            </a:r>
            <a:r>
              <a:rPr lang="nb-NO" sz="2000" dirty="0" err="1">
                <a:ea typeface="ＭＳ Ｐゴシック" charset="0"/>
              </a:rPr>
              <a:t>were</a:t>
            </a:r>
            <a:r>
              <a:rPr lang="nb-NO" sz="2000" dirty="0">
                <a:ea typeface="ＭＳ Ｐゴシック" charset="0"/>
              </a:rPr>
              <a:t> </a:t>
            </a:r>
            <a:r>
              <a:rPr lang="nb-NO" sz="2000" dirty="0" err="1">
                <a:ea typeface="ＭＳ Ｐゴシック" charset="0"/>
              </a:rPr>
              <a:t>associated</a:t>
            </a:r>
            <a:r>
              <a:rPr lang="nb-NO" sz="2000" dirty="0">
                <a:ea typeface="ＭＳ Ｐゴシック" charset="0"/>
              </a:rPr>
              <a:t> </a:t>
            </a:r>
            <a:r>
              <a:rPr lang="nb-NO" sz="2000" dirty="0" err="1">
                <a:ea typeface="ＭＳ Ｐゴシック" charset="0"/>
              </a:rPr>
              <a:t>with</a:t>
            </a:r>
            <a:r>
              <a:rPr lang="nb-NO" sz="2000" dirty="0">
                <a:ea typeface="ＭＳ Ｐゴシック" charset="0"/>
              </a:rPr>
              <a:t> </a:t>
            </a:r>
            <a:r>
              <a:rPr lang="nb-NO" sz="2000" dirty="0" err="1">
                <a:ea typeface="ＭＳ Ｐゴシック" charset="0"/>
              </a:rPr>
              <a:t>high</a:t>
            </a:r>
            <a:r>
              <a:rPr lang="nb-NO" sz="2000" dirty="0">
                <a:ea typeface="ＭＳ Ｐゴシック" charset="0"/>
              </a:rPr>
              <a:t> </a:t>
            </a:r>
            <a:r>
              <a:rPr lang="nb-NO" sz="2000" dirty="0" err="1">
                <a:ea typeface="ＭＳ Ｐゴシック" charset="0"/>
              </a:rPr>
              <a:t>IFN</a:t>
            </a:r>
            <a:r>
              <a:rPr lang="nb-NO" sz="2000" dirty="0" err="1">
                <a:latin typeface="Symbol" pitchFamily="18" charset="2"/>
                <a:ea typeface="ＭＳ Ｐゴシック" charset="0"/>
              </a:rPr>
              <a:t>g</a:t>
            </a:r>
            <a:r>
              <a:rPr lang="nb-NO" sz="2000" dirty="0">
                <a:ea typeface="ＭＳ Ｐゴシック" charset="0"/>
              </a:rPr>
              <a:t>/IL-10 ratios </a:t>
            </a:r>
            <a:endParaRPr lang="nb-NO" sz="2000" dirty="0" smtClean="0"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nb-NO" sz="2000" dirty="0" smtClean="0">
                <a:ea typeface="+mn-ea"/>
                <a:cs typeface="+mn-cs"/>
              </a:rPr>
              <a:t>Clinical response: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nb-NO" sz="2000" dirty="0" smtClean="0">
                <a:ea typeface="ＭＳ Ｐゴシック" charset="0"/>
              </a:rPr>
              <a:t>Correlation between survival and immune response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nb-NO" sz="2000" dirty="0" err="1" smtClean="0">
                <a:ea typeface="ＭＳ Ｐゴシック" charset="0"/>
              </a:rPr>
              <a:t>Clinical</a:t>
            </a:r>
            <a:r>
              <a:rPr lang="nb-NO" sz="2000" dirty="0" smtClean="0">
                <a:ea typeface="ＭＳ Ｐゴシック" charset="0"/>
              </a:rPr>
              <a:t> </a:t>
            </a:r>
            <a:r>
              <a:rPr lang="nb-NO" sz="2000" dirty="0" err="1" smtClean="0">
                <a:ea typeface="ＭＳ Ｐゴシック" charset="0"/>
              </a:rPr>
              <a:t>responses</a:t>
            </a:r>
            <a:r>
              <a:rPr lang="nb-NO" sz="2000" dirty="0" smtClean="0">
                <a:ea typeface="ＭＳ Ｐゴシック" charset="0"/>
              </a:rPr>
              <a:t> </a:t>
            </a:r>
            <a:r>
              <a:rPr lang="nb-NO" sz="2000" dirty="0" err="1" smtClean="0">
                <a:ea typeface="ＭＳ Ｐゴシック" charset="0"/>
              </a:rPr>
              <a:t>develop</a:t>
            </a:r>
            <a:r>
              <a:rPr lang="nb-NO" sz="2000" dirty="0" smtClean="0">
                <a:ea typeface="ＭＳ Ｐゴシック" charset="0"/>
              </a:rPr>
              <a:t> </a:t>
            </a:r>
            <a:r>
              <a:rPr lang="nb-NO" sz="2000" dirty="0" err="1" smtClean="0">
                <a:ea typeface="ＭＳ Ｐゴシック" charset="0"/>
              </a:rPr>
              <a:t>gradually</a:t>
            </a:r>
            <a:endParaRPr lang="nb-NO" sz="2000" dirty="0" smtClean="0"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nb-NO" sz="2000" dirty="0" smtClean="0">
                <a:ea typeface="+mn-ea"/>
                <a:cs typeface="+mn-cs"/>
              </a:rPr>
              <a:t>Long term </a:t>
            </a:r>
            <a:r>
              <a:rPr lang="nb-NO" sz="2000" dirty="0" err="1" smtClean="0">
                <a:ea typeface="+mn-ea"/>
                <a:cs typeface="+mn-cs"/>
              </a:rPr>
              <a:t>survivors</a:t>
            </a:r>
            <a:r>
              <a:rPr lang="nb-NO" sz="2000" dirty="0" smtClean="0">
                <a:ea typeface="+mn-ea"/>
                <a:cs typeface="+mn-cs"/>
              </a:rPr>
              <a:t>: Durable T </a:t>
            </a:r>
            <a:r>
              <a:rPr lang="nb-NO" sz="2000" dirty="0" err="1" smtClean="0">
                <a:ea typeface="+mn-ea"/>
                <a:cs typeface="+mn-cs"/>
              </a:rPr>
              <a:t>cell</a:t>
            </a:r>
            <a:r>
              <a:rPr lang="nb-NO" sz="2000" dirty="0" smtClean="0">
                <a:ea typeface="+mn-ea"/>
                <a:cs typeface="+mn-cs"/>
              </a:rPr>
              <a:t> </a:t>
            </a:r>
            <a:r>
              <a:rPr lang="nb-NO" sz="2000" dirty="0" err="1" smtClean="0">
                <a:ea typeface="+mn-ea"/>
                <a:cs typeface="+mn-cs"/>
              </a:rPr>
              <a:t>memory</a:t>
            </a:r>
            <a:r>
              <a:rPr lang="nb-NO" sz="2000" dirty="0" smtClean="0">
                <a:ea typeface="+mn-ea"/>
                <a:cs typeface="+mn-cs"/>
              </a:rPr>
              <a:t>, </a:t>
            </a:r>
            <a:r>
              <a:rPr lang="nb-NO" sz="2000" dirty="0" err="1" smtClean="0">
                <a:ea typeface="+mn-ea"/>
                <a:cs typeface="+mn-cs"/>
              </a:rPr>
              <a:t>multi-epitope</a:t>
            </a:r>
            <a:r>
              <a:rPr lang="nb-NO" sz="2000" dirty="0" smtClean="0">
                <a:ea typeface="+mn-ea"/>
                <a:cs typeface="+mn-cs"/>
              </a:rPr>
              <a:t> </a:t>
            </a:r>
            <a:r>
              <a:rPr lang="nb-NO" sz="2000" dirty="0" err="1" smtClean="0">
                <a:ea typeface="+mn-ea"/>
                <a:cs typeface="+mn-cs"/>
              </a:rPr>
              <a:t>responses</a:t>
            </a:r>
            <a:r>
              <a:rPr lang="nb-NO" sz="2000" dirty="0" smtClean="0">
                <a:ea typeface="+mn-ea"/>
                <a:cs typeface="+mn-cs"/>
              </a:rPr>
              <a:t>, </a:t>
            </a:r>
            <a:r>
              <a:rPr lang="nb-NO" sz="2000" dirty="0" err="1">
                <a:ea typeface="ＭＳ Ｐゴシック" charset="0"/>
              </a:rPr>
              <a:t>low</a:t>
            </a:r>
            <a:r>
              <a:rPr lang="nb-NO" sz="2000" dirty="0">
                <a:ea typeface="ＭＳ Ｐゴシック" charset="0"/>
              </a:rPr>
              <a:t> Treg and MDSC </a:t>
            </a:r>
            <a:r>
              <a:rPr lang="nb-NO" sz="2000" dirty="0" err="1">
                <a:ea typeface="ＭＳ Ｐゴシック" charset="0"/>
              </a:rPr>
              <a:t>levels</a:t>
            </a:r>
            <a:r>
              <a:rPr lang="nb-NO" sz="2000" dirty="0">
                <a:ea typeface="ＭＳ Ｐゴシック" charset="0"/>
              </a:rPr>
              <a:t> </a:t>
            </a:r>
            <a:endParaRPr lang="nb-NO" sz="2000" dirty="0" smtClean="0">
              <a:ea typeface="+mn-ea"/>
              <a:cs typeface="+mn-cs"/>
            </a:endParaRPr>
          </a:p>
          <a:p>
            <a:pPr marL="0" indent="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nb-NO" sz="2000" dirty="0" smtClean="0">
              <a:ea typeface="+mn-ea"/>
              <a:cs typeface="+mn-cs"/>
            </a:endParaRPr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nb-NO" sz="2000" dirty="0" smtClean="0"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nb-NO" sz="2000" dirty="0" smtClean="0">
              <a:ea typeface="+mn-ea"/>
              <a:cs typeface="+mn-cs"/>
            </a:endParaRPr>
          </a:p>
        </p:txBody>
      </p:sp>
      <p:sp>
        <p:nvSpPr>
          <p:cNvPr id="55298" name="Text Box 3"/>
          <p:cNvSpPr txBox="1">
            <a:spLocks noChangeArrowheads="1"/>
          </p:cNvSpPr>
          <p:nvPr/>
        </p:nvSpPr>
        <p:spPr bwMode="auto">
          <a:xfrm>
            <a:off x="1330325" y="476250"/>
            <a:ext cx="65389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r>
              <a:rPr lang="nb-NO" altLang="sv-SE" sz="4000">
                <a:solidFill>
                  <a:schemeClr val="tx1"/>
                </a:solidFill>
                <a:latin typeface="Tahoma" pitchFamily="34" charset="0"/>
              </a:rPr>
              <a:t>Main findings: GV1001 trials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3" y="1152525"/>
            <a:ext cx="4175125" cy="5948363"/>
          </a:xfrm>
        </p:spPr>
        <p:txBody>
          <a:bodyPr>
            <a:normAutofit/>
          </a:bodyPr>
          <a:lstStyle/>
          <a:p>
            <a:pPr>
              <a:buFontTx/>
              <a:buNone/>
              <a:defRPr/>
            </a:pPr>
            <a:r>
              <a:rPr lang="nb-NO" sz="2000" b="1" dirty="0" err="1" smtClean="0">
                <a:solidFill>
                  <a:schemeClr val="tx2"/>
                </a:solidFill>
                <a:ea typeface="+mn-ea"/>
                <a:cs typeface="+mn-cs"/>
              </a:rPr>
              <a:t>Clinical</a:t>
            </a:r>
            <a:r>
              <a:rPr lang="nb-NO" sz="2000" b="1" dirty="0" smtClean="0">
                <a:solidFill>
                  <a:schemeClr val="tx2"/>
                </a:solidFill>
                <a:ea typeface="+mn-ea"/>
                <a:cs typeface="+mn-cs"/>
              </a:rPr>
              <a:t> Trial Unit</a:t>
            </a:r>
          </a:p>
          <a:p>
            <a:pPr>
              <a:defRPr/>
            </a:pPr>
            <a:r>
              <a:rPr lang="nb-NO" sz="1600" dirty="0" smtClean="0">
                <a:solidFill>
                  <a:schemeClr val="tx2"/>
                </a:solidFill>
                <a:ea typeface="+mn-ea"/>
                <a:cs typeface="+mn-cs"/>
              </a:rPr>
              <a:t>Steinar Aamdal</a:t>
            </a:r>
            <a:endParaRPr lang="nb-NO" sz="1600" dirty="0">
              <a:solidFill>
                <a:schemeClr val="tx2"/>
              </a:solidFill>
              <a:ea typeface="+mn-ea"/>
              <a:cs typeface="+mn-cs"/>
            </a:endParaRPr>
          </a:p>
          <a:p>
            <a:pPr>
              <a:defRPr/>
            </a:pPr>
            <a:r>
              <a:rPr lang="nb-NO" sz="1600" dirty="0" smtClean="0">
                <a:solidFill>
                  <a:schemeClr val="tx2"/>
                </a:solidFill>
                <a:ea typeface="+mn-ea"/>
                <a:cs typeface="+mn-cs"/>
              </a:rPr>
              <a:t>Paal </a:t>
            </a:r>
            <a:r>
              <a:rPr lang="nb-NO" sz="1600" dirty="0" err="1" smtClean="0">
                <a:solidFill>
                  <a:schemeClr val="tx2"/>
                </a:solidFill>
                <a:ea typeface="+mn-ea"/>
                <a:cs typeface="+mn-cs"/>
              </a:rPr>
              <a:t>Brunsvig</a:t>
            </a:r>
            <a:endParaRPr lang="nb-NO" sz="1600" dirty="0" smtClean="0">
              <a:solidFill>
                <a:schemeClr val="tx2"/>
              </a:solidFill>
              <a:ea typeface="+mn-ea"/>
              <a:cs typeface="+mn-cs"/>
            </a:endParaRPr>
          </a:p>
          <a:p>
            <a:pPr>
              <a:defRPr/>
            </a:pPr>
            <a:r>
              <a:rPr lang="nb-NO" sz="1600" dirty="0" smtClean="0">
                <a:solidFill>
                  <a:schemeClr val="tx2"/>
                </a:solidFill>
                <a:ea typeface="+mn-ea"/>
                <a:cs typeface="+mn-cs"/>
              </a:rPr>
              <a:t>Svein </a:t>
            </a:r>
            <a:r>
              <a:rPr lang="nb-NO" sz="1600" dirty="0" err="1" smtClean="0">
                <a:solidFill>
                  <a:schemeClr val="tx2"/>
                </a:solidFill>
                <a:ea typeface="+mn-ea"/>
                <a:cs typeface="+mn-cs"/>
              </a:rPr>
              <a:t>Dueland</a:t>
            </a:r>
            <a:endParaRPr lang="nb-NO" sz="1600" dirty="0">
              <a:solidFill>
                <a:schemeClr val="tx2"/>
              </a:solidFill>
              <a:ea typeface="+mn-ea"/>
              <a:cs typeface="+mn-cs"/>
            </a:endParaRPr>
          </a:p>
          <a:p>
            <a:pPr>
              <a:buFontTx/>
              <a:buNone/>
              <a:defRPr/>
            </a:pPr>
            <a:endParaRPr lang="nb-NO" sz="2000" b="1" dirty="0">
              <a:solidFill>
                <a:schemeClr val="tx2"/>
              </a:solidFill>
              <a:ea typeface="+mn-ea"/>
              <a:cs typeface="+mn-cs"/>
            </a:endParaRPr>
          </a:p>
          <a:p>
            <a:pPr>
              <a:buFontTx/>
              <a:buNone/>
              <a:defRPr/>
            </a:pPr>
            <a:r>
              <a:rPr lang="nb-NO" sz="2000" b="1" dirty="0" err="1" smtClean="0">
                <a:solidFill>
                  <a:schemeClr val="tx2"/>
                </a:solidFill>
                <a:ea typeface="+mn-ea"/>
                <a:cs typeface="+mn-cs"/>
              </a:rPr>
              <a:t>Section</a:t>
            </a:r>
            <a:r>
              <a:rPr lang="nb-NO" sz="2000" b="1" dirty="0" smtClean="0">
                <a:solidFill>
                  <a:schemeClr val="tx2"/>
                </a:solidFill>
                <a:ea typeface="+mn-ea"/>
                <a:cs typeface="+mn-cs"/>
              </a:rPr>
              <a:t> for Cell Therapy</a:t>
            </a:r>
          </a:p>
          <a:p>
            <a:pPr>
              <a:defRPr/>
            </a:pPr>
            <a:r>
              <a:rPr lang="nb-NO" sz="1600" dirty="0" smtClean="0">
                <a:solidFill>
                  <a:schemeClr val="tx2"/>
                </a:solidFill>
                <a:ea typeface="+mn-ea"/>
                <a:cs typeface="+mn-cs"/>
              </a:rPr>
              <a:t>Gunnar Kvalheim</a:t>
            </a:r>
            <a:endParaRPr lang="nb-NO" sz="1600" dirty="0" smtClean="0">
              <a:solidFill>
                <a:schemeClr val="tx2"/>
              </a:solidFill>
              <a:latin typeface="+mj-lt"/>
              <a:ea typeface="+mn-ea"/>
              <a:cs typeface="+mn-cs"/>
            </a:endParaRPr>
          </a:p>
          <a:p>
            <a:pPr>
              <a:defRPr/>
            </a:pPr>
            <a:r>
              <a:rPr lang="nb-NO" sz="1600" dirty="0" smtClean="0">
                <a:solidFill>
                  <a:schemeClr val="tx2"/>
                </a:solidFill>
                <a:latin typeface="+mj-lt"/>
                <a:ea typeface="+mn-ea"/>
                <a:cs typeface="+mn-cs"/>
              </a:rPr>
              <a:t>Kari </a:t>
            </a:r>
            <a:r>
              <a:rPr lang="nb-NO" sz="1600" dirty="0" err="1" smtClean="0">
                <a:solidFill>
                  <a:schemeClr val="tx2"/>
                </a:solidFill>
                <a:latin typeface="+mj-lt"/>
                <a:ea typeface="+mn-ea"/>
                <a:cs typeface="+mn-cs"/>
              </a:rPr>
              <a:t>Lislerud</a:t>
            </a:r>
            <a:endParaRPr lang="nb-NO" sz="1600" dirty="0" smtClean="0">
              <a:solidFill>
                <a:schemeClr val="tx2"/>
              </a:solidFill>
              <a:latin typeface="+mj-lt"/>
              <a:ea typeface="+mn-ea"/>
              <a:cs typeface="+mn-cs"/>
            </a:endParaRPr>
          </a:p>
          <a:p>
            <a:pPr>
              <a:defRPr/>
            </a:pPr>
            <a:r>
              <a:rPr lang="nb-NO" sz="1600" dirty="0" smtClean="0">
                <a:solidFill>
                  <a:schemeClr val="tx2"/>
                </a:solidFill>
                <a:latin typeface="+mj-lt"/>
                <a:ea typeface="+mn-ea"/>
                <a:cs typeface="+mn-cs"/>
              </a:rPr>
              <a:t>Else Marit I Suso</a:t>
            </a:r>
          </a:p>
          <a:p>
            <a:pPr>
              <a:defRPr/>
            </a:pPr>
            <a:endParaRPr lang="nb-NO" sz="1600" dirty="0" smtClean="0">
              <a:solidFill>
                <a:schemeClr val="tx2"/>
              </a:solidFill>
              <a:latin typeface="+mj-lt"/>
              <a:ea typeface="+mn-ea"/>
              <a:cs typeface="+mn-cs"/>
            </a:endParaRPr>
          </a:p>
          <a:p>
            <a:pPr>
              <a:buFontTx/>
              <a:buNone/>
              <a:defRPr/>
            </a:pPr>
            <a:endParaRPr lang="nb-NO" sz="900" b="1" dirty="0" smtClean="0">
              <a:solidFill>
                <a:schemeClr val="tx2"/>
              </a:solidFill>
              <a:ea typeface="+mn-ea"/>
              <a:cs typeface="+mn-cs"/>
            </a:endParaRPr>
          </a:p>
          <a:p>
            <a:pPr>
              <a:buFontTx/>
              <a:buNone/>
              <a:defRPr/>
            </a:pPr>
            <a:endParaRPr lang="nb-NO" sz="900" dirty="0" smtClean="0">
              <a:solidFill>
                <a:schemeClr val="tx2"/>
              </a:solidFill>
              <a:ea typeface="+mn-ea"/>
              <a:cs typeface="+mn-cs"/>
            </a:endParaRPr>
          </a:p>
          <a:p>
            <a:pPr>
              <a:defRPr/>
            </a:pPr>
            <a:endParaRPr lang="nb-NO" sz="900" dirty="0" smtClean="0">
              <a:solidFill>
                <a:schemeClr val="tx2"/>
              </a:solidFill>
              <a:ea typeface="+mn-ea"/>
              <a:cs typeface="+mn-cs"/>
            </a:endParaRPr>
          </a:p>
          <a:p>
            <a:pPr>
              <a:buFontTx/>
              <a:buNone/>
              <a:defRPr/>
            </a:pPr>
            <a:endParaRPr lang="nb-NO" sz="1600" dirty="0" smtClean="0">
              <a:solidFill>
                <a:schemeClr val="tx2"/>
              </a:solidFill>
              <a:ea typeface="+mn-ea"/>
              <a:cs typeface="+mn-cs"/>
            </a:endParaRPr>
          </a:p>
          <a:p>
            <a:pPr>
              <a:buFontTx/>
              <a:buNone/>
              <a:defRPr/>
            </a:pPr>
            <a:endParaRPr lang="nb-NO" sz="1800" b="1" dirty="0" smtClean="0">
              <a:solidFill>
                <a:schemeClr val="tx2"/>
              </a:solidFill>
              <a:ea typeface="+mn-ea"/>
              <a:cs typeface="+mn-cs"/>
            </a:endParaRPr>
          </a:p>
          <a:p>
            <a:pPr>
              <a:buFontTx/>
              <a:buNone/>
              <a:defRPr/>
            </a:pPr>
            <a:endParaRPr lang="nb-NO" sz="1800" dirty="0" smtClean="0">
              <a:solidFill>
                <a:schemeClr val="tx2"/>
              </a:solidFill>
              <a:ea typeface="+mn-ea"/>
              <a:cs typeface="+mn-cs"/>
            </a:endParaRPr>
          </a:p>
          <a:p>
            <a:pPr>
              <a:defRPr/>
            </a:pPr>
            <a:endParaRPr lang="nb-NO" sz="1800" dirty="0" smtClean="0">
              <a:solidFill>
                <a:schemeClr val="tx2"/>
              </a:solidFill>
              <a:ea typeface="+mn-ea"/>
              <a:cs typeface="+mn-cs"/>
            </a:endParaRPr>
          </a:p>
          <a:p>
            <a:pPr>
              <a:buFontTx/>
              <a:buNone/>
              <a:defRPr/>
            </a:pPr>
            <a:endParaRPr lang="nb-NO" sz="2000" b="1" dirty="0" smtClean="0">
              <a:solidFill>
                <a:schemeClr val="tx2"/>
              </a:solidFill>
              <a:ea typeface="+mn-ea"/>
              <a:cs typeface="+mn-cs"/>
            </a:endParaRPr>
          </a:p>
          <a:p>
            <a:pPr>
              <a:buFontTx/>
              <a:buNone/>
              <a:defRPr/>
            </a:pPr>
            <a:endParaRPr lang="nb-NO" sz="2000" b="1" dirty="0" smtClean="0">
              <a:solidFill>
                <a:schemeClr val="tx2"/>
              </a:solidFill>
              <a:ea typeface="+mn-ea"/>
              <a:cs typeface="+mn-cs"/>
            </a:endParaRPr>
          </a:p>
          <a:p>
            <a:pPr>
              <a:defRPr/>
            </a:pPr>
            <a:endParaRPr lang="nb-NO" sz="1800" dirty="0" smtClean="0">
              <a:solidFill>
                <a:schemeClr val="tx2"/>
              </a:solidFill>
              <a:ea typeface="+mn-ea"/>
              <a:cs typeface="+mn-cs"/>
            </a:endParaRPr>
          </a:p>
          <a:p>
            <a:pPr>
              <a:defRPr/>
            </a:pPr>
            <a:endParaRPr lang="nb-NO" dirty="0" smtClean="0">
              <a:solidFill>
                <a:schemeClr val="tx2"/>
              </a:solidFill>
              <a:ea typeface="+mn-ea"/>
              <a:cs typeface="+mn-cs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140200" y="981075"/>
            <a:ext cx="5651500" cy="4824413"/>
          </a:xfrm>
        </p:spPr>
        <p:txBody>
          <a:bodyPr>
            <a:normAutofit/>
          </a:bodyPr>
          <a:lstStyle/>
          <a:p>
            <a:pPr>
              <a:buFontTx/>
              <a:buNone/>
              <a:defRPr/>
            </a:pPr>
            <a:endParaRPr lang="nb-NO" sz="900" b="1" dirty="0" smtClean="0">
              <a:solidFill>
                <a:schemeClr val="tx2"/>
              </a:solidFill>
              <a:ea typeface="+mn-ea"/>
              <a:cs typeface="+mn-cs"/>
            </a:endParaRPr>
          </a:p>
          <a:p>
            <a:pPr>
              <a:buFontTx/>
              <a:buNone/>
              <a:defRPr/>
            </a:pPr>
            <a:r>
              <a:rPr lang="nb-NO" sz="2000" b="1" dirty="0" err="1">
                <a:solidFill>
                  <a:schemeClr val="tx2"/>
                </a:solidFill>
                <a:ea typeface="+mn-ea"/>
                <a:cs typeface="+mn-cs"/>
              </a:rPr>
              <a:t>Section</a:t>
            </a:r>
            <a:r>
              <a:rPr lang="nb-NO" sz="2000" b="1" dirty="0">
                <a:solidFill>
                  <a:schemeClr val="tx2"/>
                </a:solidFill>
                <a:ea typeface="+mn-ea"/>
                <a:cs typeface="+mn-cs"/>
              </a:rPr>
              <a:t> for </a:t>
            </a:r>
            <a:r>
              <a:rPr lang="nb-NO" sz="2000" b="1" dirty="0" err="1">
                <a:solidFill>
                  <a:schemeClr val="tx2"/>
                </a:solidFill>
                <a:ea typeface="+mn-ea"/>
                <a:cs typeface="+mn-cs"/>
              </a:rPr>
              <a:t>Immunology</a:t>
            </a:r>
            <a:endParaRPr lang="nb-NO" sz="2000" b="1" dirty="0">
              <a:solidFill>
                <a:schemeClr val="tx2"/>
              </a:solidFill>
              <a:ea typeface="+mn-ea"/>
              <a:cs typeface="+mn-cs"/>
            </a:endParaRPr>
          </a:p>
          <a:p>
            <a:pPr>
              <a:defRPr/>
            </a:pPr>
            <a:r>
              <a:rPr lang="nb-NO" sz="1600" dirty="0">
                <a:solidFill>
                  <a:schemeClr val="tx2"/>
                </a:solidFill>
                <a:ea typeface="+mn-ea"/>
                <a:cs typeface="+mn-cs"/>
              </a:rPr>
              <a:t>Gustav </a:t>
            </a:r>
            <a:r>
              <a:rPr lang="nb-NO" sz="1600" dirty="0" err="1">
                <a:solidFill>
                  <a:schemeClr val="tx2"/>
                </a:solidFill>
                <a:ea typeface="+mn-ea"/>
                <a:cs typeface="+mn-cs"/>
              </a:rPr>
              <a:t>Gaudernack</a:t>
            </a:r>
            <a:endParaRPr lang="nb-NO" sz="1600" dirty="0">
              <a:solidFill>
                <a:schemeClr val="tx2"/>
              </a:solidFill>
              <a:ea typeface="+mn-ea"/>
              <a:cs typeface="+mn-cs"/>
            </a:endParaRPr>
          </a:p>
          <a:p>
            <a:pPr>
              <a:defRPr/>
            </a:pPr>
            <a:r>
              <a:rPr lang="nb-NO" sz="1600" dirty="0">
                <a:solidFill>
                  <a:schemeClr val="tx2"/>
                </a:solidFill>
                <a:ea typeface="+mn-ea"/>
                <a:cs typeface="+mn-cs"/>
              </a:rPr>
              <a:t>Gaute L Hansen</a:t>
            </a:r>
          </a:p>
          <a:p>
            <a:pPr>
              <a:buFontTx/>
              <a:buNone/>
              <a:defRPr/>
            </a:pPr>
            <a:endParaRPr lang="nb-NO" sz="2000" b="1" dirty="0" smtClean="0">
              <a:solidFill>
                <a:schemeClr val="tx2"/>
              </a:solidFill>
              <a:ea typeface="+mn-ea"/>
              <a:cs typeface="+mn-cs"/>
            </a:endParaRPr>
          </a:p>
          <a:p>
            <a:pPr>
              <a:buFontTx/>
              <a:buNone/>
              <a:defRPr/>
            </a:pPr>
            <a:r>
              <a:rPr lang="nb-NO" sz="2000" b="1" dirty="0" err="1" smtClean="0">
                <a:solidFill>
                  <a:schemeClr val="tx2"/>
                </a:solidFill>
                <a:ea typeface="+mn-ea"/>
                <a:cs typeface="+mn-cs"/>
              </a:rPr>
              <a:t>External</a:t>
            </a:r>
            <a:endParaRPr lang="nb-NO" sz="2000" b="1" dirty="0" smtClean="0">
              <a:solidFill>
                <a:schemeClr val="tx2"/>
              </a:solidFill>
              <a:ea typeface="+mn-ea"/>
              <a:cs typeface="+mn-cs"/>
            </a:endParaRPr>
          </a:p>
          <a:p>
            <a:pPr>
              <a:defRPr/>
            </a:pPr>
            <a:r>
              <a:rPr lang="nb-NO" sz="1600" dirty="0" err="1" smtClean="0">
                <a:solidFill>
                  <a:schemeClr val="tx2"/>
                </a:solidFill>
                <a:ea typeface="+mn-ea"/>
                <a:cs typeface="+mn-cs"/>
              </a:rPr>
              <a:t>Milada</a:t>
            </a:r>
            <a:r>
              <a:rPr lang="nb-NO" sz="1600" dirty="0" smtClean="0">
                <a:solidFill>
                  <a:schemeClr val="tx2"/>
                </a:solidFill>
                <a:ea typeface="+mn-ea"/>
                <a:cs typeface="+mn-cs"/>
              </a:rPr>
              <a:t> </a:t>
            </a:r>
            <a:r>
              <a:rPr lang="ru-RU" sz="1600" dirty="0" err="1" smtClean="0">
                <a:solidFill>
                  <a:schemeClr val="tx2"/>
                </a:solidFill>
                <a:ea typeface="+mn-ea"/>
                <a:cs typeface="+mn-cs"/>
              </a:rPr>
              <a:t>Cvancarova</a:t>
            </a:r>
            <a:r>
              <a:rPr lang="nb-NO" sz="1600" dirty="0" smtClean="0">
                <a:solidFill>
                  <a:schemeClr val="tx2"/>
                </a:solidFill>
                <a:ea typeface="+mn-ea"/>
                <a:cs typeface="+mn-cs"/>
              </a:rPr>
              <a:t>, </a:t>
            </a:r>
            <a:r>
              <a:rPr lang="nb-NO" sz="1600" dirty="0" err="1" smtClean="0">
                <a:solidFill>
                  <a:schemeClr val="tx2"/>
                </a:solidFill>
                <a:ea typeface="+mn-ea"/>
                <a:cs typeface="+mn-cs"/>
              </a:rPr>
              <a:t>University</a:t>
            </a:r>
            <a:r>
              <a:rPr lang="nb-NO" sz="1600" dirty="0" smtClean="0">
                <a:solidFill>
                  <a:schemeClr val="tx2"/>
                </a:solidFill>
                <a:ea typeface="+mn-ea"/>
                <a:cs typeface="+mn-cs"/>
              </a:rPr>
              <a:t> </a:t>
            </a:r>
            <a:r>
              <a:rPr lang="nb-NO" sz="1600" dirty="0" err="1" smtClean="0">
                <a:solidFill>
                  <a:schemeClr val="tx2"/>
                </a:solidFill>
                <a:ea typeface="+mn-ea"/>
                <a:cs typeface="+mn-cs"/>
              </a:rPr>
              <a:t>of</a:t>
            </a:r>
            <a:r>
              <a:rPr lang="nb-NO" sz="1600" dirty="0" smtClean="0">
                <a:solidFill>
                  <a:schemeClr val="tx2"/>
                </a:solidFill>
                <a:ea typeface="+mn-ea"/>
                <a:cs typeface="+mn-cs"/>
              </a:rPr>
              <a:t> </a:t>
            </a:r>
            <a:r>
              <a:rPr lang="nb-NO" sz="1600" dirty="0">
                <a:solidFill>
                  <a:schemeClr val="tx2"/>
                </a:solidFill>
                <a:ea typeface="+mn-ea"/>
                <a:cs typeface="+mn-cs"/>
              </a:rPr>
              <a:t>O</a:t>
            </a:r>
            <a:r>
              <a:rPr lang="nb-NO" sz="1600" dirty="0" smtClean="0">
                <a:solidFill>
                  <a:schemeClr val="tx2"/>
                </a:solidFill>
                <a:ea typeface="+mn-ea"/>
                <a:cs typeface="+mn-cs"/>
              </a:rPr>
              <a:t>slo</a:t>
            </a:r>
          </a:p>
          <a:p>
            <a:pPr>
              <a:defRPr/>
            </a:pPr>
            <a:r>
              <a:rPr lang="nb-NO" sz="1600" dirty="0" smtClean="0">
                <a:solidFill>
                  <a:schemeClr val="tx2"/>
                </a:solidFill>
                <a:latin typeface="+mj-lt"/>
                <a:ea typeface="+mn-ea"/>
                <a:cs typeface="+mn-cs"/>
              </a:rPr>
              <a:t>Per </a:t>
            </a:r>
            <a:r>
              <a:rPr lang="nb-NO" sz="1600" dirty="0" err="1" smtClean="0">
                <a:solidFill>
                  <a:schemeClr val="tx2"/>
                </a:solidFill>
                <a:latin typeface="+mj-lt"/>
                <a:ea typeface="+mn-ea"/>
                <a:cs typeface="+mn-cs"/>
              </a:rPr>
              <a:t>thor</a:t>
            </a:r>
            <a:r>
              <a:rPr lang="nb-NO" sz="1600" dirty="0" smtClean="0">
                <a:solidFill>
                  <a:schemeClr val="tx2"/>
                </a:solidFill>
                <a:latin typeface="+mj-lt"/>
                <a:ea typeface="+mn-ea"/>
                <a:cs typeface="+mn-cs"/>
              </a:rPr>
              <a:t> </a:t>
            </a:r>
            <a:r>
              <a:rPr lang="nb-NO" sz="1600" dirty="0" err="1" smtClean="0">
                <a:solidFill>
                  <a:schemeClr val="tx2"/>
                </a:solidFill>
                <a:latin typeface="+mj-lt"/>
                <a:ea typeface="+mn-ea"/>
                <a:cs typeface="+mn-cs"/>
              </a:rPr>
              <a:t>Straten</a:t>
            </a:r>
            <a:r>
              <a:rPr lang="nb-NO" sz="1600" dirty="0" smtClean="0">
                <a:solidFill>
                  <a:schemeClr val="tx2"/>
                </a:solidFill>
                <a:latin typeface="+mj-lt"/>
                <a:ea typeface="+mn-ea"/>
                <a:cs typeface="+mn-cs"/>
              </a:rPr>
              <a:t>, Herlev Hospital, </a:t>
            </a:r>
            <a:r>
              <a:rPr lang="nb-NO" sz="1600" dirty="0" err="1" smtClean="0">
                <a:solidFill>
                  <a:schemeClr val="tx2"/>
                </a:solidFill>
                <a:latin typeface="+mj-lt"/>
                <a:ea typeface="+mn-ea"/>
                <a:cs typeface="+mn-cs"/>
              </a:rPr>
              <a:t>Denmark</a:t>
            </a:r>
            <a:endParaRPr lang="nb-NO" sz="1600" dirty="0" smtClean="0">
              <a:solidFill>
                <a:schemeClr val="tx2"/>
              </a:solidFill>
              <a:latin typeface="+mj-lt"/>
              <a:ea typeface="+mn-ea"/>
              <a:cs typeface="+mn-cs"/>
            </a:endParaRPr>
          </a:p>
          <a:p>
            <a:pPr>
              <a:buFontTx/>
              <a:buNone/>
              <a:defRPr/>
            </a:pPr>
            <a:endParaRPr lang="nb-NO" sz="1800" dirty="0" smtClean="0">
              <a:solidFill>
                <a:schemeClr val="tx2"/>
              </a:solidFill>
              <a:ea typeface="+mn-ea"/>
              <a:cs typeface="+mn-cs"/>
            </a:endParaRPr>
          </a:p>
          <a:p>
            <a:pPr>
              <a:defRPr/>
            </a:pPr>
            <a:endParaRPr lang="nb-NO" sz="1800" dirty="0" smtClean="0">
              <a:solidFill>
                <a:schemeClr val="tx2"/>
              </a:solidFill>
              <a:ea typeface="+mn-ea"/>
              <a:cs typeface="+mn-cs"/>
            </a:endParaRPr>
          </a:p>
          <a:p>
            <a:pPr>
              <a:defRPr/>
            </a:pPr>
            <a:endParaRPr lang="nb-NO" sz="1800" dirty="0">
              <a:solidFill>
                <a:schemeClr val="tx2"/>
              </a:solidFill>
              <a:ea typeface="+mn-ea"/>
              <a:cs typeface="+mn-cs"/>
            </a:endParaRPr>
          </a:p>
          <a:p>
            <a:pPr>
              <a:defRPr/>
            </a:pPr>
            <a:endParaRPr lang="nb-NO" sz="1800" dirty="0">
              <a:solidFill>
                <a:schemeClr val="tx2"/>
              </a:solidFill>
              <a:ea typeface="+mn-ea"/>
              <a:cs typeface="+mn-cs"/>
            </a:endParaRPr>
          </a:p>
          <a:p>
            <a:pPr>
              <a:buFontTx/>
              <a:buNone/>
              <a:defRPr/>
            </a:pPr>
            <a:endParaRPr lang="nb-NO" sz="1800" dirty="0" smtClean="0">
              <a:solidFill>
                <a:schemeClr val="tx2"/>
              </a:solidFill>
              <a:ea typeface="+mn-ea"/>
              <a:cs typeface="+mn-cs"/>
            </a:endParaRPr>
          </a:p>
          <a:p>
            <a:pPr>
              <a:defRPr/>
            </a:pPr>
            <a:endParaRPr lang="nb-NO" dirty="0">
              <a:solidFill>
                <a:schemeClr val="tx2"/>
              </a:solidFill>
              <a:ea typeface="+mn-ea"/>
              <a:cs typeface="+mn-cs"/>
            </a:endParaRPr>
          </a:p>
        </p:txBody>
      </p:sp>
      <p:grpSp>
        <p:nvGrpSpPr>
          <p:cNvPr id="56323" name="Group 19"/>
          <p:cNvGrpSpPr>
            <a:grpSpLocks/>
          </p:cNvGrpSpPr>
          <p:nvPr/>
        </p:nvGrpSpPr>
        <p:grpSpPr bwMode="auto">
          <a:xfrm>
            <a:off x="2051050" y="4292600"/>
            <a:ext cx="4665663" cy="1657350"/>
            <a:chOff x="3860410" y="2708920"/>
            <a:chExt cx="3028938" cy="1533654"/>
          </a:xfrm>
        </p:grpSpPr>
        <p:pic>
          <p:nvPicPr>
            <p:cNvPr id="56327" name="Picture 1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4655" y="3666510"/>
              <a:ext cx="915035" cy="5760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328" name="Picture 17" descr="C:\Documents and Settings\hialma\Local Settings\Temporary Internet Files\Content.Outlook\6A14790H\Legatene.gif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93820" y="3212976"/>
              <a:ext cx="995528" cy="4535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TextBox 18"/>
            <p:cNvSpPr txBox="1"/>
            <p:nvPr/>
          </p:nvSpPr>
          <p:spPr>
            <a:xfrm>
              <a:off x="3860410" y="2708920"/>
              <a:ext cx="119550" cy="29968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endParaRPr lang="nb-NO" sz="1500" dirty="0">
                <a:solidFill>
                  <a:schemeClr val="tx2"/>
                </a:solidFill>
                <a:latin typeface="Calibri"/>
                <a:ea typeface="+mn-ea"/>
              </a:endParaRPr>
            </a:p>
          </p:txBody>
        </p:sp>
      </p:grpSp>
      <p:sp>
        <p:nvSpPr>
          <p:cNvPr id="40962" name="AutoShape 2" descr="data:image/jpeg;base64,/9j/4AAQSkZJRgABAQAAAQABAAD/2wCEAAkGBggGERMIBwgWFRMSFxcVGRUVFRceEhUWHRQhFRYYHBobHCYeHBojGRgZKzIgJScpLDgsFyA1NTwqNSYrLSkBCQoKDgwOGg8PGi4lHyQsLi81MjA0LSkqLS4pNTQsLCk1LCwsLCwvNSwsLCwsKSwpLCkvLi8sKi8pKSw0LiwpKv/AABEIAKsBJwMBIgACEQEDEQH/xAAcAAEAAwEBAQEBAAAAAAAAAAAABAUGAwcCAQj/xAA8EAACAQQABAMGBAMFCQAAAAAAAQIDBAURBhIhMQcTQSJRYXGBkRQyQtEVUqEzNXOzwRY0Y4OiscLh8P/EABgBAQEBAQEAAAAAAAAAAAAAAAABAgQD/8QAKREBAAIBBAAGAgEFAAAAAAAAAAECEQMSITEEE0FRYYGRwSIyQqHR8P/aAAwDAQACEQMRAD8A9xAAAAAAAAAAAAAAAAAAAAAAAAAAAAAAAAAAAAAAAAAAAAAAAAAAAAAAAAAAAAAAAAAAAAAAAAAAAAAAAAAAAAAAAAAAAAAAAAAAAAAAAAAAAAAAAAAAAAAAAAAAAAAAAAAAAAAAAAAAAAAAAAAAAAAAAAAAAAAAAAAAAAAAAAAAAA+K1enbxdWtNKK7t9gPsFXQ4kx1xLyo1tN9E2mk/q/9S0LNZr2zW0W6kABGgAAAAAAAAAAAAAAAAAAAAAAAAAAAcbW8tr5eZaV4zjtrcJJra7ra9ULm8t7PTuq8YKUlFc0ktyfaK33b9xcT0OwOF3fW1hHzry4jTjvXNOSjHfotvoRIcS4Wo1CGXoNtpJKtDbb6JdxFZnqEysgca15b28oUq1eMZVHqMXJJza6tRT7vXuOxFAQr/NY3F6jkL+nTb7Kc4xb+SbO9pe21/HzrO4jOL/VCScfui4nGR2BWz4lwtNuE8vQTT0060Npro13Jdpe22Qj51ncRqR3rmhJSjtd1tdBNZjuEy7gAihneM/M8uny/l5nv569n/U0Rzr29K6i6VeCcX3TN0tttEsald9Zq81+Z6JjHUdGm635uSO9996IlDhnHUJeYqTeuqUm2l9P3LU9dbVi+Ih4aGjOnmZAAc7qACNfZKzxkfNvrqFOL6bnJRTf1YiMiSCFY5nHZTasL+nU13UJxk19md7q8t7GPnXdeMIr9U5JR+76FxOcDsCvsuIcTkZeVZZOlOX8sKkXL7J7JLvrWMJXErmHJDfNLmXLHT1Lb3pafcTWY7Mu4K2PE2Fm+WOXoNv086n+5YpqXVMTEx2P0Ap8nxdg8PLyMhlKcJ/yuW5L5pba+ois24iEmYjtcAq7fijC3VN3lHKUnTTUXLnWotvUU99m37yTkcrY4iH4nIXUKcO3NOSSb9y97+CLtnOMGYSwU2O4xwOWl5FllaUpvtHm1J/JPW/ofFbjjh23lKjWzNJSi3FpzW009NP6l8u2cYlN0e68BS23GnD97ONvbZelKc2oxiprbb7JF0Zms17hYmJ6AARQAAeb+G/E2GxNpO3yGTpU5+fWfLOaUtOXR6OnHfEmIzEbOhjslTqSV5Qk4wkm9ba3penVfc6eF+Ix99Zzq3VjTnL8RWXNOnFvXN220ffiHirCwhZ1LSypwk72gtwhGL1t9NpdjvnZ53rnLw58tI8WuX8BHzNa8+jvfbXN138NEqwt+BrupGlYU7KVXe4qHlOe17W0l12tb+hF8WXFWMefWvPo7321zdSxtspwdbzVS1urOM0+ji6Klt9OjXX1/qeUZ8qMZ9evpr+5C4y/3/E/49X/KNiYrju5o2d5iq9zVjCEa1VuUmlFLy13b7GituJ8LeSjQtstRnOT0oxqRcm/ckn1MXrM0rMR6fuWonmWEsI4iyyN3Q40toutXq81GrXinRlR7QjGT9mOv/XobzD4DF4PneKtI01ValLk/K3rS0uyWvd06lVd5/hHiOFSzv72hOMJSjKFVqLi4vTa5tP5SRW+F1WThd0LatKdpTruNvKTb9j1Sb7xXT7s9L7rVmZzGMcen/fDNcROFPwh/snyXH8f/AAvm/iq/9t5fPy83T83XW9nouItsfbUo/wAIpU40pe3HyklB768y10e/eYDgm54apU7mOZqWyqfi6/8AbeXz8vMtfm667noGLvLC8pp4qtTlTj7K8pxcI6X5Vy9Fpa6E8RnM9/o0+ksxeT4lu682rWryQTaWtbfxbf8A2NoYnJ8OXlvNu2pOcG2013XwaM6G3P8AJ5+J34jatuGs5Wv27a6e5JbUvVrs0/j1RMz+Wli6adJe3N6W+y6dX/8Ae8hcM4StZN3V1HTa0o+qXdt/Yl8R4qpk6a8j88HtL3p918+32E7PM+CvmeV8s1Q4kyNGXmSr8y9YyS0/suhtravG6hGvDtJJr6owtDBZCvLy1ayXxktRXx3+xubW3VpCNCL6RSX2RrxGzjDHhpvzu6ePcXeLeVdxO2wdRU6VOTipcsZTm09N+0mktrotdv6abw08Q7niaUsblorzox54zitKcU9STXZSW127r5dcFxf4dZnFXFR2VjOrRnJyhKnFy0m98skuqa7e41nhNwPkMXVlmMrQdP2HCEJfne2uaTXotLST69WdmrXQ8nMY/bNJ1fN56/w9SPGvEOnThl4VeJ4VXZOMVBw3rl5OqX/M6yS66+h7KYfP8fcM+fWwGet24R0nKUOam21t9F7Sa33SOLw02i2YjPHp26dWImvM4fvC3BPC0KtPP8P13JRUkkp80E2tbe1zKSTfRv1MzibGXilkK91lqsvwts9QpqWl1k1BfDai22uvZEfgWrb0szKlwrObtJRbmpb1y8nd766VTSTfXqU0clU4ZubrE2eTULW4rck7inFycYJttQa/Uoz09b+B2RS262J5xGM9xHr9uebVxHHGfpccV8OYnI1ZWvBmP1O0jKdavGclSjyxbVNbb3U2u693z1YcPXdC64cuo0aCjKEasZtfrlpS53724tfY75XjPhvh6weG4Vmqk6kXTioRk3uS5XObaW5de3feuyOljw7X4b4fuaN5HlqVIVKsovvHaSjF/Hlit/FszNp2RFs9xjPc+7URG6Zj259mZxmI4Nq4v8VkLmMbvkqvSqvzOdSl5a8vbXXUfT1Nd4dcQ08NiYXmeuXGmqsqdOUlJ+z+lLSb1zcyXyMdLg2lXw9DiHH0E61KU51U9tVKaqtbcX09lJdPdzHqeAucTxnY0qsrOnKnpJ0nGLhTnHo48vZa9Pg17x4i0bZzmY3fj4NKJifSOPyruLON7eOMqZbBXPNzSVGE0muWbem9SSe0t/XRRcMcLcO4PHx4g4mpxqSqxVRyqe1pS6xjGL7za1177b9C88QcNirXFVraEYUIRanBRjqPm820tRXeXVfUwXDGesIVadLjmtUj+DhGNCjKlLy46/XKKW3PWtbWjOlXOlOzPf3Mey3nF43e30r81iquFnR4l/hMKVvVrJwtp7k+SKUk5p9uZbevT5Gm8WLatK5tcreW86ljGMVJRbWm5bmm/wBLlHl6/DRyz+Rq+K91RxuFoS/DUZc06slpdekpfD2U0l3bZrOJvEDHcMV1icjj5ulKmtzUdx69OXllpSWtb0/XR6Te+6vH8sTx8f7ZitcW544/KHwxw/wPnp0sngqWp0JKfl80uZSXbnhJvs+zXTa7s5+I/B+EsrG5ydvjoxrbjLn3LfNKquZ99ddv7mTx1fH5DM21bgm3nCG06i01HW35r1v2Ycno+m+3oeieKP8Addz8qf8AmxPK26mrTmecd999NRi1LcQrvD3hHCVbO0ys8fF1+VT8zcubmUnp99G8M34c/wB2Wn+H/wCTNIcmtaZvOZ9Ze+nERWMAAPJsAAHG1s7exXl2lCMI7b1CKS2+70vVi4tLe80rmhGai1Jc0U9SXaS32a952Bcjhd2Vtfx8m8t4zjvfLOKlHfo9PoRFwzhY9ViKG1/wYfsWQEWmOkwjXuMssjpX1pCpy9ueEZa331tdDjQ4fxNrJVrfGUYyj1Uo0oKSfwaW0TwN09GFZf8ADOGykvOvsXSqS/mlTi5fV66k+hQpW0VSoU1GMeijFJRS+CXRHQCbTPEmFbPhvDVG5zxNBtttt0obbfVvsS7OxtcfHyrK2hTjvfLCKit+/SXc7gTaZ7kwAAihwvr+2xtOV1e11CEFtyk9JHc808cXcq2t1T35fmvn93Nyexv/AKj10qeZeK+7GpbbWbNBj/E7hnJVVaUb5qUnqLnCUYyfolJrX30as/lD5n9NcKu5lZWzvd+Z5NPm3+bfIu/xOnxXhq6URNZeOhrTqZytQAcLpCDkcJjcv0yNhTqa7c8Itr5NraJwLEzHQiY/E2OJj5WOs4U0+6hFLfz13E8Rj6kHbTsabhJuTg4R5XJvbk1rW37yWBmezCssOGcNi5ebYYulTl/NGnFS++ton16FK5i6NempRktOMknFr3NPudAJtM8ymMONGytraH4ahbxjT6rkjFKGn36Lp12/ufNnjrTHJwsbWFNN7ahFRTetb0l30SAMyr5qU4VVy1IJr3NbXfa/qcLvGWWQ1+NtIVNdueEZa+6JIETgc6FvRtV5dvSUYr0ikkvoj8uLWheLy7mjGcfdKKa+zOoJkR7TH2mPXJZ2sKafpCMYr+iO1SlCsuSrBNP0a2v6n0C5HzTpwpJQpxSS7JLSR9AEAAAAAAAAAAAAAAAAAAAAAAI2Qx1rlqcrS/oKdOa04y7P9n8SSBE4GQx/hXw1jqiuoWkpOL2o1JuUE/T2X318dmvAN2va/wDVOWYrFeoAAYaAAAAAAAAAAAAAAAAAAAAAAAAAAAAAAAAAAAAAAAAAAAAAAAAAAAAAAAAAAAAAAAAAAAAAAAAAAAAAAAAAAAAAAAAAAAAAAAAAAAAAAAAAAAAAAAAAAAAAAAAAAAAAAAAAAAAAAAAAAAAAAAAAAAAAAAAAAAAAAAAAAAAAAAAAAAAAAAAf/9k="/>
          <p:cNvSpPr>
            <a:spLocks noChangeAspect="1" noChangeArrowheads="1"/>
          </p:cNvSpPr>
          <p:nvPr/>
        </p:nvSpPr>
        <p:spPr bwMode="auto">
          <a:xfrm>
            <a:off x="155575" y="0"/>
            <a:ext cx="304800" cy="304800"/>
          </a:xfrm>
          <a:prstGeom prst="rect">
            <a:avLst/>
          </a:prstGeom>
          <a:noFill/>
        </p:spPr>
        <p:txBody>
          <a:bodyPr/>
          <a:lstStyle/>
          <a:p>
            <a:pPr eaLnBrk="1" hangingPunct="1">
              <a:defRPr/>
            </a:pPr>
            <a:endParaRPr lang="en-US" sz="4400">
              <a:solidFill>
                <a:schemeClr val="tx2"/>
              </a:solidFill>
              <a:latin typeface="Arial" charset="0"/>
              <a:ea typeface="+mn-ea"/>
            </a:endParaRPr>
          </a:p>
        </p:txBody>
      </p:sp>
      <p:pic>
        <p:nvPicPr>
          <p:cNvPr id="56325" name="Picture 20" descr="HSØ logo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74" b="23474"/>
          <a:stretch>
            <a:fillRect/>
          </a:stretch>
        </p:blipFill>
        <p:spPr bwMode="auto">
          <a:xfrm>
            <a:off x="5148263" y="5949950"/>
            <a:ext cx="2089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158750" y="-17463"/>
            <a:ext cx="8229600" cy="1143001"/>
          </a:xfrm>
        </p:spPr>
        <p:txBody>
          <a:bodyPr/>
          <a:lstStyle/>
          <a:p>
            <a:pPr>
              <a:defRPr/>
            </a:pPr>
            <a:r>
              <a:rPr lang="nb-NO" sz="36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+mj-ea"/>
                <a:cs typeface="+mj-cs"/>
              </a:rPr>
              <a:t>Acknowledgements</a:t>
            </a:r>
            <a:endParaRPr lang="en-US" sz="36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45" name="Group 6"/>
          <p:cNvGrpSpPr>
            <a:grpSpLocks/>
          </p:cNvGrpSpPr>
          <p:nvPr/>
        </p:nvGrpSpPr>
        <p:grpSpPr bwMode="auto">
          <a:xfrm>
            <a:off x="2051050" y="1711325"/>
            <a:ext cx="5472113" cy="4886325"/>
            <a:chOff x="1272" y="845"/>
            <a:chExt cx="3335" cy="2978"/>
          </a:xfrm>
        </p:grpSpPr>
        <p:pic>
          <p:nvPicPr>
            <p:cNvPr id="31747" name="Picture 7" descr="MCj03871960000[1]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2" y="845"/>
              <a:ext cx="3335" cy="29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748" name="Text Box 8"/>
            <p:cNvSpPr txBox="1">
              <a:spLocks noChangeArrowheads="1"/>
            </p:cNvSpPr>
            <p:nvPr/>
          </p:nvSpPr>
          <p:spPr bwMode="auto">
            <a:xfrm>
              <a:off x="3528" y="3429"/>
              <a:ext cx="769" cy="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bg2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800">
                  <a:solidFill>
                    <a:schemeClr val="bg2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800">
                  <a:solidFill>
                    <a:schemeClr val="bg2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800">
                  <a:solidFill>
                    <a:schemeClr val="bg2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800">
                  <a:solidFill>
                    <a:schemeClr val="bg2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bg2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bg2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bg2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bg2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ctr"/>
              <a:r>
                <a:rPr lang="nb-NO" altLang="sv-SE" sz="1800" b="1">
                  <a:solidFill>
                    <a:srgbClr val="003366"/>
                  </a:solidFill>
                  <a:latin typeface="Arial" pitchFamily="34" charset="0"/>
                </a:rPr>
                <a:t>Tolerance </a:t>
              </a:r>
            </a:p>
            <a:p>
              <a:pPr algn="ctr"/>
              <a:endParaRPr lang="en-US" altLang="sv-SE" sz="1800" b="1">
                <a:solidFill>
                  <a:srgbClr val="003366"/>
                </a:solidFill>
                <a:latin typeface="Arial" pitchFamily="34" charset="0"/>
              </a:endParaRPr>
            </a:p>
          </p:txBody>
        </p:sp>
        <p:sp>
          <p:nvSpPr>
            <p:cNvPr id="31749" name="Text Box 9"/>
            <p:cNvSpPr txBox="1">
              <a:spLocks noChangeArrowheads="1"/>
            </p:cNvSpPr>
            <p:nvPr/>
          </p:nvSpPr>
          <p:spPr bwMode="auto">
            <a:xfrm>
              <a:off x="1548" y="2817"/>
              <a:ext cx="753" cy="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bg2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800">
                  <a:solidFill>
                    <a:schemeClr val="bg2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800">
                  <a:solidFill>
                    <a:schemeClr val="bg2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800">
                  <a:solidFill>
                    <a:schemeClr val="bg2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800">
                  <a:solidFill>
                    <a:schemeClr val="bg2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bg2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bg2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bg2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bg2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ctr"/>
              <a:r>
                <a:rPr lang="nb-NO" altLang="sv-SE" sz="1800" b="1">
                  <a:latin typeface="Arial" pitchFamily="34" charset="0"/>
                </a:rPr>
                <a:t>Immunity</a:t>
              </a:r>
              <a:endParaRPr lang="en-US" altLang="sv-SE" sz="1800" b="1">
                <a:latin typeface="Arial" pitchFamily="34" charset="0"/>
              </a:endParaRPr>
            </a:p>
          </p:txBody>
        </p:sp>
        <p:sp>
          <p:nvSpPr>
            <p:cNvPr id="31750" name="AutoShape 10"/>
            <p:cNvSpPr>
              <a:spLocks noChangeArrowheads="1"/>
            </p:cNvSpPr>
            <p:nvPr/>
          </p:nvSpPr>
          <p:spPr bwMode="auto">
            <a:xfrm>
              <a:off x="1850" y="2474"/>
              <a:ext cx="75" cy="300"/>
            </a:xfrm>
            <a:prstGeom prst="downArrow">
              <a:avLst>
                <a:gd name="adj1" fmla="val 50000"/>
                <a:gd name="adj2" fmla="val 10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bg2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800">
                  <a:solidFill>
                    <a:schemeClr val="bg2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800">
                  <a:solidFill>
                    <a:schemeClr val="bg2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800">
                  <a:solidFill>
                    <a:schemeClr val="bg2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800">
                  <a:solidFill>
                    <a:schemeClr val="bg2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bg2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bg2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bg2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bg2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endParaRPr lang="nb-NO" altLang="sv-SE"/>
            </a:p>
          </p:txBody>
        </p:sp>
        <p:sp>
          <p:nvSpPr>
            <p:cNvPr id="31751" name="AutoShape 11"/>
            <p:cNvSpPr>
              <a:spLocks noChangeArrowheads="1"/>
            </p:cNvSpPr>
            <p:nvPr/>
          </p:nvSpPr>
          <p:spPr bwMode="auto">
            <a:xfrm>
              <a:off x="3845" y="3117"/>
              <a:ext cx="74" cy="301"/>
            </a:xfrm>
            <a:prstGeom prst="downArrow">
              <a:avLst>
                <a:gd name="adj1" fmla="val 50000"/>
                <a:gd name="adj2" fmla="val 101689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bg2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800">
                  <a:solidFill>
                    <a:schemeClr val="bg2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800">
                  <a:solidFill>
                    <a:schemeClr val="bg2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800">
                  <a:solidFill>
                    <a:schemeClr val="bg2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800">
                  <a:solidFill>
                    <a:schemeClr val="bg2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bg2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bg2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bg2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bg2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endParaRPr lang="nb-NO" altLang="sv-SE">
                <a:solidFill>
                  <a:srgbClr val="003366"/>
                </a:solidFill>
              </a:endParaRPr>
            </a:p>
          </p:txBody>
        </p:sp>
      </p:grp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188913"/>
            <a:ext cx="8229600" cy="1371600"/>
          </a:xfrm>
        </p:spPr>
        <p:txBody>
          <a:bodyPr/>
          <a:lstStyle/>
          <a:p>
            <a:r>
              <a:rPr lang="nb-NO" altLang="sv-SE" smtClean="0"/>
              <a:t>Immunity versus tolerance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288" y="619125"/>
            <a:ext cx="8229600" cy="865188"/>
          </a:xfrm>
        </p:spPr>
        <p:txBody>
          <a:bodyPr/>
          <a:lstStyle/>
          <a:p>
            <a:pPr lvl="1">
              <a:defRPr/>
            </a:pPr>
            <a:r>
              <a:rPr lang="nb-NO" sz="3200" dirty="0" smtClean="0">
                <a:ea typeface="ＭＳ Ｐゴシック" charset="0"/>
              </a:rPr>
              <a:t>T-</a:t>
            </a:r>
            <a:r>
              <a:rPr lang="nb-NO" sz="3200" dirty="0" err="1" smtClean="0">
                <a:ea typeface="ＭＳ Ｐゴシック" charset="0"/>
              </a:rPr>
              <a:t>helper</a:t>
            </a:r>
            <a:r>
              <a:rPr lang="nb-NO" sz="3200" dirty="0" smtClean="0">
                <a:ea typeface="ＭＳ Ｐゴシック" charset="0"/>
              </a:rPr>
              <a:t> </a:t>
            </a:r>
            <a:r>
              <a:rPr lang="nb-NO" sz="3200" dirty="0" err="1" smtClean="0">
                <a:ea typeface="ＭＳ Ｐゴシック" charset="0"/>
              </a:rPr>
              <a:t>cells</a:t>
            </a:r>
            <a:r>
              <a:rPr lang="nb-NO" sz="3200" dirty="0" smtClean="0">
                <a:ea typeface="ＭＳ Ｐゴシック" charset="0"/>
              </a:rPr>
              <a:t> </a:t>
            </a:r>
            <a:r>
              <a:rPr lang="nb-NO" sz="3200" dirty="0" err="1" smtClean="0">
                <a:ea typeface="ＭＳ Ｐゴシック" charset="0"/>
              </a:rPr>
              <a:t>may</a:t>
            </a:r>
            <a:r>
              <a:rPr lang="nb-NO" sz="3200" dirty="0" smtClean="0">
                <a:ea typeface="ＭＳ Ｐゴシック" charset="0"/>
              </a:rPr>
              <a:t> </a:t>
            </a:r>
            <a:r>
              <a:rPr lang="nb-NO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0"/>
              </a:rPr>
              <a:t>transform</a:t>
            </a:r>
            <a:r>
              <a:rPr lang="nb-NO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0"/>
              </a:rPr>
              <a:t> </a:t>
            </a:r>
            <a:r>
              <a:rPr lang="nb-NO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0"/>
              </a:rPr>
              <a:t>the</a:t>
            </a:r>
            <a:r>
              <a:rPr lang="nb-NO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0"/>
              </a:rPr>
              <a:t> tumor micro-</a:t>
            </a:r>
            <a:r>
              <a:rPr lang="nb-NO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0"/>
              </a:rPr>
              <a:t>environment</a:t>
            </a:r>
            <a:r>
              <a:rPr lang="nb-NO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0"/>
              </a:rPr>
              <a:t/>
            </a:r>
            <a:br>
              <a:rPr lang="nb-NO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0"/>
              </a:rPr>
            </a:br>
            <a:endParaRPr lang="en-US" sz="3200" dirty="0">
              <a:ea typeface="ＭＳ Ｐゴシック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9338" y="6378575"/>
            <a:ext cx="4332287" cy="506413"/>
          </a:xfrm>
        </p:spPr>
        <p:txBody>
          <a:bodyPr/>
          <a:lstStyle/>
          <a:p>
            <a:pPr>
              <a:buFont typeface="Wingdings" pitchFamily="2" charset="2"/>
              <a:buNone/>
              <a:defRPr/>
            </a:pPr>
            <a:r>
              <a:rPr lang="nb-NO" sz="1200" dirty="0" err="1" smtClean="0">
                <a:ea typeface="+mn-ea"/>
                <a:cs typeface="+mn-cs"/>
              </a:rPr>
              <a:t>Adapted</a:t>
            </a:r>
            <a:r>
              <a:rPr lang="nb-NO" sz="1200" dirty="0" smtClean="0">
                <a:ea typeface="+mn-ea"/>
                <a:cs typeface="+mn-cs"/>
              </a:rPr>
              <a:t> from </a:t>
            </a:r>
            <a:r>
              <a:rPr lang="nb-NO" sz="1200" dirty="0" err="1" smtClean="0">
                <a:ea typeface="+mn-ea"/>
                <a:cs typeface="+mn-cs"/>
              </a:rPr>
              <a:t>Knutson</a:t>
            </a:r>
            <a:r>
              <a:rPr lang="nb-NO" sz="1200" dirty="0" smtClean="0">
                <a:ea typeface="+mn-ea"/>
                <a:cs typeface="+mn-cs"/>
              </a:rPr>
              <a:t> et al, CII 2005</a:t>
            </a:r>
            <a:endParaRPr lang="en-US" sz="1200" dirty="0">
              <a:ea typeface="+mn-ea"/>
              <a:cs typeface="+mn-cs"/>
            </a:endParaRPr>
          </a:p>
        </p:txBody>
      </p:sp>
      <p:pic>
        <p:nvPicPr>
          <p:cNvPr id="3277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26" b="16640"/>
          <a:stretch>
            <a:fillRect/>
          </a:stretch>
        </p:blipFill>
        <p:spPr bwMode="auto">
          <a:xfrm>
            <a:off x="1403350" y="1687513"/>
            <a:ext cx="6259513" cy="460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1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50825" y="2141538"/>
            <a:ext cx="7634288" cy="1143000"/>
          </a:xfrm>
        </p:spPr>
        <p:txBody>
          <a:bodyPr/>
          <a:lstStyle/>
          <a:p>
            <a:pPr eaLnBrk="1" hangingPunct="1"/>
            <a:r>
              <a:rPr lang="en-GB" altLang="sv-SE" sz="4000" smtClean="0"/>
              <a:t>  Cancer vaccination with telomerase peptide GV1001</a:t>
            </a:r>
            <a:br>
              <a:rPr lang="en-GB" altLang="sv-SE" sz="4000" smtClean="0"/>
            </a:br>
            <a:r>
              <a:rPr lang="en-GB" altLang="sv-SE" sz="4000" smtClean="0"/>
              <a:t/>
            </a:r>
            <a:br>
              <a:rPr lang="en-GB" altLang="sv-SE" sz="4000" smtClean="0"/>
            </a:br>
            <a:r>
              <a:rPr lang="en-GB" altLang="sv-SE" sz="2800" smtClean="0"/>
              <a:t>Clinical trials in melanoma, NSCLC and pancreatic cancer</a:t>
            </a:r>
          </a:p>
        </p:txBody>
      </p:sp>
      <p:sp>
        <p:nvSpPr>
          <p:cNvPr id="4761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95400" y="4419600"/>
            <a:ext cx="6400800" cy="1752600"/>
          </a:xfrm>
        </p:spPr>
        <p:txBody>
          <a:bodyPr/>
          <a:lstStyle/>
          <a:p>
            <a:pPr eaLnBrk="1" hangingPunct="1">
              <a:defRPr/>
            </a:pPr>
            <a:endParaRPr lang="en-GB" dirty="0" smtClean="0">
              <a:solidFill>
                <a:schemeClr val="tx2"/>
              </a:solidFill>
              <a:ea typeface="+mn-ea"/>
              <a:cs typeface="+mn-cs"/>
            </a:endParaRPr>
          </a:p>
          <a:p>
            <a:pPr eaLnBrk="1" hangingPunct="1">
              <a:defRPr/>
            </a:pPr>
            <a:endParaRPr lang="en-GB" dirty="0" smtClean="0">
              <a:solidFill>
                <a:schemeClr val="tx2"/>
              </a:solidFill>
              <a:ea typeface="+mn-ea"/>
              <a:cs typeface="+mn-cs"/>
            </a:endParaRPr>
          </a:p>
        </p:txBody>
      </p:sp>
      <p:sp>
        <p:nvSpPr>
          <p:cNvPr id="33795" name="Rectangle 4"/>
          <p:cNvSpPr>
            <a:spLocks noChangeArrowheads="1"/>
          </p:cNvSpPr>
          <p:nvPr/>
        </p:nvSpPr>
        <p:spPr bwMode="auto">
          <a:xfrm>
            <a:off x="2286000" y="536575"/>
            <a:ext cx="4572000" cy="578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GB" altLang="sv-SE" sz="4400">
              <a:solidFill>
                <a:schemeClr val="tx2"/>
              </a:solidFill>
            </a:endParaRPr>
          </a:p>
          <a:p>
            <a:pPr eaLnBrk="1" hangingPunct="1">
              <a:spcBef>
                <a:spcPct val="50000"/>
              </a:spcBef>
            </a:pPr>
            <a:endParaRPr lang="en-GB" altLang="sv-SE" sz="4400">
              <a:solidFill>
                <a:schemeClr val="tx2"/>
              </a:solidFill>
            </a:endParaRPr>
          </a:p>
          <a:p>
            <a:pPr eaLnBrk="1" hangingPunct="1">
              <a:spcBef>
                <a:spcPct val="50000"/>
              </a:spcBef>
            </a:pPr>
            <a:endParaRPr lang="en-GB" altLang="sv-SE" sz="4400">
              <a:solidFill>
                <a:schemeClr val="tx2"/>
              </a:solidFill>
            </a:endParaRPr>
          </a:p>
          <a:p>
            <a:pPr eaLnBrk="1" hangingPunct="1">
              <a:spcBef>
                <a:spcPct val="50000"/>
              </a:spcBef>
            </a:pPr>
            <a:endParaRPr lang="en-GB" altLang="sv-SE" sz="4400">
              <a:solidFill>
                <a:schemeClr val="tx2"/>
              </a:solidFill>
            </a:endParaRPr>
          </a:p>
          <a:p>
            <a:pPr eaLnBrk="1" hangingPunct="1">
              <a:spcBef>
                <a:spcPct val="50000"/>
              </a:spcBef>
            </a:pPr>
            <a:endParaRPr lang="en-GB" altLang="sv-SE" sz="4400">
              <a:solidFill>
                <a:schemeClr val="tx2"/>
              </a:solidFill>
            </a:endParaRPr>
          </a:p>
          <a:p>
            <a:pPr eaLnBrk="1" hangingPunct="1">
              <a:spcBef>
                <a:spcPct val="50000"/>
              </a:spcBef>
            </a:pPr>
            <a:endParaRPr lang="en-GB" altLang="sv-SE" sz="440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620713"/>
            <a:ext cx="7489825" cy="1036637"/>
          </a:xfrm>
        </p:spPr>
        <p:txBody>
          <a:bodyPr/>
          <a:lstStyle/>
          <a:p>
            <a:pPr eaLnBrk="1" hangingPunct="1"/>
            <a:r>
              <a:rPr lang="en-GB" altLang="sv-SE" sz="4000" smtClean="0">
                <a:latin typeface="Arial" pitchFamily="34" charset="0"/>
              </a:rPr>
              <a:t>Tumor cells circumvent mitotic clock by expressing telomerase</a:t>
            </a:r>
          </a:p>
        </p:txBody>
      </p:sp>
      <p:sp>
        <p:nvSpPr>
          <p:cNvPr id="34818" name="Text Box 3"/>
          <p:cNvSpPr txBox="1">
            <a:spLocks noChangeArrowheads="1"/>
          </p:cNvSpPr>
          <p:nvPr/>
        </p:nvSpPr>
        <p:spPr bwMode="auto">
          <a:xfrm>
            <a:off x="7408863" y="3706813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endParaRPr lang="en-GB" altLang="sv-SE" sz="2400">
              <a:solidFill>
                <a:schemeClr val="tx1"/>
              </a:solidFill>
            </a:endParaRPr>
          </a:p>
        </p:txBody>
      </p:sp>
      <p:sp>
        <p:nvSpPr>
          <p:cNvPr id="34819" name="Text Box 4"/>
          <p:cNvSpPr txBox="1">
            <a:spLocks noChangeArrowheads="1"/>
          </p:cNvSpPr>
          <p:nvPr/>
        </p:nvSpPr>
        <p:spPr bwMode="auto">
          <a:xfrm>
            <a:off x="3419475" y="2420938"/>
            <a:ext cx="221932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en-US" altLang="sv-SE" b="1">
                <a:solidFill>
                  <a:schemeClr val="tx1"/>
                </a:solidFill>
              </a:rPr>
              <a:t>Chromosome</a:t>
            </a:r>
          </a:p>
        </p:txBody>
      </p:sp>
      <p:sp>
        <p:nvSpPr>
          <p:cNvPr id="34820" name="Text Box 5"/>
          <p:cNvSpPr txBox="1">
            <a:spLocks noChangeArrowheads="1"/>
          </p:cNvSpPr>
          <p:nvPr/>
        </p:nvSpPr>
        <p:spPr bwMode="auto">
          <a:xfrm>
            <a:off x="6826250" y="2378075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endParaRPr lang="en-GB" altLang="sv-SE" sz="1800">
              <a:solidFill>
                <a:schemeClr val="tx1"/>
              </a:solidFill>
            </a:endParaRPr>
          </a:p>
        </p:txBody>
      </p:sp>
      <p:sp>
        <p:nvSpPr>
          <p:cNvPr id="34821" name="Rectangle 6"/>
          <p:cNvSpPr>
            <a:spLocks noChangeArrowheads="1"/>
          </p:cNvSpPr>
          <p:nvPr/>
        </p:nvSpPr>
        <p:spPr bwMode="auto">
          <a:xfrm>
            <a:off x="7693025" y="3690938"/>
            <a:ext cx="120650" cy="401637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endParaRPr lang="nb-NO" altLang="sv-SE"/>
          </a:p>
        </p:txBody>
      </p:sp>
      <p:sp>
        <p:nvSpPr>
          <p:cNvPr id="34822" name="Rectangle 7"/>
          <p:cNvSpPr>
            <a:spLocks noChangeArrowheads="1"/>
          </p:cNvSpPr>
          <p:nvPr/>
        </p:nvSpPr>
        <p:spPr bwMode="auto">
          <a:xfrm>
            <a:off x="7392988" y="3487738"/>
            <a:ext cx="120650" cy="401637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endParaRPr lang="nb-NO" altLang="sv-SE"/>
          </a:p>
        </p:txBody>
      </p:sp>
      <p:sp>
        <p:nvSpPr>
          <p:cNvPr id="34823" name="Rectangle 8"/>
          <p:cNvSpPr>
            <a:spLocks noChangeArrowheads="1"/>
          </p:cNvSpPr>
          <p:nvPr/>
        </p:nvSpPr>
        <p:spPr bwMode="auto">
          <a:xfrm>
            <a:off x="7091363" y="3286125"/>
            <a:ext cx="119062" cy="404813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endParaRPr lang="nb-NO" altLang="sv-SE"/>
          </a:p>
        </p:txBody>
      </p:sp>
      <p:sp>
        <p:nvSpPr>
          <p:cNvPr id="34824" name="Rectangle 9"/>
          <p:cNvSpPr>
            <a:spLocks noChangeArrowheads="1"/>
          </p:cNvSpPr>
          <p:nvPr/>
        </p:nvSpPr>
        <p:spPr bwMode="auto">
          <a:xfrm>
            <a:off x="6789738" y="3086100"/>
            <a:ext cx="120650" cy="401638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endParaRPr lang="nb-NO" altLang="sv-SE"/>
          </a:p>
        </p:txBody>
      </p:sp>
      <p:sp>
        <p:nvSpPr>
          <p:cNvPr id="34825" name="Rectangle 10"/>
          <p:cNvSpPr>
            <a:spLocks noChangeArrowheads="1"/>
          </p:cNvSpPr>
          <p:nvPr/>
        </p:nvSpPr>
        <p:spPr bwMode="auto">
          <a:xfrm>
            <a:off x="4722813" y="2984500"/>
            <a:ext cx="1165225" cy="403225"/>
          </a:xfrm>
          <a:prstGeom prst="rect">
            <a:avLst/>
          </a:prstGeom>
          <a:solidFill>
            <a:srgbClr val="FFFF00"/>
          </a:solidFill>
          <a:ln w="1270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endParaRPr lang="nb-NO" altLang="sv-SE"/>
          </a:p>
        </p:txBody>
      </p:sp>
      <p:sp>
        <p:nvSpPr>
          <p:cNvPr id="34826" name="Rectangle 11"/>
          <p:cNvSpPr>
            <a:spLocks noChangeArrowheads="1"/>
          </p:cNvSpPr>
          <p:nvPr/>
        </p:nvSpPr>
        <p:spPr bwMode="auto">
          <a:xfrm>
            <a:off x="6369050" y="2984500"/>
            <a:ext cx="119063" cy="403225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endParaRPr lang="nb-NO" altLang="sv-SE"/>
          </a:p>
        </p:txBody>
      </p:sp>
      <p:sp>
        <p:nvSpPr>
          <p:cNvPr id="34827" name="Rectangle 12"/>
          <p:cNvSpPr>
            <a:spLocks noChangeArrowheads="1"/>
          </p:cNvSpPr>
          <p:nvPr/>
        </p:nvSpPr>
        <p:spPr bwMode="auto">
          <a:xfrm>
            <a:off x="6248400" y="2984500"/>
            <a:ext cx="120650" cy="403225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endParaRPr lang="nb-NO" altLang="sv-SE"/>
          </a:p>
        </p:txBody>
      </p:sp>
      <p:sp>
        <p:nvSpPr>
          <p:cNvPr id="34828" name="Rectangle 13"/>
          <p:cNvSpPr>
            <a:spLocks noChangeArrowheads="1"/>
          </p:cNvSpPr>
          <p:nvPr/>
        </p:nvSpPr>
        <p:spPr bwMode="auto">
          <a:xfrm>
            <a:off x="6127750" y="2984500"/>
            <a:ext cx="120650" cy="403225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endParaRPr lang="nb-NO" altLang="sv-SE"/>
          </a:p>
        </p:txBody>
      </p:sp>
      <p:sp>
        <p:nvSpPr>
          <p:cNvPr id="34829" name="Rectangle 14"/>
          <p:cNvSpPr>
            <a:spLocks noChangeArrowheads="1"/>
          </p:cNvSpPr>
          <p:nvPr/>
        </p:nvSpPr>
        <p:spPr bwMode="auto">
          <a:xfrm>
            <a:off x="6007100" y="2984500"/>
            <a:ext cx="120650" cy="403225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endParaRPr lang="nb-NO" altLang="sv-SE"/>
          </a:p>
        </p:txBody>
      </p:sp>
      <p:sp>
        <p:nvSpPr>
          <p:cNvPr id="34830" name="Rectangle 15"/>
          <p:cNvSpPr>
            <a:spLocks noChangeArrowheads="1"/>
          </p:cNvSpPr>
          <p:nvPr/>
        </p:nvSpPr>
        <p:spPr bwMode="auto">
          <a:xfrm>
            <a:off x="5888038" y="2984500"/>
            <a:ext cx="119062" cy="403225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endParaRPr lang="nb-NO" altLang="sv-SE"/>
          </a:p>
        </p:txBody>
      </p:sp>
      <p:sp>
        <p:nvSpPr>
          <p:cNvPr id="34831" name="Rectangle 16"/>
          <p:cNvSpPr>
            <a:spLocks noChangeArrowheads="1"/>
          </p:cNvSpPr>
          <p:nvPr/>
        </p:nvSpPr>
        <p:spPr bwMode="auto">
          <a:xfrm>
            <a:off x="6488113" y="2984500"/>
            <a:ext cx="120650" cy="403225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endParaRPr lang="nb-NO" altLang="sv-SE"/>
          </a:p>
        </p:txBody>
      </p:sp>
      <p:sp>
        <p:nvSpPr>
          <p:cNvPr id="34832" name="Rectangle 17"/>
          <p:cNvSpPr>
            <a:spLocks noChangeArrowheads="1"/>
          </p:cNvSpPr>
          <p:nvPr/>
        </p:nvSpPr>
        <p:spPr bwMode="auto">
          <a:xfrm flipH="1">
            <a:off x="1620838" y="3690938"/>
            <a:ext cx="120650" cy="401637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endParaRPr lang="nb-NO" altLang="sv-SE"/>
          </a:p>
        </p:txBody>
      </p:sp>
      <p:sp>
        <p:nvSpPr>
          <p:cNvPr id="34833" name="Rectangle 18"/>
          <p:cNvSpPr>
            <a:spLocks noChangeArrowheads="1"/>
          </p:cNvSpPr>
          <p:nvPr/>
        </p:nvSpPr>
        <p:spPr bwMode="auto">
          <a:xfrm flipH="1">
            <a:off x="1920875" y="3487738"/>
            <a:ext cx="120650" cy="401637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endParaRPr lang="nb-NO" altLang="sv-SE"/>
          </a:p>
        </p:txBody>
      </p:sp>
      <p:sp>
        <p:nvSpPr>
          <p:cNvPr id="34834" name="Rectangle 19"/>
          <p:cNvSpPr>
            <a:spLocks noChangeArrowheads="1"/>
          </p:cNvSpPr>
          <p:nvPr/>
        </p:nvSpPr>
        <p:spPr bwMode="auto">
          <a:xfrm flipH="1">
            <a:off x="2224088" y="3286125"/>
            <a:ext cx="119062" cy="404813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endParaRPr lang="nb-NO" altLang="sv-SE"/>
          </a:p>
        </p:txBody>
      </p:sp>
      <p:sp>
        <p:nvSpPr>
          <p:cNvPr id="34835" name="Rectangle 20"/>
          <p:cNvSpPr>
            <a:spLocks noChangeArrowheads="1"/>
          </p:cNvSpPr>
          <p:nvPr/>
        </p:nvSpPr>
        <p:spPr bwMode="auto">
          <a:xfrm flipH="1">
            <a:off x="2524125" y="3086100"/>
            <a:ext cx="120650" cy="401638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endParaRPr lang="nb-NO" altLang="sv-SE"/>
          </a:p>
        </p:txBody>
      </p:sp>
      <p:sp>
        <p:nvSpPr>
          <p:cNvPr id="34836" name="Rectangle 21"/>
          <p:cNvSpPr>
            <a:spLocks noChangeArrowheads="1"/>
          </p:cNvSpPr>
          <p:nvPr/>
        </p:nvSpPr>
        <p:spPr bwMode="auto">
          <a:xfrm flipH="1">
            <a:off x="3546475" y="2984500"/>
            <a:ext cx="1165225" cy="403225"/>
          </a:xfrm>
          <a:prstGeom prst="rect">
            <a:avLst/>
          </a:prstGeom>
          <a:solidFill>
            <a:srgbClr val="FFFF00"/>
          </a:solidFill>
          <a:ln w="1270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endParaRPr lang="nb-NO" altLang="sv-SE"/>
          </a:p>
        </p:txBody>
      </p:sp>
      <p:sp>
        <p:nvSpPr>
          <p:cNvPr id="34837" name="Rectangle 22"/>
          <p:cNvSpPr>
            <a:spLocks noChangeArrowheads="1"/>
          </p:cNvSpPr>
          <p:nvPr/>
        </p:nvSpPr>
        <p:spPr bwMode="auto">
          <a:xfrm flipH="1">
            <a:off x="2946400" y="2984500"/>
            <a:ext cx="119063" cy="403225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endParaRPr lang="nb-NO" altLang="sv-SE"/>
          </a:p>
        </p:txBody>
      </p:sp>
      <p:sp>
        <p:nvSpPr>
          <p:cNvPr id="34838" name="Rectangle 23"/>
          <p:cNvSpPr>
            <a:spLocks noChangeArrowheads="1"/>
          </p:cNvSpPr>
          <p:nvPr/>
        </p:nvSpPr>
        <p:spPr bwMode="auto">
          <a:xfrm flipH="1">
            <a:off x="3065463" y="2984500"/>
            <a:ext cx="120650" cy="403225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endParaRPr lang="nb-NO" altLang="sv-SE"/>
          </a:p>
        </p:txBody>
      </p:sp>
      <p:sp>
        <p:nvSpPr>
          <p:cNvPr id="34839" name="Rectangle 24"/>
          <p:cNvSpPr>
            <a:spLocks noChangeArrowheads="1"/>
          </p:cNvSpPr>
          <p:nvPr/>
        </p:nvSpPr>
        <p:spPr bwMode="auto">
          <a:xfrm flipH="1">
            <a:off x="3186113" y="2984500"/>
            <a:ext cx="120650" cy="403225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endParaRPr lang="nb-NO" altLang="sv-SE"/>
          </a:p>
        </p:txBody>
      </p:sp>
      <p:sp>
        <p:nvSpPr>
          <p:cNvPr id="34840" name="Rectangle 25"/>
          <p:cNvSpPr>
            <a:spLocks noChangeArrowheads="1"/>
          </p:cNvSpPr>
          <p:nvPr/>
        </p:nvSpPr>
        <p:spPr bwMode="auto">
          <a:xfrm flipH="1">
            <a:off x="3306763" y="2984500"/>
            <a:ext cx="120650" cy="403225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endParaRPr lang="nb-NO" altLang="sv-SE"/>
          </a:p>
        </p:txBody>
      </p:sp>
      <p:sp>
        <p:nvSpPr>
          <p:cNvPr id="34841" name="Rectangle 26"/>
          <p:cNvSpPr>
            <a:spLocks noChangeArrowheads="1"/>
          </p:cNvSpPr>
          <p:nvPr/>
        </p:nvSpPr>
        <p:spPr bwMode="auto">
          <a:xfrm flipH="1">
            <a:off x="3427413" y="2984500"/>
            <a:ext cx="119062" cy="403225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endParaRPr lang="nb-NO" altLang="sv-SE"/>
          </a:p>
        </p:txBody>
      </p:sp>
      <p:sp>
        <p:nvSpPr>
          <p:cNvPr id="34842" name="Rectangle 27"/>
          <p:cNvSpPr>
            <a:spLocks noChangeArrowheads="1"/>
          </p:cNvSpPr>
          <p:nvPr/>
        </p:nvSpPr>
        <p:spPr bwMode="auto">
          <a:xfrm flipH="1">
            <a:off x="2825750" y="2984500"/>
            <a:ext cx="120650" cy="403225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endParaRPr lang="nb-NO" altLang="sv-SE"/>
          </a:p>
        </p:txBody>
      </p:sp>
      <p:sp>
        <p:nvSpPr>
          <p:cNvPr id="34843" name="Text Box 28"/>
          <p:cNvSpPr txBox="1">
            <a:spLocks noChangeArrowheads="1"/>
          </p:cNvSpPr>
          <p:nvPr/>
        </p:nvSpPr>
        <p:spPr bwMode="auto">
          <a:xfrm>
            <a:off x="1404938" y="2447925"/>
            <a:ext cx="1333500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en-US" altLang="sv-SE" sz="2400">
                <a:solidFill>
                  <a:schemeClr val="tx1"/>
                </a:solidFill>
              </a:rPr>
              <a:t>Telomers</a:t>
            </a:r>
          </a:p>
        </p:txBody>
      </p:sp>
      <p:sp>
        <p:nvSpPr>
          <p:cNvPr id="34844" name="Oval 29"/>
          <p:cNvSpPr>
            <a:spLocks noChangeArrowheads="1"/>
          </p:cNvSpPr>
          <p:nvPr/>
        </p:nvSpPr>
        <p:spPr bwMode="auto">
          <a:xfrm>
            <a:off x="6689725" y="3409950"/>
            <a:ext cx="273050" cy="911225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endParaRPr lang="nb-NO" altLang="sv-SE"/>
          </a:p>
        </p:txBody>
      </p:sp>
      <p:sp>
        <p:nvSpPr>
          <p:cNvPr id="34845" name="Text Box 30"/>
          <p:cNvSpPr txBox="1">
            <a:spLocks noChangeArrowheads="1"/>
          </p:cNvSpPr>
          <p:nvPr/>
        </p:nvSpPr>
        <p:spPr bwMode="auto">
          <a:xfrm>
            <a:off x="5149850" y="4033838"/>
            <a:ext cx="1828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sv-SE" sz="2400">
                <a:solidFill>
                  <a:schemeClr val="tx1"/>
                </a:solidFill>
              </a:rPr>
              <a:t>Telomerase</a:t>
            </a:r>
            <a:endParaRPr lang="nb-NO" altLang="sv-SE" sz="2400">
              <a:solidFill>
                <a:schemeClr val="tx1"/>
              </a:solidFill>
            </a:endParaRPr>
          </a:p>
        </p:txBody>
      </p:sp>
      <p:sp>
        <p:nvSpPr>
          <p:cNvPr id="34846" name="AutoShape 31"/>
          <p:cNvSpPr>
            <a:spLocks noChangeArrowheads="1"/>
          </p:cNvSpPr>
          <p:nvPr/>
        </p:nvSpPr>
        <p:spPr bwMode="auto">
          <a:xfrm rot="10653058">
            <a:off x="6516688" y="2305050"/>
            <a:ext cx="357187" cy="608013"/>
          </a:xfrm>
          <a:prstGeom prst="curvedUpArrow">
            <a:avLst>
              <a:gd name="adj1" fmla="val 20000"/>
              <a:gd name="adj2" fmla="val 40000"/>
              <a:gd name="adj3" fmla="val 56741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endParaRPr lang="nb-NO" altLang="sv-SE"/>
          </a:p>
        </p:txBody>
      </p:sp>
      <p:sp>
        <p:nvSpPr>
          <p:cNvPr id="34847" name="Line 32"/>
          <p:cNvSpPr>
            <a:spLocks noChangeShapeType="1"/>
          </p:cNvSpPr>
          <p:nvPr/>
        </p:nvSpPr>
        <p:spPr bwMode="auto">
          <a:xfrm rot="10728390">
            <a:off x="2786063" y="3408363"/>
            <a:ext cx="57150" cy="696912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34848" name="Text Box 33"/>
          <p:cNvSpPr txBox="1">
            <a:spLocks noChangeArrowheads="1"/>
          </p:cNvSpPr>
          <p:nvPr/>
        </p:nvSpPr>
        <p:spPr bwMode="auto">
          <a:xfrm>
            <a:off x="325438" y="4681538"/>
            <a:ext cx="2592387" cy="58896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nb-NO" altLang="sv-SE" sz="3200" b="1">
                <a:solidFill>
                  <a:schemeClr val="tx1"/>
                </a:solidFill>
              </a:rPr>
              <a:t>Somatic cells</a:t>
            </a:r>
          </a:p>
        </p:txBody>
      </p:sp>
      <p:sp>
        <p:nvSpPr>
          <p:cNvPr id="34849" name="Text Box 34"/>
          <p:cNvSpPr txBox="1">
            <a:spLocks noChangeArrowheads="1"/>
          </p:cNvSpPr>
          <p:nvPr/>
        </p:nvSpPr>
        <p:spPr bwMode="auto">
          <a:xfrm>
            <a:off x="5942013" y="4681538"/>
            <a:ext cx="2668587" cy="10763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nb-NO" altLang="sv-SE" sz="3200" b="1">
                <a:solidFill>
                  <a:schemeClr val="tx1"/>
                </a:solidFill>
              </a:rPr>
              <a:t>Stem cells &amp; tumor cells</a:t>
            </a:r>
          </a:p>
        </p:txBody>
      </p:sp>
      <p:sp>
        <p:nvSpPr>
          <p:cNvPr id="34850" name="Text Box 35"/>
          <p:cNvSpPr txBox="1">
            <a:spLocks noChangeArrowheads="1"/>
          </p:cNvSpPr>
          <p:nvPr/>
        </p:nvSpPr>
        <p:spPr bwMode="auto">
          <a:xfrm>
            <a:off x="2341563" y="4032250"/>
            <a:ext cx="12239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sv-SE" sz="2400">
                <a:solidFill>
                  <a:schemeClr val="tx1"/>
                </a:solidFill>
              </a:rPr>
              <a:t>Mitosis</a:t>
            </a:r>
            <a:endParaRPr lang="nb-NO" altLang="sv-SE" sz="240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330" name="Rectangle 2"/>
          <p:cNvSpPr>
            <a:spLocks noGrp="1" noChangeArrowheads="1"/>
          </p:cNvSpPr>
          <p:nvPr>
            <p:ph type="title"/>
          </p:nvPr>
        </p:nvSpPr>
        <p:spPr>
          <a:xfrm>
            <a:off x="493713" y="427038"/>
            <a:ext cx="8158162" cy="1296987"/>
          </a:xfrm>
        </p:spPr>
        <p:txBody>
          <a:bodyPr/>
          <a:lstStyle/>
          <a:p>
            <a:pPr eaLnBrk="1" hangingPunct="1"/>
            <a:r>
              <a:rPr lang="nb-NO" altLang="sv-SE" sz="3600" smtClean="0">
                <a:latin typeface="Arial" pitchFamily="34" charset="0"/>
              </a:rPr>
              <a:t> </a:t>
            </a:r>
            <a:r>
              <a:rPr lang="nb-NO" altLang="sv-SE" sz="3600" i="1" smtClean="0">
                <a:latin typeface="Arial" pitchFamily="34" charset="0"/>
              </a:rPr>
              <a:t>GV1001 cancer vaccine: </a:t>
            </a:r>
            <a:br>
              <a:rPr lang="nb-NO" altLang="sv-SE" sz="3600" i="1" smtClean="0">
                <a:latin typeface="Arial" pitchFamily="34" charset="0"/>
              </a:rPr>
            </a:br>
            <a:r>
              <a:rPr lang="nb-NO" altLang="sv-SE" sz="3600" smtClean="0">
                <a:latin typeface="Arial" pitchFamily="34" charset="0"/>
              </a:rPr>
              <a:t>Long </a:t>
            </a:r>
            <a:r>
              <a:rPr lang="en-GB" altLang="sv-SE" sz="3600" smtClean="0">
                <a:latin typeface="Arial" pitchFamily="34" charset="0"/>
              </a:rPr>
              <a:t>peptide derived from  hTERT </a:t>
            </a:r>
            <a:r>
              <a:rPr lang="nb-NO" altLang="sv-SE" sz="3600" smtClean="0">
                <a:latin typeface="Arial" pitchFamily="34" charset="0"/>
              </a:rPr>
              <a:t/>
            </a:r>
            <a:br>
              <a:rPr lang="nb-NO" altLang="sv-SE" sz="3600" smtClean="0">
                <a:latin typeface="Arial" pitchFamily="34" charset="0"/>
              </a:rPr>
            </a:br>
            <a:endParaRPr lang="nb-NO" altLang="sv-SE" sz="3600" smtClean="0">
              <a:latin typeface="Arial" pitchFamily="34" charset="0"/>
            </a:endParaRPr>
          </a:p>
        </p:txBody>
      </p:sp>
      <p:sp>
        <p:nvSpPr>
          <p:cNvPr id="35842" name="Text Box 3"/>
          <p:cNvSpPr txBox="1">
            <a:spLocks noChangeArrowheads="1"/>
          </p:cNvSpPr>
          <p:nvPr/>
        </p:nvSpPr>
        <p:spPr bwMode="auto">
          <a:xfrm>
            <a:off x="900113" y="1989138"/>
            <a:ext cx="8137525" cy="405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sv-SE" sz="2000" b="1">
                <a:solidFill>
                  <a:schemeClr val="tx1"/>
                </a:solidFill>
              </a:rPr>
              <a:t>EARPALLTSRLRFIPK</a:t>
            </a:r>
          </a:p>
          <a:p>
            <a:pPr>
              <a:spcBef>
                <a:spcPct val="50000"/>
              </a:spcBef>
            </a:pPr>
            <a:r>
              <a:rPr lang="en-GB" altLang="sv-SE" sz="2000" b="1">
                <a:solidFill>
                  <a:schemeClr val="tx2"/>
                </a:solidFill>
              </a:rPr>
              <a:t>EARPALLTS</a:t>
            </a:r>
            <a:endParaRPr lang="en-GB" altLang="sv-SE" sz="2000" b="1">
              <a:solidFill>
                <a:schemeClr val="tx1"/>
              </a:solidFill>
            </a:endParaRPr>
          </a:p>
          <a:p>
            <a:pPr>
              <a:spcBef>
                <a:spcPct val="50000"/>
              </a:spcBef>
            </a:pPr>
            <a:r>
              <a:rPr lang="en-GB" altLang="sv-SE" sz="2000" b="1">
                <a:solidFill>
                  <a:schemeClr val="tx1"/>
                </a:solidFill>
              </a:rPr>
              <a:t>  </a:t>
            </a:r>
            <a:r>
              <a:rPr lang="en-GB" altLang="sv-SE" sz="2000" b="1">
                <a:solidFill>
                  <a:schemeClr val="tx2"/>
                </a:solidFill>
              </a:rPr>
              <a:t>ARPALLTSR</a:t>
            </a:r>
            <a:endParaRPr lang="en-GB" altLang="sv-SE" sz="2000" b="1">
              <a:solidFill>
                <a:schemeClr val="tx1"/>
              </a:solidFill>
            </a:endParaRPr>
          </a:p>
          <a:p>
            <a:pPr>
              <a:spcBef>
                <a:spcPct val="50000"/>
              </a:spcBef>
            </a:pPr>
            <a:r>
              <a:rPr lang="en-GB" altLang="sv-SE" sz="2000" b="1">
                <a:solidFill>
                  <a:schemeClr val="tx1"/>
                </a:solidFill>
              </a:rPr>
              <a:t>     </a:t>
            </a:r>
            <a:r>
              <a:rPr lang="en-GB" altLang="sv-SE" sz="2000" b="1">
                <a:solidFill>
                  <a:schemeClr val="tx2"/>
                </a:solidFill>
              </a:rPr>
              <a:t>RPALLTSRL</a:t>
            </a:r>
            <a:endParaRPr lang="en-GB" altLang="sv-SE" sz="2000" b="1">
              <a:solidFill>
                <a:schemeClr val="hlink"/>
              </a:solidFill>
            </a:endParaRPr>
          </a:p>
          <a:p>
            <a:pPr>
              <a:spcBef>
                <a:spcPct val="50000"/>
              </a:spcBef>
            </a:pPr>
            <a:r>
              <a:rPr lang="en-GB" altLang="sv-SE" sz="2000" b="1">
                <a:solidFill>
                  <a:schemeClr val="tx1"/>
                </a:solidFill>
              </a:rPr>
              <a:t>        </a:t>
            </a:r>
            <a:r>
              <a:rPr lang="en-GB" altLang="sv-SE" sz="2000" b="1">
                <a:solidFill>
                  <a:schemeClr val="tx2"/>
                </a:solidFill>
              </a:rPr>
              <a:t>PALLTSRLR</a:t>
            </a:r>
            <a:endParaRPr lang="en-GB" altLang="sv-SE" sz="2000" b="1">
              <a:solidFill>
                <a:schemeClr val="accent2"/>
              </a:solidFill>
            </a:endParaRPr>
          </a:p>
          <a:p>
            <a:pPr>
              <a:spcBef>
                <a:spcPct val="50000"/>
              </a:spcBef>
            </a:pPr>
            <a:r>
              <a:rPr lang="en-GB" altLang="sv-SE" sz="2000" b="1">
                <a:solidFill>
                  <a:schemeClr val="tx1"/>
                </a:solidFill>
              </a:rPr>
              <a:t>           </a:t>
            </a:r>
            <a:r>
              <a:rPr lang="en-GB" altLang="sv-SE" sz="2000" b="1">
                <a:solidFill>
                  <a:schemeClr val="tx2"/>
                </a:solidFill>
              </a:rPr>
              <a:t>ALLTSRLRF</a:t>
            </a:r>
            <a:endParaRPr lang="en-GB" altLang="sv-SE" sz="2000" b="1">
              <a:solidFill>
                <a:schemeClr val="accent2"/>
              </a:solidFill>
            </a:endParaRPr>
          </a:p>
          <a:p>
            <a:pPr>
              <a:spcBef>
                <a:spcPct val="50000"/>
              </a:spcBef>
            </a:pPr>
            <a:r>
              <a:rPr lang="en-GB" altLang="sv-SE" sz="2000" b="1">
                <a:solidFill>
                  <a:schemeClr val="tx1"/>
                </a:solidFill>
              </a:rPr>
              <a:t>              </a:t>
            </a:r>
            <a:r>
              <a:rPr lang="en-GB" altLang="sv-SE" sz="2000" b="1">
                <a:solidFill>
                  <a:schemeClr val="tx2"/>
                </a:solidFill>
              </a:rPr>
              <a:t>LLTSRLRFI</a:t>
            </a:r>
            <a:endParaRPr lang="en-GB" altLang="sv-SE" sz="2000" b="1">
              <a:solidFill>
                <a:schemeClr val="tx1"/>
              </a:solidFill>
            </a:endParaRPr>
          </a:p>
          <a:p>
            <a:pPr>
              <a:spcBef>
                <a:spcPct val="50000"/>
              </a:spcBef>
            </a:pPr>
            <a:r>
              <a:rPr lang="en-GB" altLang="sv-SE" sz="2000" b="1">
                <a:solidFill>
                  <a:schemeClr val="tx1"/>
                </a:solidFill>
              </a:rPr>
              <a:t>                 </a:t>
            </a:r>
            <a:r>
              <a:rPr lang="en-GB" altLang="sv-SE" sz="2000" b="1">
                <a:solidFill>
                  <a:schemeClr val="tx2"/>
                </a:solidFill>
              </a:rPr>
              <a:t>LTSRLRFIP</a:t>
            </a:r>
            <a:r>
              <a:rPr lang="en-GB" altLang="sv-SE" sz="2000" b="1">
                <a:solidFill>
                  <a:schemeClr val="tx1"/>
                </a:solidFill>
              </a:rPr>
              <a:t> </a:t>
            </a:r>
          </a:p>
          <a:p>
            <a:pPr>
              <a:spcBef>
                <a:spcPct val="50000"/>
              </a:spcBef>
            </a:pPr>
            <a:r>
              <a:rPr lang="en-GB" altLang="sv-SE" sz="2000" b="1">
                <a:solidFill>
                  <a:schemeClr val="tx1"/>
                </a:solidFill>
              </a:rPr>
              <a:t>                    </a:t>
            </a:r>
            <a:r>
              <a:rPr lang="en-GB" altLang="sv-SE" sz="2000" b="1">
                <a:solidFill>
                  <a:srgbClr val="FFFF00"/>
                </a:solidFill>
              </a:rPr>
              <a:t>TSRLRFIPK</a:t>
            </a:r>
            <a:endParaRPr lang="nb-NO" altLang="sv-SE" sz="2000" b="1">
              <a:solidFill>
                <a:srgbClr val="FFFF00"/>
              </a:solidFill>
            </a:endParaRPr>
          </a:p>
        </p:txBody>
      </p:sp>
      <p:sp>
        <p:nvSpPr>
          <p:cNvPr id="35843" name="AutoShape 4"/>
          <p:cNvSpPr>
            <a:spLocks noChangeArrowheads="1"/>
          </p:cNvSpPr>
          <p:nvPr/>
        </p:nvSpPr>
        <p:spPr bwMode="auto">
          <a:xfrm>
            <a:off x="3352800" y="4114800"/>
            <a:ext cx="1828800" cy="3048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sv-SE"/>
          </a:p>
        </p:txBody>
      </p:sp>
      <p:sp>
        <p:nvSpPr>
          <p:cNvPr id="35844" name="Text Box 5"/>
          <p:cNvSpPr txBox="1">
            <a:spLocks noChangeArrowheads="1"/>
          </p:cNvSpPr>
          <p:nvPr/>
        </p:nvSpPr>
        <p:spPr bwMode="auto">
          <a:xfrm>
            <a:off x="5562600" y="4038600"/>
            <a:ext cx="2286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endParaRPr lang="en-GB" altLang="sv-SE" sz="2400">
              <a:solidFill>
                <a:schemeClr val="tx1"/>
              </a:solidFill>
            </a:endParaRPr>
          </a:p>
        </p:txBody>
      </p:sp>
      <p:sp>
        <p:nvSpPr>
          <p:cNvPr id="35845" name="Text Box 6"/>
          <p:cNvSpPr txBox="1">
            <a:spLocks noChangeArrowheads="1"/>
          </p:cNvSpPr>
          <p:nvPr/>
        </p:nvSpPr>
        <p:spPr bwMode="auto">
          <a:xfrm>
            <a:off x="5334000" y="4038600"/>
            <a:ext cx="2133600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nb-NO" altLang="sv-SE" sz="2400" b="1">
                <a:solidFill>
                  <a:schemeClr val="tx1"/>
                </a:solidFill>
              </a:rPr>
              <a:t>CTL epitopes</a:t>
            </a:r>
          </a:p>
        </p:txBody>
      </p:sp>
      <p:sp>
        <p:nvSpPr>
          <p:cNvPr id="35846" name="AutoShape 7"/>
          <p:cNvSpPr>
            <a:spLocks noChangeArrowheads="1"/>
          </p:cNvSpPr>
          <p:nvPr/>
        </p:nvSpPr>
        <p:spPr bwMode="auto">
          <a:xfrm>
            <a:off x="3810000" y="2057400"/>
            <a:ext cx="1828800" cy="3048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sv-SE"/>
          </a:p>
        </p:txBody>
      </p:sp>
      <p:sp>
        <p:nvSpPr>
          <p:cNvPr id="35847" name="Text Box 8"/>
          <p:cNvSpPr txBox="1">
            <a:spLocks noChangeArrowheads="1"/>
          </p:cNvSpPr>
          <p:nvPr/>
        </p:nvSpPr>
        <p:spPr bwMode="auto">
          <a:xfrm>
            <a:off x="5867400" y="1981200"/>
            <a:ext cx="152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endParaRPr lang="en-GB" altLang="sv-SE" sz="2400">
              <a:solidFill>
                <a:schemeClr val="tx1"/>
              </a:solidFill>
            </a:endParaRPr>
          </a:p>
        </p:txBody>
      </p:sp>
      <p:sp>
        <p:nvSpPr>
          <p:cNvPr id="35848" name="Rectangle 9"/>
          <p:cNvSpPr>
            <a:spLocks noChangeArrowheads="1"/>
          </p:cNvSpPr>
          <p:nvPr/>
        </p:nvSpPr>
        <p:spPr bwMode="auto">
          <a:xfrm>
            <a:off x="5715000" y="1981200"/>
            <a:ext cx="2444750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nb-NO" altLang="sv-SE" sz="2400" b="1">
                <a:solidFill>
                  <a:schemeClr val="tx1"/>
                </a:solidFill>
              </a:rPr>
              <a:t>T helper epitopes</a:t>
            </a:r>
          </a:p>
        </p:txBody>
      </p:sp>
      <p:sp>
        <p:nvSpPr>
          <p:cNvPr id="35849" name="Text Box 10"/>
          <p:cNvSpPr txBox="1">
            <a:spLocks noChangeArrowheads="1"/>
          </p:cNvSpPr>
          <p:nvPr/>
        </p:nvSpPr>
        <p:spPr bwMode="auto">
          <a:xfrm>
            <a:off x="0" y="115888"/>
            <a:ext cx="971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endParaRPr lang="en-GB" altLang="sv-SE" sz="2400">
              <a:solidFill>
                <a:schemeClr val="tx1"/>
              </a:solidFill>
            </a:endParaRPr>
          </a:p>
        </p:txBody>
      </p:sp>
      <p:sp>
        <p:nvSpPr>
          <p:cNvPr id="35850" name="Text Box 11"/>
          <p:cNvSpPr txBox="1">
            <a:spLocks noChangeArrowheads="1"/>
          </p:cNvSpPr>
          <p:nvPr/>
        </p:nvSpPr>
        <p:spPr bwMode="auto">
          <a:xfrm>
            <a:off x="1116013" y="6200775"/>
            <a:ext cx="73437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nb-NO" altLang="sv-SE" sz="2000" b="1">
                <a:solidFill>
                  <a:schemeClr val="tx2"/>
                </a:solidFill>
              </a:rPr>
              <a:t>Strategy: Long peptides =&gt; combined CD4&amp;CD8 T cell response</a:t>
            </a:r>
            <a:endParaRPr lang="en-GB" altLang="sv-SE" sz="2000" b="1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850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188913"/>
            <a:ext cx="8229600" cy="1371600"/>
          </a:xfrm>
        </p:spPr>
        <p:txBody>
          <a:bodyPr/>
          <a:lstStyle/>
          <a:p>
            <a:r>
              <a:rPr lang="nb-NO" altLang="sv-SE" smtClean="0"/>
              <a:t>Response to hTERT protein</a:t>
            </a:r>
          </a:p>
        </p:txBody>
      </p:sp>
      <p:pic>
        <p:nvPicPr>
          <p:cNvPr id="36866" name="Picture 3" descr="Fig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5" t="67982" r="6990" b="6923"/>
          <a:stretch>
            <a:fillRect/>
          </a:stretch>
        </p:blipFill>
        <p:spPr bwMode="auto">
          <a:xfrm>
            <a:off x="468313" y="1557338"/>
            <a:ext cx="8208962" cy="396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Text Box 4"/>
          <p:cNvSpPr txBox="1">
            <a:spLocks noChangeArrowheads="1"/>
          </p:cNvSpPr>
          <p:nvPr/>
        </p:nvSpPr>
        <p:spPr bwMode="auto">
          <a:xfrm>
            <a:off x="3019425" y="1689100"/>
            <a:ext cx="2990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nb-NO" altLang="sv-SE" sz="1800">
                <a:solidFill>
                  <a:srgbClr val="000000"/>
                </a:solidFill>
                <a:latin typeface="Arial" pitchFamily="34" charset="0"/>
              </a:rPr>
              <a:t>Proliferation of T cell clones</a:t>
            </a:r>
          </a:p>
        </p:txBody>
      </p:sp>
      <p:sp>
        <p:nvSpPr>
          <p:cNvPr id="36868" name="Text Box 5"/>
          <p:cNvSpPr txBox="1">
            <a:spLocks noChangeArrowheads="1"/>
          </p:cNvSpPr>
          <p:nvPr/>
        </p:nvSpPr>
        <p:spPr bwMode="auto">
          <a:xfrm>
            <a:off x="579438" y="5673725"/>
            <a:ext cx="79883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nb-NO" altLang="sv-SE" sz="2000">
                <a:solidFill>
                  <a:schemeClr val="tx2"/>
                </a:solidFill>
                <a:latin typeface="Arial" pitchFamily="34" charset="0"/>
              </a:rPr>
              <a:t>GV1001-specific T cell clones recognize naturally processed epitopes from hTERT protein</a:t>
            </a:r>
          </a:p>
        </p:txBody>
      </p:sp>
      <p:sp>
        <p:nvSpPr>
          <p:cNvPr id="36869" name="Rectangle 5"/>
          <p:cNvSpPr>
            <a:spLocks noChangeArrowheads="1"/>
          </p:cNvSpPr>
          <p:nvPr/>
        </p:nvSpPr>
        <p:spPr bwMode="auto">
          <a:xfrm>
            <a:off x="4405313" y="6375400"/>
            <a:ext cx="40735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en-US" altLang="sv-SE" sz="1600" b="1">
                <a:solidFill>
                  <a:schemeClr val="tx1"/>
                </a:solidFill>
              </a:rPr>
              <a:t>Kyte et al, Canc Immunol Immunother 2009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nb-NO" dirty="0" smtClean="0">
                <a:ea typeface="+mj-ea"/>
                <a:cs typeface="+mj-cs"/>
              </a:rPr>
              <a:t>GV1001 NSCLC phase I/II trial</a:t>
            </a:r>
            <a:endParaRPr lang="en-US" dirty="0" smtClean="0">
              <a:ea typeface="+mj-ea"/>
              <a:cs typeface="+mj-cs"/>
            </a:endParaRPr>
          </a:p>
        </p:txBody>
      </p:sp>
      <p:sp>
        <p:nvSpPr>
          <p:cNvPr id="528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844675"/>
            <a:ext cx="8229600" cy="41148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GB" sz="3600" b="1" dirty="0" smtClean="0">
                <a:ea typeface="+mn-ea"/>
                <a:cs typeface="+mn-cs"/>
              </a:rPr>
              <a:t>CTN-2000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GB" sz="2800" dirty="0" smtClean="0">
                <a:ea typeface="+mn-ea"/>
                <a:cs typeface="+mn-cs"/>
              </a:rPr>
              <a:t>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GB" sz="2800" dirty="0" smtClean="0">
                <a:ea typeface="+mn-ea"/>
                <a:cs typeface="+mn-cs"/>
              </a:rPr>
              <a:t>Study design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GB" sz="2400" dirty="0" smtClean="0">
                <a:ea typeface="ＭＳ Ｐゴシック" charset="0"/>
              </a:rPr>
              <a:t>26 patients with locally advanced or metastatic NSCLC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GB" sz="2400" dirty="0" smtClean="0">
                <a:ea typeface="ＭＳ Ｐゴシック" charset="0"/>
              </a:rPr>
              <a:t>Two peptides: GV1001 and I540</a:t>
            </a:r>
          </a:p>
          <a:p>
            <a:pPr eaLnBrk="1" hangingPunct="1">
              <a:lnSpc>
                <a:spcPct val="80000"/>
              </a:lnSpc>
              <a:defRPr/>
            </a:pPr>
            <a:endParaRPr lang="en-GB" sz="2800" dirty="0" smtClean="0">
              <a:ea typeface="+mn-ea"/>
              <a:cs typeface="+mn-cs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GB" sz="2800" dirty="0" smtClean="0">
                <a:ea typeface="+mn-ea"/>
                <a:cs typeface="+mn-cs"/>
              </a:rPr>
              <a:t>Results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GB" sz="2400" dirty="0" smtClean="0">
                <a:ea typeface="ＭＳ Ｐゴシック" charset="0"/>
              </a:rPr>
              <a:t>No serious toxicity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GB" sz="2400" dirty="0" smtClean="0">
                <a:ea typeface="ＭＳ Ｐゴシック" charset="0"/>
              </a:rPr>
              <a:t>13/24 evaluable subjects developed GV1001-specific immune response </a:t>
            </a:r>
          </a:p>
          <a:p>
            <a:pPr lvl="1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2400" dirty="0" smtClean="0">
              <a:ea typeface="ＭＳ Ｐゴシック" charset="0"/>
            </a:endParaRPr>
          </a:p>
        </p:txBody>
      </p:sp>
      <p:sp>
        <p:nvSpPr>
          <p:cNvPr id="37891" name="Rectangle 5"/>
          <p:cNvSpPr>
            <a:spLocks noChangeArrowheads="1"/>
          </p:cNvSpPr>
          <p:nvPr/>
        </p:nvSpPr>
        <p:spPr bwMode="auto">
          <a:xfrm>
            <a:off x="3851275" y="6165850"/>
            <a:ext cx="49403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en-US" altLang="sv-SE" sz="1800" b="1">
                <a:solidFill>
                  <a:schemeClr val="tx1"/>
                </a:solidFill>
              </a:rPr>
              <a:t>Brunsvig et al, Canc Immunol Immunother 2006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xtured">
  <a:themeElements>
    <a:clrScheme name="Textured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Textured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Textured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xtured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PowerpointmalE">
  <a:themeElements>
    <a:clrScheme name="PowerpointmalE 14">
      <a:dk1>
        <a:srgbClr val="000000"/>
      </a:dk1>
      <a:lt1>
        <a:srgbClr val="FFFFFF"/>
      </a:lt1>
      <a:dk2>
        <a:srgbClr val="00338D"/>
      </a:dk2>
      <a:lt2>
        <a:srgbClr val="808080"/>
      </a:lt2>
      <a:accent1>
        <a:srgbClr val="C2C2A0"/>
      </a:accent1>
      <a:accent2>
        <a:srgbClr val="00338D"/>
      </a:accent2>
      <a:accent3>
        <a:srgbClr val="FFFFFF"/>
      </a:accent3>
      <a:accent4>
        <a:srgbClr val="000000"/>
      </a:accent4>
      <a:accent5>
        <a:srgbClr val="DDDDCD"/>
      </a:accent5>
      <a:accent6>
        <a:srgbClr val="002D7F"/>
      </a:accent6>
      <a:hlink>
        <a:srgbClr val="0072BC"/>
      </a:hlink>
      <a:folHlink>
        <a:srgbClr val="993399"/>
      </a:folHlink>
    </a:clrScheme>
    <a:fontScheme name="Powerpointmal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owerpointma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mal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mal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mal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mal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mal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mal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mal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mal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mal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mal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mal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malE 13">
        <a:dk1>
          <a:srgbClr val="000000"/>
        </a:dk1>
        <a:lt1>
          <a:srgbClr val="FFFFFF"/>
        </a:lt1>
        <a:dk2>
          <a:srgbClr val="00338D"/>
        </a:dk2>
        <a:lt2>
          <a:srgbClr val="808080"/>
        </a:lt2>
        <a:accent1>
          <a:srgbClr val="C2C2A0"/>
        </a:accent1>
        <a:accent2>
          <a:srgbClr val="0072BC"/>
        </a:accent2>
        <a:accent3>
          <a:srgbClr val="FFFFFF"/>
        </a:accent3>
        <a:accent4>
          <a:srgbClr val="000000"/>
        </a:accent4>
        <a:accent5>
          <a:srgbClr val="DDDDCD"/>
        </a:accent5>
        <a:accent6>
          <a:srgbClr val="0067AA"/>
        </a:accent6>
        <a:hlink>
          <a:srgbClr val="00338D"/>
        </a:hlink>
        <a:folHlink>
          <a:srgbClr val="9933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malE 14">
        <a:dk1>
          <a:srgbClr val="000000"/>
        </a:dk1>
        <a:lt1>
          <a:srgbClr val="FFFFFF"/>
        </a:lt1>
        <a:dk2>
          <a:srgbClr val="00338D"/>
        </a:dk2>
        <a:lt2>
          <a:srgbClr val="808080"/>
        </a:lt2>
        <a:accent1>
          <a:srgbClr val="C2C2A0"/>
        </a:accent1>
        <a:accent2>
          <a:srgbClr val="00338D"/>
        </a:accent2>
        <a:accent3>
          <a:srgbClr val="FFFFFF"/>
        </a:accent3>
        <a:accent4>
          <a:srgbClr val="000000"/>
        </a:accent4>
        <a:accent5>
          <a:srgbClr val="DDDDCD"/>
        </a:accent5>
        <a:accent6>
          <a:srgbClr val="002D7F"/>
        </a:accent6>
        <a:hlink>
          <a:srgbClr val="0072BC"/>
        </a:hlink>
        <a:folHlink>
          <a:srgbClr val="99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-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8207</TotalTime>
  <Words>718</Words>
  <Application>Microsoft Office PowerPoint</Application>
  <PresentationFormat>On-screen Show (4:3)</PresentationFormat>
  <Paragraphs>170</Paragraphs>
  <Slides>27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27</vt:i4>
      </vt:variant>
    </vt:vector>
  </HeadingPairs>
  <TitlesOfParts>
    <vt:vector size="39" baseType="lpstr">
      <vt:lpstr>Times New Roman</vt:lpstr>
      <vt:lpstr>MS PGothic</vt:lpstr>
      <vt:lpstr>Arial</vt:lpstr>
      <vt:lpstr>Tahoma</vt:lpstr>
      <vt:lpstr>Wingdings</vt:lpstr>
      <vt:lpstr>Calibri</vt:lpstr>
      <vt:lpstr>Symbol</vt:lpstr>
      <vt:lpstr>Textured</vt:lpstr>
      <vt:lpstr>PowerpointmalE</vt:lpstr>
      <vt:lpstr>Microsoft Office Excel Chart</vt:lpstr>
      <vt:lpstr>Adobe Photoshop Image</vt:lpstr>
      <vt:lpstr>Microsoft PowerPoint Slide</vt:lpstr>
      <vt:lpstr>Telomerase as target for cancer immunotherapy  </vt:lpstr>
      <vt:lpstr>PowerPoint Presentation</vt:lpstr>
      <vt:lpstr>Immunity versus tolerance</vt:lpstr>
      <vt:lpstr>T-helper cells may transform the tumor micro-environment </vt:lpstr>
      <vt:lpstr>  Cancer vaccination with telomerase peptide GV1001  Clinical trials in melanoma, NSCLC and pancreatic cancer</vt:lpstr>
      <vt:lpstr>Tumor cells circumvent mitotic clock by expressing telomerase</vt:lpstr>
      <vt:lpstr> GV1001 cancer vaccine:  Long peptide derived from  hTERT  </vt:lpstr>
      <vt:lpstr>Response to hTERT protein</vt:lpstr>
      <vt:lpstr>GV1001 NSCLC phase I/II trial</vt:lpstr>
      <vt:lpstr>PowerPoint Presentation</vt:lpstr>
      <vt:lpstr>GV1001 NSCLC phase II trial</vt:lpstr>
      <vt:lpstr>GV1001 melanoma trial</vt:lpstr>
      <vt:lpstr>Temozolomide+GV1001 in stage IV melanoma Immune response in 18/23 patients</vt:lpstr>
      <vt:lpstr>PowerPoint Presentation</vt:lpstr>
      <vt:lpstr>PowerPoint Presentation</vt:lpstr>
      <vt:lpstr>PowerPoint Presentation</vt:lpstr>
      <vt:lpstr>Improved survival? </vt:lpstr>
      <vt:lpstr>Polyfunctional cytokine profiles</vt:lpstr>
      <vt:lpstr>The immune response in long term survivors</vt:lpstr>
      <vt:lpstr>GV1001: Advanced lung cancer   Complete tumor response</vt:lpstr>
      <vt:lpstr>All clinical responders displayed long term immune responses Melanoma trial: All long term immune responders survived longer than those loosing their response     </vt:lpstr>
      <vt:lpstr>PowerPoint Presentation</vt:lpstr>
      <vt:lpstr>NSCLC GV1001 trial Patients with low Treg and MDSC levels had prolonged survival</vt:lpstr>
      <vt:lpstr>NSCLC GV1001 trial Low Treg levels were associated with a Th1-weighted cytokine profile </vt:lpstr>
      <vt:lpstr>Immune responders had lower MDSC levels</vt:lpstr>
      <vt:lpstr>PowerPoint Presentation</vt:lpstr>
      <vt:lpstr>Acknowledgements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Prosjektmøte 301002</dc:title>
  <dc:creator>Jon Amund Kyte</dc:creator>
  <cp:lastModifiedBy>Maria Issagouliantis</cp:lastModifiedBy>
  <cp:revision>645</cp:revision>
  <dcterms:created xsi:type="dcterms:W3CDTF">2002-10-29T09:05:42Z</dcterms:created>
  <dcterms:modified xsi:type="dcterms:W3CDTF">2016-06-21T11:55:09Z</dcterms:modified>
</cp:coreProperties>
</file>