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284" r:id="rId3"/>
    <p:sldId id="295" r:id="rId4"/>
    <p:sldId id="312" r:id="rId5"/>
    <p:sldId id="259" r:id="rId6"/>
    <p:sldId id="304" r:id="rId7"/>
    <p:sldId id="260" r:id="rId8"/>
    <p:sldId id="273" r:id="rId9"/>
    <p:sldId id="283" r:id="rId10"/>
    <p:sldId id="268" r:id="rId11"/>
    <p:sldId id="303" r:id="rId12"/>
    <p:sldId id="308" r:id="rId13"/>
    <p:sldId id="286" r:id="rId14"/>
    <p:sldId id="316" r:id="rId15"/>
  </p:sldIdLst>
  <p:sldSz cx="9144000" cy="6858000" type="screen4x3"/>
  <p:notesSz cx="6858000" cy="99472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33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50388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68DA8D-6374-439A-A6ED-56025E82AA3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62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C3F911-C220-42A9-BA1B-615D531FE023}" type="slidenum">
              <a:rPr lang="sv-SE" altLang="sv-SE" smtClean="0"/>
              <a:pPr eaLnBrk="1" hangingPunct="1">
                <a:spcBef>
                  <a:spcPct val="0"/>
                </a:spcBef>
              </a:pPr>
              <a:t>5</a:t>
            </a:fld>
            <a:endParaRPr lang="sv-SE" altLang="sv-SE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altLang="sv-SE" sz="2000" smtClean="0"/>
              <a:t>Immunolglobulin like domains</a:t>
            </a:r>
            <a:endParaRPr lang="en-GB" altLang="sv-SE" sz="2400" smtClean="0"/>
          </a:p>
          <a:p>
            <a:pPr eaLnBrk="1" hangingPunct="1"/>
            <a:r>
              <a:rPr lang="en-GB" altLang="sv-SE" sz="2000" smtClean="0"/>
              <a:t>N-terminal domain: IgV like (variable domain)</a:t>
            </a:r>
          </a:p>
          <a:p>
            <a:pPr eaLnBrk="1" hangingPunct="1"/>
            <a:r>
              <a:rPr lang="en-GB" altLang="sv-SE" sz="2000" smtClean="0"/>
              <a:t>The other domains: IgC like (constant domain)</a:t>
            </a:r>
          </a:p>
          <a:p>
            <a:pPr eaLnBrk="1" hangingPunct="1"/>
            <a:r>
              <a:rPr lang="en-GB" altLang="sv-SE" sz="2000" smtClean="0"/>
              <a:t>GPI = glycosyl phosphatidyl inositol moiety</a:t>
            </a:r>
          </a:p>
          <a:p>
            <a:pPr eaLnBrk="1" hangingPunct="1"/>
            <a:r>
              <a:rPr lang="en-GB" altLang="sv-SE" sz="2000" smtClean="0"/>
              <a:t>Highly glycosylated - up to 50 %</a:t>
            </a:r>
          </a:p>
          <a:p>
            <a:pPr eaLnBrk="1" hangingPunct="1"/>
            <a:r>
              <a:rPr lang="en-GB" altLang="sv-SE" sz="2000" smtClean="0"/>
              <a:t>Function unknown, some possibilities</a:t>
            </a:r>
            <a:endParaRPr lang="en-GB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9B1B-D66D-4E9D-B3CD-ECF4A9D05B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59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27D10-32FB-45BA-992F-32232F65054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6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D8AA-945C-4DE0-A74A-9C959824A9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05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BB9F-85CB-46D2-8429-91B8ACE3E8A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2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F9FA4-29DC-47B4-90BD-D3FAF12814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58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3DD8-8F1D-433F-B208-4DF3D3D1AF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13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4A22-3B93-489A-B81F-6502CF183D0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08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63917-1526-45A0-9E5D-3B91E8D142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2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ACED7-092F-4B05-AF44-ED3E43671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75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F9BC-5117-4EE4-B268-3792F08D8D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4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F361F-75F8-430A-A6D6-6F8A680E298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4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75B360-B436-41D7-91DB-2418F39258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SE" smtClean="0"/>
              <a:t>Britta Wahren</a:t>
            </a:r>
          </a:p>
          <a:p>
            <a:r>
              <a:rPr lang="sv-SE" altLang="sv-SE" smtClean="0"/>
              <a:t>Karolinska Institutet 2016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11188" y="1571625"/>
            <a:ext cx="8208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4800" b="1">
                <a:solidFill>
                  <a:srgbClr val="CC0000"/>
                </a:solidFill>
              </a:rPr>
              <a:t>One step closer to a vaccine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4800" b="1">
                <a:solidFill>
                  <a:srgbClr val="CC0000"/>
                </a:solidFill>
              </a:rPr>
              <a:t>  against colorectal cancer</a:t>
            </a:r>
            <a:endParaRPr lang="sv-SE" altLang="sv-SE" sz="48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/>
            <a:r>
              <a:rPr lang="sv-SE" altLang="sv-SE" b="1" smtClean="0">
                <a:solidFill>
                  <a:srgbClr val="CC0000"/>
                </a:solidFill>
              </a:rPr>
              <a:t>Results: CEA expression in transfected cells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1000" y="2590800"/>
          <a:ext cx="26670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Bilddokument" r:id="rId3" imgW="2892392" imgH="1164657" progId="Imaging.Document">
                  <p:embed/>
                </p:oleObj>
              </mc:Choice>
              <mc:Fallback>
                <p:oleObj name="Bilddokument" r:id="rId3" imgW="2892392" imgH="1164657" progId="Imaging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2667000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95400" y="5410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000"/>
              <a:t>wtCEA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201988" y="3048000"/>
          <a:ext cx="3122612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Bilddokument" r:id="rId5" imgW="2379023" imgH="957943" progId="Imaging.Document">
                  <p:embed/>
                </p:oleObj>
              </mc:Choice>
              <mc:Fallback>
                <p:oleObj name="Bilddokument" r:id="rId5" imgW="2379023" imgH="957943" progId="Imaging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3048000"/>
                        <a:ext cx="3122612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60863" y="5486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000">
                <a:sym typeface="Symbol" pitchFamily="18" charset="2"/>
              </a:rPr>
              <a:t>CEA</a:t>
            </a:r>
            <a:endParaRPr lang="sv-SE" altLang="sv-SE" sz="2000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6553200" y="2362200"/>
          <a:ext cx="23368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Bilddokument" r:id="rId7" imgW="2289810" imgH="922020" progId="Imaging.Document">
                  <p:embed/>
                </p:oleObj>
              </mc:Choice>
              <mc:Fallback>
                <p:oleObj name="Bilddokument" r:id="rId7" imgW="2289810" imgH="922020" progId="Imaging.Documen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362200"/>
                        <a:ext cx="23368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315200" y="54864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SE" altLang="sv-SE" sz="2000"/>
              <a:t>TetCEA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57200" y="17526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268413"/>
            <a:ext cx="73453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860425" y="158750"/>
            <a:ext cx="7343775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2400" b="1" dirty="0" smtClean="0">
                <a:solidFill>
                  <a:srgbClr val="CC0000"/>
                </a:solidFill>
                <a:latin typeface="+mn-lt"/>
              </a:rPr>
              <a:t>Anti-CEA IgG response in patients with(</a:t>
            </a:r>
            <a:r>
              <a:rPr lang="sv-SE" altLang="sv-SE" sz="24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●)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24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and without (○) concomittant GM-CSF administration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046413" y="6378575"/>
            <a:ext cx="5341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000">
                <a:solidFill>
                  <a:srgbClr val="CC0000"/>
                </a:solidFill>
              </a:rPr>
              <a:t>Ullenhag, Frödin, Strigård et al Clin Can Res 2004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250825" y="6062663"/>
            <a:ext cx="4737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b="1"/>
              <a:t>Antibody related to better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sv-SE" altLang="sv-SE" b="1" smtClean="0">
                <a:solidFill>
                  <a:srgbClr val="CC0000"/>
                </a:solidFill>
              </a:rPr>
              <a:t>CMI in CEA-DNA immunized patients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27538" y="5661025"/>
            <a:ext cx="4100512" cy="17287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altLang="sv-SE" sz="1800" smtClean="0">
                <a:solidFill>
                  <a:srgbClr val="CC0000"/>
                </a:solidFill>
              </a:rPr>
              <a:t>Staff et al Thesis Karolinska Institutet</a:t>
            </a: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V="1">
            <a:off x="1928813" y="868363"/>
            <a:ext cx="3175" cy="3390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H="1">
            <a:off x="1824038" y="425926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flipH="1">
            <a:off x="1876425" y="3976688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676400" y="41544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 flipH="1">
            <a:off x="1824038" y="369411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H="1">
            <a:off x="1876425" y="3411538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585913" y="3589338"/>
            <a:ext cx="1698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10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H="1">
            <a:off x="1824038" y="312896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>
            <a:off x="1876425" y="2846388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1585913" y="3022600"/>
            <a:ext cx="169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20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 flipH="1">
            <a:off x="1824038" y="256381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 flipH="1">
            <a:off x="1876425" y="2281238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1585913" y="2457450"/>
            <a:ext cx="169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30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H="1">
            <a:off x="1824038" y="199866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 flipH="1">
            <a:off x="1876425" y="1716088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1" name="Rectangle 18"/>
          <p:cNvSpPr>
            <a:spLocks noChangeArrowheads="1"/>
          </p:cNvSpPr>
          <p:nvPr/>
        </p:nvSpPr>
        <p:spPr bwMode="auto">
          <a:xfrm>
            <a:off x="1585913" y="1892300"/>
            <a:ext cx="169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40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 flipH="1">
            <a:off x="1824038" y="143351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3" name="Line 20"/>
          <p:cNvSpPr>
            <a:spLocks noChangeShapeType="1"/>
          </p:cNvSpPr>
          <p:nvPr/>
        </p:nvSpPr>
        <p:spPr bwMode="auto">
          <a:xfrm flipH="1">
            <a:off x="1876425" y="1150938"/>
            <a:ext cx="523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4" name="Rectangle 21"/>
          <p:cNvSpPr>
            <a:spLocks noChangeArrowheads="1"/>
          </p:cNvSpPr>
          <p:nvPr/>
        </p:nvSpPr>
        <p:spPr bwMode="auto">
          <a:xfrm>
            <a:off x="1585913" y="1327150"/>
            <a:ext cx="169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50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H="1">
            <a:off x="1824038" y="868363"/>
            <a:ext cx="1047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6" name="Rectangle 23"/>
          <p:cNvSpPr>
            <a:spLocks noChangeArrowheads="1"/>
          </p:cNvSpPr>
          <p:nvPr/>
        </p:nvSpPr>
        <p:spPr bwMode="auto">
          <a:xfrm>
            <a:off x="1585913" y="762000"/>
            <a:ext cx="1698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rgbClr val="000000"/>
                </a:solidFill>
                <a:latin typeface="Arial" charset="0"/>
              </a:rPr>
              <a:t>60</a:t>
            </a:r>
            <a:endParaRPr lang="en-US" altLang="sv-SE" sz="1200" b="1">
              <a:latin typeface="Arial" charset="0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1928813" y="4433888"/>
            <a:ext cx="56911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640013" y="4259263"/>
            <a:ext cx="317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2495550" y="4413250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b="1">
                <a:solidFill>
                  <a:srgbClr val="000000"/>
                </a:solidFill>
                <a:latin typeface="Arial" charset="0"/>
              </a:rPr>
              <a:t>PT</a:t>
            </a:r>
            <a:endParaRPr lang="en-US" altLang="sv-SE" sz="1400" b="1">
              <a:latin typeface="Arial" charset="0"/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064000" y="4259263"/>
            <a:ext cx="317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892550" y="4413250"/>
            <a:ext cx="2667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b="1">
                <a:solidFill>
                  <a:srgbClr val="000000"/>
                </a:solidFill>
                <a:latin typeface="Arial" charset="0"/>
              </a:rPr>
              <a:t>W8</a:t>
            </a:r>
            <a:endParaRPr lang="en-US" altLang="sv-SE" sz="1400" b="1">
              <a:latin typeface="Arial" charset="0"/>
            </a:endParaRP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5486400" y="4259263"/>
            <a:ext cx="317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5235575" y="4413250"/>
            <a:ext cx="365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b="1">
                <a:solidFill>
                  <a:srgbClr val="000000"/>
                </a:solidFill>
                <a:latin typeface="Arial" charset="0"/>
              </a:rPr>
              <a:t>W18</a:t>
            </a:r>
            <a:endParaRPr lang="en-US" altLang="sv-SE" sz="1400" b="1">
              <a:latin typeface="Arial" charset="0"/>
            </a:endParaRPr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6908800" y="4259263"/>
            <a:ext cx="317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6657975" y="4413250"/>
            <a:ext cx="365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b="1">
                <a:solidFill>
                  <a:srgbClr val="000000"/>
                </a:solidFill>
                <a:latin typeface="Arial" charset="0"/>
              </a:rPr>
              <a:t>W30</a:t>
            </a:r>
            <a:endParaRPr lang="en-US" altLang="sv-SE" sz="1400" b="1">
              <a:latin typeface="Arial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2087563" y="2352675"/>
            <a:ext cx="1106487" cy="893763"/>
          </a:xfrm>
          <a:custGeom>
            <a:avLst/>
            <a:gdLst>
              <a:gd name="T0" fmla="*/ 0 w 336"/>
              <a:gd name="T1" fmla="*/ 2147483647 h 304"/>
              <a:gd name="T2" fmla="*/ 0 w 336"/>
              <a:gd name="T3" fmla="*/ 0 h 304"/>
              <a:gd name="T4" fmla="*/ 2147483647 w 336"/>
              <a:gd name="T5" fmla="*/ 0 h 304"/>
              <a:gd name="T6" fmla="*/ 2147483647 w 336"/>
              <a:gd name="T7" fmla="*/ 2147483647 h 304"/>
              <a:gd name="T8" fmla="*/ 0 w 336"/>
              <a:gd name="T9" fmla="*/ 2147483647 h 304"/>
              <a:gd name="T10" fmla="*/ 0 w 336"/>
              <a:gd name="T11" fmla="*/ 2147483647 h 304"/>
              <a:gd name="T12" fmla="*/ 2147483647 w 336"/>
              <a:gd name="T13" fmla="*/ 2147483647 h 304"/>
              <a:gd name="T14" fmla="*/ 2147483647 w 336"/>
              <a:gd name="T15" fmla="*/ 2147483647 h 304"/>
              <a:gd name="T16" fmla="*/ 0 w 336"/>
              <a:gd name="T17" fmla="*/ 2147483647 h 3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304"/>
              <a:gd name="T29" fmla="*/ 336 w 336"/>
              <a:gd name="T30" fmla="*/ 304 h 3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304">
                <a:moveTo>
                  <a:pt x="0" y="128"/>
                </a:moveTo>
                <a:lnTo>
                  <a:pt x="0" y="0"/>
                </a:lnTo>
                <a:lnTo>
                  <a:pt x="336" y="0"/>
                </a:lnTo>
                <a:lnTo>
                  <a:pt x="336" y="128"/>
                </a:lnTo>
                <a:lnTo>
                  <a:pt x="0" y="128"/>
                </a:lnTo>
                <a:lnTo>
                  <a:pt x="0" y="304"/>
                </a:lnTo>
                <a:lnTo>
                  <a:pt x="336" y="304"/>
                </a:lnTo>
                <a:lnTo>
                  <a:pt x="336" y="128"/>
                </a:lnTo>
                <a:lnTo>
                  <a:pt x="0" y="128"/>
                </a:lnTo>
                <a:close/>
              </a:path>
            </a:pathLst>
          </a:custGeom>
          <a:gradFill rotWithShape="1">
            <a:gsLst>
              <a:gs pos="0">
                <a:srgbClr val="FFE8DD"/>
              </a:gs>
              <a:gs pos="64999">
                <a:srgbClr val="FFC6AC"/>
              </a:gs>
              <a:gs pos="100000">
                <a:srgbClr val="FFB08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sv-SE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2640013" y="1905000"/>
            <a:ext cx="3175" cy="447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2508250" y="1905000"/>
            <a:ext cx="2905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2640013" y="3246438"/>
            <a:ext cx="3175" cy="423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2508250" y="3670300"/>
            <a:ext cx="2905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3509963" y="1857375"/>
            <a:ext cx="1106487" cy="777875"/>
          </a:xfrm>
          <a:custGeom>
            <a:avLst/>
            <a:gdLst>
              <a:gd name="T0" fmla="*/ 0 w 336"/>
              <a:gd name="T1" fmla="*/ 2147483647 h 264"/>
              <a:gd name="T2" fmla="*/ 0 w 336"/>
              <a:gd name="T3" fmla="*/ 0 h 264"/>
              <a:gd name="T4" fmla="*/ 2147483647 w 336"/>
              <a:gd name="T5" fmla="*/ 0 h 264"/>
              <a:gd name="T6" fmla="*/ 2147483647 w 336"/>
              <a:gd name="T7" fmla="*/ 2147483647 h 264"/>
              <a:gd name="T8" fmla="*/ 0 w 336"/>
              <a:gd name="T9" fmla="*/ 2147483647 h 264"/>
              <a:gd name="T10" fmla="*/ 0 w 336"/>
              <a:gd name="T11" fmla="*/ 2147483647 h 264"/>
              <a:gd name="T12" fmla="*/ 2147483647 w 336"/>
              <a:gd name="T13" fmla="*/ 2147483647 h 264"/>
              <a:gd name="T14" fmla="*/ 2147483647 w 336"/>
              <a:gd name="T15" fmla="*/ 2147483647 h 264"/>
              <a:gd name="T16" fmla="*/ 0 w 336"/>
              <a:gd name="T17" fmla="*/ 2147483647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264"/>
              <a:gd name="T29" fmla="*/ 336 w 336"/>
              <a:gd name="T30" fmla="*/ 264 h 2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264">
                <a:moveTo>
                  <a:pt x="0" y="48"/>
                </a:moveTo>
                <a:lnTo>
                  <a:pt x="0" y="0"/>
                </a:lnTo>
                <a:lnTo>
                  <a:pt x="336" y="0"/>
                </a:lnTo>
                <a:lnTo>
                  <a:pt x="336" y="48"/>
                </a:lnTo>
                <a:lnTo>
                  <a:pt x="0" y="48"/>
                </a:lnTo>
                <a:lnTo>
                  <a:pt x="0" y="264"/>
                </a:lnTo>
                <a:lnTo>
                  <a:pt x="336" y="264"/>
                </a:lnTo>
                <a:lnTo>
                  <a:pt x="336" y="48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E8DD"/>
              </a:gs>
              <a:gs pos="64999">
                <a:srgbClr val="FFC6AC"/>
              </a:gs>
              <a:gs pos="100000">
                <a:srgbClr val="FFB08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sv-SE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>
            <a:off x="4064000" y="1857375"/>
            <a:ext cx="31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>
            <a:off x="3932238" y="1857375"/>
            <a:ext cx="2889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064000" y="2635250"/>
            <a:ext cx="3175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3932238" y="2822575"/>
            <a:ext cx="2889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4932363" y="1809750"/>
            <a:ext cx="1106487" cy="777875"/>
          </a:xfrm>
          <a:custGeom>
            <a:avLst/>
            <a:gdLst>
              <a:gd name="T0" fmla="*/ 0 w 336"/>
              <a:gd name="T1" fmla="*/ 2147483647 h 264"/>
              <a:gd name="T2" fmla="*/ 0 w 336"/>
              <a:gd name="T3" fmla="*/ 0 h 264"/>
              <a:gd name="T4" fmla="*/ 2147483647 w 336"/>
              <a:gd name="T5" fmla="*/ 0 h 264"/>
              <a:gd name="T6" fmla="*/ 2147483647 w 336"/>
              <a:gd name="T7" fmla="*/ 2147483647 h 264"/>
              <a:gd name="T8" fmla="*/ 0 w 336"/>
              <a:gd name="T9" fmla="*/ 2147483647 h 264"/>
              <a:gd name="T10" fmla="*/ 0 w 336"/>
              <a:gd name="T11" fmla="*/ 2147483647 h 264"/>
              <a:gd name="T12" fmla="*/ 2147483647 w 336"/>
              <a:gd name="T13" fmla="*/ 2147483647 h 264"/>
              <a:gd name="T14" fmla="*/ 2147483647 w 336"/>
              <a:gd name="T15" fmla="*/ 2147483647 h 264"/>
              <a:gd name="T16" fmla="*/ 0 w 336"/>
              <a:gd name="T17" fmla="*/ 2147483647 h 2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264"/>
              <a:gd name="T29" fmla="*/ 336 w 336"/>
              <a:gd name="T30" fmla="*/ 264 h 2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264">
                <a:moveTo>
                  <a:pt x="0" y="104"/>
                </a:moveTo>
                <a:lnTo>
                  <a:pt x="0" y="0"/>
                </a:lnTo>
                <a:lnTo>
                  <a:pt x="336" y="0"/>
                </a:lnTo>
                <a:lnTo>
                  <a:pt x="336" y="104"/>
                </a:lnTo>
                <a:lnTo>
                  <a:pt x="0" y="104"/>
                </a:lnTo>
                <a:lnTo>
                  <a:pt x="0" y="264"/>
                </a:lnTo>
                <a:lnTo>
                  <a:pt x="336" y="264"/>
                </a:lnTo>
                <a:lnTo>
                  <a:pt x="336" y="104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E8DD"/>
              </a:gs>
              <a:gs pos="64999">
                <a:srgbClr val="FFC6AC"/>
              </a:gs>
              <a:gs pos="100000">
                <a:srgbClr val="FFB08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sv-SE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5486400" y="1692275"/>
            <a:ext cx="3175" cy="117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5354638" y="1692275"/>
            <a:ext cx="2889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5486400" y="2587625"/>
            <a:ext cx="3175" cy="495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>
            <a:off x="5354638" y="3082925"/>
            <a:ext cx="288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354763" y="1927225"/>
            <a:ext cx="1106487" cy="354013"/>
          </a:xfrm>
          <a:custGeom>
            <a:avLst/>
            <a:gdLst>
              <a:gd name="T0" fmla="*/ 0 w 336"/>
              <a:gd name="T1" fmla="*/ 2147483647 h 120"/>
              <a:gd name="T2" fmla="*/ 0 w 336"/>
              <a:gd name="T3" fmla="*/ 0 h 120"/>
              <a:gd name="T4" fmla="*/ 2147483647 w 336"/>
              <a:gd name="T5" fmla="*/ 0 h 120"/>
              <a:gd name="T6" fmla="*/ 2147483647 w 336"/>
              <a:gd name="T7" fmla="*/ 2147483647 h 120"/>
              <a:gd name="T8" fmla="*/ 0 w 336"/>
              <a:gd name="T9" fmla="*/ 2147483647 h 120"/>
              <a:gd name="T10" fmla="*/ 0 w 336"/>
              <a:gd name="T11" fmla="*/ 2147483647 h 120"/>
              <a:gd name="T12" fmla="*/ 2147483647 w 336"/>
              <a:gd name="T13" fmla="*/ 2147483647 h 120"/>
              <a:gd name="T14" fmla="*/ 2147483647 w 336"/>
              <a:gd name="T15" fmla="*/ 2147483647 h 120"/>
              <a:gd name="T16" fmla="*/ 0 w 336"/>
              <a:gd name="T17" fmla="*/ 2147483647 h 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6"/>
              <a:gd name="T28" fmla="*/ 0 h 120"/>
              <a:gd name="T29" fmla="*/ 336 w 336"/>
              <a:gd name="T30" fmla="*/ 120 h 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6" h="120">
                <a:moveTo>
                  <a:pt x="0" y="48"/>
                </a:moveTo>
                <a:lnTo>
                  <a:pt x="0" y="0"/>
                </a:lnTo>
                <a:lnTo>
                  <a:pt x="336" y="0"/>
                </a:lnTo>
                <a:lnTo>
                  <a:pt x="336" y="48"/>
                </a:lnTo>
                <a:lnTo>
                  <a:pt x="0" y="48"/>
                </a:lnTo>
                <a:lnTo>
                  <a:pt x="0" y="120"/>
                </a:lnTo>
                <a:lnTo>
                  <a:pt x="336" y="120"/>
                </a:lnTo>
                <a:lnTo>
                  <a:pt x="336" y="48"/>
                </a:lnTo>
                <a:lnTo>
                  <a:pt x="0" y="48"/>
                </a:lnTo>
                <a:close/>
              </a:path>
            </a:pathLst>
          </a:custGeom>
          <a:gradFill rotWithShape="1">
            <a:gsLst>
              <a:gs pos="0">
                <a:srgbClr val="FFE8DD"/>
              </a:gs>
              <a:gs pos="64999">
                <a:srgbClr val="FFC6AC"/>
              </a:gs>
              <a:gs pos="100000">
                <a:srgbClr val="FFB088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sv-SE">
              <a:solidFill>
                <a:schemeClr val="dk1"/>
              </a:solidFill>
              <a:latin typeface="+mn-lt"/>
            </a:endParaRP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V="1">
            <a:off x="6908800" y="1763713"/>
            <a:ext cx="3175" cy="163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>
            <a:off x="6777038" y="1773238"/>
            <a:ext cx="288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4" name="Line 52"/>
          <p:cNvSpPr>
            <a:spLocks noChangeShapeType="1"/>
          </p:cNvSpPr>
          <p:nvPr/>
        </p:nvSpPr>
        <p:spPr bwMode="auto">
          <a:xfrm>
            <a:off x="6908800" y="2281238"/>
            <a:ext cx="3175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>
            <a:off x="6777038" y="2374900"/>
            <a:ext cx="28892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1928813" y="4433888"/>
            <a:ext cx="56911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 flipV="1">
            <a:off x="1928813" y="1117600"/>
            <a:ext cx="3175" cy="3390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368" name="Text Box 105"/>
          <p:cNvSpPr txBox="1">
            <a:spLocks noChangeArrowheads="1"/>
          </p:cNvSpPr>
          <p:nvPr/>
        </p:nvSpPr>
        <p:spPr bwMode="auto">
          <a:xfrm>
            <a:off x="4724400" y="9144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v-SE" sz="1200">
                <a:latin typeface="Arial" charset="0"/>
              </a:rPr>
              <a:t>0,06</a:t>
            </a:r>
          </a:p>
        </p:txBody>
      </p:sp>
      <p:cxnSp>
        <p:nvCxnSpPr>
          <p:cNvPr id="13369" name="AutoShape 106"/>
          <p:cNvCxnSpPr>
            <a:cxnSpLocks noChangeShapeType="1"/>
            <a:endCxn id="13363" idx="0"/>
          </p:cNvCxnSpPr>
          <p:nvPr/>
        </p:nvCxnSpPr>
        <p:spPr bwMode="auto">
          <a:xfrm>
            <a:off x="5334000" y="1076325"/>
            <a:ext cx="1443038" cy="69691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0" name="AutoShape 107"/>
          <p:cNvCxnSpPr>
            <a:cxnSpLocks noChangeShapeType="1"/>
            <a:stCxn id="13368" idx="1"/>
          </p:cNvCxnSpPr>
          <p:nvPr/>
        </p:nvCxnSpPr>
        <p:spPr bwMode="auto">
          <a:xfrm rot="10800000" flipV="1">
            <a:off x="2667000" y="1052513"/>
            <a:ext cx="2057400" cy="7762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1" name="TextBox 101"/>
          <p:cNvSpPr txBox="1">
            <a:spLocks noChangeArrowheads="1"/>
          </p:cNvSpPr>
          <p:nvPr/>
        </p:nvSpPr>
        <p:spPr bwMode="auto">
          <a:xfrm>
            <a:off x="0" y="0"/>
            <a:ext cx="2286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latin typeface="Arial" charset="0"/>
              </a:rPr>
              <a:t>Arm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latin typeface="Arial" charset="0"/>
            </a:endParaRPr>
          </a:p>
        </p:txBody>
      </p:sp>
      <p:sp>
        <p:nvSpPr>
          <p:cNvPr id="13372" name="TextBox 100"/>
          <p:cNvSpPr txBox="1">
            <a:spLocks noChangeArrowheads="1"/>
          </p:cNvSpPr>
          <p:nvPr/>
        </p:nvSpPr>
        <p:spPr bwMode="auto">
          <a:xfrm>
            <a:off x="1524000" y="3048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r>
              <a:rPr lang="sv-SE" altLang="sv-SE" b="1" smtClean="0">
                <a:solidFill>
                  <a:srgbClr val="CC0000"/>
                </a:solidFill>
              </a:rPr>
              <a:t>Mabs against tumors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sz="1600" smtClean="0"/>
              <a:t>CD20: Rituxan (rituximab, IDEC/Genentech)–</a:t>
            </a:r>
            <a:r>
              <a:rPr lang="en-US" altLang="sv-SE" sz="1600" i="1" smtClean="0"/>
              <a:t>approved 1997</a:t>
            </a:r>
          </a:p>
          <a:p>
            <a:r>
              <a:rPr lang="en-US" altLang="sv-SE" sz="1600" smtClean="0"/>
              <a:t>CD20: Zevalin (</a:t>
            </a:r>
            <a:r>
              <a:rPr lang="en-US" altLang="sv-SE" sz="1600" baseline="30000" smtClean="0">
                <a:solidFill>
                  <a:schemeClr val="tx2"/>
                </a:solidFill>
              </a:rPr>
              <a:t>90</a:t>
            </a:r>
            <a:r>
              <a:rPr lang="en-US" altLang="sv-SE" sz="1600" smtClean="0">
                <a:solidFill>
                  <a:schemeClr val="tx2"/>
                </a:solidFill>
              </a:rPr>
              <a:t>Y-ibritumomab tiuxetan, IDEC</a:t>
            </a:r>
            <a:r>
              <a:rPr lang="en-US" altLang="sv-SE" sz="1600" smtClean="0"/>
              <a:t>)–</a:t>
            </a:r>
            <a:r>
              <a:rPr lang="en-US" altLang="sv-SE" sz="1600" i="1" smtClean="0"/>
              <a:t>approved 2002</a:t>
            </a:r>
            <a:r>
              <a:rPr lang="en-US" altLang="sv-SE" sz="1600" smtClean="0"/>
              <a:t> </a:t>
            </a:r>
          </a:p>
          <a:p>
            <a:r>
              <a:rPr lang="en-US" altLang="sv-SE" sz="1600" smtClean="0"/>
              <a:t>CD20: Bexxar (</a:t>
            </a:r>
            <a:r>
              <a:rPr lang="en-US" altLang="sv-SE" sz="1600" baseline="30000" smtClean="0">
                <a:solidFill>
                  <a:schemeClr val="tx2"/>
                </a:solidFill>
              </a:rPr>
              <a:t>131</a:t>
            </a:r>
            <a:r>
              <a:rPr lang="en-US" altLang="sv-SE" sz="1600" smtClean="0">
                <a:solidFill>
                  <a:schemeClr val="tx2"/>
                </a:solidFill>
              </a:rPr>
              <a:t>I-tositumomab, Corixa/GSK)</a:t>
            </a:r>
            <a:r>
              <a:rPr lang="en-US" altLang="sv-SE" sz="1600" smtClean="0"/>
              <a:t>–approved 2003</a:t>
            </a:r>
            <a:r>
              <a:rPr lang="en-US" altLang="sv-SE" sz="1600" i="1" smtClean="0"/>
              <a:t> </a:t>
            </a:r>
          </a:p>
          <a:p>
            <a:r>
              <a:rPr lang="en-US" altLang="sv-SE" sz="1600" smtClean="0"/>
              <a:t>CD52: CAMPATH (alemtuzumab, ILEX/Schering)–</a:t>
            </a:r>
            <a:r>
              <a:rPr lang="en-US" altLang="sv-SE" sz="1600" i="1" smtClean="0"/>
              <a:t>approved for CLL</a:t>
            </a:r>
          </a:p>
          <a:p>
            <a:r>
              <a:rPr lang="en-US" altLang="sv-SE" sz="1600" smtClean="0"/>
              <a:t>CD22: Epratuzumab (Immunomedics)</a:t>
            </a:r>
          </a:p>
          <a:p>
            <a:r>
              <a:rPr lang="en-US" altLang="sv-SE" sz="1600" smtClean="0"/>
              <a:t>CD22: </a:t>
            </a:r>
            <a:r>
              <a:rPr lang="en-US" altLang="sv-SE" sz="1600" baseline="30000" smtClean="0">
                <a:solidFill>
                  <a:schemeClr val="tx2"/>
                </a:solidFill>
              </a:rPr>
              <a:t>90</a:t>
            </a:r>
            <a:r>
              <a:rPr lang="en-US" altLang="sv-SE" sz="1600" smtClean="0">
                <a:solidFill>
                  <a:schemeClr val="tx2"/>
                </a:solidFill>
              </a:rPr>
              <a:t>Y-epratuzumab</a:t>
            </a:r>
            <a:r>
              <a:rPr lang="en-US" altLang="sv-SE" sz="1600" smtClean="0"/>
              <a:t> (Immunomedics)</a:t>
            </a:r>
          </a:p>
          <a:p>
            <a:r>
              <a:rPr lang="en-US" altLang="sv-SE" sz="1600" smtClean="0"/>
              <a:t>HLA-DR: Hu1D10 (apolizumab) anti-HLA-DR (PDL)</a:t>
            </a:r>
          </a:p>
          <a:p>
            <a:r>
              <a:rPr lang="en-US" altLang="sv-SE" sz="1600" smtClean="0"/>
              <a:t>Anti-CD80 (IDEC)</a:t>
            </a:r>
          </a:p>
          <a:p>
            <a:r>
              <a:rPr lang="en-US" altLang="sv-SE" sz="1600" smtClean="0"/>
              <a:t>Human/humanized Anti-CD20 (Abgenix, Immunomedics, GenMab)</a:t>
            </a:r>
          </a:p>
          <a:p>
            <a:r>
              <a:rPr lang="en-US" altLang="sv-SE" sz="1600" smtClean="0">
                <a:solidFill>
                  <a:srgbClr val="CC0000"/>
                </a:solidFill>
              </a:rPr>
              <a:t>Anti-CEA…</a:t>
            </a:r>
          </a:p>
          <a:p>
            <a:endParaRPr lang="sv-SE" altLang="sv-SE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sv-SE" altLang="sv-SE" b="1" smtClean="0">
                <a:solidFill>
                  <a:srgbClr val="CC0000"/>
                </a:solidFill>
              </a:rPr>
              <a:t>Thank you to Cancer- och Allergifonden</a:t>
            </a:r>
          </a:p>
          <a:p>
            <a:endParaRPr lang="sv-SE" altLang="sv-SE" smtClean="0"/>
          </a:p>
          <a:p>
            <a:endParaRPr lang="sv-SE" altLang="sv-SE" smtClean="0"/>
          </a:p>
          <a:p>
            <a:endParaRPr lang="sv-SE" altLang="sv-SE" smtClean="0"/>
          </a:p>
          <a:p>
            <a:r>
              <a:rPr lang="sv-SE" altLang="sv-SE" smtClean="0"/>
              <a:t>Collaborators</a:t>
            </a:r>
          </a:p>
          <a:p>
            <a:r>
              <a:rPr lang="sv-SE" altLang="sv-SE" smtClean="0"/>
              <a:t>Patients</a:t>
            </a:r>
          </a:p>
          <a:p>
            <a:endParaRPr lang="sv-SE" altLang="sv-SE" smtClean="0"/>
          </a:p>
          <a:p>
            <a:endParaRPr lang="sv-SE" altLang="sv-SE" smtClean="0"/>
          </a:p>
        </p:txBody>
      </p:sp>
      <p:pic>
        <p:nvPicPr>
          <p:cNvPr id="15364" name="Picture 2" descr="http://www.cancerochallergifonden.se/images/logga_091027_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2349500"/>
            <a:ext cx="36385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b="1" smtClean="0">
                <a:solidFill>
                  <a:srgbClr val="CC0000"/>
                </a:solidFill>
              </a:rPr>
              <a:t>Environmental influence </a:t>
            </a:r>
          </a:p>
        </p:txBody>
      </p:sp>
      <p:sp>
        <p:nvSpPr>
          <p:cNvPr id="3075" name="Platshållare för innehåll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sv-SE" altLang="sv-SE" dirty="0" smtClean="0"/>
          </a:p>
          <a:p>
            <a:pPr>
              <a:defRPr/>
            </a:pPr>
            <a:r>
              <a:rPr lang="sv-SE" altLang="sv-SE" dirty="0" err="1" smtClean="0"/>
              <a:t>Inborn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genetic</a:t>
            </a:r>
            <a:r>
              <a:rPr lang="sv-SE" altLang="sv-SE" dirty="0"/>
              <a:t>,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ie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hereditary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adenomatosis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develops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into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tumors</a:t>
            </a:r>
            <a:r>
              <a:rPr lang="sv-SE" altLang="sv-SE" dirty="0"/>
              <a:t>.</a:t>
            </a:r>
            <a:endParaRPr lang="sv-SE" altLang="sv-SE" dirty="0" smtClean="0"/>
          </a:p>
          <a:p>
            <a:pPr>
              <a:defRPr/>
            </a:pPr>
            <a:endParaRPr lang="sv-SE" altLang="sv-SE" dirty="0" smtClean="0"/>
          </a:p>
          <a:p>
            <a:pPr>
              <a:defRPr/>
            </a:pPr>
            <a:r>
              <a:rPr lang="sv-SE" altLang="sv-SE" dirty="0" err="1" smtClean="0">
                <a:solidFill>
                  <a:srgbClr val="CC0000"/>
                </a:solidFill>
              </a:rPr>
              <a:t>Acquired</a:t>
            </a:r>
            <a:r>
              <a:rPr lang="sv-SE" altLang="sv-SE" dirty="0" smtClean="0">
                <a:solidFill>
                  <a:srgbClr val="CC0000"/>
                </a:solidFill>
              </a:rPr>
              <a:t>: </a:t>
            </a:r>
            <a:r>
              <a:rPr lang="sv-SE" altLang="sv-SE" dirty="0" err="1" smtClean="0">
                <a:solidFill>
                  <a:srgbClr val="CC0000"/>
                </a:solidFill>
              </a:rPr>
              <a:t>change</a:t>
            </a:r>
            <a:r>
              <a:rPr lang="sv-SE" altLang="sv-SE" dirty="0" smtClean="0">
                <a:solidFill>
                  <a:srgbClr val="CC0000"/>
                </a:solidFill>
              </a:rPr>
              <a:t> in </a:t>
            </a:r>
            <a:r>
              <a:rPr lang="sv-SE" altLang="sv-SE" dirty="0" err="1" smtClean="0">
                <a:solidFill>
                  <a:srgbClr val="CC0000"/>
                </a:solidFill>
              </a:rPr>
              <a:t>somatic</a:t>
            </a:r>
            <a:r>
              <a:rPr lang="sv-SE" altLang="sv-SE" dirty="0" smtClean="0">
                <a:solidFill>
                  <a:srgbClr val="CC0000"/>
                </a:solidFill>
              </a:rPr>
              <a:t> genes </a:t>
            </a:r>
            <a:r>
              <a:rPr lang="sv-SE" altLang="sv-SE" dirty="0" err="1" smtClean="0">
                <a:solidFill>
                  <a:srgbClr val="CC0000"/>
                </a:solidFill>
              </a:rPr>
              <a:t>due</a:t>
            </a:r>
            <a:r>
              <a:rPr lang="sv-SE" altLang="sv-SE" dirty="0" smtClean="0">
                <a:solidFill>
                  <a:srgbClr val="CC0000"/>
                </a:solidFill>
              </a:rPr>
              <a:t> </a:t>
            </a:r>
            <a:r>
              <a:rPr lang="sv-SE" altLang="sv-SE" dirty="0" err="1" smtClean="0">
                <a:solidFill>
                  <a:srgbClr val="CC0000"/>
                </a:solidFill>
              </a:rPr>
              <a:t>to</a:t>
            </a:r>
            <a:endParaRPr lang="sv-SE" altLang="sv-SE" dirty="0" smtClean="0">
              <a:solidFill>
                <a:srgbClr val="CC0000"/>
              </a:solidFill>
            </a:endParaRPr>
          </a:p>
          <a:p>
            <a:pPr>
              <a:buFontTx/>
              <a:buNone/>
              <a:defRPr/>
            </a:pPr>
            <a:r>
              <a:rPr lang="sv-SE" altLang="sv-SE" dirty="0" smtClean="0">
                <a:solidFill>
                  <a:srgbClr val="CC0000"/>
                </a:solidFill>
              </a:rPr>
              <a:t>	</a:t>
            </a:r>
            <a:r>
              <a:rPr lang="sv-SE" altLang="sv-SE" dirty="0" err="1" smtClean="0">
                <a:solidFill>
                  <a:srgbClr val="CC0000"/>
                </a:solidFill>
              </a:rPr>
              <a:t>radiation</a:t>
            </a:r>
            <a:r>
              <a:rPr lang="sv-SE" altLang="sv-SE" dirty="0" smtClean="0">
                <a:solidFill>
                  <a:srgbClr val="CC0000"/>
                </a:solidFill>
              </a:rPr>
              <a:t>, </a:t>
            </a:r>
            <a:r>
              <a:rPr lang="sv-SE" altLang="sv-SE" dirty="0" err="1" smtClean="0">
                <a:solidFill>
                  <a:srgbClr val="CC0000"/>
                </a:solidFill>
              </a:rPr>
              <a:t>toxic</a:t>
            </a:r>
            <a:r>
              <a:rPr lang="sv-SE" altLang="sv-SE" dirty="0" smtClean="0">
                <a:solidFill>
                  <a:srgbClr val="CC0000"/>
                </a:solidFill>
              </a:rPr>
              <a:t> </a:t>
            </a:r>
            <a:r>
              <a:rPr lang="sv-SE" altLang="sv-SE" dirty="0" err="1" smtClean="0">
                <a:solidFill>
                  <a:srgbClr val="CC0000"/>
                </a:solidFill>
              </a:rPr>
              <a:t>compounds</a:t>
            </a:r>
            <a:r>
              <a:rPr lang="sv-SE" altLang="sv-SE" dirty="0" smtClean="0">
                <a:solidFill>
                  <a:srgbClr val="CC0000"/>
                </a:solidFill>
              </a:rPr>
              <a:t> in air (smoking) or </a:t>
            </a:r>
            <a:r>
              <a:rPr lang="sv-SE" altLang="sv-SE" dirty="0" err="1" smtClean="0">
                <a:solidFill>
                  <a:srgbClr val="CC0000"/>
                </a:solidFill>
              </a:rPr>
              <a:t>food</a:t>
            </a:r>
            <a:r>
              <a:rPr lang="sv-SE" altLang="sv-SE" dirty="0" smtClean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-396875" y="701675"/>
            <a:ext cx="8855075" cy="1143000"/>
          </a:xfrm>
        </p:spPr>
        <p:txBody>
          <a:bodyPr/>
          <a:lstStyle/>
          <a:p>
            <a:r>
              <a:rPr lang="sv-SE" altLang="sv-SE" b="1" smtClean="0">
                <a:solidFill>
                  <a:srgbClr val="CC0000"/>
                </a:solidFill>
              </a:rPr>
              <a:t>Issues</a:t>
            </a:r>
            <a:br>
              <a:rPr lang="sv-SE" altLang="sv-SE" b="1" smtClean="0">
                <a:solidFill>
                  <a:srgbClr val="CC0000"/>
                </a:solidFill>
              </a:rPr>
            </a:br>
            <a:endParaRPr lang="sv-SE" altLang="sv-SE" b="1" smtClean="0">
              <a:solidFill>
                <a:srgbClr val="CC0000"/>
              </a:solidFill>
            </a:endParaRP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sv-SE" sz="3200" dirty="0" smtClean="0"/>
              <a:t>Foreign antigens (protective) </a:t>
            </a:r>
          </a:p>
          <a:p>
            <a:pPr marL="457200" lvl="1" indent="0">
              <a:buFontTx/>
              <a:buNone/>
              <a:defRPr/>
            </a:pPr>
            <a:r>
              <a:rPr lang="en-US" altLang="sv-SE" dirty="0" smtClean="0"/>
              <a:t>HPV, HBV, EBV, Helicobacter </a:t>
            </a:r>
          </a:p>
          <a:p>
            <a:pPr marL="457200" lvl="1" indent="0">
              <a:buFontTx/>
              <a:buNone/>
              <a:defRPr/>
            </a:pPr>
            <a:endParaRPr lang="en-US" altLang="sv-SE" dirty="0" smtClean="0"/>
          </a:p>
          <a:p>
            <a:pPr marL="0" indent="0">
              <a:buFontTx/>
              <a:buNone/>
              <a:defRPr/>
            </a:pPr>
            <a:r>
              <a:rPr lang="en-US" altLang="sv-SE" dirty="0"/>
              <a:t> </a:t>
            </a:r>
            <a:r>
              <a:rPr lang="en-US" altLang="sv-SE" dirty="0" smtClean="0"/>
              <a:t>    Endogenous antigens </a:t>
            </a:r>
            <a:r>
              <a:rPr lang="en-US" altLang="sv-SE" smtClean="0"/>
              <a:t>(therapeutic) </a:t>
            </a:r>
            <a:endParaRPr lang="en-US" altLang="sv-SE" dirty="0" smtClean="0"/>
          </a:p>
          <a:p>
            <a:pPr lvl="1">
              <a:defRPr/>
            </a:pPr>
            <a:r>
              <a:rPr lang="en-US" altLang="sv-SE" dirty="0" smtClean="0"/>
              <a:t>Unique to tumor or overexpressed</a:t>
            </a:r>
          </a:p>
          <a:p>
            <a:pPr lvl="1">
              <a:defRPr/>
            </a:pPr>
            <a:r>
              <a:rPr lang="en-US" altLang="sv-SE" b="1" dirty="0" smtClean="0">
                <a:solidFill>
                  <a:srgbClr val="CC0000"/>
                </a:solidFill>
              </a:rPr>
              <a:t>Breaking tolerance</a:t>
            </a:r>
          </a:p>
          <a:p>
            <a:pPr marL="0" indent="0">
              <a:buFontTx/>
              <a:buNone/>
              <a:defRPr/>
            </a:pPr>
            <a:endParaRPr lang="en-US" altLang="sv-SE" dirty="0" smtClean="0"/>
          </a:p>
          <a:p>
            <a:pPr lvl="1">
              <a:defRPr/>
            </a:pPr>
            <a:endParaRPr lang="en-US" alt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>
          <a:xfrm>
            <a:off x="5988050" y="6253163"/>
            <a:ext cx="2687638" cy="415925"/>
          </a:xfrm>
        </p:spPr>
        <p:txBody>
          <a:bodyPr/>
          <a:lstStyle/>
          <a:p>
            <a:pPr>
              <a:defRPr/>
            </a:pPr>
            <a:r>
              <a:rPr lang="sv-SE" dirty="0" smtClean="0">
                <a:latin typeface="+mj-lt"/>
              </a:rPr>
              <a:t>Britta </a:t>
            </a:r>
            <a:r>
              <a:rPr lang="sv-SE" dirty="0" err="1" smtClean="0">
                <a:latin typeface="+mj-lt"/>
              </a:rPr>
              <a:t>Wahren</a:t>
            </a:r>
            <a:r>
              <a:rPr lang="sv-SE" dirty="0" smtClean="0">
                <a:latin typeface="+mj-lt"/>
              </a:rPr>
              <a:t> </a:t>
            </a:r>
            <a:fld id="{ECD96CC4-D64E-42BD-820B-6EB714839671}" type="datetime4">
              <a:rPr lang="sv-SE" smtClean="0">
                <a:latin typeface="+mj-lt"/>
              </a:rPr>
              <a:pPr>
                <a:defRPr/>
              </a:pPr>
              <a:t>22 juni 2016</a:t>
            </a:fld>
            <a:endParaRPr lang="sv-SE" dirty="0">
              <a:latin typeface="+mj-l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293100" y="6480175"/>
            <a:ext cx="685800" cy="228600"/>
          </a:xfrm>
        </p:spPr>
        <p:txBody>
          <a:bodyPr/>
          <a:lstStyle/>
          <a:p>
            <a:pPr>
              <a:defRPr/>
            </a:pPr>
            <a:fld id="{F8CEFB83-A5CB-4195-8861-E0CB5440BF79}" type="slidenum">
              <a:rPr lang="sv-SE">
                <a:latin typeface="+mj-lt"/>
              </a:rPr>
              <a:pPr>
                <a:defRPr/>
              </a:pPr>
              <a:t>4</a:t>
            </a:fld>
            <a:endParaRPr lang="sv-SE">
              <a:latin typeface="+mj-lt"/>
            </a:endParaRPr>
          </a:p>
        </p:txBody>
      </p:sp>
      <p:sp>
        <p:nvSpPr>
          <p:cNvPr id="5126" name="Rectangle 2"/>
          <p:cNvSpPr txBox="1">
            <a:spLocks noChangeArrowheads="1"/>
          </p:cNvSpPr>
          <p:nvPr/>
        </p:nvSpPr>
        <p:spPr bwMode="auto">
          <a:xfrm>
            <a:off x="603250" y="12096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5501" y="966787"/>
            <a:ext cx="11557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44"/>
          <p:cNvSpPr>
            <a:spLocks noChangeAspect="1"/>
          </p:cNvSpPr>
          <p:nvPr/>
        </p:nvSpPr>
        <p:spPr bwMode="auto">
          <a:xfrm rot="16200000">
            <a:off x="4433093" y="1824832"/>
            <a:ext cx="3243263" cy="3155950"/>
          </a:xfrm>
          <a:custGeom>
            <a:avLst/>
            <a:gdLst>
              <a:gd name="T0" fmla="*/ 123783 w 910"/>
              <a:gd name="T1" fmla="*/ 575748 h 888"/>
              <a:gd name="T2" fmla="*/ 233813 w 910"/>
              <a:gd name="T3" fmla="*/ 411248 h 888"/>
              <a:gd name="T4" fmla="*/ 275074 w 910"/>
              <a:gd name="T5" fmla="*/ 246749 h 888"/>
              <a:gd name="T6" fmla="*/ 467625 w 910"/>
              <a:gd name="T7" fmla="*/ 109666 h 888"/>
              <a:gd name="T8" fmla="*/ 715192 w 910"/>
              <a:gd name="T9" fmla="*/ 41125 h 888"/>
              <a:gd name="T10" fmla="*/ 797714 w 910"/>
              <a:gd name="T11" fmla="*/ 13708 h 888"/>
              <a:gd name="T12" fmla="*/ 838975 w 910"/>
              <a:gd name="T13" fmla="*/ 0 h 888"/>
              <a:gd name="T14" fmla="*/ 1416629 w 910"/>
              <a:gd name="T15" fmla="*/ 41125 h 888"/>
              <a:gd name="T16" fmla="*/ 1705457 w 910"/>
              <a:gd name="T17" fmla="*/ 123374 h 888"/>
              <a:gd name="T18" fmla="*/ 1870501 w 910"/>
              <a:gd name="T19" fmla="*/ 191916 h 888"/>
              <a:gd name="T20" fmla="*/ 1898008 w 910"/>
              <a:gd name="T21" fmla="*/ 246749 h 888"/>
              <a:gd name="T22" fmla="*/ 1939269 w 910"/>
              <a:gd name="T23" fmla="*/ 260457 h 888"/>
              <a:gd name="T24" fmla="*/ 2063052 w 910"/>
              <a:gd name="T25" fmla="*/ 466081 h 888"/>
              <a:gd name="T26" fmla="*/ 2063052 w 910"/>
              <a:gd name="T27" fmla="*/ 1137787 h 888"/>
              <a:gd name="T28" fmla="*/ 1966776 w 910"/>
              <a:gd name="T29" fmla="*/ 1247453 h 888"/>
              <a:gd name="T30" fmla="*/ 1732964 w 910"/>
              <a:gd name="T31" fmla="*/ 1603869 h 888"/>
              <a:gd name="T32" fmla="*/ 1650442 w 910"/>
              <a:gd name="T33" fmla="*/ 1658702 h 888"/>
              <a:gd name="T34" fmla="*/ 1609181 w 910"/>
              <a:gd name="T35" fmla="*/ 1686118 h 888"/>
              <a:gd name="T36" fmla="*/ 1512905 w 910"/>
              <a:gd name="T37" fmla="*/ 1782076 h 888"/>
              <a:gd name="T38" fmla="*/ 1499151 w 910"/>
              <a:gd name="T39" fmla="*/ 1932867 h 888"/>
              <a:gd name="T40" fmla="*/ 1375368 w 910"/>
              <a:gd name="T41" fmla="*/ 2015117 h 888"/>
              <a:gd name="T42" fmla="*/ 1004019 w 910"/>
              <a:gd name="T43" fmla="*/ 2028825 h 888"/>
              <a:gd name="T44" fmla="*/ 797714 w 910"/>
              <a:gd name="T45" fmla="*/ 1973992 h 888"/>
              <a:gd name="T46" fmla="*/ 728945 w 910"/>
              <a:gd name="T47" fmla="*/ 1891742 h 888"/>
              <a:gd name="T48" fmla="*/ 646423 w 910"/>
              <a:gd name="T49" fmla="*/ 1836909 h 888"/>
              <a:gd name="T50" fmla="*/ 453872 w 910"/>
              <a:gd name="T51" fmla="*/ 1672410 h 888"/>
              <a:gd name="T52" fmla="*/ 178798 w 910"/>
              <a:gd name="T53" fmla="*/ 1576452 h 888"/>
              <a:gd name="T54" fmla="*/ 151291 w 910"/>
              <a:gd name="T55" fmla="*/ 1535327 h 888"/>
              <a:gd name="T56" fmla="*/ 68768 w 910"/>
              <a:gd name="T57" fmla="*/ 1480494 h 888"/>
              <a:gd name="T58" fmla="*/ 0 w 910"/>
              <a:gd name="T59" fmla="*/ 1315995 h 888"/>
              <a:gd name="T60" fmla="*/ 41261 w 910"/>
              <a:gd name="T61" fmla="*/ 822497 h 888"/>
              <a:gd name="T62" fmla="*/ 96276 w 910"/>
              <a:gd name="T63" fmla="*/ 699122 h 888"/>
              <a:gd name="T64" fmla="*/ 178798 w 910"/>
              <a:gd name="T65" fmla="*/ 507206 h 8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10"/>
              <a:gd name="T100" fmla="*/ 0 h 888"/>
              <a:gd name="T101" fmla="*/ 910 w 910"/>
              <a:gd name="T102" fmla="*/ 888 h 8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10" h="888">
                <a:moveTo>
                  <a:pt x="54" y="252"/>
                </a:moveTo>
                <a:cubicBezTo>
                  <a:pt x="65" y="236"/>
                  <a:pt x="95" y="201"/>
                  <a:pt x="102" y="180"/>
                </a:cubicBezTo>
                <a:cubicBezTo>
                  <a:pt x="110" y="157"/>
                  <a:pt x="112" y="131"/>
                  <a:pt x="120" y="108"/>
                </a:cubicBezTo>
                <a:cubicBezTo>
                  <a:pt x="125" y="92"/>
                  <a:pt x="189" y="53"/>
                  <a:pt x="204" y="48"/>
                </a:cubicBezTo>
                <a:cubicBezTo>
                  <a:pt x="240" y="36"/>
                  <a:pt x="276" y="30"/>
                  <a:pt x="312" y="18"/>
                </a:cubicBezTo>
                <a:cubicBezTo>
                  <a:pt x="324" y="14"/>
                  <a:pt x="336" y="10"/>
                  <a:pt x="348" y="6"/>
                </a:cubicBezTo>
                <a:cubicBezTo>
                  <a:pt x="354" y="4"/>
                  <a:pt x="366" y="0"/>
                  <a:pt x="366" y="0"/>
                </a:cubicBezTo>
                <a:cubicBezTo>
                  <a:pt x="460" y="4"/>
                  <a:pt x="529" y="11"/>
                  <a:pt x="618" y="18"/>
                </a:cubicBezTo>
                <a:cubicBezTo>
                  <a:pt x="656" y="44"/>
                  <a:pt x="701" y="40"/>
                  <a:pt x="744" y="54"/>
                </a:cubicBezTo>
                <a:cubicBezTo>
                  <a:pt x="770" y="63"/>
                  <a:pt x="790" y="75"/>
                  <a:pt x="816" y="84"/>
                </a:cubicBezTo>
                <a:cubicBezTo>
                  <a:pt x="820" y="92"/>
                  <a:pt x="822" y="102"/>
                  <a:pt x="828" y="108"/>
                </a:cubicBezTo>
                <a:cubicBezTo>
                  <a:pt x="832" y="112"/>
                  <a:pt x="842" y="110"/>
                  <a:pt x="846" y="114"/>
                </a:cubicBezTo>
                <a:cubicBezTo>
                  <a:pt x="867" y="135"/>
                  <a:pt x="890" y="174"/>
                  <a:pt x="900" y="204"/>
                </a:cubicBezTo>
                <a:cubicBezTo>
                  <a:pt x="910" y="338"/>
                  <a:pt x="910" y="298"/>
                  <a:pt x="900" y="498"/>
                </a:cubicBezTo>
                <a:cubicBezTo>
                  <a:pt x="899" y="519"/>
                  <a:pt x="858" y="546"/>
                  <a:pt x="858" y="546"/>
                </a:cubicBezTo>
                <a:cubicBezTo>
                  <a:pt x="847" y="589"/>
                  <a:pt x="789" y="673"/>
                  <a:pt x="756" y="702"/>
                </a:cubicBezTo>
                <a:cubicBezTo>
                  <a:pt x="745" y="711"/>
                  <a:pt x="732" y="718"/>
                  <a:pt x="720" y="726"/>
                </a:cubicBezTo>
                <a:cubicBezTo>
                  <a:pt x="714" y="730"/>
                  <a:pt x="702" y="738"/>
                  <a:pt x="702" y="738"/>
                </a:cubicBezTo>
                <a:cubicBezTo>
                  <a:pt x="688" y="760"/>
                  <a:pt x="674" y="758"/>
                  <a:pt x="660" y="780"/>
                </a:cubicBezTo>
                <a:cubicBezTo>
                  <a:pt x="658" y="802"/>
                  <a:pt x="660" y="825"/>
                  <a:pt x="654" y="846"/>
                </a:cubicBezTo>
                <a:cubicBezTo>
                  <a:pt x="650" y="861"/>
                  <a:pt x="615" y="881"/>
                  <a:pt x="600" y="882"/>
                </a:cubicBezTo>
                <a:cubicBezTo>
                  <a:pt x="546" y="886"/>
                  <a:pt x="492" y="886"/>
                  <a:pt x="438" y="888"/>
                </a:cubicBezTo>
                <a:cubicBezTo>
                  <a:pt x="378" y="881"/>
                  <a:pt x="392" y="879"/>
                  <a:pt x="348" y="864"/>
                </a:cubicBezTo>
                <a:cubicBezTo>
                  <a:pt x="337" y="853"/>
                  <a:pt x="330" y="838"/>
                  <a:pt x="318" y="828"/>
                </a:cubicBezTo>
                <a:cubicBezTo>
                  <a:pt x="307" y="819"/>
                  <a:pt x="282" y="804"/>
                  <a:pt x="282" y="804"/>
                </a:cubicBezTo>
                <a:cubicBezTo>
                  <a:pt x="267" y="781"/>
                  <a:pt x="224" y="739"/>
                  <a:pt x="198" y="732"/>
                </a:cubicBezTo>
                <a:cubicBezTo>
                  <a:pt x="159" y="722"/>
                  <a:pt x="112" y="712"/>
                  <a:pt x="78" y="690"/>
                </a:cubicBezTo>
                <a:cubicBezTo>
                  <a:pt x="74" y="684"/>
                  <a:pt x="71" y="677"/>
                  <a:pt x="66" y="672"/>
                </a:cubicBezTo>
                <a:cubicBezTo>
                  <a:pt x="55" y="663"/>
                  <a:pt x="30" y="648"/>
                  <a:pt x="30" y="648"/>
                </a:cubicBezTo>
                <a:cubicBezTo>
                  <a:pt x="21" y="622"/>
                  <a:pt x="9" y="602"/>
                  <a:pt x="0" y="576"/>
                </a:cubicBezTo>
                <a:cubicBezTo>
                  <a:pt x="3" y="505"/>
                  <a:pt x="2" y="430"/>
                  <a:pt x="18" y="360"/>
                </a:cubicBezTo>
                <a:cubicBezTo>
                  <a:pt x="22" y="340"/>
                  <a:pt x="36" y="325"/>
                  <a:pt x="42" y="306"/>
                </a:cubicBezTo>
                <a:cubicBezTo>
                  <a:pt x="45" y="270"/>
                  <a:pt x="34" y="222"/>
                  <a:pt x="78" y="222"/>
                </a:cubicBezTo>
              </a:path>
            </a:pathLst>
          </a:custGeom>
          <a:gradFill rotWithShape="0">
            <a:gsLst>
              <a:gs pos="0">
                <a:srgbClr val="CCFFCC"/>
              </a:gs>
              <a:gs pos="100000">
                <a:srgbClr val="00CC99"/>
              </a:gs>
            </a:gsLst>
            <a:path path="rect">
              <a:fillToRect r="100000" b="100000"/>
            </a:path>
          </a:gradFill>
          <a:ln w="19050">
            <a:solidFill>
              <a:srgbClr val="00CC99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sv-SE" altLang="sv-SE">
              <a:latin typeface="+mj-lt"/>
            </a:endParaRPr>
          </a:p>
        </p:txBody>
      </p:sp>
      <p:sp>
        <p:nvSpPr>
          <p:cNvPr id="9" name="Oval 45"/>
          <p:cNvSpPr>
            <a:spLocks noChangeAspect="1" noChangeArrowheads="1"/>
          </p:cNvSpPr>
          <p:nvPr/>
        </p:nvSpPr>
        <p:spPr bwMode="auto">
          <a:xfrm rot="16200000">
            <a:off x="5573713" y="2922588"/>
            <a:ext cx="1295400" cy="1701800"/>
          </a:xfrm>
          <a:prstGeom prst="ellipse">
            <a:avLst/>
          </a:prstGeom>
          <a:gradFill rotWithShape="1">
            <a:gsLst>
              <a:gs pos="0">
                <a:srgbClr val="00CC99"/>
              </a:gs>
              <a:gs pos="100000">
                <a:srgbClr val="339966"/>
              </a:gs>
            </a:gsLst>
            <a:lin ang="5400000" scaled="1"/>
          </a:gradFill>
          <a:ln w="127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sv-SE" altLang="sv-SE">
              <a:latin typeface="+mj-lt"/>
            </a:endParaRPr>
          </a:p>
        </p:txBody>
      </p:sp>
      <p:sp>
        <p:nvSpPr>
          <p:cNvPr id="10" name="AutoShape 46"/>
          <p:cNvSpPr>
            <a:spLocks noChangeAspect="1" noChangeArrowheads="1"/>
          </p:cNvSpPr>
          <p:nvPr/>
        </p:nvSpPr>
        <p:spPr bwMode="auto">
          <a:xfrm>
            <a:off x="3756025" y="3556000"/>
            <a:ext cx="795338" cy="193675"/>
          </a:xfrm>
          <a:prstGeom prst="chevron">
            <a:avLst>
              <a:gd name="adj" fmla="val 102664"/>
            </a:avLst>
          </a:prstGeom>
          <a:gradFill rotWithShape="1">
            <a:gsLst>
              <a:gs pos="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sv-SE" altLang="sv-SE">
              <a:latin typeface="+mj-lt"/>
            </a:endParaRPr>
          </a:p>
        </p:txBody>
      </p:sp>
      <p:sp>
        <p:nvSpPr>
          <p:cNvPr id="11" name="AutoShape 47"/>
          <p:cNvSpPr>
            <a:spLocks noChangeAspect="1" noChangeArrowheads="1"/>
          </p:cNvSpPr>
          <p:nvPr/>
        </p:nvSpPr>
        <p:spPr bwMode="auto">
          <a:xfrm rot="2253375">
            <a:off x="4103688" y="2711450"/>
            <a:ext cx="790575" cy="193675"/>
          </a:xfrm>
          <a:prstGeom prst="chevron">
            <a:avLst>
              <a:gd name="adj" fmla="val 102049"/>
            </a:avLst>
          </a:prstGeom>
          <a:gradFill rotWithShape="1">
            <a:gsLst>
              <a:gs pos="0">
                <a:srgbClr val="CC0099"/>
              </a:gs>
              <a:gs pos="100000">
                <a:srgbClr val="5E0047"/>
              </a:gs>
            </a:gsLst>
            <a:lin ang="5400000" scaled="1"/>
          </a:gra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defRPr/>
            </a:pPr>
            <a:endParaRPr lang="sv-SE" altLang="sv-SE">
              <a:latin typeface="+mj-lt"/>
            </a:endParaRPr>
          </a:p>
        </p:txBody>
      </p:sp>
      <p:sp>
        <p:nvSpPr>
          <p:cNvPr id="12" name="Text Box 54"/>
          <p:cNvSpPr txBox="1">
            <a:spLocks noChangeAspect="1" noChangeArrowheads="1"/>
          </p:cNvSpPr>
          <p:nvPr/>
        </p:nvSpPr>
        <p:spPr bwMode="auto">
          <a:xfrm>
            <a:off x="4508500" y="2252663"/>
            <a:ext cx="1474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defRPr/>
            </a:pPr>
            <a:endParaRPr lang="sv-SE" altLang="sv-SE" sz="2000" b="1" dirty="0">
              <a:latin typeface="+mj-lt"/>
            </a:endParaRPr>
          </a:p>
          <a:p>
            <a:pPr algn="ctr">
              <a:defRPr/>
            </a:pPr>
            <a:r>
              <a:rPr lang="sv-SE" altLang="sv-SE" sz="2000" b="1" dirty="0">
                <a:latin typeface="+mj-lt"/>
              </a:rPr>
              <a:t> </a:t>
            </a:r>
            <a:r>
              <a:rPr lang="sv-SE" altLang="sv-SE" sz="2000" b="1" dirty="0" smtClean="0">
                <a:latin typeface="+mj-lt"/>
              </a:rPr>
              <a:t>Cancer cell</a:t>
            </a:r>
            <a:endParaRPr lang="sv-SE" altLang="sv-SE" sz="2000" b="1" dirty="0">
              <a:latin typeface="+mj-lt"/>
            </a:endParaRPr>
          </a:p>
        </p:txBody>
      </p:sp>
      <p:grpSp>
        <p:nvGrpSpPr>
          <p:cNvPr id="5133" name="Group 55"/>
          <p:cNvGrpSpPr>
            <a:grpSpLocks noChangeAspect="1"/>
          </p:cNvGrpSpPr>
          <p:nvPr/>
        </p:nvGrpSpPr>
        <p:grpSpPr bwMode="auto">
          <a:xfrm rot="-6194011">
            <a:off x="4172744" y="4409281"/>
            <a:ext cx="161925" cy="487363"/>
            <a:chOff x="2931" y="2653"/>
            <a:chExt cx="45" cy="136"/>
          </a:xfrm>
        </p:grpSpPr>
        <p:sp>
          <p:nvSpPr>
            <p:cNvPr id="14" name="Line 56"/>
            <p:cNvSpPr>
              <a:spLocks noChangeAspect="1" noChangeShapeType="1"/>
            </p:cNvSpPr>
            <p:nvPr/>
          </p:nvSpPr>
          <p:spPr bwMode="auto">
            <a:xfrm flipV="1">
              <a:off x="2976" y="269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15" name="Oval 57"/>
            <p:cNvSpPr>
              <a:spLocks noChangeAspect="1" noChangeArrowheads="1"/>
            </p:cNvSpPr>
            <p:nvPr/>
          </p:nvSpPr>
          <p:spPr bwMode="auto">
            <a:xfrm flipV="1">
              <a:off x="2931" y="2653"/>
              <a:ext cx="45" cy="59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endParaRPr lang="sv-SE" altLang="sv-SE">
                <a:latin typeface="+mj-lt"/>
              </a:endParaRPr>
            </a:p>
          </p:txBody>
        </p:sp>
      </p:grpSp>
      <p:grpSp>
        <p:nvGrpSpPr>
          <p:cNvPr id="5134" name="Group 58"/>
          <p:cNvGrpSpPr>
            <a:grpSpLocks noChangeAspect="1"/>
          </p:cNvGrpSpPr>
          <p:nvPr/>
        </p:nvGrpSpPr>
        <p:grpSpPr bwMode="auto">
          <a:xfrm rot="-7166494">
            <a:off x="4333875" y="4735513"/>
            <a:ext cx="161925" cy="485775"/>
            <a:chOff x="2931" y="2653"/>
            <a:chExt cx="45" cy="136"/>
          </a:xfrm>
        </p:grpSpPr>
        <p:sp>
          <p:nvSpPr>
            <p:cNvPr id="17" name="Line 59"/>
            <p:cNvSpPr>
              <a:spLocks noChangeAspect="1" noChangeShapeType="1"/>
            </p:cNvSpPr>
            <p:nvPr/>
          </p:nvSpPr>
          <p:spPr bwMode="auto">
            <a:xfrm flipV="1">
              <a:off x="2976" y="269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18" name="Oval 60"/>
            <p:cNvSpPr>
              <a:spLocks noChangeAspect="1" noChangeArrowheads="1"/>
            </p:cNvSpPr>
            <p:nvPr/>
          </p:nvSpPr>
          <p:spPr bwMode="auto">
            <a:xfrm flipV="1">
              <a:off x="2931" y="2653"/>
              <a:ext cx="45" cy="59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endParaRPr lang="sv-SE" altLang="sv-SE">
                <a:latin typeface="+mj-lt"/>
              </a:endParaRPr>
            </a:p>
          </p:txBody>
        </p:sp>
      </p:grpSp>
      <p:grpSp>
        <p:nvGrpSpPr>
          <p:cNvPr id="5135" name="Group 61"/>
          <p:cNvGrpSpPr>
            <a:grpSpLocks noChangeAspect="1"/>
          </p:cNvGrpSpPr>
          <p:nvPr/>
        </p:nvGrpSpPr>
        <p:grpSpPr bwMode="auto">
          <a:xfrm rot="-8173516">
            <a:off x="4641850" y="4576763"/>
            <a:ext cx="161925" cy="487362"/>
            <a:chOff x="2931" y="2653"/>
            <a:chExt cx="45" cy="136"/>
          </a:xfrm>
        </p:grpSpPr>
        <p:sp>
          <p:nvSpPr>
            <p:cNvPr id="20" name="Line 62"/>
            <p:cNvSpPr>
              <a:spLocks noChangeAspect="1" noChangeShapeType="1"/>
            </p:cNvSpPr>
            <p:nvPr/>
          </p:nvSpPr>
          <p:spPr bwMode="auto">
            <a:xfrm flipV="1">
              <a:off x="2976" y="269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21" name="Oval 63"/>
            <p:cNvSpPr>
              <a:spLocks noChangeAspect="1" noChangeArrowheads="1"/>
            </p:cNvSpPr>
            <p:nvPr/>
          </p:nvSpPr>
          <p:spPr bwMode="auto">
            <a:xfrm flipV="1">
              <a:off x="2932" y="2653"/>
              <a:ext cx="45" cy="59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endParaRPr lang="sv-SE" altLang="sv-SE">
                <a:latin typeface="+mj-lt"/>
              </a:endParaRPr>
            </a:p>
          </p:txBody>
        </p:sp>
      </p:grpSp>
      <p:grpSp>
        <p:nvGrpSpPr>
          <p:cNvPr id="5136" name="Group 64"/>
          <p:cNvGrpSpPr>
            <a:grpSpLocks noChangeAspect="1"/>
          </p:cNvGrpSpPr>
          <p:nvPr/>
        </p:nvGrpSpPr>
        <p:grpSpPr bwMode="auto">
          <a:xfrm rot="-9575189">
            <a:off x="5075238" y="4708525"/>
            <a:ext cx="161925" cy="485775"/>
            <a:chOff x="2931" y="2653"/>
            <a:chExt cx="45" cy="136"/>
          </a:xfrm>
        </p:grpSpPr>
        <p:sp>
          <p:nvSpPr>
            <p:cNvPr id="23" name="Line 65"/>
            <p:cNvSpPr>
              <a:spLocks noChangeAspect="1" noChangeShapeType="1"/>
            </p:cNvSpPr>
            <p:nvPr/>
          </p:nvSpPr>
          <p:spPr bwMode="auto">
            <a:xfrm flipV="1">
              <a:off x="2976" y="2699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24" name="Oval 66"/>
            <p:cNvSpPr>
              <a:spLocks noChangeAspect="1" noChangeArrowheads="1"/>
            </p:cNvSpPr>
            <p:nvPr/>
          </p:nvSpPr>
          <p:spPr bwMode="auto">
            <a:xfrm flipV="1">
              <a:off x="2931" y="2656"/>
              <a:ext cx="45" cy="59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endParaRPr lang="sv-SE" altLang="sv-SE">
                <a:latin typeface="+mj-lt"/>
              </a:endParaRPr>
            </a:p>
          </p:txBody>
        </p:sp>
      </p:grpSp>
      <p:grpSp>
        <p:nvGrpSpPr>
          <p:cNvPr id="25" name="Group 203"/>
          <p:cNvGrpSpPr>
            <a:grpSpLocks/>
          </p:cNvGrpSpPr>
          <p:nvPr/>
        </p:nvGrpSpPr>
        <p:grpSpPr bwMode="auto">
          <a:xfrm>
            <a:off x="1466850" y="3576638"/>
            <a:ext cx="2605088" cy="2641600"/>
            <a:chOff x="884" y="2251"/>
            <a:chExt cx="1641" cy="1664"/>
          </a:xfrm>
        </p:grpSpPr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884" y="2251"/>
              <a:ext cx="15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r>
                <a:rPr lang="sv-SE" altLang="sv-SE" sz="1800" b="1" dirty="0" smtClean="0">
                  <a:latin typeface="+mj-lt"/>
                </a:rPr>
                <a:t>2. Antibodies to to CEA</a:t>
              </a:r>
              <a:endParaRPr lang="sv-SE" altLang="sv-SE" sz="1800" b="1" dirty="0">
                <a:latin typeface="+mj-lt"/>
              </a:endParaRPr>
            </a:p>
          </p:txBody>
        </p:sp>
        <p:sp>
          <p:nvSpPr>
            <p:cNvPr id="27" name="AutoShape 71"/>
            <p:cNvSpPr>
              <a:spLocks noChangeAspect="1" noChangeArrowheads="1"/>
            </p:cNvSpPr>
            <p:nvPr/>
          </p:nvSpPr>
          <p:spPr bwMode="auto">
            <a:xfrm>
              <a:off x="1781" y="2788"/>
              <a:ext cx="291" cy="291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endParaRPr lang="sv-SE" altLang="sv-SE">
                <a:latin typeface="+mj-lt"/>
              </a:endParaRPr>
            </a:p>
          </p:txBody>
        </p:sp>
        <p:sp>
          <p:nvSpPr>
            <p:cNvPr id="28" name="AutoShape 77"/>
            <p:cNvSpPr>
              <a:spLocks noChangeAspect="1" noChangeArrowheads="1"/>
            </p:cNvSpPr>
            <p:nvPr/>
          </p:nvSpPr>
          <p:spPr bwMode="auto">
            <a:xfrm rot="-2346057">
              <a:off x="2234" y="3624"/>
              <a:ext cx="291" cy="291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endParaRPr lang="sv-SE" altLang="sv-SE">
                <a:latin typeface="+mj-lt"/>
              </a:endParaRPr>
            </a:p>
          </p:txBody>
        </p:sp>
        <p:sp>
          <p:nvSpPr>
            <p:cNvPr id="29" name="Line 79"/>
            <p:cNvSpPr>
              <a:spLocks noChangeAspect="1" noChangeShapeType="1"/>
            </p:cNvSpPr>
            <p:nvPr/>
          </p:nvSpPr>
          <p:spPr bwMode="auto">
            <a:xfrm>
              <a:off x="1772" y="2572"/>
              <a:ext cx="104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</p:grpSp>
      <p:sp>
        <p:nvSpPr>
          <p:cNvPr id="30" name="Line 165"/>
          <p:cNvSpPr>
            <a:spLocks noChangeShapeType="1"/>
          </p:cNvSpPr>
          <p:nvPr/>
        </p:nvSpPr>
        <p:spPr bwMode="auto">
          <a:xfrm rot="19618008">
            <a:off x="3733800" y="6880225"/>
            <a:ext cx="1588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v-SE">
              <a:latin typeface="+mj-lt"/>
            </a:endParaRPr>
          </a:p>
        </p:txBody>
      </p:sp>
      <p:sp>
        <p:nvSpPr>
          <p:cNvPr id="31" name="Line 194"/>
          <p:cNvSpPr>
            <a:spLocks noChangeShapeType="1"/>
          </p:cNvSpPr>
          <p:nvPr/>
        </p:nvSpPr>
        <p:spPr bwMode="auto">
          <a:xfrm>
            <a:off x="5067300" y="5664200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sv-SE">
              <a:latin typeface="+mj-lt"/>
            </a:endParaRPr>
          </a:p>
        </p:txBody>
      </p:sp>
      <p:grpSp>
        <p:nvGrpSpPr>
          <p:cNvPr id="32" name="Group 199"/>
          <p:cNvGrpSpPr>
            <a:grpSpLocks/>
          </p:cNvGrpSpPr>
          <p:nvPr/>
        </p:nvGrpSpPr>
        <p:grpSpPr bwMode="auto">
          <a:xfrm>
            <a:off x="4859338" y="115888"/>
            <a:ext cx="4402137" cy="3963987"/>
            <a:chOff x="3021" y="71"/>
            <a:chExt cx="2773" cy="2497"/>
          </a:xfrm>
        </p:grpSpPr>
        <p:sp>
          <p:nvSpPr>
            <p:cNvPr id="33" name="Line 196"/>
            <p:cNvSpPr>
              <a:spLocks noChangeShapeType="1"/>
            </p:cNvSpPr>
            <p:nvPr/>
          </p:nvSpPr>
          <p:spPr bwMode="auto">
            <a:xfrm>
              <a:off x="4105" y="256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34" name="Text Box 197"/>
            <p:cNvSpPr txBox="1">
              <a:spLocks noChangeArrowheads="1"/>
            </p:cNvSpPr>
            <p:nvPr/>
          </p:nvSpPr>
          <p:spPr bwMode="auto">
            <a:xfrm>
              <a:off x="3021" y="71"/>
              <a:ext cx="277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>
                <a:defRPr/>
              </a:pPr>
              <a:r>
                <a:rPr lang="sv-SE" altLang="sv-SE" sz="4000" b="1" dirty="0" smtClean="0">
                  <a:solidFill>
                    <a:srgbClr val="CC0000"/>
                  </a:solidFill>
                  <a:latin typeface="+mj-lt"/>
                </a:rPr>
                <a:t>To kill a cancer cell</a:t>
              </a:r>
              <a:endParaRPr lang="sv-SE" altLang="sv-SE" sz="4000" b="1" dirty="0">
                <a:solidFill>
                  <a:srgbClr val="CC0000"/>
                </a:solidFill>
                <a:latin typeface="+mj-lt"/>
              </a:endParaRPr>
            </a:p>
          </p:txBody>
        </p:sp>
      </p:grpSp>
      <p:grpSp>
        <p:nvGrpSpPr>
          <p:cNvPr id="35" name="Group 202"/>
          <p:cNvGrpSpPr>
            <a:grpSpLocks/>
          </p:cNvGrpSpPr>
          <p:nvPr/>
        </p:nvGrpSpPr>
        <p:grpSpPr bwMode="auto">
          <a:xfrm>
            <a:off x="3195638" y="4411663"/>
            <a:ext cx="1420812" cy="1511300"/>
            <a:chOff x="1973" y="2777"/>
            <a:chExt cx="895" cy="952"/>
          </a:xfrm>
        </p:grpSpPr>
        <p:sp>
          <p:nvSpPr>
            <p:cNvPr id="36" name="Line 68"/>
            <p:cNvSpPr>
              <a:spLocks noChangeAspect="1" noChangeShapeType="1"/>
            </p:cNvSpPr>
            <p:nvPr/>
          </p:nvSpPr>
          <p:spPr bwMode="auto">
            <a:xfrm flipH="1">
              <a:off x="2326" y="2777"/>
              <a:ext cx="160" cy="159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37" name="Line 69"/>
            <p:cNvSpPr>
              <a:spLocks noChangeAspect="1" noChangeShapeType="1"/>
            </p:cNvSpPr>
            <p:nvPr/>
          </p:nvSpPr>
          <p:spPr bwMode="auto">
            <a:xfrm>
              <a:off x="2326" y="2936"/>
              <a:ext cx="160" cy="15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sp>
          <p:nvSpPr>
            <p:cNvPr id="38" name="Line 70"/>
            <p:cNvSpPr>
              <a:spLocks noChangeAspect="1" noChangeShapeType="1"/>
            </p:cNvSpPr>
            <p:nvPr/>
          </p:nvSpPr>
          <p:spPr bwMode="auto">
            <a:xfrm flipH="1">
              <a:off x="2006" y="2936"/>
              <a:ext cx="3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  <p:grpSp>
          <p:nvGrpSpPr>
            <p:cNvPr id="5149" name="Group 73"/>
            <p:cNvGrpSpPr>
              <a:grpSpLocks noChangeAspect="1"/>
            </p:cNvGrpSpPr>
            <p:nvPr/>
          </p:nvGrpSpPr>
          <p:grpSpPr bwMode="auto">
            <a:xfrm rot="-2346057">
              <a:off x="2388" y="3411"/>
              <a:ext cx="480" cy="318"/>
              <a:chOff x="2784" y="1680"/>
              <a:chExt cx="288" cy="192"/>
            </a:xfrm>
          </p:grpSpPr>
          <p:sp>
            <p:nvSpPr>
              <p:cNvPr id="4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76" y="1680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v-SE">
                  <a:latin typeface="+mj-lt"/>
                </a:endParaRPr>
              </a:p>
            </p:txBody>
          </p:sp>
          <p:sp>
            <p:nvSpPr>
              <p:cNvPr id="42" name="Line 75"/>
              <p:cNvSpPr>
                <a:spLocks noChangeAspect="1" noChangeShapeType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v-SE">
                  <a:latin typeface="+mj-lt"/>
                </a:endParaRPr>
              </a:p>
            </p:txBody>
          </p:sp>
          <p:sp>
            <p:nvSpPr>
              <p:cNvPr id="43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2784" y="177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v-SE">
                  <a:latin typeface="+mj-lt"/>
                </a:endParaRPr>
              </a:p>
            </p:txBody>
          </p:sp>
        </p:grpSp>
        <p:sp>
          <p:nvSpPr>
            <p:cNvPr id="40" name="Line 201"/>
            <p:cNvSpPr>
              <a:spLocks noChangeShapeType="1"/>
            </p:cNvSpPr>
            <p:nvPr/>
          </p:nvSpPr>
          <p:spPr bwMode="auto">
            <a:xfrm flipV="1">
              <a:off x="1973" y="3022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sv-SE">
                <a:latin typeface="+mj-lt"/>
              </a:endParaRPr>
            </a:p>
          </p:txBody>
        </p:sp>
      </p:grpSp>
      <p:sp>
        <p:nvSpPr>
          <p:cNvPr id="44" name="Text Box 78"/>
          <p:cNvSpPr txBox="1">
            <a:spLocks noChangeArrowheads="1"/>
          </p:cNvSpPr>
          <p:nvPr/>
        </p:nvSpPr>
        <p:spPr bwMode="auto">
          <a:xfrm>
            <a:off x="2409825" y="2532063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>
              <a:defRPr/>
            </a:pPr>
            <a:r>
              <a:rPr lang="sv-SE" altLang="sv-SE" sz="1800" b="1" kern="0" smtClean="0">
                <a:latin typeface="+mj-lt"/>
              </a:rPr>
              <a:t>Other antigens</a:t>
            </a:r>
            <a:endParaRPr lang="sv-SE" altLang="sv-SE" sz="1800" b="1" kern="0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425" y="293688"/>
            <a:ext cx="452913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b="1" dirty="0">
                <a:latin typeface="+mj-lt"/>
                <a:cs typeface="Arial" panose="020B0604020202020204" pitchFamily="34" charset="0"/>
              </a:rPr>
              <a:t>1. Immune cells after vaccination</a:t>
            </a:r>
          </a:p>
        </p:txBody>
      </p:sp>
      <p:pic>
        <p:nvPicPr>
          <p:cNvPr id="51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5376" y="523875"/>
            <a:ext cx="11557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6976" y="1073150"/>
            <a:ext cx="11557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476250"/>
            <a:ext cx="9215438" cy="1143000"/>
          </a:xfrm>
        </p:spPr>
        <p:txBody>
          <a:bodyPr/>
          <a:lstStyle/>
          <a:p>
            <a:pPr marL="1117600" indent="-1117600" eaLnBrk="1" hangingPunct="1">
              <a:defRPr/>
            </a:pPr>
            <a:r>
              <a:rPr lang="en-GB" altLang="sv-SE" sz="4000" b="1" dirty="0" smtClean="0">
                <a:solidFill>
                  <a:srgbClr val="CC0000"/>
                </a:solidFill>
                <a:latin typeface="+mn-lt"/>
              </a:rPr>
              <a:t> Immunization by DNA encoding CEA</a:t>
            </a:r>
            <a:br>
              <a:rPr lang="en-GB" altLang="sv-SE" sz="4000" b="1" dirty="0" smtClean="0">
                <a:solidFill>
                  <a:srgbClr val="CC0000"/>
                </a:solidFill>
                <a:latin typeface="+mn-lt"/>
              </a:rPr>
            </a:br>
            <a:endParaRPr lang="en-GB" altLang="sv-SE" sz="4000" dirty="0" smtClean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57338"/>
            <a:ext cx="53340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sv-SE" sz="2800" dirty="0" smtClean="0">
                <a:latin typeface="Helvetica" pitchFamily="34" charset="0"/>
              </a:rPr>
              <a:t>CEA; </a:t>
            </a:r>
            <a:r>
              <a:rPr lang="en-GB" altLang="sv-SE" sz="2800" dirty="0" err="1" smtClean="0">
                <a:latin typeface="Helvetica" pitchFamily="34" charset="0"/>
              </a:rPr>
              <a:t>Carcinoembryonic</a:t>
            </a:r>
            <a:r>
              <a:rPr lang="en-GB" altLang="sv-SE" sz="2800" dirty="0" smtClean="0">
                <a:latin typeface="Helvetica" pitchFamily="34" charset="0"/>
              </a:rPr>
              <a:t> antigen in </a:t>
            </a:r>
            <a:r>
              <a:rPr lang="en-GB" altLang="sv-SE" sz="2800" dirty="0" err="1" smtClean="0">
                <a:latin typeface="Helvetica" pitchFamily="34" charset="0"/>
              </a:rPr>
              <a:t>fetal</a:t>
            </a:r>
            <a:r>
              <a:rPr lang="en-GB" altLang="sv-SE" sz="2800" dirty="0" smtClean="0">
                <a:latin typeface="Helvetica" pitchFamily="34" charset="0"/>
              </a:rPr>
              <a:t> gut.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sv-SE" sz="2800" dirty="0" smtClean="0">
                <a:latin typeface="Helvetica" pitchFamily="34" charset="0"/>
              </a:rPr>
              <a:t>Glycoprotein related to super Ig family.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sv-SE" sz="2800" dirty="0" smtClean="0">
                <a:latin typeface="Helvetica" pitchFamily="34" charset="0"/>
              </a:rPr>
              <a:t>Highly immunogenic in animals, less in humans.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sv-SE" sz="2800" dirty="0" smtClean="0">
                <a:latin typeface="Helvetica" pitchFamily="34" charset="0"/>
              </a:rPr>
              <a:t>Overexpressed in colorectal cancer.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altLang="sv-SE" sz="2800" dirty="0" smtClean="0">
              <a:latin typeface="Helvetica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altLang="sv-SE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altLang="sv-SE" sz="2800" dirty="0" smtClean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61975" y="1600200"/>
            <a:ext cx="808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8636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7172" name="Oval 2"/>
          <p:cNvSpPr>
            <a:spLocks noChangeArrowheads="1"/>
          </p:cNvSpPr>
          <p:nvPr/>
        </p:nvSpPr>
        <p:spPr bwMode="auto">
          <a:xfrm>
            <a:off x="3697288" y="2127250"/>
            <a:ext cx="2743200" cy="2524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173" name="Oval 3"/>
          <p:cNvSpPr>
            <a:spLocks noChangeArrowheads="1"/>
          </p:cNvSpPr>
          <p:nvPr/>
        </p:nvSpPr>
        <p:spPr bwMode="auto">
          <a:xfrm>
            <a:off x="3944938" y="2346325"/>
            <a:ext cx="2228850" cy="2076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174" name="AutoShape 4"/>
          <p:cNvSpPr>
            <a:spLocks noChangeArrowheads="1"/>
          </p:cNvSpPr>
          <p:nvPr/>
        </p:nvSpPr>
        <p:spPr bwMode="auto">
          <a:xfrm rot="-2710995">
            <a:off x="3694907" y="2113756"/>
            <a:ext cx="2608262" cy="2613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53 w 21600"/>
              <a:gd name="T13" fmla="*/ 0 h 21600"/>
              <a:gd name="T14" fmla="*/ 18747 w 21600"/>
              <a:gd name="T15" fmla="*/ 48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642" y="3641"/>
                </a:moveTo>
                <a:cubicBezTo>
                  <a:pt x="7144" y="2559"/>
                  <a:pt x="8948" y="1976"/>
                  <a:pt x="10800" y="1977"/>
                </a:cubicBezTo>
                <a:cubicBezTo>
                  <a:pt x="12651" y="1977"/>
                  <a:pt x="14455" y="2559"/>
                  <a:pt x="15957" y="3641"/>
                </a:cubicBezTo>
                <a:lnTo>
                  <a:pt x="17113" y="2037"/>
                </a:lnTo>
                <a:cubicBezTo>
                  <a:pt x="15274" y="712"/>
                  <a:pt x="13066" y="-1"/>
                  <a:pt x="10799" y="0"/>
                </a:cubicBezTo>
                <a:cubicBezTo>
                  <a:pt x="8533" y="0"/>
                  <a:pt x="6325" y="712"/>
                  <a:pt x="4486" y="2037"/>
                </a:cubicBezTo>
                <a:lnTo>
                  <a:pt x="5642" y="364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75" name="AutoShape 5"/>
          <p:cNvSpPr>
            <a:spLocks noChangeArrowheads="1"/>
          </p:cNvSpPr>
          <p:nvPr/>
        </p:nvSpPr>
        <p:spPr bwMode="auto">
          <a:xfrm rot="4813903">
            <a:off x="4008438" y="2190750"/>
            <a:ext cx="2478088" cy="2370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03 w 21600"/>
              <a:gd name="T13" fmla="*/ 0 h 21600"/>
              <a:gd name="T14" fmla="*/ 21397 w 21600"/>
              <a:gd name="T15" fmla="*/ 917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199" y="7194"/>
                </a:moveTo>
                <a:cubicBezTo>
                  <a:pt x="4592" y="4259"/>
                  <a:pt x="7551" y="2387"/>
                  <a:pt x="10800" y="2388"/>
                </a:cubicBezTo>
                <a:cubicBezTo>
                  <a:pt x="14048" y="2388"/>
                  <a:pt x="17007" y="4259"/>
                  <a:pt x="18400" y="7194"/>
                </a:cubicBezTo>
                <a:lnTo>
                  <a:pt x="20557" y="6170"/>
                </a:lnTo>
                <a:cubicBezTo>
                  <a:pt x="18769" y="2402"/>
                  <a:pt x="14971" y="-1"/>
                  <a:pt x="10799" y="0"/>
                </a:cubicBezTo>
                <a:cubicBezTo>
                  <a:pt x="6628" y="0"/>
                  <a:pt x="2830" y="2402"/>
                  <a:pt x="1042" y="6170"/>
                </a:cubicBezTo>
                <a:lnTo>
                  <a:pt x="3199" y="719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4284663" y="3068638"/>
            <a:ext cx="15779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sv-SE" sz="2000">
                <a:solidFill>
                  <a:srgbClr val="CC0000"/>
                </a:solidFill>
                <a:latin typeface="Arial" charset="0"/>
              </a:rPr>
              <a:t>DNA-cirkle (</a:t>
            </a:r>
            <a:r>
              <a:rPr lang="en-US" altLang="sv-SE" sz="2000">
                <a:solidFill>
                  <a:srgbClr val="CC0000"/>
                </a:solidFill>
                <a:latin typeface="Arial" charset="0"/>
              </a:rPr>
              <a:t>~</a:t>
            </a:r>
            <a:r>
              <a:rPr lang="en-GB" altLang="sv-SE" sz="2000">
                <a:solidFill>
                  <a:srgbClr val="CC0000"/>
                </a:solidFill>
                <a:latin typeface="Arial" charset="0"/>
              </a:rPr>
              <a:t>5000 bp)</a:t>
            </a:r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 flipH="1">
            <a:off x="6483350" y="3021013"/>
            <a:ext cx="719138" cy="1428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7165975" y="2636838"/>
            <a:ext cx="1871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sv-SE" sz="2000">
                <a:solidFill>
                  <a:srgbClr val="CC0000"/>
                </a:solidFill>
                <a:latin typeface="Arial" charset="0"/>
              </a:rPr>
              <a:t>CEA66 gene</a:t>
            </a:r>
          </a:p>
        </p:txBody>
      </p:sp>
      <p:sp>
        <p:nvSpPr>
          <p:cNvPr id="7179" name="Line 9"/>
          <p:cNvSpPr>
            <a:spLocks noChangeShapeType="1"/>
          </p:cNvSpPr>
          <p:nvPr/>
        </p:nvSpPr>
        <p:spPr bwMode="auto">
          <a:xfrm>
            <a:off x="3751263" y="1914525"/>
            <a:ext cx="3048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1547813" y="1363663"/>
            <a:ext cx="2433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charset="0"/>
              </a:rPr>
              <a:t>Gene for antibiotics resistence</a:t>
            </a: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 rot="832196">
            <a:off x="5249863" y="2117725"/>
            <a:ext cx="228600" cy="304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0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182" name="Line 12"/>
          <p:cNvSpPr>
            <a:spLocks noChangeShapeType="1"/>
          </p:cNvSpPr>
          <p:nvPr/>
        </p:nvSpPr>
        <p:spPr bwMode="auto">
          <a:xfrm rot="3562784" flipH="1" flipV="1">
            <a:off x="5518150" y="1776413"/>
            <a:ext cx="73025" cy="361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5665788" y="1508125"/>
            <a:ext cx="1227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000">
                <a:solidFill>
                  <a:srgbClr val="CC0000"/>
                </a:solidFill>
                <a:latin typeface="Arial" charset="0"/>
              </a:rPr>
              <a:t>Promoter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1835150" y="461963"/>
            <a:ext cx="5199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4400" b="1" dirty="0" smtClean="0">
                <a:solidFill>
                  <a:srgbClr val="CC0000"/>
                </a:solidFill>
                <a:latin typeface="+mj-lt"/>
              </a:rPr>
              <a:t>DNA vaccine CEA66</a:t>
            </a:r>
          </a:p>
        </p:txBody>
      </p:sp>
      <p:grpSp>
        <p:nvGrpSpPr>
          <p:cNvPr id="7185" name="Group 15"/>
          <p:cNvGrpSpPr>
            <a:grpSpLocks/>
          </p:cNvGrpSpPr>
          <p:nvPr/>
        </p:nvGrpSpPr>
        <p:grpSpPr bwMode="auto">
          <a:xfrm>
            <a:off x="7380288" y="4149725"/>
            <a:ext cx="338137" cy="2192338"/>
            <a:chOff x="4894" y="1071"/>
            <a:chExt cx="390" cy="2515"/>
          </a:xfrm>
        </p:grpSpPr>
        <p:sp>
          <p:nvSpPr>
            <p:cNvPr id="7189" name="Text Box 16"/>
            <p:cNvSpPr txBox="1">
              <a:spLocks noChangeAspect="1" noChangeArrowheads="1"/>
            </p:cNvSpPr>
            <p:nvPr/>
          </p:nvSpPr>
          <p:spPr bwMode="auto">
            <a:xfrm>
              <a:off x="4996" y="3327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800">
                  <a:solidFill>
                    <a:srgbClr val="CC0000"/>
                  </a:solidFill>
                  <a:latin typeface="Arial" charset="0"/>
                </a:rPr>
                <a:t>B3</a:t>
              </a:r>
            </a:p>
          </p:txBody>
        </p:sp>
        <p:sp>
          <p:nvSpPr>
            <p:cNvPr id="7190" name="Text Box 17"/>
            <p:cNvSpPr txBox="1">
              <a:spLocks noChangeAspect="1" noChangeArrowheads="1"/>
            </p:cNvSpPr>
            <p:nvPr/>
          </p:nvSpPr>
          <p:spPr bwMode="auto">
            <a:xfrm>
              <a:off x="5005" y="2974"/>
              <a:ext cx="14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800">
                  <a:solidFill>
                    <a:srgbClr val="CC0000"/>
                  </a:solidFill>
                  <a:latin typeface="Arial" charset="0"/>
                </a:rPr>
                <a:t>A3</a:t>
              </a:r>
            </a:p>
          </p:txBody>
        </p:sp>
        <p:sp>
          <p:nvSpPr>
            <p:cNvPr id="7191" name="Text Box 18"/>
            <p:cNvSpPr txBox="1">
              <a:spLocks noChangeAspect="1" noChangeArrowheads="1"/>
            </p:cNvSpPr>
            <p:nvPr/>
          </p:nvSpPr>
          <p:spPr bwMode="auto">
            <a:xfrm>
              <a:off x="5016" y="1107"/>
              <a:ext cx="8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1400"/>
                </a:spcBef>
                <a:buFontTx/>
                <a:buNone/>
              </a:pPr>
              <a:r>
                <a:rPr lang="en-US" altLang="sv-SE" sz="800" b="1">
                  <a:solidFill>
                    <a:srgbClr val="CC0000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7192" name="Text Box 19"/>
            <p:cNvSpPr txBox="1">
              <a:spLocks noChangeAspect="1" noChangeArrowheads="1"/>
            </p:cNvSpPr>
            <p:nvPr/>
          </p:nvSpPr>
          <p:spPr bwMode="auto">
            <a:xfrm>
              <a:off x="4996" y="2619"/>
              <a:ext cx="14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800">
                  <a:solidFill>
                    <a:srgbClr val="CC0000"/>
                  </a:solidFill>
                  <a:latin typeface="Arial" charset="0"/>
                </a:rPr>
                <a:t>B2</a:t>
              </a:r>
            </a:p>
          </p:txBody>
        </p:sp>
        <p:sp>
          <p:nvSpPr>
            <p:cNvPr id="7193" name="Text Box 20"/>
            <p:cNvSpPr txBox="1">
              <a:spLocks noChangeAspect="1" noChangeArrowheads="1"/>
            </p:cNvSpPr>
            <p:nvPr/>
          </p:nvSpPr>
          <p:spPr bwMode="auto">
            <a:xfrm>
              <a:off x="5005" y="2260"/>
              <a:ext cx="14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800">
                  <a:solidFill>
                    <a:srgbClr val="CC0000"/>
                  </a:solidFill>
                  <a:latin typeface="Arial" charset="0"/>
                </a:rPr>
                <a:t>A2</a:t>
              </a:r>
            </a:p>
          </p:txBody>
        </p:sp>
        <p:sp>
          <p:nvSpPr>
            <p:cNvPr id="7194" name="Text Box 21"/>
            <p:cNvSpPr txBox="1">
              <a:spLocks noChangeAspect="1" noChangeArrowheads="1"/>
            </p:cNvSpPr>
            <p:nvPr/>
          </p:nvSpPr>
          <p:spPr bwMode="auto">
            <a:xfrm>
              <a:off x="5007" y="1909"/>
              <a:ext cx="138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800">
                  <a:solidFill>
                    <a:srgbClr val="CC0000"/>
                  </a:solidFill>
                </a:rPr>
                <a:t>B1</a:t>
              </a:r>
            </a:p>
          </p:txBody>
        </p:sp>
        <p:sp>
          <p:nvSpPr>
            <p:cNvPr id="7195" name="Text Box 22"/>
            <p:cNvSpPr txBox="1">
              <a:spLocks noChangeAspect="1" noChangeArrowheads="1"/>
            </p:cNvSpPr>
            <p:nvPr/>
          </p:nvSpPr>
          <p:spPr bwMode="auto">
            <a:xfrm>
              <a:off x="5005" y="1554"/>
              <a:ext cx="145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800">
                  <a:solidFill>
                    <a:srgbClr val="CC0000"/>
                  </a:solidFill>
                  <a:latin typeface="Arial" charset="0"/>
                </a:rPr>
                <a:t>A1</a:t>
              </a:r>
            </a:p>
          </p:txBody>
        </p:sp>
        <p:grpSp>
          <p:nvGrpSpPr>
            <p:cNvPr id="7196" name="Group 23"/>
            <p:cNvGrpSpPr>
              <a:grpSpLocks noChangeAspect="1"/>
            </p:cNvGrpSpPr>
            <p:nvPr/>
          </p:nvGrpSpPr>
          <p:grpSpPr bwMode="auto">
            <a:xfrm>
              <a:off x="4894" y="1071"/>
              <a:ext cx="316" cy="385"/>
              <a:chOff x="3715" y="145"/>
              <a:chExt cx="422" cy="514"/>
            </a:xfrm>
          </p:grpSpPr>
          <p:sp>
            <p:nvSpPr>
              <p:cNvPr id="7239" name="Freeform 24"/>
              <p:cNvSpPr>
                <a:spLocks noChangeAspect="1" noChangeArrowheads="1"/>
              </p:cNvSpPr>
              <p:nvPr/>
            </p:nvSpPr>
            <p:spPr bwMode="auto">
              <a:xfrm rot="-300000">
                <a:off x="3716" y="172"/>
                <a:ext cx="427" cy="455"/>
              </a:xfrm>
              <a:custGeom>
                <a:avLst/>
                <a:gdLst>
                  <a:gd name="T0" fmla="*/ 0 w 1889"/>
                  <a:gd name="T1" fmla="*/ 0 h 2011"/>
                  <a:gd name="T2" fmla="*/ 0 w 1889"/>
                  <a:gd name="T3" fmla="*/ 0 h 2011"/>
                  <a:gd name="T4" fmla="*/ 0 w 1889"/>
                  <a:gd name="T5" fmla="*/ 0 h 2011"/>
                  <a:gd name="T6" fmla="*/ 0 w 1889"/>
                  <a:gd name="T7" fmla="*/ 0 h 2011"/>
                  <a:gd name="T8" fmla="*/ 0 w 1889"/>
                  <a:gd name="T9" fmla="*/ 0 h 2011"/>
                  <a:gd name="T10" fmla="*/ 0 w 1889"/>
                  <a:gd name="T11" fmla="*/ 0 h 2011"/>
                  <a:gd name="T12" fmla="*/ 0 w 1889"/>
                  <a:gd name="T13" fmla="*/ 0 h 2011"/>
                  <a:gd name="T14" fmla="*/ 0 w 1889"/>
                  <a:gd name="T15" fmla="*/ 0 h 2011"/>
                  <a:gd name="T16" fmla="*/ 0 w 1889"/>
                  <a:gd name="T17" fmla="*/ 0 h 2011"/>
                  <a:gd name="T18" fmla="*/ 0 w 1889"/>
                  <a:gd name="T19" fmla="*/ 0 h 2011"/>
                  <a:gd name="T20" fmla="*/ 0 w 1889"/>
                  <a:gd name="T21" fmla="*/ 0 h 2011"/>
                  <a:gd name="T22" fmla="*/ 0 w 1889"/>
                  <a:gd name="T23" fmla="*/ 0 h 2011"/>
                  <a:gd name="T24" fmla="*/ 0 w 1889"/>
                  <a:gd name="T25" fmla="*/ 0 h 2011"/>
                  <a:gd name="T26" fmla="*/ 0 w 1889"/>
                  <a:gd name="T27" fmla="*/ 0 h 2011"/>
                  <a:gd name="T28" fmla="*/ 0 w 1889"/>
                  <a:gd name="T29" fmla="*/ 0 h 2011"/>
                  <a:gd name="T30" fmla="*/ 0 w 1889"/>
                  <a:gd name="T31" fmla="*/ 0 h 2011"/>
                  <a:gd name="T32" fmla="*/ 0 w 1889"/>
                  <a:gd name="T33" fmla="*/ 0 h 2011"/>
                  <a:gd name="T34" fmla="*/ 0 w 1889"/>
                  <a:gd name="T35" fmla="*/ 0 h 2011"/>
                  <a:gd name="T36" fmla="*/ 0 w 1889"/>
                  <a:gd name="T37" fmla="*/ 0 h 2011"/>
                  <a:gd name="T38" fmla="*/ 0 w 1889"/>
                  <a:gd name="T39" fmla="*/ 0 h 2011"/>
                  <a:gd name="T40" fmla="*/ 0 w 1889"/>
                  <a:gd name="T41" fmla="*/ 0 h 2011"/>
                  <a:gd name="T42" fmla="*/ 0 w 1889"/>
                  <a:gd name="T43" fmla="*/ 0 h 2011"/>
                  <a:gd name="T44" fmla="*/ 0 w 1889"/>
                  <a:gd name="T45" fmla="*/ 0 h 2011"/>
                  <a:gd name="T46" fmla="*/ 0 w 1889"/>
                  <a:gd name="T47" fmla="*/ 0 h 2011"/>
                  <a:gd name="T48" fmla="*/ 0 w 1889"/>
                  <a:gd name="T49" fmla="*/ 0 h 2011"/>
                  <a:gd name="T50" fmla="*/ 0 w 1889"/>
                  <a:gd name="T51" fmla="*/ 0 h 2011"/>
                  <a:gd name="T52" fmla="*/ 0 w 1889"/>
                  <a:gd name="T53" fmla="*/ 0 h 2011"/>
                  <a:gd name="T54" fmla="*/ 0 w 1889"/>
                  <a:gd name="T55" fmla="*/ 0 h 2011"/>
                  <a:gd name="T56" fmla="*/ 0 w 1889"/>
                  <a:gd name="T57" fmla="*/ 0 h 2011"/>
                  <a:gd name="T58" fmla="*/ 0 w 1889"/>
                  <a:gd name="T59" fmla="*/ 0 h 2011"/>
                  <a:gd name="T60" fmla="*/ 0 w 1889"/>
                  <a:gd name="T61" fmla="*/ 0 h 2011"/>
                  <a:gd name="T62" fmla="*/ 0 w 1889"/>
                  <a:gd name="T63" fmla="*/ 0 h 2011"/>
                  <a:gd name="T64" fmla="*/ 0 w 1889"/>
                  <a:gd name="T65" fmla="*/ 0 h 2011"/>
                  <a:gd name="T66" fmla="*/ 0 w 1889"/>
                  <a:gd name="T67" fmla="*/ 0 h 2011"/>
                  <a:gd name="T68" fmla="*/ 0 w 1889"/>
                  <a:gd name="T69" fmla="*/ 0 h 2011"/>
                  <a:gd name="T70" fmla="*/ 0 w 1889"/>
                  <a:gd name="T71" fmla="*/ 0 h 2011"/>
                  <a:gd name="T72" fmla="*/ 0 w 1889"/>
                  <a:gd name="T73" fmla="*/ 0 h 2011"/>
                  <a:gd name="T74" fmla="*/ 0 w 1889"/>
                  <a:gd name="T75" fmla="*/ 0 h 2011"/>
                  <a:gd name="T76" fmla="*/ 0 w 1889"/>
                  <a:gd name="T77" fmla="*/ 0 h 2011"/>
                  <a:gd name="T78" fmla="*/ 0 w 1889"/>
                  <a:gd name="T79" fmla="*/ 0 h 2011"/>
                  <a:gd name="T80" fmla="*/ 0 w 1889"/>
                  <a:gd name="T81" fmla="*/ 0 h 2011"/>
                  <a:gd name="T82" fmla="*/ 0 w 1889"/>
                  <a:gd name="T83" fmla="*/ 0 h 2011"/>
                  <a:gd name="T84" fmla="*/ 0 w 1889"/>
                  <a:gd name="T85" fmla="*/ 0 h 2011"/>
                  <a:gd name="T86" fmla="*/ 0 w 1889"/>
                  <a:gd name="T87" fmla="*/ 0 h 2011"/>
                  <a:gd name="T88" fmla="*/ 0 w 1889"/>
                  <a:gd name="T89" fmla="*/ 0 h 2011"/>
                  <a:gd name="T90" fmla="*/ 0 w 1889"/>
                  <a:gd name="T91" fmla="*/ 0 h 2011"/>
                  <a:gd name="T92" fmla="*/ 0 w 1889"/>
                  <a:gd name="T93" fmla="*/ 0 h 2011"/>
                  <a:gd name="T94" fmla="*/ 0 w 1889"/>
                  <a:gd name="T95" fmla="*/ 0 h 2011"/>
                  <a:gd name="T96" fmla="*/ 0 w 1889"/>
                  <a:gd name="T97" fmla="*/ 0 h 2011"/>
                  <a:gd name="T98" fmla="*/ 0 w 1889"/>
                  <a:gd name="T99" fmla="*/ 0 h 2011"/>
                  <a:gd name="T100" fmla="*/ 0 w 1889"/>
                  <a:gd name="T101" fmla="*/ 0 h 2011"/>
                  <a:gd name="T102" fmla="*/ 0 w 1889"/>
                  <a:gd name="T103" fmla="*/ 0 h 2011"/>
                  <a:gd name="T104" fmla="*/ 0 w 1889"/>
                  <a:gd name="T105" fmla="*/ 0 h 2011"/>
                  <a:gd name="T106" fmla="*/ 0 w 1889"/>
                  <a:gd name="T107" fmla="*/ 0 h 20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89"/>
                  <a:gd name="T163" fmla="*/ 0 h 2011"/>
                  <a:gd name="T164" fmla="*/ 1889 w 1889"/>
                  <a:gd name="T165" fmla="*/ 2011 h 20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89" h="2011">
                    <a:moveTo>
                      <a:pt x="1888" y="651"/>
                    </a:moveTo>
                    <a:lnTo>
                      <a:pt x="1869" y="604"/>
                    </a:lnTo>
                    <a:lnTo>
                      <a:pt x="1849" y="559"/>
                    </a:lnTo>
                    <a:lnTo>
                      <a:pt x="1826" y="515"/>
                    </a:lnTo>
                    <a:lnTo>
                      <a:pt x="1801" y="471"/>
                    </a:lnTo>
                    <a:lnTo>
                      <a:pt x="1774" y="429"/>
                    </a:lnTo>
                    <a:lnTo>
                      <a:pt x="1745" y="389"/>
                    </a:lnTo>
                    <a:lnTo>
                      <a:pt x="1715" y="350"/>
                    </a:lnTo>
                    <a:lnTo>
                      <a:pt x="1682" y="313"/>
                    </a:lnTo>
                    <a:lnTo>
                      <a:pt x="1647" y="277"/>
                    </a:lnTo>
                    <a:lnTo>
                      <a:pt x="1611" y="244"/>
                    </a:lnTo>
                    <a:lnTo>
                      <a:pt x="1574" y="212"/>
                    </a:lnTo>
                    <a:lnTo>
                      <a:pt x="1535" y="182"/>
                    </a:lnTo>
                    <a:lnTo>
                      <a:pt x="1494" y="154"/>
                    </a:lnTo>
                    <a:lnTo>
                      <a:pt x="1452" y="129"/>
                    </a:lnTo>
                    <a:lnTo>
                      <a:pt x="1409" y="105"/>
                    </a:lnTo>
                    <a:lnTo>
                      <a:pt x="1365" y="84"/>
                    </a:lnTo>
                    <a:lnTo>
                      <a:pt x="1320" y="65"/>
                    </a:lnTo>
                    <a:lnTo>
                      <a:pt x="1274" y="48"/>
                    </a:lnTo>
                    <a:lnTo>
                      <a:pt x="1227" y="34"/>
                    </a:lnTo>
                    <a:lnTo>
                      <a:pt x="1180" y="22"/>
                    </a:lnTo>
                    <a:lnTo>
                      <a:pt x="1132" y="13"/>
                    </a:lnTo>
                    <a:lnTo>
                      <a:pt x="1084" y="6"/>
                    </a:lnTo>
                    <a:lnTo>
                      <a:pt x="1035" y="2"/>
                    </a:lnTo>
                    <a:lnTo>
                      <a:pt x="986" y="0"/>
                    </a:lnTo>
                    <a:lnTo>
                      <a:pt x="938" y="1"/>
                    </a:lnTo>
                    <a:lnTo>
                      <a:pt x="889" y="4"/>
                    </a:lnTo>
                    <a:lnTo>
                      <a:pt x="841" y="10"/>
                    </a:lnTo>
                    <a:lnTo>
                      <a:pt x="793" y="18"/>
                    </a:lnTo>
                    <a:lnTo>
                      <a:pt x="745" y="28"/>
                    </a:lnTo>
                    <a:lnTo>
                      <a:pt x="698" y="41"/>
                    </a:lnTo>
                    <a:lnTo>
                      <a:pt x="652" y="57"/>
                    </a:lnTo>
                    <a:lnTo>
                      <a:pt x="606" y="75"/>
                    </a:lnTo>
                    <a:lnTo>
                      <a:pt x="561" y="95"/>
                    </a:lnTo>
                    <a:lnTo>
                      <a:pt x="518" y="117"/>
                    </a:lnTo>
                    <a:lnTo>
                      <a:pt x="475" y="142"/>
                    </a:lnTo>
                    <a:lnTo>
                      <a:pt x="434" y="169"/>
                    </a:lnTo>
                    <a:lnTo>
                      <a:pt x="394" y="198"/>
                    </a:lnTo>
                    <a:lnTo>
                      <a:pt x="356" y="229"/>
                    </a:lnTo>
                    <a:lnTo>
                      <a:pt x="319" y="261"/>
                    </a:lnTo>
                    <a:lnTo>
                      <a:pt x="284" y="296"/>
                    </a:lnTo>
                    <a:lnTo>
                      <a:pt x="250" y="333"/>
                    </a:lnTo>
                    <a:lnTo>
                      <a:pt x="219" y="371"/>
                    </a:lnTo>
                    <a:lnTo>
                      <a:pt x="189" y="410"/>
                    </a:lnTo>
                    <a:lnTo>
                      <a:pt x="161" y="452"/>
                    </a:lnTo>
                    <a:lnTo>
                      <a:pt x="135" y="494"/>
                    </a:lnTo>
                    <a:lnTo>
                      <a:pt x="112" y="538"/>
                    </a:lnTo>
                    <a:lnTo>
                      <a:pt x="90" y="583"/>
                    </a:lnTo>
                    <a:lnTo>
                      <a:pt x="71" y="629"/>
                    </a:lnTo>
                    <a:lnTo>
                      <a:pt x="54" y="676"/>
                    </a:lnTo>
                    <a:lnTo>
                      <a:pt x="39" y="724"/>
                    </a:lnTo>
                    <a:lnTo>
                      <a:pt x="26" y="773"/>
                    </a:lnTo>
                    <a:lnTo>
                      <a:pt x="16" y="822"/>
                    </a:lnTo>
                    <a:lnTo>
                      <a:pt x="9" y="871"/>
                    </a:lnTo>
                    <a:lnTo>
                      <a:pt x="3" y="921"/>
                    </a:lnTo>
                    <a:lnTo>
                      <a:pt x="1" y="971"/>
                    </a:lnTo>
                    <a:lnTo>
                      <a:pt x="0" y="1022"/>
                    </a:lnTo>
                    <a:lnTo>
                      <a:pt x="2" y="1072"/>
                    </a:lnTo>
                    <a:lnTo>
                      <a:pt x="7" y="1122"/>
                    </a:lnTo>
                    <a:lnTo>
                      <a:pt x="13" y="1172"/>
                    </a:lnTo>
                    <a:lnTo>
                      <a:pt x="23" y="1221"/>
                    </a:lnTo>
                    <a:lnTo>
                      <a:pt x="34" y="1270"/>
                    </a:lnTo>
                    <a:lnTo>
                      <a:pt x="48" y="1318"/>
                    </a:lnTo>
                    <a:lnTo>
                      <a:pt x="65" y="1365"/>
                    </a:lnTo>
                    <a:lnTo>
                      <a:pt x="83" y="1411"/>
                    </a:lnTo>
                    <a:lnTo>
                      <a:pt x="104" y="1457"/>
                    </a:lnTo>
                    <a:lnTo>
                      <a:pt x="127" y="1501"/>
                    </a:lnTo>
                    <a:lnTo>
                      <a:pt x="152" y="1544"/>
                    </a:lnTo>
                    <a:lnTo>
                      <a:pt x="179" y="1586"/>
                    </a:lnTo>
                    <a:lnTo>
                      <a:pt x="208" y="1626"/>
                    </a:lnTo>
                    <a:lnTo>
                      <a:pt x="240" y="1665"/>
                    </a:lnTo>
                    <a:lnTo>
                      <a:pt x="272" y="1702"/>
                    </a:lnTo>
                    <a:lnTo>
                      <a:pt x="307" y="1737"/>
                    </a:lnTo>
                    <a:lnTo>
                      <a:pt x="343" y="1771"/>
                    </a:lnTo>
                    <a:lnTo>
                      <a:pt x="381" y="1802"/>
                    </a:lnTo>
                    <a:lnTo>
                      <a:pt x="421" y="1832"/>
                    </a:lnTo>
                    <a:lnTo>
                      <a:pt x="461" y="1859"/>
                    </a:lnTo>
                    <a:lnTo>
                      <a:pt x="503" y="1885"/>
                    </a:lnTo>
                    <a:lnTo>
                      <a:pt x="547" y="1908"/>
                    </a:lnTo>
                    <a:lnTo>
                      <a:pt x="591" y="1929"/>
                    </a:lnTo>
                    <a:lnTo>
                      <a:pt x="636" y="1947"/>
                    </a:lnTo>
                    <a:lnTo>
                      <a:pt x="682" y="1964"/>
                    </a:lnTo>
                    <a:lnTo>
                      <a:pt x="729" y="1977"/>
                    </a:lnTo>
                    <a:lnTo>
                      <a:pt x="776" y="1989"/>
                    </a:lnTo>
                    <a:lnTo>
                      <a:pt x="824" y="1998"/>
                    </a:lnTo>
                    <a:lnTo>
                      <a:pt x="873" y="2004"/>
                    </a:lnTo>
                    <a:lnTo>
                      <a:pt x="921" y="2008"/>
                    </a:lnTo>
                    <a:lnTo>
                      <a:pt x="970" y="2010"/>
                    </a:lnTo>
                    <a:lnTo>
                      <a:pt x="1019" y="2009"/>
                    </a:lnTo>
                    <a:lnTo>
                      <a:pt x="1067" y="2005"/>
                    </a:lnTo>
                    <a:lnTo>
                      <a:pt x="1116" y="1999"/>
                    </a:lnTo>
                    <a:lnTo>
                      <a:pt x="1164" y="1991"/>
                    </a:lnTo>
                    <a:lnTo>
                      <a:pt x="1211" y="1980"/>
                    </a:lnTo>
                    <a:lnTo>
                      <a:pt x="1258" y="1967"/>
                    </a:lnTo>
                    <a:lnTo>
                      <a:pt x="1304" y="1951"/>
                    </a:lnTo>
                    <a:lnTo>
                      <a:pt x="1350" y="1933"/>
                    </a:lnTo>
                    <a:lnTo>
                      <a:pt x="1394" y="1912"/>
                    </a:lnTo>
                    <a:lnTo>
                      <a:pt x="1438" y="1890"/>
                    </a:lnTo>
                    <a:lnTo>
                      <a:pt x="1480" y="1865"/>
                    </a:lnTo>
                    <a:lnTo>
                      <a:pt x="1521" y="1838"/>
                    </a:lnTo>
                    <a:lnTo>
                      <a:pt x="1561" y="1808"/>
                    </a:lnTo>
                    <a:lnTo>
                      <a:pt x="1599" y="1777"/>
                    </a:lnTo>
                    <a:lnTo>
                      <a:pt x="1636" y="1744"/>
                    </a:lnTo>
                    <a:lnTo>
                      <a:pt x="1671" y="1709"/>
                    </a:lnTo>
                    <a:lnTo>
                      <a:pt x="1704" y="1673"/>
                    </a:lnTo>
                    <a:lnTo>
                      <a:pt x="1735" y="1634"/>
                    </a:lnTo>
                    <a:lnTo>
                      <a:pt x="1765" y="1594"/>
                    </a:lnTo>
                    <a:lnTo>
                      <a:pt x="1792" y="1553"/>
                    </a:lnTo>
                    <a:lnTo>
                      <a:pt x="1818" y="1510"/>
                    </a:lnTo>
                  </a:path>
                </a:pathLst>
              </a:custGeom>
              <a:noFill/>
              <a:ln w="54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40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4135" y="145"/>
                <a:ext cx="0" cy="165"/>
              </a:xfrm>
              <a:prstGeom prst="line">
                <a:avLst/>
              </a:prstGeom>
              <a:noFill/>
              <a:ln w="54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41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4138" y="494"/>
                <a:ext cx="0" cy="166"/>
              </a:xfrm>
              <a:prstGeom prst="line">
                <a:avLst/>
              </a:prstGeom>
              <a:noFill/>
              <a:ln w="540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197" name="Group 27"/>
            <p:cNvGrpSpPr>
              <a:grpSpLocks noChangeAspect="1"/>
            </p:cNvGrpSpPr>
            <p:nvPr/>
          </p:nvGrpSpPr>
          <p:grpSpPr bwMode="auto">
            <a:xfrm>
              <a:off x="5191" y="3353"/>
              <a:ext cx="81" cy="198"/>
              <a:chOff x="4112" y="3193"/>
              <a:chExt cx="105" cy="266"/>
            </a:xfrm>
          </p:grpSpPr>
          <p:sp>
            <p:nvSpPr>
              <p:cNvPr id="7237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4114" y="3193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238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4112" y="3269"/>
                <a:ext cx="105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7198" name="Group 30"/>
            <p:cNvGrpSpPr>
              <a:grpSpLocks noChangeAspect="1"/>
            </p:cNvGrpSpPr>
            <p:nvPr/>
          </p:nvGrpSpPr>
          <p:grpSpPr bwMode="auto">
            <a:xfrm>
              <a:off x="5191" y="2998"/>
              <a:ext cx="81" cy="197"/>
              <a:chOff x="4112" y="2720"/>
              <a:chExt cx="105" cy="264"/>
            </a:xfrm>
          </p:grpSpPr>
          <p:sp>
            <p:nvSpPr>
              <p:cNvPr id="7235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4114" y="2720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236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4112" y="2796"/>
                <a:ext cx="105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7199" name="Group 33"/>
            <p:cNvGrpSpPr>
              <a:grpSpLocks noChangeAspect="1"/>
            </p:cNvGrpSpPr>
            <p:nvPr/>
          </p:nvGrpSpPr>
          <p:grpSpPr bwMode="auto">
            <a:xfrm>
              <a:off x="5191" y="2648"/>
              <a:ext cx="81" cy="198"/>
              <a:chOff x="4112" y="2247"/>
              <a:chExt cx="105" cy="263"/>
            </a:xfrm>
          </p:grpSpPr>
          <p:sp>
            <p:nvSpPr>
              <p:cNvPr id="7233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4114" y="2247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234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4112" y="2322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7200" name="Group 36"/>
            <p:cNvGrpSpPr>
              <a:grpSpLocks noChangeAspect="1"/>
            </p:cNvGrpSpPr>
            <p:nvPr/>
          </p:nvGrpSpPr>
          <p:grpSpPr bwMode="auto">
            <a:xfrm>
              <a:off x="5203" y="1935"/>
              <a:ext cx="81" cy="196"/>
              <a:chOff x="4116" y="1297"/>
              <a:chExt cx="105" cy="260"/>
            </a:xfrm>
          </p:grpSpPr>
          <p:sp>
            <p:nvSpPr>
              <p:cNvPr id="7231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4118" y="1297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232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4116" y="1369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7201" name="Group 39"/>
            <p:cNvGrpSpPr>
              <a:grpSpLocks noChangeAspect="1"/>
            </p:cNvGrpSpPr>
            <p:nvPr/>
          </p:nvGrpSpPr>
          <p:grpSpPr bwMode="auto">
            <a:xfrm>
              <a:off x="5201" y="2289"/>
              <a:ext cx="81" cy="198"/>
              <a:chOff x="4113" y="1770"/>
              <a:chExt cx="107" cy="265"/>
            </a:xfrm>
          </p:grpSpPr>
          <p:sp>
            <p:nvSpPr>
              <p:cNvPr id="7229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4113" y="1770"/>
                <a:ext cx="10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230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4115" y="1846"/>
                <a:ext cx="10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7202" name="Group 42"/>
            <p:cNvGrpSpPr>
              <a:grpSpLocks noChangeAspect="1"/>
            </p:cNvGrpSpPr>
            <p:nvPr/>
          </p:nvGrpSpPr>
          <p:grpSpPr bwMode="auto">
            <a:xfrm>
              <a:off x="5201" y="1578"/>
              <a:ext cx="81" cy="197"/>
              <a:chOff x="4113" y="821"/>
              <a:chExt cx="107" cy="264"/>
            </a:xfrm>
          </p:grpSpPr>
          <p:sp>
            <p:nvSpPr>
              <p:cNvPr id="7227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4113" y="821"/>
                <a:ext cx="105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7228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4115" y="895"/>
                <a:ext cx="105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800">
                    <a:solidFill>
                      <a:srgbClr val="CC0000"/>
                    </a:solidFill>
                    <a:latin typeface="Arial" charset="0"/>
                  </a:rPr>
                  <a:t>S</a:t>
                </a:r>
              </a:p>
            </p:txBody>
          </p:sp>
        </p:grpSp>
        <p:grpSp>
          <p:nvGrpSpPr>
            <p:cNvPr id="7203" name="Group 45"/>
            <p:cNvGrpSpPr>
              <a:grpSpLocks noChangeAspect="1"/>
            </p:cNvGrpSpPr>
            <p:nvPr/>
          </p:nvGrpSpPr>
          <p:grpSpPr bwMode="auto">
            <a:xfrm>
              <a:off x="4952" y="1456"/>
              <a:ext cx="258" cy="355"/>
              <a:chOff x="3793" y="659"/>
              <a:chExt cx="344" cy="475"/>
            </a:xfrm>
          </p:grpSpPr>
          <p:sp>
            <p:nvSpPr>
              <p:cNvPr id="7224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4138" y="973"/>
                <a:ext cx="0" cy="162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5" name="Freeform 47"/>
              <p:cNvSpPr>
                <a:spLocks noChangeAspect="1" noChangeArrowheads="1"/>
              </p:cNvSpPr>
              <p:nvPr/>
            </p:nvSpPr>
            <p:spPr bwMode="auto">
              <a:xfrm rot="-300000">
                <a:off x="3795" y="703"/>
                <a:ext cx="349" cy="381"/>
              </a:xfrm>
              <a:custGeom>
                <a:avLst/>
                <a:gdLst>
                  <a:gd name="T0" fmla="*/ 0 w 1544"/>
                  <a:gd name="T1" fmla="*/ 0 h 1683"/>
                  <a:gd name="T2" fmla="*/ 0 w 1544"/>
                  <a:gd name="T3" fmla="*/ 0 h 1683"/>
                  <a:gd name="T4" fmla="*/ 0 w 1544"/>
                  <a:gd name="T5" fmla="*/ 0 h 1683"/>
                  <a:gd name="T6" fmla="*/ 0 w 1544"/>
                  <a:gd name="T7" fmla="*/ 0 h 1683"/>
                  <a:gd name="T8" fmla="*/ 0 w 1544"/>
                  <a:gd name="T9" fmla="*/ 0 h 1683"/>
                  <a:gd name="T10" fmla="*/ 0 w 1544"/>
                  <a:gd name="T11" fmla="*/ 0 h 1683"/>
                  <a:gd name="T12" fmla="*/ 0 w 1544"/>
                  <a:gd name="T13" fmla="*/ 0 h 1683"/>
                  <a:gd name="T14" fmla="*/ 0 w 1544"/>
                  <a:gd name="T15" fmla="*/ 0 h 1683"/>
                  <a:gd name="T16" fmla="*/ 0 w 1544"/>
                  <a:gd name="T17" fmla="*/ 0 h 1683"/>
                  <a:gd name="T18" fmla="*/ 0 w 1544"/>
                  <a:gd name="T19" fmla="*/ 0 h 1683"/>
                  <a:gd name="T20" fmla="*/ 0 w 1544"/>
                  <a:gd name="T21" fmla="*/ 0 h 1683"/>
                  <a:gd name="T22" fmla="*/ 0 w 1544"/>
                  <a:gd name="T23" fmla="*/ 0 h 1683"/>
                  <a:gd name="T24" fmla="*/ 0 w 1544"/>
                  <a:gd name="T25" fmla="*/ 0 h 1683"/>
                  <a:gd name="T26" fmla="*/ 0 w 1544"/>
                  <a:gd name="T27" fmla="*/ 0 h 1683"/>
                  <a:gd name="T28" fmla="*/ 0 w 1544"/>
                  <a:gd name="T29" fmla="*/ 0 h 1683"/>
                  <a:gd name="T30" fmla="*/ 0 w 1544"/>
                  <a:gd name="T31" fmla="*/ 0 h 1683"/>
                  <a:gd name="T32" fmla="*/ 0 w 1544"/>
                  <a:gd name="T33" fmla="*/ 0 h 1683"/>
                  <a:gd name="T34" fmla="*/ 0 w 1544"/>
                  <a:gd name="T35" fmla="*/ 0 h 1683"/>
                  <a:gd name="T36" fmla="*/ 0 w 1544"/>
                  <a:gd name="T37" fmla="*/ 0 h 1683"/>
                  <a:gd name="T38" fmla="*/ 0 w 1544"/>
                  <a:gd name="T39" fmla="*/ 0 h 1683"/>
                  <a:gd name="T40" fmla="*/ 0 w 1544"/>
                  <a:gd name="T41" fmla="*/ 0 h 1683"/>
                  <a:gd name="T42" fmla="*/ 0 w 1544"/>
                  <a:gd name="T43" fmla="*/ 0 h 1683"/>
                  <a:gd name="T44" fmla="*/ 0 w 1544"/>
                  <a:gd name="T45" fmla="*/ 0 h 1683"/>
                  <a:gd name="T46" fmla="*/ 0 w 1544"/>
                  <a:gd name="T47" fmla="*/ 0 h 1683"/>
                  <a:gd name="T48" fmla="*/ 0 w 1544"/>
                  <a:gd name="T49" fmla="*/ 0 h 1683"/>
                  <a:gd name="T50" fmla="*/ 0 w 1544"/>
                  <a:gd name="T51" fmla="*/ 0 h 1683"/>
                  <a:gd name="T52" fmla="*/ 0 w 1544"/>
                  <a:gd name="T53" fmla="*/ 0 h 1683"/>
                  <a:gd name="T54" fmla="*/ 0 w 1544"/>
                  <a:gd name="T55" fmla="*/ 0 h 1683"/>
                  <a:gd name="T56" fmla="*/ 0 w 1544"/>
                  <a:gd name="T57" fmla="*/ 0 h 1683"/>
                  <a:gd name="T58" fmla="*/ 0 w 1544"/>
                  <a:gd name="T59" fmla="*/ 0 h 1683"/>
                  <a:gd name="T60" fmla="*/ 0 w 1544"/>
                  <a:gd name="T61" fmla="*/ 0 h 1683"/>
                  <a:gd name="T62" fmla="*/ 0 w 1544"/>
                  <a:gd name="T63" fmla="*/ 0 h 1683"/>
                  <a:gd name="T64" fmla="*/ 0 w 1544"/>
                  <a:gd name="T65" fmla="*/ 0 h 1683"/>
                  <a:gd name="T66" fmla="*/ 0 w 1544"/>
                  <a:gd name="T67" fmla="*/ 0 h 1683"/>
                  <a:gd name="T68" fmla="*/ 0 w 1544"/>
                  <a:gd name="T69" fmla="*/ 0 h 1683"/>
                  <a:gd name="T70" fmla="*/ 0 w 1544"/>
                  <a:gd name="T71" fmla="*/ 0 h 1683"/>
                  <a:gd name="T72" fmla="*/ 0 w 1544"/>
                  <a:gd name="T73" fmla="*/ 0 h 1683"/>
                  <a:gd name="T74" fmla="*/ 0 w 1544"/>
                  <a:gd name="T75" fmla="*/ 0 h 1683"/>
                  <a:gd name="T76" fmla="*/ 0 w 1544"/>
                  <a:gd name="T77" fmla="*/ 0 h 1683"/>
                  <a:gd name="T78" fmla="*/ 0 w 1544"/>
                  <a:gd name="T79" fmla="*/ 0 h 1683"/>
                  <a:gd name="T80" fmla="*/ 0 w 1544"/>
                  <a:gd name="T81" fmla="*/ 0 h 1683"/>
                  <a:gd name="T82" fmla="*/ 0 w 1544"/>
                  <a:gd name="T83" fmla="*/ 0 h 1683"/>
                  <a:gd name="T84" fmla="*/ 0 w 1544"/>
                  <a:gd name="T85" fmla="*/ 0 h 1683"/>
                  <a:gd name="T86" fmla="*/ 0 w 1544"/>
                  <a:gd name="T87" fmla="*/ 0 h 1683"/>
                  <a:gd name="T88" fmla="*/ 0 w 1544"/>
                  <a:gd name="T89" fmla="*/ 0 h 1683"/>
                  <a:gd name="T90" fmla="*/ 0 w 1544"/>
                  <a:gd name="T91" fmla="*/ 0 h 1683"/>
                  <a:gd name="T92" fmla="*/ 0 w 1544"/>
                  <a:gd name="T93" fmla="*/ 0 h 1683"/>
                  <a:gd name="T94" fmla="*/ 0 w 1544"/>
                  <a:gd name="T95" fmla="*/ 0 h 1683"/>
                  <a:gd name="T96" fmla="*/ 0 w 1544"/>
                  <a:gd name="T97" fmla="*/ 0 h 1683"/>
                  <a:gd name="T98" fmla="*/ 0 w 1544"/>
                  <a:gd name="T99" fmla="*/ 0 h 1683"/>
                  <a:gd name="T100" fmla="*/ 0 w 1544"/>
                  <a:gd name="T101" fmla="*/ 0 h 1683"/>
                  <a:gd name="T102" fmla="*/ 0 w 1544"/>
                  <a:gd name="T103" fmla="*/ 0 h 1683"/>
                  <a:gd name="T104" fmla="*/ 0 w 1544"/>
                  <a:gd name="T105" fmla="*/ 0 h 1683"/>
                  <a:gd name="T106" fmla="*/ 0 w 1544"/>
                  <a:gd name="T107" fmla="*/ 0 h 1683"/>
                  <a:gd name="T108" fmla="*/ 0 w 1544"/>
                  <a:gd name="T109" fmla="*/ 0 h 16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4"/>
                  <a:gd name="T166" fmla="*/ 0 h 1683"/>
                  <a:gd name="T167" fmla="*/ 1544 w 1544"/>
                  <a:gd name="T168" fmla="*/ 1683 h 16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4" h="1683">
                    <a:moveTo>
                      <a:pt x="1543" y="555"/>
                    </a:moveTo>
                    <a:lnTo>
                      <a:pt x="1528" y="516"/>
                    </a:lnTo>
                    <a:lnTo>
                      <a:pt x="1512" y="478"/>
                    </a:lnTo>
                    <a:lnTo>
                      <a:pt x="1494" y="441"/>
                    </a:lnTo>
                    <a:lnTo>
                      <a:pt x="1475" y="405"/>
                    </a:lnTo>
                    <a:lnTo>
                      <a:pt x="1453" y="370"/>
                    </a:lnTo>
                    <a:lnTo>
                      <a:pt x="1430" y="336"/>
                    </a:lnTo>
                    <a:lnTo>
                      <a:pt x="1406" y="303"/>
                    </a:lnTo>
                    <a:lnTo>
                      <a:pt x="1380" y="272"/>
                    </a:lnTo>
                    <a:lnTo>
                      <a:pt x="1353" y="242"/>
                    </a:lnTo>
                    <a:lnTo>
                      <a:pt x="1324" y="213"/>
                    </a:lnTo>
                    <a:lnTo>
                      <a:pt x="1294" y="186"/>
                    </a:lnTo>
                    <a:lnTo>
                      <a:pt x="1262" y="161"/>
                    </a:lnTo>
                    <a:lnTo>
                      <a:pt x="1230" y="137"/>
                    </a:lnTo>
                    <a:lnTo>
                      <a:pt x="1196" y="115"/>
                    </a:lnTo>
                    <a:lnTo>
                      <a:pt x="1162" y="95"/>
                    </a:lnTo>
                    <a:lnTo>
                      <a:pt x="1127" y="77"/>
                    </a:lnTo>
                    <a:lnTo>
                      <a:pt x="1090" y="60"/>
                    </a:lnTo>
                    <a:lnTo>
                      <a:pt x="1053" y="46"/>
                    </a:lnTo>
                    <a:lnTo>
                      <a:pt x="1016" y="33"/>
                    </a:lnTo>
                    <a:lnTo>
                      <a:pt x="978" y="22"/>
                    </a:lnTo>
                    <a:lnTo>
                      <a:pt x="939" y="14"/>
                    </a:lnTo>
                    <a:lnTo>
                      <a:pt x="900" y="7"/>
                    </a:lnTo>
                    <a:lnTo>
                      <a:pt x="861" y="3"/>
                    </a:lnTo>
                    <a:lnTo>
                      <a:pt x="822" y="0"/>
                    </a:lnTo>
                    <a:lnTo>
                      <a:pt x="782" y="0"/>
                    </a:lnTo>
                    <a:lnTo>
                      <a:pt x="743" y="2"/>
                    </a:lnTo>
                    <a:lnTo>
                      <a:pt x="704" y="6"/>
                    </a:lnTo>
                    <a:lnTo>
                      <a:pt x="664" y="11"/>
                    </a:lnTo>
                    <a:lnTo>
                      <a:pt x="626" y="19"/>
                    </a:lnTo>
                    <a:lnTo>
                      <a:pt x="587" y="29"/>
                    </a:lnTo>
                    <a:lnTo>
                      <a:pt x="550" y="41"/>
                    </a:lnTo>
                    <a:lnTo>
                      <a:pt x="512" y="55"/>
                    </a:lnTo>
                    <a:lnTo>
                      <a:pt x="476" y="71"/>
                    </a:lnTo>
                    <a:lnTo>
                      <a:pt x="440" y="88"/>
                    </a:lnTo>
                    <a:lnTo>
                      <a:pt x="405" y="108"/>
                    </a:lnTo>
                    <a:lnTo>
                      <a:pt x="372" y="129"/>
                    </a:lnTo>
                    <a:lnTo>
                      <a:pt x="339" y="152"/>
                    </a:lnTo>
                    <a:lnTo>
                      <a:pt x="307" y="177"/>
                    </a:lnTo>
                    <a:lnTo>
                      <a:pt x="276" y="203"/>
                    </a:lnTo>
                    <a:lnTo>
                      <a:pt x="247" y="231"/>
                    </a:lnTo>
                    <a:lnTo>
                      <a:pt x="219" y="261"/>
                    </a:lnTo>
                    <a:lnTo>
                      <a:pt x="193" y="292"/>
                    </a:lnTo>
                    <a:lnTo>
                      <a:pt x="168" y="324"/>
                    </a:lnTo>
                    <a:lnTo>
                      <a:pt x="144" y="358"/>
                    </a:lnTo>
                    <a:lnTo>
                      <a:pt x="123" y="392"/>
                    </a:lnTo>
                    <a:lnTo>
                      <a:pt x="102" y="428"/>
                    </a:lnTo>
                    <a:lnTo>
                      <a:pt x="84" y="465"/>
                    </a:lnTo>
                    <a:lnTo>
                      <a:pt x="67" y="503"/>
                    </a:lnTo>
                    <a:lnTo>
                      <a:pt x="52" y="541"/>
                    </a:lnTo>
                    <a:lnTo>
                      <a:pt x="39" y="581"/>
                    </a:lnTo>
                    <a:lnTo>
                      <a:pt x="28" y="621"/>
                    </a:lnTo>
                    <a:lnTo>
                      <a:pt x="18" y="661"/>
                    </a:lnTo>
                    <a:lnTo>
                      <a:pt x="11" y="702"/>
                    </a:lnTo>
                    <a:lnTo>
                      <a:pt x="5" y="743"/>
                    </a:lnTo>
                    <a:lnTo>
                      <a:pt x="2" y="785"/>
                    </a:lnTo>
                    <a:lnTo>
                      <a:pt x="0" y="827"/>
                    </a:lnTo>
                    <a:lnTo>
                      <a:pt x="0" y="868"/>
                    </a:lnTo>
                    <a:lnTo>
                      <a:pt x="3" y="910"/>
                    </a:lnTo>
                    <a:lnTo>
                      <a:pt x="7" y="951"/>
                    </a:lnTo>
                    <a:lnTo>
                      <a:pt x="13" y="993"/>
                    </a:lnTo>
                    <a:lnTo>
                      <a:pt x="21" y="1033"/>
                    </a:lnTo>
                    <a:lnTo>
                      <a:pt x="31" y="1074"/>
                    </a:lnTo>
                    <a:lnTo>
                      <a:pt x="43" y="1114"/>
                    </a:lnTo>
                    <a:lnTo>
                      <a:pt x="57" y="1153"/>
                    </a:lnTo>
                    <a:lnTo>
                      <a:pt x="72" y="1191"/>
                    </a:lnTo>
                    <a:lnTo>
                      <a:pt x="89" y="1228"/>
                    </a:lnTo>
                    <a:lnTo>
                      <a:pt x="108" y="1265"/>
                    </a:lnTo>
                    <a:lnTo>
                      <a:pt x="129" y="1300"/>
                    </a:lnTo>
                    <a:lnTo>
                      <a:pt x="151" y="1335"/>
                    </a:lnTo>
                    <a:lnTo>
                      <a:pt x="175" y="1368"/>
                    </a:lnTo>
                    <a:lnTo>
                      <a:pt x="201" y="1400"/>
                    </a:lnTo>
                    <a:lnTo>
                      <a:pt x="228" y="1430"/>
                    </a:lnTo>
                    <a:lnTo>
                      <a:pt x="256" y="1459"/>
                    </a:lnTo>
                    <a:lnTo>
                      <a:pt x="286" y="1487"/>
                    </a:lnTo>
                    <a:lnTo>
                      <a:pt x="317" y="1513"/>
                    </a:lnTo>
                    <a:lnTo>
                      <a:pt x="349" y="1537"/>
                    </a:lnTo>
                    <a:lnTo>
                      <a:pt x="382" y="1560"/>
                    </a:lnTo>
                    <a:lnTo>
                      <a:pt x="416" y="1580"/>
                    </a:lnTo>
                    <a:lnTo>
                      <a:pt x="451" y="1599"/>
                    </a:lnTo>
                    <a:lnTo>
                      <a:pt x="487" y="1616"/>
                    </a:lnTo>
                    <a:lnTo>
                      <a:pt x="524" y="1632"/>
                    </a:lnTo>
                    <a:lnTo>
                      <a:pt x="561" y="1645"/>
                    </a:lnTo>
                    <a:lnTo>
                      <a:pt x="599" y="1656"/>
                    </a:lnTo>
                    <a:lnTo>
                      <a:pt x="638" y="1665"/>
                    </a:lnTo>
                    <a:lnTo>
                      <a:pt x="676" y="1673"/>
                    </a:lnTo>
                    <a:lnTo>
                      <a:pt x="716" y="1678"/>
                    </a:lnTo>
                    <a:lnTo>
                      <a:pt x="755" y="1681"/>
                    </a:lnTo>
                    <a:lnTo>
                      <a:pt x="794" y="1682"/>
                    </a:lnTo>
                    <a:lnTo>
                      <a:pt x="834" y="1681"/>
                    </a:lnTo>
                    <a:lnTo>
                      <a:pt x="873" y="1678"/>
                    </a:lnTo>
                    <a:lnTo>
                      <a:pt x="912" y="1673"/>
                    </a:lnTo>
                    <a:lnTo>
                      <a:pt x="951" y="1666"/>
                    </a:lnTo>
                    <a:lnTo>
                      <a:pt x="989" y="1656"/>
                    </a:lnTo>
                    <a:lnTo>
                      <a:pt x="1027" y="1645"/>
                    </a:lnTo>
                    <a:lnTo>
                      <a:pt x="1065" y="1632"/>
                    </a:lnTo>
                    <a:lnTo>
                      <a:pt x="1102" y="1617"/>
                    </a:lnTo>
                    <a:lnTo>
                      <a:pt x="1138" y="1600"/>
                    </a:lnTo>
                    <a:lnTo>
                      <a:pt x="1173" y="1581"/>
                    </a:lnTo>
                    <a:lnTo>
                      <a:pt x="1207" y="1560"/>
                    </a:lnTo>
                    <a:lnTo>
                      <a:pt x="1240" y="1538"/>
                    </a:lnTo>
                    <a:lnTo>
                      <a:pt x="1272" y="1514"/>
                    </a:lnTo>
                    <a:lnTo>
                      <a:pt x="1303" y="1488"/>
                    </a:lnTo>
                    <a:lnTo>
                      <a:pt x="1333" y="1460"/>
                    </a:lnTo>
                    <a:lnTo>
                      <a:pt x="1361" y="1431"/>
                    </a:lnTo>
                    <a:lnTo>
                      <a:pt x="1388" y="1401"/>
                    </a:lnTo>
                    <a:lnTo>
                      <a:pt x="1414" y="1369"/>
                    </a:lnTo>
                    <a:lnTo>
                      <a:pt x="1438" y="1336"/>
                    </a:lnTo>
                    <a:lnTo>
                      <a:pt x="1460" y="1302"/>
                    </a:lnTo>
                    <a:lnTo>
                      <a:pt x="1481" y="1266"/>
                    </a:lnTo>
                  </a:path>
                </a:pathLst>
              </a:cu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6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4138" y="659"/>
                <a:ext cx="0" cy="163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204" name="Group 49"/>
            <p:cNvGrpSpPr>
              <a:grpSpLocks noChangeAspect="1"/>
            </p:cNvGrpSpPr>
            <p:nvPr/>
          </p:nvGrpSpPr>
          <p:grpSpPr bwMode="auto">
            <a:xfrm>
              <a:off x="4953" y="1808"/>
              <a:ext cx="258" cy="356"/>
              <a:chOff x="3794" y="1130"/>
              <a:chExt cx="344" cy="475"/>
            </a:xfrm>
          </p:grpSpPr>
          <p:sp>
            <p:nvSpPr>
              <p:cNvPr id="7221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4138" y="1444"/>
                <a:ext cx="0" cy="162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2" name="Freeform 51"/>
              <p:cNvSpPr>
                <a:spLocks noChangeAspect="1" noChangeArrowheads="1"/>
              </p:cNvSpPr>
              <p:nvPr/>
            </p:nvSpPr>
            <p:spPr bwMode="auto">
              <a:xfrm rot="-300000">
                <a:off x="3795" y="1174"/>
                <a:ext cx="349" cy="381"/>
              </a:xfrm>
              <a:custGeom>
                <a:avLst/>
                <a:gdLst>
                  <a:gd name="T0" fmla="*/ 0 w 1544"/>
                  <a:gd name="T1" fmla="*/ 0 h 1683"/>
                  <a:gd name="T2" fmla="*/ 0 w 1544"/>
                  <a:gd name="T3" fmla="*/ 0 h 1683"/>
                  <a:gd name="T4" fmla="*/ 0 w 1544"/>
                  <a:gd name="T5" fmla="*/ 0 h 1683"/>
                  <a:gd name="T6" fmla="*/ 0 w 1544"/>
                  <a:gd name="T7" fmla="*/ 0 h 1683"/>
                  <a:gd name="T8" fmla="*/ 0 w 1544"/>
                  <a:gd name="T9" fmla="*/ 0 h 1683"/>
                  <a:gd name="T10" fmla="*/ 0 w 1544"/>
                  <a:gd name="T11" fmla="*/ 0 h 1683"/>
                  <a:gd name="T12" fmla="*/ 0 w 1544"/>
                  <a:gd name="T13" fmla="*/ 0 h 1683"/>
                  <a:gd name="T14" fmla="*/ 0 w 1544"/>
                  <a:gd name="T15" fmla="*/ 0 h 1683"/>
                  <a:gd name="T16" fmla="*/ 0 w 1544"/>
                  <a:gd name="T17" fmla="*/ 0 h 1683"/>
                  <a:gd name="T18" fmla="*/ 0 w 1544"/>
                  <a:gd name="T19" fmla="*/ 0 h 1683"/>
                  <a:gd name="T20" fmla="*/ 0 w 1544"/>
                  <a:gd name="T21" fmla="*/ 0 h 1683"/>
                  <a:gd name="T22" fmla="*/ 0 w 1544"/>
                  <a:gd name="T23" fmla="*/ 0 h 1683"/>
                  <a:gd name="T24" fmla="*/ 0 w 1544"/>
                  <a:gd name="T25" fmla="*/ 0 h 1683"/>
                  <a:gd name="T26" fmla="*/ 0 w 1544"/>
                  <a:gd name="T27" fmla="*/ 0 h 1683"/>
                  <a:gd name="T28" fmla="*/ 0 w 1544"/>
                  <a:gd name="T29" fmla="*/ 0 h 1683"/>
                  <a:gd name="T30" fmla="*/ 0 w 1544"/>
                  <a:gd name="T31" fmla="*/ 0 h 1683"/>
                  <a:gd name="T32" fmla="*/ 0 w 1544"/>
                  <a:gd name="T33" fmla="*/ 0 h 1683"/>
                  <a:gd name="T34" fmla="*/ 0 w 1544"/>
                  <a:gd name="T35" fmla="*/ 0 h 1683"/>
                  <a:gd name="T36" fmla="*/ 0 w 1544"/>
                  <a:gd name="T37" fmla="*/ 0 h 1683"/>
                  <a:gd name="T38" fmla="*/ 0 w 1544"/>
                  <a:gd name="T39" fmla="*/ 0 h 1683"/>
                  <a:gd name="T40" fmla="*/ 0 w 1544"/>
                  <a:gd name="T41" fmla="*/ 0 h 1683"/>
                  <a:gd name="T42" fmla="*/ 0 w 1544"/>
                  <a:gd name="T43" fmla="*/ 0 h 1683"/>
                  <a:gd name="T44" fmla="*/ 0 w 1544"/>
                  <a:gd name="T45" fmla="*/ 0 h 1683"/>
                  <a:gd name="T46" fmla="*/ 0 w 1544"/>
                  <a:gd name="T47" fmla="*/ 0 h 1683"/>
                  <a:gd name="T48" fmla="*/ 0 w 1544"/>
                  <a:gd name="T49" fmla="*/ 0 h 1683"/>
                  <a:gd name="T50" fmla="*/ 0 w 1544"/>
                  <a:gd name="T51" fmla="*/ 0 h 1683"/>
                  <a:gd name="T52" fmla="*/ 0 w 1544"/>
                  <a:gd name="T53" fmla="*/ 0 h 1683"/>
                  <a:gd name="T54" fmla="*/ 0 w 1544"/>
                  <a:gd name="T55" fmla="*/ 0 h 1683"/>
                  <a:gd name="T56" fmla="*/ 0 w 1544"/>
                  <a:gd name="T57" fmla="*/ 0 h 1683"/>
                  <a:gd name="T58" fmla="*/ 0 w 1544"/>
                  <a:gd name="T59" fmla="*/ 0 h 1683"/>
                  <a:gd name="T60" fmla="*/ 0 w 1544"/>
                  <a:gd name="T61" fmla="*/ 0 h 1683"/>
                  <a:gd name="T62" fmla="*/ 0 w 1544"/>
                  <a:gd name="T63" fmla="*/ 0 h 1683"/>
                  <a:gd name="T64" fmla="*/ 0 w 1544"/>
                  <a:gd name="T65" fmla="*/ 0 h 1683"/>
                  <a:gd name="T66" fmla="*/ 0 w 1544"/>
                  <a:gd name="T67" fmla="*/ 0 h 1683"/>
                  <a:gd name="T68" fmla="*/ 0 w 1544"/>
                  <a:gd name="T69" fmla="*/ 0 h 1683"/>
                  <a:gd name="T70" fmla="*/ 0 w 1544"/>
                  <a:gd name="T71" fmla="*/ 0 h 1683"/>
                  <a:gd name="T72" fmla="*/ 0 w 1544"/>
                  <a:gd name="T73" fmla="*/ 0 h 1683"/>
                  <a:gd name="T74" fmla="*/ 0 w 1544"/>
                  <a:gd name="T75" fmla="*/ 0 h 1683"/>
                  <a:gd name="T76" fmla="*/ 0 w 1544"/>
                  <a:gd name="T77" fmla="*/ 0 h 1683"/>
                  <a:gd name="T78" fmla="*/ 0 w 1544"/>
                  <a:gd name="T79" fmla="*/ 0 h 1683"/>
                  <a:gd name="T80" fmla="*/ 0 w 1544"/>
                  <a:gd name="T81" fmla="*/ 0 h 1683"/>
                  <a:gd name="T82" fmla="*/ 0 w 1544"/>
                  <a:gd name="T83" fmla="*/ 0 h 1683"/>
                  <a:gd name="T84" fmla="*/ 0 w 1544"/>
                  <a:gd name="T85" fmla="*/ 0 h 1683"/>
                  <a:gd name="T86" fmla="*/ 0 w 1544"/>
                  <a:gd name="T87" fmla="*/ 0 h 1683"/>
                  <a:gd name="T88" fmla="*/ 0 w 1544"/>
                  <a:gd name="T89" fmla="*/ 0 h 1683"/>
                  <a:gd name="T90" fmla="*/ 0 w 1544"/>
                  <a:gd name="T91" fmla="*/ 0 h 1683"/>
                  <a:gd name="T92" fmla="*/ 0 w 1544"/>
                  <a:gd name="T93" fmla="*/ 0 h 1683"/>
                  <a:gd name="T94" fmla="*/ 0 w 1544"/>
                  <a:gd name="T95" fmla="*/ 0 h 1683"/>
                  <a:gd name="T96" fmla="*/ 0 w 1544"/>
                  <a:gd name="T97" fmla="*/ 0 h 1683"/>
                  <a:gd name="T98" fmla="*/ 0 w 1544"/>
                  <a:gd name="T99" fmla="*/ 0 h 1683"/>
                  <a:gd name="T100" fmla="*/ 0 w 1544"/>
                  <a:gd name="T101" fmla="*/ 0 h 1683"/>
                  <a:gd name="T102" fmla="*/ 0 w 1544"/>
                  <a:gd name="T103" fmla="*/ 0 h 1683"/>
                  <a:gd name="T104" fmla="*/ 0 w 1544"/>
                  <a:gd name="T105" fmla="*/ 0 h 1683"/>
                  <a:gd name="T106" fmla="*/ 0 w 1544"/>
                  <a:gd name="T107" fmla="*/ 0 h 1683"/>
                  <a:gd name="T108" fmla="*/ 0 w 1544"/>
                  <a:gd name="T109" fmla="*/ 0 h 16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4"/>
                  <a:gd name="T166" fmla="*/ 0 h 1683"/>
                  <a:gd name="T167" fmla="*/ 1544 w 1544"/>
                  <a:gd name="T168" fmla="*/ 1683 h 16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4" h="1683">
                    <a:moveTo>
                      <a:pt x="1543" y="555"/>
                    </a:moveTo>
                    <a:lnTo>
                      <a:pt x="1528" y="516"/>
                    </a:lnTo>
                    <a:lnTo>
                      <a:pt x="1512" y="478"/>
                    </a:lnTo>
                    <a:lnTo>
                      <a:pt x="1494" y="441"/>
                    </a:lnTo>
                    <a:lnTo>
                      <a:pt x="1475" y="405"/>
                    </a:lnTo>
                    <a:lnTo>
                      <a:pt x="1453" y="370"/>
                    </a:lnTo>
                    <a:lnTo>
                      <a:pt x="1430" y="336"/>
                    </a:lnTo>
                    <a:lnTo>
                      <a:pt x="1406" y="303"/>
                    </a:lnTo>
                    <a:lnTo>
                      <a:pt x="1380" y="272"/>
                    </a:lnTo>
                    <a:lnTo>
                      <a:pt x="1353" y="242"/>
                    </a:lnTo>
                    <a:lnTo>
                      <a:pt x="1324" y="213"/>
                    </a:lnTo>
                    <a:lnTo>
                      <a:pt x="1294" y="186"/>
                    </a:lnTo>
                    <a:lnTo>
                      <a:pt x="1262" y="161"/>
                    </a:lnTo>
                    <a:lnTo>
                      <a:pt x="1230" y="137"/>
                    </a:lnTo>
                    <a:lnTo>
                      <a:pt x="1196" y="115"/>
                    </a:lnTo>
                    <a:lnTo>
                      <a:pt x="1162" y="95"/>
                    </a:lnTo>
                    <a:lnTo>
                      <a:pt x="1127" y="77"/>
                    </a:lnTo>
                    <a:lnTo>
                      <a:pt x="1090" y="60"/>
                    </a:lnTo>
                    <a:lnTo>
                      <a:pt x="1053" y="46"/>
                    </a:lnTo>
                    <a:lnTo>
                      <a:pt x="1016" y="33"/>
                    </a:lnTo>
                    <a:lnTo>
                      <a:pt x="978" y="22"/>
                    </a:lnTo>
                    <a:lnTo>
                      <a:pt x="939" y="14"/>
                    </a:lnTo>
                    <a:lnTo>
                      <a:pt x="900" y="7"/>
                    </a:lnTo>
                    <a:lnTo>
                      <a:pt x="861" y="3"/>
                    </a:lnTo>
                    <a:lnTo>
                      <a:pt x="822" y="0"/>
                    </a:lnTo>
                    <a:lnTo>
                      <a:pt x="782" y="0"/>
                    </a:lnTo>
                    <a:lnTo>
                      <a:pt x="743" y="2"/>
                    </a:lnTo>
                    <a:lnTo>
                      <a:pt x="704" y="6"/>
                    </a:lnTo>
                    <a:lnTo>
                      <a:pt x="664" y="11"/>
                    </a:lnTo>
                    <a:lnTo>
                      <a:pt x="626" y="19"/>
                    </a:lnTo>
                    <a:lnTo>
                      <a:pt x="587" y="29"/>
                    </a:lnTo>
                    <a:lnTo>
                      <a:pt x="550" y="41"/>
                    </a:lnTo>
                    <a:lnTo>
                      <a:pt x="512" y="55"/>
                    </a:lnTo>
                    <a:lnTo>
                      <a:pt x="476" y="71"/>
                    </a:lnTo>
                    <a:lnTo>
                      <a:pt x="440" y="88"/>
                    </a:lnTo>
                    <a:lnTo>
                      <a:pt x="405" y="108"/>
                    </a:lnTo>
                    <a:lnTo>
                      <a:pt x="372" y="129"/>
                    </a:lnTo>
                    <a:lnTo>
                      <a:pt x="339" y="152"/>
                    </a:lnTo>
                    <a:lnTo>
                      <a:pt x="307" y="177"/>
                    </a:lnTo>
                    <a:lnTo>
                      <a:pt x="276" y="203"/>
                    </a:lnTo>
                    <a:lnTo>
                      <a:pt x="247" y="231"/>
                    </a:lnTo>
                    <a:lnTo>
                      <a:pt x="219" y="261"/>
                    </a:lnTo>
                    <a:lnTo>
                      <a:pt x="193" y="292"/>
                    </a:lnTo>
                    <a:lnTo>
                      <a:pt x="168" y="324"/>
                    </a:lnTo>
                    <a:lnTo>
                      <a:pt x="144" y="358"/>
                    </a:lnTo>
                    <a:lnTo>
                      <a:pt x="123" y="392"/>
                    </a:lnTo>
                    <a:lnTo>
                      <a:pt x="102" y="428"/>
                    </a:lnTo>
                    <a:lnTo>
                      <a:pt x="84" y="465"/>
                    </a:lnTo>
                    <a:lnTo>
                      <a:pt x="67" y="503"/>
                    </a:lnTo>
                    <a:lnTo>
                      <a:pt x="52" y="541"/>
                    </a:lnTo>
                    <a:lnTo>
                      <a:pt x="39" y="581"/>
                    </a:lnTo>
                    <a:lnTo>
                      <a:pt x="28" y="621"/>
                    </a:lnTo>
                    <a:lnTo>
                      <a:pt x="18" y="661"/>
                    </a:lnTo>
                    <a:lnTo>
                      <a:pt x="11" y="702"/>
                    </a:lnTo>
                    <a:lnTo>
                      <a:pt x="5" y="743"/>
                    </a:lnTo>
                    <a:lnTo>
                      <a:pt x="2" y="785"/>
                    </a:lnTo>
                    <a:lnTo>
                      <a:pt x="0" y="827"/>
                    </a:lnTo>
                    <a:lnTo>
                      <a:pt x="0" y="868"/>
                    </a:lnTo>
                    <a:lnTo>
                      <a:pt x="3" y="910"/>
                    </a:lnTo>
                    <a:lnTo>
                      <a:pt x="7" y="951"/>
                    </a:lnTo>
                    <a:lnTo>
                      <a:pt x="13" y="993"/>
                    </a:lnTo>
                    <a:lnTo>
                      <a:pt x="21" y="1033"/>
                    </a:lnTo>
                    <a:lnTo>
                      <a:pt x="31" y="1074"/>
                    </a:lnTo>
                    <a:lnTo>
                      <a:pt x="43" y="1114"/>
                    </a:lnTo>
                    <a:lnTo>
                      <a:pt x="57" y="1153"/>
                    </a:lnTo>
                    <a:lnTo>
                      <a:pt x="72" y="1191"/>
                    </a:lnTo>
                    <a:lnTo>
                      <a:pt x="89" y="1228"/>
                    </a:lnTo>
                    <a:lnTo>
                      <a:pt x="108" y="1265"/>
                    </a:lnTo>
                    <a:lnTo>
                      <a:pt x="129" y="1300"/>
                    </a:lnTo>
                    <a:lnTo>
                      <a:pt x="151" y="1335"/>
                    </a:lnTo>
                    <a:lnTo>
                      <a:pt x="175" y="1368"/>
                    </a:lnTo>
                    <a:lnTo>
                      <a:pt x="201" y="1400"/>
                    </a:lnTo>
                    <a:lnTo>
                      <a:pt x="228" y="1430"/>
                    </a:lnTo>
                    <a:lnTo>
                      <a:pt x="256" y="1459"/>
                    </a:lnTo>
                    <a:lnTo>
                      <a:pt x="286" y="1487"/>
                    </a:lnTo>
                    <a:lnTo>
                      <a:pt x="317" y="1513"/>
                    </a:lnTo>
                    <a:lnTo>
                      <a:pt x="349" y="1537"/>
                    </a:lnTo>
                    <a:lnTo>
                      <a:pt x="382" y="1560"/>
                    </a:lnTo>
                    <a:lnTo>
                      <a:pt x="416" y="1580"/>
                    </a:lnTo>
                    <a:lnTo>
                      <a:pt x="451" y="1599"/>
                    </a:lnTo>
                    <a:lnTo>
                      <a:pt x="487" y="1616"/>
                    </a:lnTo>
                    <a:lnTo>
                      <a:pt x="524" y="1632"/>
                    </a:lnTo>
                    <a:lnTo>
                      <a:pt x="561" y="1645"/>
                    </a:lnTo>
                    <a:lnTo>
                      <a:pt x="599" y="1656"/>
                    </a:lnTo>
                    <a:lnTo>
                      <a:pt x="638" y="1665"/>
                    </a:lnTo>
                    <a:lnTo>
                      <a:pt x="676" y="1673"/>
                    </a:lnTo>
                    <a:lnTo>
                      <a:pt x="716" y="1678"/>
                    </a:lnTo>
                    <a:lnTo>
                      <a:pt x="755" y="1681"/>
                    </a:lnTo>
                    <a:lnTo>
                      <a:pt x="794" y="1682"/>
                    </a:lnTo>
                    <a:lnTo>
                      <a:pt x="834" y="1681"/>
                    </a:lnTo>
                    <a:lnTo>
                      <a:pt x="873" y="1678"/>
                    </a:lnTo>
                    <a:lnTo>
                      <a:pt x="912" y="1673"/>
                    </a:lnTo>
                    <a:lnTo>
                      <a:pt x="951" y="1666"/>
                    </a:lnTo>
                    <a:lnTo>
                      <a:pt x="989" y="1656"/>
                    </a:lnTo>
                    <a:lnTo>
                      <a:pt x="1027" y="1645"/>
                    </a:lnTo>
                    <a:lnTo>
                      <a:pt x="1065" y="1632"/>
                    </a:lnTo>
                    <a:lnTo>
                      <a:pt x="1102" y="1617"/>
                    </a:lnTo>
                    <a:lnTo>
                      <a:pt x="1138" y="1600"/>
                    </a:lnTo>
                    <a:lnTo>
                      <a:pt x="1173" y="1581"/>
                    </a:lnTo>
                    <a:lnTo>
                      <a:pt x="1207" y="1560"/>
                    </a:lnTo>
                    <a:lnTo>
                      <a:pt x="1240" y="1538"/>
                    </a:lnTo>
                    <a:lnTo>
                      <a:pt x="1272" y="1514"/>
                    </a:lnTo>
                    <a:lnTo>
                      <a:pt x="1303" y="1488"/>
                    </a:lnTo>
                    <a:lnTo>
                      <a:pt x="1333" y="1460"/>
                    </a:lnTo>
                    <a:lnTo>
                      <a:pt x="1361" y="1431"/>
                    </a:lnTo>
                    <a:lnTo>
                      <a:pt x="1388" y="1401"/>
                    </a:lnTo>
                    <a:lnTo>
                      <a:pt x="1414" y="1369"/>
                    </a:lnTo>
                    <a:lnTo>
                      <a:pt x="1438" y="1336"/>
                    </a:lnTo>
                    <a:lnTo>
                      <a:pt x="1460" y="1302"/>
                    </a:lnTo>
                    <a:lnTo>
                      <a:pt x="1481" y="1266"/>
                    </a:lnTo>
                  </a:path>
                </a:pathLst>
              </a:cu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3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4138" y="1130"/>
                <a:ext cx="0" cy="163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205" name="Group 53"/>
            <p:cNvGrpSpPr>
              <a:grpSpLocks noChangeAspect="1"/>
            </p:cNvGrpSpPr>
            <p:nvPr/>
          </p:nvGrpSpPr>
          <p:grpSpPr bwMode="auto">
            <a:xfrm>
              <a:off x="4952" y="2164"/>
              <a:ext cx="258" cy="355"/>
              <a:chOff x="3793" y="1605"/>
              <a:chExt cx="344" cy="475"/>
            </a:xfrm>
          </p:grpSpPr>
          <p:sp>
            <p:nvSpPr>
              <p:cNvPr id="7218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4138" y="1919"/>
                <a:ext cx="0" cy="162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9" name="Freeform 55"/>
              <p:cNvSpPr>
                <a:spLocks noChangeAspect="1" noChangeArrowheads="1"/>
              </p:cNvSpPr>
              <p:nvPr/>
            </p:nvSpPr>
            <p:spPr bwMode="auto">
              <a:xfrm rot="-300000">
                <a:off x="3795" y="1649"/>
                <a:ext cx="349" cy="381"/>
              </a:xfrm>
              <a:custGeom>
                <a:avLst/>
                <a:gdLst>
                  <a:gd name="T0" fmla="*/ 0 w 1544"/>
                  <a:gd name="T1" fmla="*/ 0 h 1683"/>
                  <a:gd name="T2" fmla="*/ 0 w 1544"/>
                  <a:gd name="T3" fmla="*/ 0 h 1683"/>
                  <a:gd name="T4" fmla="*/ 0 w 1544"/>
                  <a:gd name="T5" fmla="*/ 0 h 1683"/>
                  <a:gd name="T6" fmla="*/ 0 w 1544"/>
                  <a:gd name="T7" fmla="*/ 0 h 1683"/>
                  <a:gd name="T8" fmla="*/ 0 w 1544"/>
                  <a:gd name="T9" fmla="*/ 0 h 1683"/>
                  <a:gd name="T10" fmla="*/ 0 w 1544"/>
                  <a:gd name="T11" fmla="*/ 0 h 1683"/>
                  <a:gd name="T12" fmla="*/ 0 w 1544"/>
                  <a:gd name="T13" fmla="*/ 0 h 1683"/>
                  <a:gd name="T14" fmla="*/ 0 w 1544"/>
                  <a:gd name="T15" fmla="*/ 0 h 1683"/>
                  <a:gd name="T16" fmla="*/ 0 w 1544"/>
                  <a:gd name="T17" fmla="*/ 0 h 1683"/>
                  <a:gd name="T18" fmla="*/ 0 w 1544"/>
                  <a:gd name="T19" fmla="*/ 0 h 1683"/>
                  <a:gd name="T20" fmla="*/ 0 w 1544"/>
                  <a:gd name="T21" fmla="*/ 0 h 1683"/>
                  <a:gd name="T22" fmla="*/ 0 w 1544"/>
                  <a:gd name="T23" fmla="*/ 0 h 1683"/>
                  <a:gd name="T24" fmla="*/ 0 w 1544"/>
                  <a:gd name="T25" fmla="*/ 0 h 1683"/>
                  <a:gd name="T26" fmla="*/ 0 w 1544"/>
                  <a:gd name="T27" fmla="*/ 0 h 1683"/>
                  <a:gd name="T28" fmla="*/ 0 w 1544"/>
                  <a:gd name="T29" fmla="*/ 0 h 1683"/>
                  <a:gd name="T30" fmla="*/ 0 w 1544"/>
                  <a:gd name="T31" fmla="*/ 0 h 1683"/>
                  <a:gd name="T32" fmla="*/ 0 w 1544"/>
                  <a:gd name="T33" fmla="*/ 0 h 1683"/>
                  <a:gd name="T34" fmla="*/ 0 w 1544"/>
                  <a:gd name="T35" fmla="*/ 0 h 1683"/>
                  <a:gd name="T36" fmla="*/ 0 w 1544"/>
                  <a:gd name="T37" fmla="*/ 0 h 1683"/>
                  <a:gd name="T38" fmla="*/ 0 w 1544"/>
                  <a:gd name="T39" fmla="*/ 0 h 1683"/>
                  <a:gd name="T40" fmla="*/ 0 w 1544"/>
                  <a:gd name="T41" fmla="*/ 0 h 1683"/>
                  <a:gd name="T42" fmla="*/ 0 w 1544"/>
                  <a:gd name="T43" fmla="*/ 0 h 1683"/>
                  <a:gd name="T44" fmla="*/ 0 w 1544"/>
                  <a:gd name="T45" fmla="*/ 0 h 1683"/>
                  <a:gd name="T46" fmla="*/ 0 w 1544"/>
                  <a:gd name="T47" fmla="*/ 0 h 1683"/>
                  <a:gd name="T48" fmla="*/ 0 w 1544"/>
                  <a:gd name="T49" fmla="*/ 0 h 1683"/>
                  <a:gd name="T50" fmla="*/ 0 w 1544"/>
                  <a:gd name="T51" fmla="*/ 0 h 1683"/>
                  <a:gd name="T52" fmla="*/ 0 w 1544"/>
                  <a:gd name="T53" fmla="*/ 0 h 1683"/>
                  <a:gd name="T54" fmla="*/ 0 w 1544"/>
                  <a:gd name="T55" fmla="*/ 0 h 1683"/>
                  <a:gd name="T56" fmla="*/ 0 w 1544"/>
                  <a:gd name="T57" fmla="*/ 0 h 1683"/>
                  <a:gd name="T58" fmla="*/ 0 w 1544"/>
                  <a:gd name="T59" fmla="*/ 0 h 1683"/>
                  <a:gd name="T60" fmla="*/ 0 w 1544"/>
                  <a:gd name="T61" fmla="*/ 0 h 1683"/>
                  <a:gd name="T62" fmla="*/ 0 w 1544"/>
                  <a:gd name="T63" fmla="*/ 0 h 1683"/>
                  <a:gd name="T64" fmla="*/ 0 w 1544"/>
                  <a:gd name="T65" fmla="*/ 0 h 1683"/>
                  <a:gd name="T66" fmla="*/ 0 w 1544"/>
                  <a:gd name="T67" fmla="*/ 0 h 1683"/>
                  <a:gd name="T68" fmla="*/ 0 w 1544"/>
                  <a:gd name="T69" fmla="*/ 0 h 1683"/>
                  <a:gd name="T70" fmla="*/ 0 w 1544"/>
                  <a:gd name="T71" fmla="*/ 0 h 1683"/>
                  <a:gd name="T72" fmla="*/ 0 w 1544"/>
                  <a:gd name="T73" fmla="*/ 0 h 1683"/>
                  <a:gd name="T74" fmla="*/ 0 w 1544"/>
                  <a:gd name="T75" fmla="*/ 0 h 1683"/>
                  <a:gd name="T76" fmla="*/ 0 w 1544"/>
                  <a:gd name="T77" fmla="*/ 0 h 1683"/>
                  <a:gd name="T78" fmla="*/ 0 w 1544"/>
                  <a:gd name="T79" fmla="*/ 0 h 1683"/>
                  <a:gd name="T80" fmla="*/ 0 w 1544"/>
                  <a:gd name="T81" fmla="*/ 0 h 1683"/>
                  <a:gd name="T82" fmla="*/ 0 w 1544"/>
                  <a:gd name="T83" fmla="*/ 0 h 1683"/>
                  <a:gd name="T84" fmla="*/ 0 w 1544"/>
                  <a:gd name="T85" fmla="*/ 0 h 1683"/>
                  <a:gd name="T86" fmla="*/ 0 w 1544"/>
                  <a:gd name="T87" fmla="*/ 0 h 1683"/>
                  <a:gd name="T88" fmla="*/ 0 w 1544"/>
                  <a:gd name="T89" fmla="*/ 0 h 1683"/>
                  <a:gd name="T90" fmla="*/ 0 w 1544"/>
                  <a:gd name="T91" fmla="*/ 0 h 1683"/>
                  <a:gd name="T92" fmla="*/ 0 w 1544"/>
                  <a:gd name="T93" fmla="*/ 0 h 1683"/>
                  <a:gd name="T94" fmla="*/ 0 w 1544"/>
                  <a:gd name="T95" fmla="*/ 0 h 1683"/>
                  <a:gd name="T96" fmla="*/ 0 w 1544"/>
                  <a:gd name="T97" fmla="*/ 0 h 1683"/>
                  <a:gd name="T98" fmla="*/ 0 w 1544"/>
                  <a:gd name="T99" fmla="*/ 0 h 1683"/>
                  <a:gd name="T100" fmla="*/ 0 w 1544"/>
                  <a:gd name="T101" fmla="*/ 0 h 1683"/>
                  <a:gd name="T102" fmla="*/ 0 w 1544"/>
                  <a:gd name="T103" fmla="*/ 0 h 1683"/>
                  <a:gd name="T104" fmla="*/ 0 w 1544"/>
                  <a:gd name="T105" fmla="*/ 0 h 1683"/>
                  <a:gd name="T106" fmla="*/ 0 w 1544"/>
                  <a:gd name="T107" fmla="*/ 0 h 1683"/>
                  <a:gd name="T108" fmla="*/ 0 w 1544"/>
                  <a:gd name="T109" fmla="*/ 0 h 16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4"/>
                  <a:gd name="T166" fmla="*/ 0 h 1683"/>
                  <a:gd name="T167" fmla="*/ 1544 w 1544"/>
                  <a:gd name="T168" fmla="*/ 1683 h 16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4" h="1683">
                    <a:moveTo>
                      <a:pt x="1543" y="555"/>
                    </a:moveTo>
                    <a:lnTo>
                      <a:pt x="1528" y="516"/>
                    </a:lnTo>
                    <a:lnTo>
                      <a:pt x="1512" y="478"/>
                    </a:lnTo>
                    <a:lnTo>
                      <a:pt x="1494" y="441"/>
                    </a:lnTo>
                    <a:lnTo>
                      <a:pt x="1475" y="405"/>
                    </a:lnTo>
                    <a:lnTo>
                      <a:pt x="1453" y="370"/>
                    </a:lnTo>
                    <a:lnTo>
                      <a:pt x="1430" y="336"/>
                    </a:lnTo>
                    <a:lnTo>
                      <a:pt x="1406" y="303"/>
                    </a:lnTo>
                    <a:lnTo>
                      <a:pt x="1380" y="272"/>
                    </a:lnTo>
                    <a:lnTo>
                      <a:pt x="1353" y="242"/>
                    </a:lnTo>
                    <a:lnTo>
                      <a:pt x="1324" y="213"/>
                    </a:lnTo>
                    <a:lnTo>
                      <a:pt x="1294" y="186"/>
                    </a:lnTo>
                    <a:lnTo>
                      <a:pt x="1262" y="161"/>
                    </a:lnTo>
                    <a:lnTo>
                      <a:pt x="1230" y="137"/>
                    </a:lnTo>
                    <a:lnTo>
                      <a:pt x="1196" y="115"/>
                    </a:lnTo>
                    <a:lnTo>
                      <a:pt x="1162" y="95"/>
                    </a:lnTo>
                    <a:lnTo>
                      <a:pt x="1127" y="77"/>
                    </a:lnTo>
                    <a:lnTo>
                      <a:pt x="1090" y="60"/>
                    </a:lnTo>
                    <a:lnTo>
                      <a:pt x="1053" y="46"/>
                    </a:lnTo>
                    <a:lnTo>
                      <a:pt x="1016" y="33"/>
                    </a:lnTo>
                    <a:lnTo>
                      <a:pt x="978" y="22"/>
                    </a:lnTo>
                    <a:lnTo>
                      <a:pt x="939" y="14"/>
                    </a:lnTo>
                    <a:lnTo>
                      <a:pt x="900" y="7"/>
                    </a:lnTo>
                    <a:lnTo>
                      <a:pt x="861" y="3"/>
                    </a:lnTo>
                    <a:lnTo>
                      <a:pt x="822" y="0"/>
                    </a:lnTo>
                    <a:lnTo>
                      <a:pt x="782" y="0"/>
                    </a:lnTo>
                    <a:lnTo>
                      <a:pt x="743" y="2"/>
                    </a:lnTo>
                    <a:lnTo>
                      <a:pt x="704" y="6"/>
                    </a:lnTo>
                    <a:lnTo>
                      <a:pt x="664" y="11"/>
                    </a:lnTo>
                    <a:lnTo>
                      <a:pt x="626" y="19"/>
                    </a:lnTo>
                    <a:lnTo>
                      <a:pt x="587" y="29"/>
                    </a:lnTo>
                    <a:lnTo>
                      <a:pt x="550" y="41"/>
                    </a:lnTo>
                    <a:lnTo>
                      <a:pt x="512" y="55"/>
                    </a:lnTo>
                    <a:lnTo>
                      <a:pt x="476" y="71"/>
                    </a:lnTo>
                    <a:lnTo>
                      <a:pt x="440" y="88"/>
                    </a:lnTo>
                    <a:lnTo>
                      <a:pt x="405" y="108"/>
                    </a:lnTo>
                    <a:lnTo>
                      <a:pt x="372" y="129"/>
                    </a:lnTo>
                    <a:lnTo>
                      <a:pt x="339" y="152"/>
                    </a:lnTo>
                    <a:lnTo>
                      <a:pt x="307" y="177"/>
                    </a:lnTo>
                    <a:lnTo>
                      <a:pt x="276" y="203"/>
                    </a:lnTo>
                    <a:lnTo>
                      <a:pt x="247" y="231"/>
                    </a:lnTo>
                    <a:lnTo>
                      <a:pt x="219" y="261"/>
                    </a:lnTo>
                    <a:lnTo>
                      <a:pt x="193" y="292"/>
                    </a:lnTo>
                    <a:lnTo>
                      <a:pt x="168" y="324"/>
                    </a:lnTo>
                    <a:lnTo>
                      <a:pt x="144" y="358"/>
                    </a:lnTo>
                    <a:lnTo>
                      <a:pt x="123" y="392"/>
                    </a:lnTo>
                    <a:lnTo>
                      <a:pt x="102" y="428"/>
                    </a:lnTo>
                    <a:lnTo>
                      <a:pt x="84" y="465"/>
                    </a:lnTo>
                    <a:lnTo>
                      <a:pt x="67" y="503"/>
                    </a:lnTo>
                    <a:lnTo>
                      <a:pt x="52" y="541"/>
                    </a:lnTo>
                    <a:lnTo>
                      <a:pt x="39" y="581"/>
                    </a:lnTo>
                    <a:lnTo>
                      <a:pt x="28" y="621"/>
                    </a:lnTo>
                    <a:lnTo>
                      <a:pt x="18" y="661"/>
                    </a:lnTo>
                    <a:lnTo>
                      <a:pt x="11" y="702"/>
                    </a:lnTo>
                    <a:lnTo>
                      <a:pt x="5" y="743"/>
                    </a:lnTo>
                    <a:lnTo>
                      <a:pt x="2" y="785"/>
                    </a:lnTo>
                    <a:lnTo>
                      <a:pt x="0" y="827"/>
                    </a:lnTo>
                    <a:lnTo>
                      <a:pt x="0" y="868"/>
                    </a:lnTo>
                    <a:lnTo>
                      <a:pt x="3" y="910"/>
                    </a:lnTo>
                    <a:lnTo>
                      <a:pt x="7" y="951"/>
                    </a:lnTo>
                    <a:lnTo>
                      <a:pt x="13" y="993"/>
                    </a:lnTo>
                    <a:lnTo>
                      <a:pt x="21" y="1033"/>
                    </a:lnTo>
                    <a:lnTo>
                      <a:pt x="31" y="1074"/>
                    </a:lnTo>
                    <a:lnTo>
                      <a:pt x="43" y="1114"/>
                    </a:lnTo>
                    <a:lnTo>
                      <a:pt x="57" y="1153"/>
                    </a:lnTo>
                    <a:lnTo>
                      <a:pt x="72" y="1191"/>
                    </a:lnTo>
                    <a:lnTo>
                      <a:pt x="89" y="1228"/>
                    </a:lnTo>
                    <a:lnTo>
                      <a:pt x="108" y="1265"/>
                    </a:lnTo>
                    <a:lnTo>
                      <a:pt x="129" y="1300"/>
                    </a:lnTo>
                    <a:lnTo>
                      <a:pt x="151" y="1335"/>
                    </a:lnTo>
                    <a:lnTo>
                      <a:pt x="175" y="1368"/>
                    </a:lnTo>
                    <a:lnTo>
                      <a:pt x="201" y="1400"/>
                    </a:lnTo>
                    <a:lnTo>
                      <a:pt x="228" y="1430"/>
                    </a:lnTo>
                    <a:lnTo>
                      <a:pt x="256" y="1459"/>
                    </a:lnTo>
                    <a:lnTo>
                      <a:pt x="286" y="1487"/>
                    </a:lnTo>
                    <a:lnTo>
                      <a:pt x="317" y="1513"/>
                    </a:lnTo>
                    <a:lnTo>
                      <a:pt x="349" y="1537"/>
                    </a:lnTo>
                    <a:lnTo>
                      <a:pt x="382" y="1560"/>
                    </a:lnTo>
                    <a:lnTo>
                      <a:pt x="416" y="1580"/>
                    </a:lnTo>
                    <a:lnTo>
                      <a:pt x="451" y="1599"/>
                    </a:lnTo>
                    <a:lnTo>
                      <a:pt x="487" y="1616"/>
                    </a:lnTo>
                    <a:lnTo>
                      <a:pt x="524" y="1632"/>
                    </a:lnTo>
                    <a:lnTo>
                      <a:pt x="561" y="1645"/>
                    </a:lnTo>
                    <a:lnTo>
                      <a:pt x="599" y="1656"/>
                    </a:lnTo>
                    <a:lnTo>
                      <a:pt x="638" y="1665"/>
                    </a:lnTo>
                    <a:lnTo>
                      <a:pt x="676" y="1673"/>
                    </a:lnTo>
                    <a:lnTo>
                      <a:pt x="716" y="1678"/>
                    </a:lnTo>
                    <a:lnTo>
                      <a:pt x="755" y="1681"/>
                    </a:lnTo>
                    <a:lnTo>
                      <a:pt x="794" y="1682"/>
                    </a:lnTo>
                    <a:lnTo>
                      <a:pt x="834" y="1681"/>
                    </a:lnTo>
                    <a:lnTo>
                      <a:pt x="873" y="1678"/>
                    </a:lnTo>
                    <a:lnTo>
                      <a:pt x="912" y="1673"/>
                    </a:lnTo>
                    <a:lnTo>
                      <a:pt x="951" y="1666"/>
                    </a:lnTo>
                    <a:lnTo>
                      <a:pt x="989" y="1656"/>
                    </a:lnTo>
                    <a:lnTo>
                      <a:pt x="1027" y="1645"/>
                    </a:lnTo>
                    <a:lnTo>
                      <a:pt x="1065" y="1632"/>
                    </a:lnTo>
                    <a:lnTo>
                      <a:pt x="1102" y="1617"/>
                    </a:lnTo>
                    <a:lnTo>
                      <a:pt x="1138" y="1600"/>
                    </a:lnTo>
                    <a:lnTo>
                      <a:pt x="1173" y="1581"/>
                    </a:lnTo>
                    <a:lnTo>
                      <a:pt x="1207" y="1560"/>
                    </a:lnTo>
                    <a:lnTo>
                      <a:pt x="1240" y="1538"/>
                    </a:lnTo>
                    <a:lnTo>
                      <a:pt x="1272" y="1514"/>
                    </a:lnTo>
                    <a:lnTo>
                      <a:pt x="1303" y="1488"/>
                    </a:lnTo>
                    <a:lnTo>
                      <a:pt x="1333" y="1460"/>
                    </a:lnTo>
                    <a:lnTo>
                      <a:pt x="1361" y="1431"/>
                    </a:lnTo>
                    <a:lnTo>
                      <a:pt x="1388" y="1401"/>
                    </a:lnTo>
                    <a:lnTo>
                      <a:pt x="1414" y="1369"/>
                    </a:lnTo>
                    <a:lnTo>
                      <a:pt x="1438" y="1336"/>
                    </a:lnTo>
                    <a:lnTo>
                      <a:pt x="1460" y="1302"/>
                    </a:lnTo>
                    <a:lnTo>
                      <a:pt x="1481" y="1266"/>
                    </a:lnTo>
                  </a:path>
                </a:pathLst>
              </a:cu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20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4138" y="1605"/>
                <a:ext cx="0" cy="163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206" name="Group 57"/>
            <p:cNvGrpSpPr>
              <a:grpSpLocks noChangeAspect="1"/>
            </p:cNvGrpSpPr>
            <p:nvPr/>
          </p:nvGrpSpPr>
          <p:grpSpPr bwMode="auto">
            <a:xfrm>
              <a:off x="4953" y="2520"/>
              <a:ext cx="258" cy="355"/>
              <a:chOff x="3794" y="2081"/>
              <a:chExt cx="344" cy="475"/>
            </a:xfrm>
          </p:grpSpPr>
          <p:sp>
            <p:nvSpPr>
              <p:cNvPr id="7215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4138" y="2395"/>
                <a:ext cx="0" cy="163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6" name="Freeform 59"/>
              <p:cNvSpPr>
                <a:spLocks noChangeAspect="1" noChangeArrowheads="1"/>
              </p:cNvSpPr>
              <p:nvPr/>
            </p:nvSpPr>
            <p:spPr bwMode="auto">
              <a:xfrm rot="-300000">
                <a:off x="3795" y="2125"/>
                <a:ext cx="349" cy="381"/>
              </a:xfrm>
              <a:custGeom>
                <a:avLst/>
                <a:gdLst>
                  <a:gd name="T0" fmla="*/ 0 w 1544"/>
                  <a:gd name="T1" fmla="*/ 0 h 1683"/>
                  <a:gd name="T2" fmla="*/ 0 w 1544"/>
                  <a:gd name="T3" fmla="*/ 0 h 1683"/>
                  <a:gd name="T4" fmla="*/ 0 w 1544"/>
                  <a:gd name="T5" fmla="*/ 0 h 1683"/>
                  <a:gd name="T6" fmla="*/ 0 w 1544"/>
                  <a:gd name="T7" fmla="*/ 0 h 1683"/>
                  <a:gd name="T8" fmla="*/ 0 w 1544"/>
                  <a:gd name="T9" fmla="*/ 0 h 1683"/>
                  <a:gd name="T10" fmla="*/ 0 w 1544"/>
                  <a:gd name="T11" fmla="*/ 0 h 1683"/>
                  <a:gd name="T12" fmla="*/ 0 w 1544"/>
                  <a:gd name="T13" fmla="*/ 0 h 1683"/>
                  <a:gd name="T14" fmla="*/ 0 w 1544"/>
                  <a:gd name="T15" fmla="*/ 0 h 1683"/>
                  <a:gd name="T16" fmla="*/ 0 w 1544"/>
                  <a:gd name="T17" fmla="*/ 0 h 1683"/>
                  <a:gd name="T18" fmla="*/ 0 w 1544"/>
                  <a:gd name="T19" fmla="*/ 0 h 1683"/>
                  <a:gd name="T20" fmla="*/ 0 w 1544"/>
                  <a:gd name="T21" fmla="*/ 0 h 1683"/>
                  <a:gd name="T22" fmla="*/ 0 w 1544"/>
                  <a:gd name="T23" fmla="*/ 0 h 1683"/>
                  <a:gd name="T24" fmla="*/ 0 w 1544"/>
                  <a:gd name="T25" fmla="*/ 0 h 1683"/>
                  <a:gd name="T26" fmla="*/ 0 w 1544"/>
                  <a:gd name="T27" fmla="*/ 0 h 1683"/>
                  <a:gd name="T28" fmla="*/ 0 w 1544"/>
                  <a:gd name="T29" fmla="*/ 0 h 1683"/>
                  <a:gd name="T30" fmla="*/ 0 w 1544"/>
                  <a:gd name="T31" fmla="*/ 0 h 1683"/>
                  <a:gd name="T32" fmla="*/ 0 w 1544"/>
                  <a:gd name="T33" fmla="*/ 0 h 1683"/>
                  <a:gd name="T34" fmla="*/ 0 w 1544"/>
                  <a:gd name="T35" fmla="*/ 0 h 1683"/>
                  <a:gd name="T36" fmla="*/ 0 w 1544"/>
                  <a:gd name="T37" fmla="*/ 0 h 1683"/>
                  <a:gd name="T38" fmla="*/ 0 w 1544"/>
                  <a:gd name="T39" fmla="*/ 0 h 1683"/>
                  <a:gd name="T40" fmla="*/ 0 w 1544"/>
                  <a:gd name="T41" fmla="*/ 0 h 1683"/>
                  <a:gd name="T42" fmla="*/ 0 w 1544"/>
                  <a:gd name="T43" fmla="*/ 0 h 1683"/>
                  <a:gd name="T44" fmla="*/ 0 w 1544"/>
                  <a:gd name="T45" fmla="*/ 0 h 1683"/>
                  <a:gd name="T46" fmla="*/ 0 w 1544"/>
                  <a:gd name="T47" fmla="*/ 0 h 1683"/>
                  <a:gd name="T48" fmla="*/ 0 w 1544"/>
                  <a:gd name="T49" fmla="*/ 0 h 1683"/>
                  <a:gd name="T50" fmla="*/ 0 w 1544"/>
                  <a:gd name="T51" fmla="*/ 0 h 1683"/>
                  <a:gd name="T52" fmla="*/ 0 w 1544"/>
                  <a:gd name="T53" fmla="*/ 0 h 1683"/>
                  <a:gd name="T54" fmla="*/ 0 w 1544"/>
                  <a:gd name="T55" fmla="*/ 0 h 1683"/>
                  <a:gd name="T56" fmla="*/ 0 w 1544"/>
                  <a:gd name="T57" fmla="*/ 0 h 1683"/>
                  <a:gd name="T58" fmla="*/ 0 w 1544"/>
                  <a:gd name="T59" fmla="*/ 0 h 1683"/>
                  <a:gd name="T60" fmla="*/ 0 w 1544"/>
                  <a:gd name="T61" fmla="*/ 0 h 1683"/>
                  <a:gd name="T62" fmla="*/ 0 w 1544"/>
                  <a:gd name="T63" fmla="*/ 0 h 1683"/>
                  <a:gd name="T64" fmla="*/ 0 w 1544"/>
                  <a:gd name="T65" fmla="*/ 0 h 1683"/>
                  <a:gd name="T66" fmla="*/ 0 w 1544"/>
                  <a:gd name="T67" fmla="*/ 0 h 1683"/>
                  <a:gd name="T68" fmla="*/ 0 w 1544"/>
                  <a:gd name="T69" fmla="*/ 0 h 1683"/>
                  <a:gd name="T70" fmla="*/ 0 w 1544"/>
                  <a:gd name="T71" fmla="*/ 0 h 1683"/>
                  <a:gd name="T72" fmla="*/ 0 w 1544"/>
                  <a:gd name="T73" fmla="*/ 0 h 1683"/>
                  <a:gd name="T74" fmla="*/ 0 w 1544"/>
                  <a:gd name="T75" fmla="*/ 0 h 1683"/>
                  <a:gd name="T76" fmla="*/ 0 w 1544"/>
                  <a:gd name="T77" fmla="*/ 0 h 1683"/>
                  <a:gd name="T78" fmla="*/ 0 w 1544"/>
                  <a:gd name="T79" fmla="*/ 0 h 1683"/>
                  <a:gd name="T80" fmla="*/ 0 w 1544"/>
                  <a:gd name="T81" fmla="*/ 0 h 1683"/>
                  <a:gd name="T82" fmla="*/ 0 w 1544"/>
                  <a:gd name="T83" fmla="*/ 0 h 1683"/>
                  <a:gd name="T84" fmla="*/ 0 w 1544"/>
                  <a:gd name="T85" fmla="*/ 0 h 1683"/>
                  <a:gd name="T86" fmla="*/ 0 w 1544"/>
                  <a:gd name="T87" fmla="*/ 0 h 1683"/>
                  <a:gd name="T88" fmla="*/ 0 w 1544"/>
                  <a:gd name="T89" fmla="*/ 0 h 1683"/>
                  <a:gd name="T90" fmla="*/ 0 w 1544"/>
                  <a:gd name="T91" fmla="*/ 0 h 1683"/>
                  <a:gd name="T92" fmla="*/ 0 w 1544"/>
                  <a:gd name="T93" fmla="*/ 0 h 1683"/>
                  <a:gd name="T94" fmla="*/ 0 w 1544"/>
                  <a:gd name="T95" fmla="*/ 0 h 1683"/>
                  <a:gd name="T96" fmla="*/ 0 w 1544"/>
                  <a:gd name="T97" fmla="*/ 0 h 1683"/>
                  <a:gd name="T98" fmla="*/ 0 w 1544"/>
                  <a:gd name="T99" fmla="*/ 0 h 1683"/>
                  <a:gd name="T100" fmla="*/ 0 w 1544"/>
                  <a:gd name="T101" fmla="*/ 0 h 1683"/>
                  <a:gd name="T102" fmla="*/ 0 w 1544"/>
                  <a:gd name="T103" fmla="*/ 0 h 1683"/>
                  <a:gd name="T104" fmla="*/ 0 w 1544"/>
                  <a:gd name="T105" fmla="*/ 0 h 1683"/>
                  <a:gd name="T106" fmla="*/ 0 w 1544"/>
                  <a:gd name="T107" fmla="*/ 0 h 1683"/>
                  <a:gd name="T108" fmla="*/ 0 w 1544"/>
                  <a:gd name="T109" fmla="*/ 0 h 16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4"/>
                  <a:gd name="T166" fmla="*/ 0 h 1683"/>
                  <a:gd name="T167" fmla="*/ 1544 w 1544"/>
                  <a:gd name="T168" fmla="*/ 1683 h 16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4" h="1683">
                    <a:moveTo>
                      <a:pt x="1543" y="555"/>
                    </a:moveTo>
                    <a:lnTo>
                      <a:pt x="1528" y="516"/>
                    </a:lnTo>
                    <a:lnTo>
                      <a:pt x="1512" y="478"/>
                    </a:lnTo>
                    <a:lnTo>
                      <a:pt x="1494" y="441"/>
                    </a:lnTo>
                    <a:lnTo>
                      <a:pt x="1475" y="405"/>
                    </a:lnTo>
                    <a:lnTo>
                      <a:pt x="1453" y="370"/>
                    </a:lnTo>
                    <a:lnTo>
                      <a:pt x="1430" y="336"/>
                    </a:lnTo>
                    <a:lnTo>
                      <a:pt x="1406" y="303"/>
                    </a:lnTo>
                    <a:lnTo>
                      <a:pt x="1380" y="272"/>
                    </a:lnTo>
                    <a:lnTo>
                      <a:pt x="1353" y="242"/>
                    </a:lnTo>
                    <a:lnTo>
                      <a:pt x="1324" y="213"/>
                    </a:lnTo>
                    <a:lnTo>
                      <a:pt x="1294" y="186"/>
                    </a:lnTo>
                    <a:lnTo>
                      <a:pt x="1262" y="161"/>
                    </a:lnTo>
                    <a:lnTo>
                      <a:pt x="1230" y="137"/>
                    </a:lnTo>
                    <a:lnTo>
                      <a:pt x="1196" y="115"/>
                    </a:lnTo>
                    <a:lnTo>
                      <a:pt x="1162" y="95"/>
                    </a:lnTo>
                    <a:lnTo>
                      <a:pt x="1127" y="77"/>
                    </a:lnTo>
                    <a:lnTo>
                      <a:pt x="1090" y="60"/>
                    </a:lnTo>
                    <a:lnTo>
                      <a:pt x="1053" y="46"/>
                    </a:lnTo>
                    <a:lnTo>
                      <a:pt x="1016" y="33"/>
                    </a:lnTo>
                    <a:lnTo>
                      <a:pt x="978" y="22"/>
                    </a:lnTo>
                    <a:lnTo>
                      <a:pt x="939" y="14"/>
                    </a:lnTo>
                    <a:lnTo>
                      <a:pt x="900" y="7"/>
                    </a:lnTo>
                    <a:lnTo>
                      <a:pt x="861" y="3"/>
                    </a:lnTo>
                    <a:lnTo>
                      <a:pt x="822" y="0"/>
                    </a:lnTo>
                    <a:lnTo>
                      <a:pt x="782" y="0"/>
                    </a:lnTo>
                    <a:lnTo>
                      <a:pt x="743" y="2"/>
                    </a:lnTo>
                    <a:lnTo>
                      <a:pt x="704" y="6"/>
                    </a:lnTo>
                    <a:lnTo>
                      <a:pt x="664" y="11"/>
                    </a:lnTo>
                    <a:lnTo>
                      <a:pt x="626" y="19"/>
                    </a:lnTo>
                    <a:lnTo>
                      <a:pt x="587" y="29"/>
                    </a:lnTo>
                    <a:lnTo>
                      <a:pt x="550" y="41"/>
                    </a:lnTo>
                    <a:lnTo>
                      <a:pt x="512" y="55"/>
                    </a:lnTo>
                    <a:lnTo>
                      <a:pt x="476" y="71"/>
                    </a:lnTo>
                    <a:lnTo>
                      <a:pt x="440" y="88"/>
                    </a:lnTo>
                    <a:lnTo>
                      <a:pt x="405" y="108"/>
                    </a:lnTo>
                    <a:lnTo>
                      <a:pt x="372" y="129"/>
                    </a:lnTo>
                    <a:lnTo>
                      <a:pt x="339" y="152"/>
                    </a:lnTo>
                    <a:lnTo>
                      <a:pt x="307" y="177"/>
                    </a:lnTo>
                    <a:lnTo>
                      <a:pt x="276" y="203"/>
                    </a:lnTo>
                    <a:lnTo>
                      <a:pt x="247" y="231"/>
                    </a:lnTo>
                    <a:lnTo>
                      <a:pt x="219" y="261"/>
                    </a:lnTo>
                    <a:lnTo>
                      <a:pt x="193" y="292"/>
                    </a:lnTo>
                    <a:lnTo>
                      <a:pt x="168" y="324"/>
                    </a:lnTo>
                    <a:lnTo>
                      <a:pt x="144" y="358"/>
                    </a:lnTo>
                    <a:lnTo>
                      <a:pt x="123" y="392"/>
                    </a:lnTo>
                    <a:lnTo>
                      <a:pt x="102" y="428"/>
                    </a:lnTo>
                    <a:lnTo>
                      <a:pt x="84" y="465"/>
                    </a:lnTo>
                    <a:lnTo>
                      <a:pt x="67" y="503"/>
                    </a:lnTo>
                    <a:lnTo>
                      <a:pt x="52" y="541"/>
                    </a:lnTo>
                    <a:lnTo>
                      <a:pt x="39" y="581"/>
                    </a:lnTo>
                    <a:lnTo>
                      <a:pt x="28" y="621"/>
                    </a:lnTo>
                    <a:lnTo>
                      <a:pt x="18" y="661"/>
                    </a:lnTo>
                    <a:lnTo>
                      <a:pt x="11" y="702"/>
                    </a:lnTo>
                    <a:lnTo>
                      <a:pt x="5" y="743"/>
                    </a:lnTo>
                    <a:lnTo>
                      <a:pt x="2" y="785"/>
                    </a:lnTo>
                    <a:lnTo>
                      <a:pt x="0" y="827"/>
                    </a:lnTo>
                    <a:lnTo>
                      <a:pt x="0" y="868"/>
                    </a:lnTo>
                    <a:lnTo>
                      <a:pt x="3" y="910"/>
                    </a:lnTo>
                    <a:lnTo>
                      <a:pt x="7" y="951"/>
                    </a:lnTo>
                    <a:lnTo>
                      <a:pt x="13" y="993"/>
                    </a:lnTo>
                    <a:lnTo>
                      <a:pt x="21" y="1033"/>
                    </a:lnTo>
                    <a:lnTo>
                      <a:pt x="31" y="1074"/>
                    </a:lnTo>
                    <a:lnTo>
                      <a:pt x="43" y="1114"/>
                    </a:lnTo>
                    <a:lnTo>
                      <a:pt x="57" y="1153"/>
                    </a:lnTo>
                    <a:lnTo>
                      <a:pt x="72" y="1191"/>
                    </a:lnTo>
                    <a:lnTo>
                      <a:pt x="89" y="1228"/>
                    </a:lnTo>
                    <a:lnTo>
                      <a:pt x="108" y="1265"/>
                    </a:lnTo>
                    <a:lnTo>
                      <a:pt x="129" y="1300"/>
                    </a:lnTo>
                    <a:lnTo>
                      <a:pt x="151" y="1335"/>
                    </a:lnTo>
                    <a:lnTo>
                      <a:pt x="175" y="1368"/>
                    </a:lnTo>
                    <a:lnTo>
                      <a:pt x="201" y="1400"/>
                    </a:lnTo>
                    <a:lnTo>
                      <a:pt x="228" y="1430"/>
                    </a:lnTo>
                    <a:lnTo>
                      <a:pt x="256" y="1459"/>
                    </a:lnTo>
                    <a:lnTo>
                      <a:pt x="286" y="1487"/>
                    </a:lnTo>
                    <a:lnTo>
                      <a:pt x="317" y="1513"/>
                    </a:lnTo>
                    <a:lnTo>
                      <a:pt x="349" y="1537"/>
                    </a:lnTo>
                    <a:lnTo>
                      <a:pt x="382" y="1560"/>
                    </a:lnTo>
                    <a:lnTo>
                      <a:pt x="416" y="1580"/>
                    </a:lnTo>
                    <a:lnTo>
                      <a:pt x="451" y="1599"/>
                    </a:lnTo>
                    <a:lnTo>
                      <a:pt x="487" y="1616"/>
                    </a:lnTo>
                    <a:lnTo>
                      <a:pt x="524" y="1632"/>
                    </a:lnTo>
                    <a:lnTo>
                      <a:pt x="561" y="1645"/>
                    </a:lnTo>
                    <a:lnTo>
                      <a:pt x="599" y="1656"/>
                    </a:lnTo>
                    <a:lnTo>
                      <a:pt x="638" y="1665"/>
                    </a:lnTo>
                    <a:lnTo>
                      <a:pt x="676" y="1673"/>
                    </a:lnTo>
                    <a:lnTo>
                      <a:pt x="716" y="1678"/>
                    </a:lnTo>
                    <a:lnTo>
                      <a:pt x="755" y="1681"/>
                    </a:lnTo>
                    <a:lnTo>
                      <a:pt x="794" y="1682"/>
                    </a:lnTo>
                    <a:lnTo>
                      <a:pt x="834" y="1681"/>
                    </a:lnTo>
                    <a:lnTo>
                      <a:pt x="873" y="1678"/>
                    </a:lnTo>
                    <a:lnTo>
                      <a:pt x="912" y="1673"/>
                    </a:lnTo>
                    <a:lnTo>
                      <a:pt x="951" y="1666"/>
                    </a:lnTo>
                    <a:lnTo>
                      <a:pt x="989" y="1656"/>
                    </a:lnTo>
                    <a:lnTo>
                      <a:pt x="1027" y="1645"/>
                    </a:lnTo>
                    <a:lnTo>
                      <a:pt x="1065" y="1632"/>
                    </a:lnTo>
                    <a:lnTo>
                      <a:pt x="1102" y="1617"/>
                    </a:lnTo>
                    <a:lnTo>
                      <a:pt x="1138" y="1600"/>
                    </a:lnTo>
                    <a:lnTo>
                      <a:pt x="1173" y="1581"/>
                    </a:lnTo>
                    <a:lnTo>
                      <a:pt x="1207" y="1560"/>
                    </a:lnTo>
                    <a:lnTo>
                      <a:pt x="1240" y="1538"/>
                    </a:lnTo>
                    <a:lnTo>
                      <a:pt x="1272" y="1514"/>
                    </a:lnTo>
                    <a:lnTo>
                      <a:pt x="1303" y="1488"/>
                    </a:lnTo>
                    <a:lnTo>
                      <a:pt x="1333" y="1460"/>
                    </a:lnTo>
                    <a:lnTo>
                      <a:pt x="1361" y="1431"/>
                    </a:lnTo>
                    <a:lnTo>
                      <a:pt x="1388" y="1401"/>
                    </a:lnTo>
                    <a:lnTo>
                      <a:pt x="1414" y="1369"/>
                    </a:lnTo>
                    <a:lnTo>
                      <a:pt x="1438" y="1336"/>
                    </a:lnTo>
                    <a:lnTo>
                      <a:pt x="1460" y="1302"/>
                    </a:lnTo>
                    <a:lnTo>
                      <a:pt x="1481" y="1266"/>
                    </a:lnTo>
                  </a:path>
                </a:pathLst>
              </a:cu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7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4138" y="2081"/>
                <a:ext cx="0" cy="163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207" name="Group 61"/>
            <p:cNvGrpSpPr>
              <a:grpSpLocks noChangeAspect="1"/>
            </p:cNvGrpSpPr>
            <p:nvPr/>
          </p:nvGrpSpPr>
          <p:grpSpPr bwMode="auto">
            <a:xfrm>
              <a:off x="4952" y="2875"/>
              <a:ext cx="258" cy="356"/>
              <a:chOff x="3793" y="2556"/>
              <a:chExt cx="344" cy="475"/>
            </a:xfrm>
          </p:grpSpPr>
          <p:sp>
            <p:nvSpPr>
              <p:cNvPr id="7212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4137" y="2869"/>
                <a:ext cx="0" cy="163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3" name="Freeform 63"/>
              <p:cNvSpPr>
                <a:spLocks noChangeAspect="1" noChangeArrowheads="1"/>
              </p:cNvSpPr>
              <p:nvPr/>
            </p:nvSpPr>
            <p:spPr bwMode="auto">
              <a:xfrm rot="-300000">
                <a:off x="3794" y="2600"/>
                <a:ext cx="349" cy="381"/>
              </a:xfrm>
              <a:custGeom>
                <a:avLst/>
                <a:gdLst>
                  <a:gd name="T0" fmla="*/ 0 w 1544"/>
                  <a:gd name="T1" fmla="*/ 0 h 1683"/>
                  <a:gd name="T2" fmla="*/ 0 w 1544"/>
                  <a:gd name="T3" fmla="*/ 0 h 1683"/>
                  <a:gd name="T4" fmla="*/ 0 w 1544"/>
                  <a:gd name="T5" fmla="*/ 0 h 1683"/>
                  <a:gd name="T6" fmla="*/ 0 w 1544"/>
                  <a:gd name="T7" fmla="*/ 0 h 1683"/>
                  <a:gd name="T8" fmla="*/ 0 w 1544"/>
                  <a:gd name="T9" fmla="*/ 0 h 1683"/>
                  <a:gd name="T10" fmla="*/ 0 w 1544"/>
                  <a:gd name="T11" fmla="*/ 0 h 1683"/>
                  <a:gd name="T12" fmla="*/ 0 w 1544"/>
                  <a:gd name="T13" fmla="*/ 0 h 1683"/>
                  <a:gd name="T14" fmla="*/ 0 w 1544"/>
                  <a:gd name="T15" fmla="*/ 0 h 1683"/>
                  <a:gd name="T16" fmla="*/ 0 w 1544"/>
                  <a:gd name="T17" fmla="*/ 0 h 1683"/>
                  <a:gd name="T18" fmla="*/ 0 w 1544"/>
                  <a:gd name="T19" fmla="*/ 0 h 1683"/>
                  <a:gd name="T20" fmla="*/ 0 w 1544"/>
                  <a:gd name="T21" fmla="*/ 0 h 1683"/>
                  <a:gd name="T22" fmla="*/ 0 w 1544"/>
                  <a:gd name="T23" fmla="*/ 0 h 1683"/>
                  <a:gd name="T24" fmla="*/ 0 w 1544"/>
                  <a:gd name="T25" fmla="*/ 0 h 1683"/>
                  <a:gd name="T26" fmla="*/ 0 w 1544"/>
                  <a:gd name="T27" fmla="*/ 0 h 1683"/>
                  <a:gd name="T28" fmla="*/ 0 w 1544"/>
                  <a:gd name="T29" fmla="*/ 0 h 1683"/>
                  <a:gd name="T30" fmla="*/ 0 w 1544"/>
                  <a:gd name="T31" fmla="*/ 0 h 1683"/>
                  <a:gd name="T32" fmla="*/ 0 w 1544"/>
                  <a:gd name="T33" fmla="*/ 0 h 1683"/>
                  <a:gd name="T34" fmla="*/ 0 w 1544"/>
                  <a:gd name="T35" fmla="*/ 0 h 1683"/>
                  <a:gd name="T36" fmla="*/ 0 w 1544"/>
                  <a:gd name="T37" fmla="*/ 0 h 1683"/>
                  <a:gd name="T38" fmla="*/ 0 w 1544"/>
                  <a:gd name="T39" fmla="*/ 0 h 1683"/>
                  <a:gd name="T40" fmla="*/ 0 w 1544"/>
                  <a:gd name="T41" fmla="*/ 0 h 1683"/>
                  <a:gd name="T42" fmla="*/ 0 w 1544"/>
                  <a:gd name="T43" fmla="*/ 0 h 1683"/>
                  <a:gd name="T44" fmla="*/ 0 w 1544"/>
                  <a:gd name="T45" fmla="*/ 0 h 1683"/>
                  <a:gd name="T46" fmla="*/ 0 w 1544"/>
                  <a:gd name="T47" fmla="*/ 0 h 1683"/>
                  <a:gd name="T48" fmla="*/ 0 w 1544"/>
                  <a:gd name="T49" fmla="*/ 0 h 1683"/>
                  <a:gd name="T50" fmla="*/ 0 w 1544"/>
                  <a:gd name="T51" fmla="*/ 0 h 1683"/>
                  <a:gd name="T52" fmla="*/ 0 w 1544"/>
                  <a:gd name="T53" fmla="*/ 0 h 1683"/>
                  <a:gd name="T54" fmla="*/ 0 w 1544"/>
                  <a:gd name="T55" fmla="*/ 0 h 1683"/>
                  <a:gd name="T56" fmla="*/ 0 w 1544"/>
                  <a:gd name="T57" fmla="*/ 0 h 1683"/>
                  <a:gd name="T58" fmla="*/ 0 w 1544"/>
                  <a:gd name="T59" fmla="*/ 0 h 1683"/>
                  <a:gd name="T60" fmla="*/ 0 w 1544"/>
                  <a:gd name="T61" fmla="*/ 0 h 1683"/>
                  <a:gd name="T62" fmla="*/ 0 w 1544"/>
                  <a:gd name="T63" fmla="*/ 0 h 1683"/>
                  <a:gd name="T64" fmla="*/ 0 w 1544"/>
                  <a:gd name="T65" fmla="*/ 0 h 1683"/>
                  <a:gd name="T66" fmla="*/ 0 w 1544"/>
                  <a:gd name="T67" fmla="*/ 0 h 1683"/>
                  <a:gd name="T68" fmla="*/ 0 w 1544"/>
                  <a:gd name="T69" fmla="*/ 0 h 1683"/>
                  <a:gd name="T70" fmla="*/ 0 w 1544"/>
                  <a:gd name="T71" fmla="*/ 0 h 1683"/>
                  <a:gd name="T72" fmla="*/ 0 w 1544"/>
                  <a:gd name="T73" fmla="*/ 0 h 1683"/>
                  <a:gd name="T74" fmla="*/ 0 w 1544"/>
                  <a:gd name="T75" fmla="*/ 0 h 1683"/>
                  <a:gd name="T76" fmla="*/ 0 w 1544"/>
                  <a:gd name="T77" fmla="*/ 0 h 1683"/>
                  <a:gd name="T78" fmla="*/ 0 w 1544"/>
                  <a:gd name="T79" fmla="*/ 0 h 1683"/>
                  <a:gd name="T80" fmla="*/ 0 w 1544"/>
                  <a:gd name="T81" fmla="*/ 0 h 1683"/>
                  <a:gd name="T82" fmla="*/ 0 w 1544"/>
                  <a:gd name="T83" fmla="*/ 0 h 1683"/>
                  <a:gd name="T84" fmla="*/ 0 w 1544"/>
                  <a:gd name="T85" fmla="*/ 0 h 1683"/>
                  <a:gd name="T86" fmla="*/ 0 w 1544"/>
                  <a:gd name="T87" fmla="*/ 0 h 1683"/>
                  <a:gd name="T88" fmla="*/ 0 w 1544"/>
                  <a:gd name="T89" fmla="*/ 0 h 1683"/>
                  <a:gd name="T90" fmla="*/ 0 w 1544"/>
                  <a:gd name="T91" fmla="*/ 0 h 1683"/>
                  <a:gd name="T92" fmla="*/ 0 w 1544"/>
                  <a:gd name="T93" fmla="*/ 0 h 1683"/>
                  <a:gd name="T94" fmla="*/ 0 w 1544"/>
                  <a:gd name="T95" fmla="*/ 0 h 1683"/>
                  <a:gd name="T96" fmla="*/ 0 w 1544"/>
                  <a:gd name="T97" fmla="*/ 0 h 1683"/>
                  <a:gd name="T98" fmla="*/ 0 w 1544"/>
                  <a:gd name="T99" fmla="*/ 0 h 1683"/>
                  <a:gd name="T100" fmla="*/ 0 w 1544"/>
                  <a:gd name="T101" fmla="*/ 0 h 1683"/>
                  <a:gd name="T102" fmla="*/ 0 w 1544"/>
                  <a:gd name="T103" fmla="*/ 0 h 1683"/>
                  <a:gd name="T104" fmla="*/ 0 w 1544"/>
                  <a:gd name="T105" fmla="*/ 0 h 1683"/>
                  <a:gd name="T106" fmla="*/ 0 w 1544"/>
                  <a:gd name="T107" fmla="*/ 0 h 1683"/>
                  <a:gd name="T108" fmla="*/ 0 w 1544"/>
                  <a:gd name="T109" fmla="*/ 0 h 16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4"/>
                  <a:gd name="T166" fmla="*/ 0 h 1683"/>
                  <a:gd name="T167" fmla="*/ 1544 w 1544"/>
                  <a:gd name="T168" fmla="*/ 1683 h 16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4" h="1683">
                    <a:moveTo>
                      <a:pt x="1543" y="555"/>
                    </a:moveTo>
                    <a:lnTo>
                      <a:pt x="1528" y="516"/>
                    </a:lnTo>
                    <a:lnTo>
                      <a:pt x="1512" y="478"/>
                    </a:lnTo>
                    <a:lnTo>
                      <a:pt x="1494" y="441"/>
                    </a:lnTo>
                    <a:lnTo>
                      <a:pt x="1475" y="405"/>
                    </a:lnTo>
                    <a:lnTo>
                      <a:pt x="1453" y="370"/>
                    </a:lnTo>
                    <a:lnTo>
                      <a:pt x="1430" y="336"/>
                    </a:lnTo>
                    <a:lnTo>
                      <a:pt x="1406" y="303"/>
                    </a:lnTo>
                    <a:lnTo>
                      <a:pt x="1380" y="272"/>
                    </a:lnTo>
                    <a:lnTo>
                      <a:pt x="1353" y="242"/>
                    </a:lnTo>
                    <a:lnTo>
                      <a:pt x="1324" y="213"/>
                    </a:lnTo>
                    <a:lnTo>
                      <a:pt x="1294" y="186"/>
                    </a:lnTo>
                    <a:lnTo>
                      <a:pt x="1262" y="161"/>
                    </a:lnTo>
                    <a:lnTo>
                      <a:pt x="1230" y="137"/>
                    </a:lnTo>
                    <a:lnTo>
                      <a:pt x="1196" y="115"/>
                    </a:lnTo>
                    <a:lnTo>
                      <a:pt x="1162" y="95"/>
                    </a:lnTo>
                    <a:lnTo>
                      <a:pt x="1127" y="77"/>
                    </a:lnTo>
                    <a:lnTo>
                      <a:pt x="1090" y="60"/>
                    </a:lnTo>
                    <a:lnTo>
                      <a:pt x="1053" y="46"/>
                    </a:lnTo>
                    <a:lnTo>
                      <a:pt x="1016" y="33"/>
                    </a:lnTo>
                    <a:lnTo>
                      <a:pt x="978" y="22"/>
                    </a:lnTo>
                    <a:lnTo>
                      <a:pt x="939" y="14"/>
                    </a:lnTo>
                    <a:lnTo>
                      <a:pt x="900" y="7"/>
                    </a:lnTo>
                    <a:lnTo>
                      <a:pt x="861" y="3"/>
                    </a:lnTo>
                    <a:lnTo>
                      <a:pt x="822" y="0"/>
                    </a:lnTo>
                    <a:lnTo>
                      <a:pt x="782" y="0"/>
                    </a:lnTo>
                    <a:lnTo>
                      <a:pt x="743" y="2"/>
                    </a:lnTo>
                    <a:lnTo>
                      <a:pt x="704" y="6"/>
                    </a:lnTo>
                    <a:lnTo>
                      <a:pt x="664" y="11"/>
                    </a:lnTo>
                    <a:lnTo>
                      <a:pt x="626" y="19"/>
                    </a:lnTo>
                    <a:lnTo>
                      <a:pt x="587" y="29"/>
                    </a:lnTo>
                    <a:lnTo>
                      <a:pt x="550" y="41"/>
                    </a:lnTo>
                    <a:lnTo>
                      <a:pt x="512" y="55"/>
                    </a:lnTo>
                    <a:lnTo>
                      <a:pt x="476" y="71"/>
                    </a:lnTo>
                    <a:lnTo>
                      <a:pt x="440" y="88"/>
                    </a:lnTo>
                    <a:lnTo>
                      <a:pt x="405" y="108"/>
                    </a:lnTo>
                    <a:lnTo>
                      <a:pt x="372" y="129"/>
                    </a:lnTo>
                    <a:lnTo>
                      <a:pt x="339" y="152"/>
                    </a:lnTo>
                    <a:lnTo>
                      <a:pt x="307" y="177"/>
                    </a:lnTo>
                    <a:lnTo>
                      <a:pt x="276" y="203"/>
                    </a:lnTo>
                    <a:lnTo>
                      <a:pt x="247" y="231"/>
                    </a:lnTo>
                    <a:lnTo>
                      <a:pt x="219" y="261"/>
                    </a:lnTo>
                    <a:lnTo>
                      <a:pt x="193" y="292"/>
                    </a:lnTo>
                    <a:lnTo>
                      <a:pt x="168" y="324"/>
                    </a:lnTo>
                    <a:lnTo>
                      <a:pt x="144" y="358"/>
                    </a:lnTo>
                    <a:lnTo>
                      <a:pt x="123" y="392"/>
                    </a:lnTo>
                    <a:lnTo>
                      <a:pt x="102" y="428"/>
                    </a:lnTo>
                    <a:lnTo>
                      <a:pt x="84" y="465"/>
                    </a:lnTo>
                    <a:lnTo>
                      <a:pt x="67" y="503"/>
                    </a:lnTo>
                    <a:lnTo>
                      <a:pt x="52" y="541"/>
                    </a:lnTo>
                    <a:lnTo>
                      <a:pt x="39" y="581"/>
                    </a:lnTo>
                    <a:lnTo>
                      <a:pt x="28" y="621"/>
                    </a:lnTo>
                    <a:lnTo>
                      <a:pt x="18" y="661"/>
                    </a:lnTo>
                    <a:lnTo>
                      <a:pt x="11" y="702"/>
                    </a:lnTo>
                    <a:lnTo>
                      <a:pt x="5" y="743"/>
                    </a:lnTo>
                    <a:lnTo>
                      <a:pt x="2" y="785"/>
                    </a:lnTo>
                    <a:lnTo>
                      <a:pt x="0" y="827"/>
                    </a:lnTo>
                    <a:lnTo>
                      <a:pt x="0" y="868"/>
                    </a:lnTo>
                    <a:lnTo>
                      <a:pt x="3" y="910"/>
                    </a:lnTo>
                    <a:lnTo>
                      <a:pt x="7" y="951"/>
                    </a:lnTo>
                    <a:lnTo>
                      <a:pt x="13" y="993"/>
                    </a:lnTo>
                    <a:lnTo>
                      <a:pt x="21" y="1033"/>
                    </a:lnTo>
                    <a:lnTo>
                      <a:pt x="31" y="1074"/>
                    </a:lnTo>
                    <a:lnTo>
                      <a:pt x="43" y="1114"/>
                    </a:lnTo>
                    <a:lnTo>
                      <a:pt x="57" y="1153"/>
                    </a:lnTo>
                    <a:lnTo>
                      <a:pt x="72" y="1191"/>
                    </a:lnTo>
                    <a:lnTo>
                      <a:pt x="89" y="1228"/>
                    </a:lnTo>
                    <a:lnTo>
                      <a:pt x="108" y="1265"/>
                    </a:lnTo>
                    <a:lnTo>
                      <a:pt x="129" y="1300"/>
                    </a:lnTo>
                    <a:lnTo>
                      <a:pt x="151" y="1335"/>
                    </a:lnTo>
                    <a:lnTo>
                      <a:pt x="175" y="1368"/>
                    </a:lnTo>
                    <a:lnTo>
                      <a:pt x="201" y="1400"/>
                    </a:lnTo>
                    <a:lnTo>
                      <a:pt x="228" y="1430"/>
                    </a:lnTo>
                    <a:lnTo>
                      <a:pt x="256" y="1459"/>
                    </a:lnTo>
                    <a:lnTo>
                      <a:pt x="286" y="1487"/>
                    </a:lnTo>
                    <a:lnTo>
                      <a:pt x="317" y="1513"/>
                    </a:lnTo>
                    <a:lnTo>
                      <a:pt x="349" y="1537"/>
                    </a:lnTo>
                    <a:lnTo>
                      <a:pt x="382" y="1560"/>
                    </a:lnTo>
                    <a:lnTo>
                      <a:pt x="416" y="1580"/>
                    </a:lnTo>
                    <a:lnTo>
                      <a:pt x="451" y="1599"/>
                    </a:lnTo>
                    <a:lnTo>
                      <a:pt x="487" y="1616"/>
                    </a:lnTo>
                    <a:lnTo>
                      <a:pt x="524" y="1632"/>
                    </a:lnTo>
                    <a:lnTo>
                      <a:pt x="561" y="1645"/>
                    </a:lnTo>
                    <a:lnTo>
                      <a:pt x="599" y="1656"/>
                    </a:lnTo>
                    <a:lnTo>
                      <a:pt x="638" y="1665"/>
                    </a:lnTo>
                    <a:lnTo>
                      <a:pt x="676" y="1673"/>
                    </a:lnTo>
                    <a:lnTo>
                      <a:pt x="716" y="1678"/>
                    </a:lnTo>
                    <a:lnTo>
                      <a:pt x="755" y="1681"/>
                    </a:lnTo>
                    <a:lnTo>
                      <a:pt x="794" y="1682"/>
                    </a:lnTo>
                    <a:lnTo>
                      <a:pt x="834" y="1681"/>
                    </a:lnTo>
                    <a:lnTo>
                      <a:pt x="873" y="1678"/>
                    </a:lnTo>
                    <a:lnTo>
                      <a:pt x="912" y="1673"/>
                    </a:lnTo>
                    <a:lnTo>
                      <a:pt x="951" y="1666"/>
                    </a:lnTo>
                    <a:lnTo>
                      <a:pt x="989" y="1656"/>
                    </a:lnTo>
                    <a:lnTo>
                      <a:pt x="1027" y="1645"/>
                    </a:lnTo>
                    <a:lnTo>
                      <a:pt x="1065" y="1632"/>
                    </a:lnTo>
                    <a:lnTo>
                      <a:pt x="1102" y="1617"/>
                    </a:lnTo>
                    <a:lnTo>
                      <a:pt x="1138" y="1600"/>
                    </a:lnTo>
                    <a:lnTo>
                      <a:pt x="1173" y="1581"/>
                    </a:lnTo>
                    <a:lnTo>
                      <a:pt x="1207" y="1560"/>
                    </a:lnTo>
                    <a:lnTo>
                      <a:pt x="1240" y="1538"/>
                    </a:lnTo>
                    <a:lnTo>
                      <a:pt x="1272" y="1514"/>
                    </a:lnTo>
                    <a:lnTo>
                      <a:pt x="1303" y="1488"/>
                    </a:lnTo>
                    <a:lnTo>
                      <a:pt x="1333" y="1460"/>
                    </a:lnTo>
                    <a:lnTo>
                      <a:pt x="1361" y="1431"/>
                    </a:lnTo>
                    <a:lnTo>
                      <a:pt x="1388" y="1401"/>
                    </a:lnTo>
                    <a:lnTo>
                      <a:pt x="1414" y="1369"/>
                    </a:lnTo>
                    <a:lnTo>
                      <a:pt x="1438" y="1336"/>
                    </a:lnTo>
                    <a:lnTo>
                      <a:pt x="1460" y="1302"/>
                    </a:lnTo>
                    <a:lnTo>
                      <a:pt x="1481" y="1266"/>
                    </a:lnTo>
                  </a:path>
                </a:pathLst>
              </a:cu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4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4137" y="2556"/>
                <a:ext cx="0" cy="162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208" name="Group 65"/>
            <p:cNvGrpSpPr>
              <a:grpSpLocks noChangeAspect="1"/>
            </p:cNvGrpSpPr>
            <p:nvPr/>
          </p:nvGrpSpPr>
          <p:grpSpPr bwMode="auto">
            <a:xfrm>
              <a:off x="4952" y="3230"/>
              <a:ext cx="258" cy="356"/>
              <a:chOff x="3793" y="3030"/>
              <a:chExt cx="344" cy="475"/>
            </a:xfrm>
          </p:grpSpPr>
          <p:sp>
            <p:nvSpPr>
              <p:cNvPr id="7209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4138" y="3344"/>
                <a:ext cx="0" cy="162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0" name="Freeform 67"/>
              <p:cNvSpPr>
                <a:spLocks noChangeAspect="1" noChangeArrowheads="1"/>
              </p:cNvSpPr>
              <p:nvPr/>
            </p:nvSpPr>
            <p:spPr bwMode="auto">
              <a:xfrm rot="-300000">
                <a:off x="3795" y="3074"/>
                <a:ext cx="349" cy="381"/>
              </a:xfrm>
              <a:custGeom>
                <a:avLst/>
                <a:gdLst>
                  <a:gd name="T0" fmla="*/ 0 w 1544"/>
                  <a:gd name="T1" fmla="*/ 0 h 1683"/>
                  <a:gd name="T2" fmla="*/ 0 w 1544"/>
                  <a:gd name="T3" fmla="*/ 0 h 1683"/>
                  <a:gd name="T4" fmla="*/ 0 w 1544"/>
                  <a:gd name="T5" fmla="*/ 0 h 1683"/>
                  <a:gd name="T6" fmla="*/ 0 w 1544"/>
                  <a:gd name="T7" fmla="*/ 0 h 1683"/>
                  <a:gd name="T8" fmla="*/ 0 w 1544"/>
                  <a:gd name="T9" fmla="*/ 0 h 1683"/>
                  <a:gd name="T10" fmla="*/ 0 w 1544"/>
                  <a:gd name="T11" fmla="*/ 0 h 1683"/>
                  <a:gd name="T12" fmla="*/ 0 w 1544"/>
                  <a:gd name="T13" fmla="*/ 0 h 1683"/>
                  <a:gd name="T14" fmla="*/ 0 w 1544"/>
                  <a:gd name="T15" fmla="*/ 0 h 1683"/>
                  <a:gd name="T16" fmla="*/ 0 w 1544"/>
                  <a:gd name="T17" fmla="*/ 0 h 1683"/>
                  <a:gd name="T18" fmla="*/ 0 w 1544"/>
                  <a:gd name="T19" fmla="*/ 0 h 1683"/>
                  <a:gd name="T20" fmla="*/ 0 w 1544"/>
                  <a:gd name="T21" fmla="*/ 0 h 1683"/>
                  <a:gd name="T22" fmla="*/ 0 w 1544"/>
                  <a:gd name="T23" fmla="*/ 0 h 1683"/>
                  <a:gd name="T24" fmla="*/ 0 w 1544"/>
                  <a:gd name="T25" fmla="*/ 0 h 1683"/>
                  <a:gd name="T26" fmla="*/ 0 w 1544"/>
                  <a:gd name="T27" fmla="*/ 0 h 1683"/>
                  <a:gd name="T28" fmla="*/ 0 w 1544"/>
                  <a:gd name="T29" fmla="*/ 0 h 1683"/>
                  <a:gd name="T30" fmla="*/ 0 w 1544"/>
                  <a:gd name="T31" fmla="*/ 0 h 1683"/>
                  <a:gd name="T32" fmla="*/ 0 w 1544"/>
                  <a:gd name="T33" fmla="*/ 0 h 1683"/>
                  <a:gd name="T34" fmla="*/ 0 w 1544"/>
                  <a:gd name="T35" fmla="*/ 0 h 1683"/>
                  <a:gd name="T36" fmla="*/ 0 w 1544"/>
                  <a:gd name="T37" fmla="*/ 0 h 1683"/>
                  <a:gd name="T38" fmla="*/ 0 w 1544"/>
                  <a:gd name="T39" fmla="*/ 0 h 1683"/>
                  <a:gd name="T40" fmla="*/ 0 w 1544"/>
                  <a:gd name="T41" fmla="*/ 0 h 1683"/>
                  <a:gd name="T42" fmla="*/ 0 w 1544"/>
                  <a:gd name="T43" fmla="*/ 0 h 1683"/>
                  <a:gd name="T44" fmla="*/ 0 w 1544"/>
                  <a:gd name="T45" fmla="*/ 0 h 1683"/>
                  <a:gd name="T46" fmla="*/ 0 w 1544"/>
                  <a:gd name="T47" fmla="*/ 0 h 1683"/>
                  <a:gd name="T48" fmla="*/ 0 w 1544"/>
                  <a:gd name="T49" fmla="*/ 0 h 1683"/>
                  <a:gd name="T50" fmla="*/ 0 w 1544"/>
                  <a:gd name="T51" fmla="*/ 0 h 1683"/>
                  <a:gd name="T52" fmla="*/ 0 w 1544"/>
                  <a:gd name="T53" fmla="*/ 0 h 1683"/>
                  <a:gd name="T54" fmla="*/ 0 w 1544"/>
                  <a:gd name="T55" fmla="*/ 0 h 1683"/>
                  <a:gd name="T56" fmla="*/ 0 w 1544"/>
                  <a:gd name="T57" fmla="*/ 0 h 1683"/>
                  <a:gd name="T58" fmla="*/ 0 w 1544"/>
                  <a:gd name="T59" fmla="*/ 0 h 1683"/>
                  <a:gd name="T60" fmla="*/ 0 w 1544"/>
                  <a:gd name="T61" fmla="*/ 0 h 1683"/>
                  <a:gd name="T62" fmla="*/ 0 w 1544"/>
                  <a:gd name="T63" fmla="*/ 0 h 1683"/>
                  <a:gd name="T64" fmla="*/ 0 w 1544"/>
                  <a:gd name="T65" fmla="*/ 0 h 1683"/>
                  <a:gd name="T66" fmla="*/ 0 w 1544"/>
                  <a:gd name="T67" fmla="*/ 0 h 1683"/>
                  <a:gd name="T68" fmla="*/ 0 w 1544"/>
                  <a:gd name="T69" fmla="*/ 0 h 1683"/>
                  <a:gd name="T70" fmla="*/ 0 w 1544"/>
                  <a:gd name="T71" fmla="*/ 0 h 1683"/>
                  <a:gd name="T72" fmla="*/ 0 w 1544"/>
                  <a:gd name="T73" fmla="*/ 0 h 1683"/>
                  <a:gd name="T74" fmla="*/ 0 w 1544"/>
                  <a:gd name="T75" fmla="*/ 0 h 1683"/>
                  <a:gd name="T76" fmla="*/ 0 w 1544"/>
                  <a:gd name="T77" fmla="*/ 0 h 1683"/>
                  <a:gd name="T78" fmla="*/ 0 w 1544"/>
                  <a:gd name="T79" fmla="*/ 0 h 1683"/>
                  <a:gd name="T80" fmla="*/ 0 w 1544"/>
                  <a:gd name="T81" fmla="*/ 0 h 1683"/>
                  <a:gd name="T82" fmla="*/ 0 w 1544"/>
                  <a:gd name="T83" fmla="*/ 0 h 1683"/>
                  <a:gd name="T84" fmla="*/ 0 w 1544"/>
                  <a:gd name="T85" fmla="*/ 0 h 1683"/>
                  <a:gd name="T86" fmla="*/ 0 w 1544"/>
                  <a:gd name="T87" fmla="*/ 0 h 1683"/>
                  <a:gd name="T88" fmla="*/ 0 w 1544"/>
                  <a:gd name="T89" fmla="*/ 0 h 1683"/>
                  <a:gd name="T90" fmla="*/ 0 w 1544"/>
                  <a:gd name="T91" fmla="*/ 0 h 1683"/>
                  <a:gd name="T92" fmla="*/ 0 w 1544"/>
                  <a:gd name="T93" fmla="*/ 0 h 1683"/>
                  <a:gd name="T94" fmla="*/ 0 w 1544"/>
                  <a:gd name="T95" fmla="*/ 0 h 1683"/>
                  <a:gd name="T96" fmla="*/ 0 w 1544"/>
                  <a:gd name="T97" fmla="*/ 0 h 1683"/>
                  <a:gd name="T98" fmla="*/ 0 w 1544"/>
                  <a:gd name="T99" fmla="*/ 0 h 1683"/>
                  <a:gd name="T100" fmla="*/ 0 w 1544"/>
                  <a:gd name="T101" fmla="*/ 0 h 1683"/>
                  <a:gd name="T102" fmla="*/ 0 w 1544"/>
                  <a:gd name="T103" fmla="*/ 0 h 1683"/>
                  <a:gd name="T104" fmla="*/ 0 w 1544"/>
                  <a:gd name="T105" fmla="*/ 0 h 1683"/>
                  <a:gd name="T106" fmla="*/ 0 w 1544"/>
                  <a:gd name="T107" fmla="*/ 0 h 1683"/>
                  <a:gd name="T108" fmla="*/ 0 w 1544"/>
                  <a:gd name="T109" fmla="*/ 0 h 16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44"/>
                  <a:gd name="T166" fmla="*/ 0 h 1683"/>
                  <a:gd name="T167" fmla="*/ 1544 w 1544"/>
                  <a:gd name="T168" fmla="*/ 1683 h 16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44" h="1683">
                    <a:moveTo>
                      <a:pt x="1543" y="555"/>
                    </a:moveTo>
                    <a:lnTo>
                      <a:pt x="1528" y="516"/>
                    </a:lnTo>
                    <a:lnTo>
                      <a:pt x="1512" y="478"/>
                    </a:lnTo>
                    <a:lnTo>
                      <a:pt x="1494" y="441"/>
                    </a:lnTo>
                    <a:lnTo>
                      <a:pt x="1475" y="405"/>
                    </a:lnTo>
                    <a:lnTo>
                      <a:pt x="1453" y="370"/>
                    </a:lnTo>
                    <a:lnTo>
                      <a:pt x="1430" y="336"/>
                    </a:lnTo>
                    <a:lnTo>
                      <a:pt x="1406" y="303"/>
                    </a:lnTo>
                    <a:lnTo>
                      <a:pt x="1380" y="272"/>
                    </a:lnTo>
                    <a:lnTo>
                      <a:pt x="1353" y="242"/>
                    </a:lnTo>
                    <a:lnTo>
                      <a:pt x="1324" y="213"/>
                    </a:lnTo>
                    <a:lnTo>
                      <a:pt x="1294" y="186"/>
                    </a:lnTo>
                    <a:lnTo>
                      <a:pt x="1262" y="161"/>
                    </a:lnTo>
                    <a:lnTo>
                      <a:pt x="1230" y="137"/>
                    </a:lnTo>
                    <a:lnTo>
                      <a:pt x="1196" y="115"/>
                    </a:lnTo>
                    <a:lnTo>
                      <a:pt x="1162" y="95"/>
                    </a:lnTo>
                    <a:lnTo>
                      <a:pt x="1127" y="77"/>
                    </a:lnTo>
                    <a:lnTo>
                      <a:pt x="1090" y="60"/>
                    </a:lnTo>
                    <a:lnTo>
                      <a:pt x="1053" y="46"/>
                    </a:lnTo>
                    <a:lnTo>
                      <a:pt x="1016" y="33"/>
                    </a:lnTo>
                    <a:lnTo>
                      <a:pt x="978" y="22"/>
                    </a:lnTo>
                    <a:lnTo>
                      <a:pt x="939" y="14"/>
                    </a:lnTo>
                    <a:lnTo>
                      <a:pt x="900" y="7"/>
                    </a:lnTo>
                    <a:lnTo>
                      <a:pt x="861" y="3"/>
                    </a:lnTo>
                    <a:lnTo>
                      <a:pt x="822" y="0"/>
                    </a:lnTo>
                    <a:lnTo>
                      <a:pt x="782" y="0"/>
                    </a:lnTo>
                    <a:lnTo>
                      <a:pt x="743" y="2"/>
                    </a:lnTo>
                    <a:lnTo>
                      <a:pt x="704" y="6"/>
                    </a:lnTo>
                    <a:lnTo>
                      <a:pt x="664" y="11"/>
                    </a:lnTo>
                    <a:lnTo>
                      <a:pt x="626" y="19"/>
                    </a:lnTo>
                    <a:lnTo>
                      <a:pt x="587" y="29"/>
                    </a:lnTo>
                    <a:lnTo>
                      <a:pt x="550" y="41"/>
                    </a:lnTo>
                    <a:lnTo>
                      <a:pt x="512" y="55"/>
                    </a:lnTo>
                    <a:lnTo>
                      <a:pt x="476" y="71"/>
                    </a:lnTo>
                    <a:lnTo>
                      <a:pt x="440" y="88"/>
                    </a:lnTo>
                    <a:lnTo>
                      <a:pt x="405" y="108"/>
                    </a:lnTo>
                    <a:lnTo>
                      <a:pt x="372" y="129"/>
                    </a:lnTo>
                    <a:lnTo>
                      <a:pt x="339" y="152"/>
                    </a:lnTo>
                    <a:lnTo>
                      <a:pt x="307" y="177"/>
                    </a:lnTo>
                    <a:lnTo>
                      <a:pt x="276" y="203"/>
                    </a:lnTo>
                    <a:lnTo>
                      <a:pt x="247" y="231"/>
                    </a:lnTo>
                    <a:lnTo>
                      <a:pt x="219" y="261"/>
                    </a:lnTo>
                    <a:lnTo>
                      <a:pt x="193" y="292"/>
                    </a:lnTo>
                    <a:lnTo>
                      <a:pt x="168" y="324"/>
                    </a:lnTo>
                    <a:lnTo>
                      <a:pt x="144" y="358"/>
                    </a:lnTo>
                    <a:lnTo>
                      <a:pt x="123" y="392"/>
                    </a:lnTo>
                    <a:lnTo>
                      <a:pt x="102" y="428"/>
                    </a:lnTo>
                    <a:lnTo>
                      <a:pt x="84" y="465"/>
                    </a:lnTo>
                    <a:lnTo>
                      <a:pt x="67" y="503"/>
                    </a:lnTo>
                    <a:lnTo>
                      <a:pt x="52" y="541"/>
                    </a:lnTo>
                    <a:lnTo>
                      <a:pt x="39" y="581"/>
                    </a:lnTo>
                    <a:lnTo>
                      <a:pt x="28" y="621"/>
                    </a:lnTo>
                    <a:lnTo>
                      <a:pt x="18" y="661"/>
                    </a:lnTo>
                    <a:lnTo>
                      <a:pt x="11" y="702"/>
                    </a:lnTo>
                    <a:lnTo>
                      <a:pt x="5" y="743"/>
                    </a:lnTo>
                    <a:lnTo>
                      <a:pt x="2" y="785"/>
                    </a:lnTo>
                    <a:lnTo>
                      <a:pt x="0" y="827"/>
                    </a:lnTo>
                    <a:lnTo>
                      <a:pt x="0" y="868"/>
                    </a:lnTo>
                    <a:lnTo>
                      <a:pt x="3" y="910"/>
                    </a:lnTo>
                    <a:lnTo>
                      <a:pt x="7" y="951"/>
                    </a:lnTo>
                    <a:lnTo>
                      <a:pt x="13" y="993"/>
                    </a:lnTo>
                    <a:lnTo>
                      <a:pt x="21" y="1033"/>
                    </a:lnTo>
                    <a:lnTo>
                      <a:pt x="31" y="1074"/>
                    </a:lnTo>
                    <a:lnTo>
                      <a:pt x="43" y="1114"/>
                    </a:lnTo>
                    <a:lnTo>
                      <a:pt x="57" y="1153"/>
                    </a:lnTo>
                    <a:lnTo>
                      <a:pt x="72" y="1191"/>
                    </a:lnTo>
                    <a:lnTo>
                      <a:pt x="89" y="1228"/>
                    </a:lnTo>
                    <a:lnTo>
                      <a:pt x="108" y="1265"/>
                    </a:lnTo>
                    <a:lnTo>
                      <a:pt x="129" y="1300"/>
                    </a:lnTo>
                    <a:lnTo>
                      <a:pt x="151" y="1335"/>
                    </a:lnTo>
                    <a:lnTo>
                      <a:pt x="175" y="1368"/>
                    </a:lnTo>
                    <a:lnTo>
                      <a:pt x="201" y="1400"/>
                    </a:lnTo>
                    <a:lnTo>
                      <a:pt x="228" y="1430"/>
                    </a:lnTo>
                    <a:lnTo>
                      <a:pt x="256" y="1459"/>
                    </a:lnTo>
                    <a:lnTo>
                      <a:pt x="286" y="1487"/>
                    </a:lnTo>
                    <a:lnTo>
                      <a:pt x="317" y="1513"/>
                    </a:lnTo>
                    <a:lnTo>
                      <a:pt x="349" y="1537"/>
                    </a:lnTo>
                    <a:lnTo>
                      <a:pt x="382" y="1560"/>
                    </a:lnTo>
                    <a:lnTo>
                      <a:pt x="416" y="1580"/>
                    </a:lnTo>
                    <a:lnTo>
                      <a:pt x="451" y="1599"/>
                    </a:lnTo>
                    <a:lnTo>
                      <a:pt x="487" y="1616"/>
                    </a:lnTo>
                    <a:lnTo>
                      <a:pt x="524" y="1632"/>
                    </a:lnTo>
                    <a:lnTo>
                      <a:pt x="561" y="1645"/>
                    </a:lnTo>
                    <a:lnTo>
                      <a:pt x="599" y="1656"/>
                    </a:lnTo>
                    <a:lnTo>
                      <a:pt x="638" y="1665"/>
                    </a:lnTo>
                    <a:lnTo>
                      <a:pt x="676" y="1673"/>
                    </a:lnTo>
                    <a:lnTo>
                      <a:pt x="716" y="1678"/>
                    </a:lnTo>
                    <a:lnTo>
                      <a:pt x="755" y="1681"/>
                    </a:lnTo>
                    <a:lnTo>
                      <a:pt x="794" y="1682"/>
                    </a:lnTo>
                    <a:lnTo>
                      <a:pt x="834" y="1681"/>
                    </a:lnTo>
                    <a:lnTo>
                      <a:pt x="873" y="1678"/>
                    </a:lnTo>
                    <a:lnTo>
                      <a:pt x="912" y="1673"/>
                    </a:lnTo>
                    <a:lnTo>
                      <a:pt x="951" y="1666"/>
                    </a:lnTo>
                    <a:lnTo>
                      <a:pt x="989" y="1656"/>
                    </a:lnTo>
                    <a:lnTo>
                      <a:pt x="1027" y="1645"/>
                    </a:lnTo>
                    <a:lnTo>
                      <a:pt x="1065" y="1632"/>
                    </a:lnTo>
                    <a:lnTo>
                      <a:pt x="1102" y="1617"/>
                    </a:lnTo>
                    <a:lnTo>
                      <a:pt x="1138" y="1600"/>
                    </a:lnTo>
                    <a:lnTo>
                      <a:pt x="1173" y="1581"/>
                    </a:lnTo>
                    <a:lnTo>
                      <a:pt x="1207" y="1560"/>
                    </a:lnTo>
                    <a:lnTo>
                      <a:pt x="1240" y="1538"/>
                    </a:lnTo>
                    <a:lnTo>
                      <a:pt x="1272" y="1514"/>
                    </a:lnTo>
                    <a:lnTo>
                      <a:pt x="1303" y="1488"/>
                    </a:lnTo>
                    <a:lnTo>
                      <a:pt x="1333" y="1460"/>
                    </a:lnTo>
                    <a:lnTo>
                      <a:pt x="1361" y="1431"/>
                    </a:lnTo>
                    <a:lnTo>
                      <a:pt x="1388" y="1401"/>
                    </a:lnTo>
                    <a:lnTo>
                      <a:pt x="1414" y="1369"/>
                    </a:lnTo>
                    <a:lnTo>
                      <a:pt x="1438" y="1336"/>
                    </a:lnTo>
                    <a:lnTo>
                      <a:pt x="1460" y="1302"/>
                    </a:lnTo>
                    <a:lnTo>
                      <a:pt x="1481" y="1266"/>
                    </a:lnTo>
                  </a:path>
                </a:pathLst>
              </a:cu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11" name="Line 68"/>
              <p:cNvSpPr>
                <a:spLocks noChangeAspect="1" noChangeShapeType="1"/>
              </p:cNvSpPr>
              <p:nvPr/>
            </p:nvSpPr>
            <p:spPr bwMode="auto">
              <a:xfrm flipV="1">
                <a:off x="4138" y="3030"/>
                <a:ext cx="0" cy="162"/>
              </a:xfrm>
              <a:prstGeom prst="line">
                <a:avLst/>
              </a:prstGeom>
              <a:noFill/>
              <a:ln w="540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pic>
        <p:nvPicPr>
          <p:cNvPr id="7186" name="Picture 69" descr="IMG_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3"/>
          <a:stretch>
            <a:fillRect/>
          </a:stretch>
        </p:blipFill>
        <p:spPr bwMode="auto">
          <a:xfrm>
            <a:off x="468313" y="3429000"/>
            <a:ext cx="1944687" cy="3097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Line 70"/>
          <p:cNvSpPr>
            <a:spLocks noChangeShapeType="1"/>
          </p:cNvSpPr>
          <p:nvPr/>
        </p:nvSpPr>
        <p:spPr bwMode="auto">
          <a:xfrm flipH="1">
            <a:off x="2771775" y="4437063"/>
            <a:ext cx="936625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188" name="Text Box 71"/>
          <p:cNvSpPr txBox="1">
            <a:spLocks noChangeArrowheads="1"/>
          </p:cNvSpPr>
          <p:nvPr/>
        </p:nvSpPr>
        <p:spPr bwMode="auto">
          <a:xfrm>
            <a:off x="3132138" y="4868863"/>
            <a:ext cx="82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solidFill>
                  <a:srgbClr val="CC0000"/>
                </a:solidFill>
                <a:latin typeface="Arial" charset="0"/>
              </a:rPr>
              <a:t>+NaCl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7772400" cy="1143000"/>
          </a:xfrm>
        </p:spPr>
        <p:txBody>
          <a:bodyPr/>
          <a:lstStyle/>
          <a:p>
            <a:pPr marL="1117600" indent="-1117600" eaLnBrk="1" hangingPunct="1">
              <a:defRPr/>
            </a:pPr>
            <a:r>
              <a:rPr lang="en-GB" altLang="sv-SE" sz="3600" b="1" dirty="0">
                <a:solidFill>
                  <a:srgbClr val="CC0000"/>
                </a:solidFill>
                <a:latin typeface="+mn-lt"/>
              </a:rPr>
              <a:t>I</a:t>
            </a:r>
            <a:r>
              <a:rPr lang="en-GB" altLang="sv-SE" sz="3600" b="1" dirty="0" smtClean="0">
                <a:solidFill>
                  <a:srgbClr val="CC0000"/>
                </a:solidFill>
                <a:latin typeface="+mn-lt"/>
              </a:rPr>
              <a:t>nduction of innate, humoral and</a:t>
            </a:r>
            <a:br>
              <a:rPr lang="en-GB" altLang="sv-SE" sz="3600" b="1" dirty="0" smtClean="0">
                <a:solidFill>
                  <a:srgbClr val="CC0000"/>
                </a:solidFill>
                <a:latin typeface="+mn-lt"/>
              </a:rPr>
            </a:br>
            <a:r>
              <a:rPr lang="en-GB" altLang="sv-SE" sz="3600" b="1" dirty="0" smtClean="0">
                <a:solidFill>
                  <a:srgbClr val="CC0000"/>
                </a:solidFill>
                <a:latin typeface="+mn-lt"/>
              </a:rPr>
              <a:t>cell mediated immune responses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4327525"/>
            <a:ext cx="7543800" cy="2301875"/>
            <a:chOff x="192" y="2726"/>
            <a:chExt cx="4752" cy="1450"/>
          </a:xfrm>
        </p:grpSpPr>
        <p:grpSp>
          <p:nvGrpSpPr>
            <p:cNvPr id="8216" name="Group 4"/>
            <p:cNvGrpSpPr>
              <a:grpSpLocks/>
            </p:cNvGrpSpPr>
            <p:nvPr/>
          </p:nvGrpSpPr>
          <p:grpSpPr bwMode="auto">
            <a:xfrm>
              <a:off x="192" y="3533"/>
              <a:ext cx="4192" cy="643"/>
              <a:chOff x="192" y="3504"/>
              <a:chExt cx="4192" cy="643"/>
            </a:xfrm>
          </p:grpSpPr>
          <p:sp>
            <p:nvSpPr>
              <p:cNvPr id="823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230" y="3547"/>
                <a:ext cx="670" cy="131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3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1900" y="3547"/>
                <a:ext cx="828" cy="13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35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728" y="3547"/>
                <a:ext cx="828" cy="13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3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556" y="3547"/>
                <a:ext cx="828" cy="13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37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507" y="3504"/>
                <a:ext cx="31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V</a:t>
                </a:r>
              </a:p>
            </p:txBody>
          </p:sp>
          <p:sp>
            <p:nvSpPr>
              <p:cNvPr id="8238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294" y="350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</a:t>
                </a:r>
              </a:p>
            </p:txBody>
          </p:sp>
          <p:sp>
            <p:nvSpPr>
              <p:cNvPr id="8239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122" y="3504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</a:t>
                </a:r>
              </a:p>
            </p:txBody>
          </p:sp>
          <p:sp>
            <p:nvSpPr>
              <p:cNvPr id="8240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3950" y="3504"/>
                <a:ext cx="35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</a:t>
                </a:r>
              </a:p>
            </p:txBody>
          </p:sp>
          <p:sp>
            <p:nvSpPr>
              <p:cNvPr id="8241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192" y="3514"/>
                <a:ext cx="7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2000" b="1">
                    <a:latin typeface="Times" pitchFamily="-106" charset="0"/>
                  </a:rPr>
                  <a:t>TetCEA</a:t>
                </a:r>
                <a:endParaRPr lang="en-GB" altLang="sv-SE" sz="2000">
                  <a:latin typeface="Times" pitchFamily="-106" charset="0"/>
                </a:endParaRPr>
              </a:p>
            </p:txBody>
          </p:sp>
          <p:sp>
            <p:nvSpPr>
              <p:cNvPr id="8242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151" y="3547"/>
                <a:ext cx="79" cy="131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4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796" y="3743"/>
                <a:ext cx="107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800">
                    <a:latin typeface="Times" pitchFamily="-106" charset="0"/>
                  </a:rPr>
                  <a:t>Tetanus T-helper epitope</a:t>
                </a:r>
              </a:p>
            </p:txBody>
          </p:sp>
        </p:grpSp>
        <p:grpSp>
          <p:nvGrpSpPr>
            <p:cNvPr id="8217" name="Group 16"/>
            <p:cNvGrpSpPr>
              <a:grpSpLocks/>
            </p:cNvGrpSpPr>
            <p:nvPr/>
          </p:nvGrpSpPr>
          <p:grpSpPr bwMode="auto">
            <a:xfrm>
              <a:off x="214" y="2726"/>
              <a:ext cx="4730" cy="751"/>
              <a:chOff x="214" y="2726"/>
              <a:chExt cx="4730" cy="751"/>
            </a:xfrm>
          </p:grpSpPr>
          <p:sp>
            <p:nvSpPr>
              <p:cNvPr id="821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096" y="2948"/>
                <a:ext cx="118" cy="13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19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4369" y="2948"/>
                <a:ext cx="118" cy="13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20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214" y="2948"/>
                <a:ext cx="670" cy="131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21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884" y="2948"/>
                <a:ext cx="829" cy="13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22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713" y="2948"/>
                <a:ext cx="828" cy="13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23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3541" y="2948"/>
                <a:ext cx="828" cy="131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24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489" y="2908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V</a:t>
                </a:r>
              </a:p>
            </p:txBody>
          </p:sp>
          <p:sp>
            <p:nvSpPr>
              <p:cNvPr id="8225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2279" y="2908"/>
                <a:ext cx="31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</a:t>
                </a:r>
              </a:p>
            </p:txBody>
          </p:sp>
          <p:sp>
            <p:nvSpPr>
              <p:cNvPr id="8226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107" y="2908"/>
                <a:ext cx="3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</a:t>
                </a:r>
              </a:p>
            </p:txBody>
          </p:sp>
          <p:sp>
            <p:nvSpPr>
              <p:cNvPr id="8227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935" y="2908"/>
                <a:ext cx="35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</a:t>
                </a:r>
              </a:p>
            </p:txBody>
          </p:sp>
          <p:sp>
            <p:nvSpPr>
              <p:cNvPr id="8228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4250" y="3111"/>
                <a:ext cx="69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Signal peptide</a:t>
                </a:r>
              </a:p>
            </p:txBody>
          </p:sp>
          <p:sp>
            <p:nvSpPr>
              <p:cNvPr id="8229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899" y="3111"/>
                <a:ext cx="63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Signal peptide</a:t>
                </a:r>
              </a:p>
            </p:txBody>
          </p:sp>
          <p:sp>
            <p:nvSpPr>
              <p:cNvPr id="8230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14" y="2914"/>
                <a:ext cx="71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2000" b="1">
                    <a:latin typeface="Times" pitchFamily="-106" charset="0"/>
                  </a:rPr>
                  <a:t>wtCEA</a:t>
                </a:r>
                <a:endParaRPr lang="en-GB" altLang="sv-SE" sz="2000">
                  <a:latin typeface="Times" pitchFamily="-106" charset="0"/>
                </a:endParaRPr>
              </a:p>
            </p:txBody>
          </p:sp>
          <p:sp>
            <p:nvSpPr>
              <p:cNvPr id="8231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978" y="2726"/>
                <a:ext cx="4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N-ter</a:t>
                </a:r>
              </a:p>
            </p:txBody>
          </p:sp>
          <p:sp>
            <p:nvSpPr>
              <p:cNvPr id="8232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4250" y="2726"/>
                <a:ext cx="51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C-ter</a:t>
                </a:r>
              </a:p>
            </p:txBody>
          </p:sp>
        </p:grpSp>
      </p:grpSp>
      <p:sp>
        <p:nvSpPr>
          <p:cNvPr id="8196" name="Line 32"/>
          <p:cNvSpPr>
            <a:spLocks noChangeShapeType="1"/>
          </p:cNvSpPr>
          <p:nvPr/>
        </p:nvSpPr>
        <p:spPr bwMode="auto">
          <a:xfrm>
            <a:off x="561975" y="1600200"/>
            <a:ext cx="808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197" name="Group 33"/>
          <p:cNvGrpSpPr>
            <a:grpSpLocks/>
          </p:cNvGrpSpPr>
          <p:nvPr/>
        </p:nvGrpSpPr>
        <p:grpSpPr bwMode="auto">
          <a:xfrm>
            <a:off x="533400" y="1949450"/>
            <a:ext cx="8001000" cy="2317750"/>
            <a:chOff x="288" y="1228"/>
            <a:chExt cx="5040" cy="1460"/>
          </a:xfrm>
        </p:grpSpPr>
        <p:sp>
          <p:nvSpPr>
            <p:cNvPr id="8198" name="Text Box 34"/>
            <p:cNvSpPr txBox="1">
              <a:spLocks noChangeArrowheads="1"/>
            </p:cNvSpPr>
            <p:nvPr/>
          </p:nvSpPr>
          <p:spPr bwMode="auto">
            <a:xfrm>
              <a:off x="2544" y="1488"/>
              <a:ext cx="278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sv-SE" altLang="sv-SE" sz="2000">
                  <a:latin typeface="Helvetica" pitchFamily="34" charset="0"/>
                </a:rPr>
                <a:t>Effector mechanisms: Tumor cell killing by antibody binding, ADCC,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sv-SE" altLang="sv-SE" sz="2000">
                  <a:latin typeface="Helvetica" pitchFamily="34" charset="0"/>
                </a:rPr>
                <a:t>     cytotoxicity, apoptosis. </a:t>
              </a:r>
            </a:p>
          </p:txBody>
        </p:sp>
        <p:grpSp>
          <p:nvGrpSpPr>
            <p:cNvPr id="8199" name="Group 35"/>
            <p:cNvGrpSpPr>
              <a:grpSpLocks/>
            </p:cNvGrpSpPr>
            <p:nvPr/>
          </p:nvGrpSpPr>
          <p:grpSpPr bwMode="auto">
            <a:xfrm>
              <a:off x="288" y="1228"/>
              <a:ext cx="2112" cy="1364"/>
              <a:chOff x="288" y="960"/>
              <a:chExt cx="2112" cy="1364"/>
            </a:xfrm>
          </p:grpSpPr>
          <p:sp>
            <p:nvSpPr>
              <p:cNvPr id="8201" name="Oval 36"/>
              <p:cNvSpPr>
                <a:spLocks noChangeAspect="1" noChangeArrowheads="1"/>
              </p:cNvSpPr>
              <p:nvPr/>
            </p:nvSpPr>
            <p:spPr bwMode="auto">
              <a:xfrm>
                <a:off x="552" y="1418"/>
                <a:ext cx="611" cy="381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02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908" y="1520"/>
                <a:ext cx="204" cy="203"/>
              </a:xfrm>
              <a:prstGeom prst="flowChartConnector">
                <a:avLst/>
              </a:prstGeom>
              <a:solidFill>
                <a:srgbClr val="E3924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03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1214" y="1392"/>
                <a:ext cx="203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04" name="Line 39"/>
              <p:cNvSpPr>
                <a:spLocks noChangeAspect="1" noChangeShapeType="1"/>
              </p:cNvSpPr>
              <p:nvPr/>
            </p:nvSpPr>
            <p:spPr bwMode="auto">
              <a:xfrm>
                <a:off x="1214" y="1723"/>
                <a:ext cx="203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05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443" y="1316"/>
                <a:ext cx="9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 b="1">
                    <a:latin typeface="Times" pitchFamily="-106" charset="0"/>
                  </a:rPr>
                  <a:t>CD8+  T-cells</a:t>
                </a:r>
                <a:endParaRPr lang="en-GB" altLang="sv-SE" sz="1600">
                  <a:latin typeface="Times" pitchFamily="-106" charset="0"/>
                </a:endParaRPr>
              </a:p>
            </p:txBody>
          </p:sp>
          <p:sp>
            <p:nvSpPr>
              <p:cNvPr id="8206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1443" y="1711"/>
                <a:ext cx="90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CD4+ T-cells</a:t>
                </a:r>
              </a:p>
            </p:txBody>
          </p:sp>
          <p:sp>
            <p:nvSpPr>
              <p:cNvPr id="8207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336" y="1776"/>
                <a:ext cx="1152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Transmembrane and secreted antigens</a:t>
                </a:r>
              </a:p>
            </p:txBody>
          </p:sp>
          <p:sp>
            <p:nvSpPr>
              <p:cNvPr id="8208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392" y="2112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B-cells</a:t>
                </a:r>
              </a:p>
            </p:txBody>
          </p:sp>
          <p:sp>
            <p:nvSpPr>
              <p:cNvPr id="8209" name="Line 44"/>
              <p:cNvSpPr>
                <a:spLocks noChangeAspect="1" noChangeShapeType="1"/>
              </p:cNvSpPr>
              <p:nvPr/>
            </p:nvSpPr>
            <p:spPr bwMode="auto">
              <a:xfrm>
                <a:off x="1908" y="2208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10" name="Text Box 45"/>
              <p:cNvSpPr txBox="1">
                <a:spLocks noChangeAspect="1" noChangeArrowheads="1"/>
              </p:cNvSpPr>
              <p:nvPr/>
            </p:nvSpPr>
            <p:spPr bwMode="auto">
              <a:xfrm>
                <a:off x="2128" y="2112"/>
                <a:ext cx="2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latin typeface="Times" pitchFamily="-106" charset="0"/>
                  </a:rPr>
                  <a:t>Ab</a:t>
                </a:r>
              </a:p>
            </p:txBody>
          </p:sp>
          <p:sp>
            <p:nvSpPr>
              <p:cNvPr id="8211" name="Oval 46"/>
              <p:cNvSpPr>
                <a:spLocks noChangeAspect="1" noChangeArrowheads="1"/>
              </p:cNvSpPr>
              <p:nvPr/>
            </p:nvSpPr>
            <p:spPr bwMode="auto">
              <a:xfrm>
                <a:off x="528" y="1135"/>
                <a:ext cx="110" cy="102"/>
              </a:xfrm>
              <a:prstGeom prst="ellips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12" name="Line 47"/>
              <p:cNvSpPr>
                <a:spLocks noChangeAspect="1" noChangeShapeType="1"/>
              </p:cNvSpPr>
              <p:nvPr/>
            </p:nvSpPr>
            <p:spPr bwMode="auto">
              <a:xfrm>
                <a:off x="624" y="1279"/>
                <a:ext cx="55" cy="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13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288" y="960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GB" altLang="sv-SE" sz="1600">
                    <a:solidFill>
                      <a:srgbClr val="BB56C3"/>
                    </a:solidFill>
                    <a:latin typeface="Times" pitchFamily="-106" charset="0"/>
                  </a:rPr>
                  <a:t>DNA vaccine</a:t>
                </a:r>
                <a:endParaRPr lang="en-GB" altLang="sv-SE" sz="1600">
                  <a:latin typeface="Times" pitchFamily="-106" charset="0"/>
                </a:endParaRPr>
              </a:p>
            </p:txBody>
          </p:sp>
          <p:sp>
            <p:nvSpPr>
              <p:cNvPr id="8214" name="Oval 49"/>
              <p:cNvSpPr>
                <a:spLocks noChangeAspect="1" noChangeArrowheads="1"/>
              </p:cNvSpPr>
              <p:nvPr/>
            </p:nvSpPr>
            <p:spPr bwMode="auto">
              <a:xfrm>
                <a:off x="728" y="1494"/>
                <a:ext cx="110" cy="102"/>
              </a:xfrm>
              <a:prstGeom prst="ellipse">
                <a:avLst/>
              </a:prstGeom>
              <a:noFill/>
              <a:ln w="28575">
                <a:solidFill>
                  <a:srgbClr val="8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8215" name="Line 50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8200" name="Rectangle 51"/>
            <p:cNvSpPr>
              <a:spLocks noChangeArrowheads="1"/>
            </p:cNvSpPr>
            <p:nvPr/>
          </p:nvSpPr>
          <p:spPr bwMode="auto">
            <a:xfrm>
              <a:off x="288" y="1248"/>
              <a:ext cx="2256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9219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733550" y="198438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4000" b="1" i="1">
                <a:solidFill>
                  <a:srgbClr val="CC0000"/>
                </a:solidFill>
              </a:rPr>
              <a:t>In vivo</a:t>
            </a:r>
            <a:r>
              <a:rPr lang="sv-SE" altLang="sv-SE" sz="4000" b="1">
                <a:solidFill>
                  <a:srgbClr val="CC0000"/>
                </a:solidFill>
              </a:rPr>
              <a:t> electroporation</a:t>
            </a:r>
            <a:br>
              <a:rPr lang="sv-SE" altLang="sv-SE" sz="4000" b="1">
                <a:solidFill>
                  <a:srgbClr val="CC0000"/>
                </a:solidFill>
              </a:rPr>
            </a:br>
            <a:endParaRPr lang="en-US" altLang="sv-SE" sz="4000" b="1">
              <a:solidFill>
                <a:srgbClr val="CC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283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latin typeface="Arial" charset="0"/>
              </a:rPr>
              <a:t>	Apply current</a:t>
            </a:r>
            <a:endParaRPr lang="en-US" altLang="sv-SE" sz="2400">
              <a:latin typeface="Times" pitchFamily="-106" charset="0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685800" y="3505200"/>
            <a:ext cx="220980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400"/>
          </a:p>
        </p:txBody>
      </p:sp>
      <p:grpSp>
        <p:nvGrpSpPr>
          <p:cNvPr id="9223" name="Group 5"/>
          <p:cNvGrpSpPr>
            <a:grpSpLocks/>
          </p:cNvGrpSpPr>
          <p:nvPr/>
        </p:nvGrpSpPr>
        <p:grpSpPr bwMode="auto">
          <a:xfrm>
            <a:off x="762000" y="4648200"/>
            <a:ext cx="76200" cy="990600"/>
            <a:chOff x="864" y="2496"/>
            <a:chExt cx="48" cy="432"/>
          </a:xfrm>
        </p:grpSpPr>
        <p:sp>
          <p:nvSpPr>
            <p:cNvPr id="9258" name="Line 6"/>
            <p:cNvSpPr>
              <a:spLocks noChangeShapeType="1"/>
            </p:cNvSpPr>
            <p:nvPr/>
          </p:nvSpPr>
          <p:spPr bwMode="auto">
            <a:xfrm>
              <a:off x="864" y="249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59" name="Line 7"/>
            <p:cNvSpPr>
              <a:spLocks noChangeShapeType="1"/>
            </p:cNvSpPr>
            <p:nvPr/>
          </p:nvSpPr>
          <p:spPr bwMode="auto">
            <a:xfrm flipV="1">
              <a:off x="912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 flipH="1">
            <a:off x="2743200" y="4660900"/>
            <a:ext cx="76200" cy="977900"/>
            <a:chOff x="864" y="2496"/>
            <a:chExt cx="48" cy="432"/>
          </a:xfrm>
        </p:grpSpPr>
        <p:sp>
          <p:nvSpPr>
            <p:cNvPr id="9256" name="Line 9"/>
            <p:cNvSpPr>
              <a:spLocks noChangeShapeType="1"/>
            </p:cNvSpPr>
            <p:nvPr/>
          </p:nvSpPr>
          <p:spPr bwMode="auto">
            <a:xfrm>
              <a:off x="864" y="249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57" name="Line 10"/>
            <p:cNvSpPr>
              <a:spLocks noChangeShapeType="1"/>
            </p:cNvSpPr>
            <p:nvPr/>
          </p:nvSpPr>
          <p:spPr bwMode="auto">
            <a:xfrm flipV="1">
              <a:off x="912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533400" y="52705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9226" name="Freeform 12"/>
          <p:cNvSpPr>
            <a:spLocks/>
          </p:cNvSpPr>
          <p:nvPr/>
        </p:nvSpPr>
        <p:spPr bwMode="auto">
          <a:xfrm>
            <a:off x="1795463" y="2446338"/>
            <a:ext cx="2698750" cy="1055687"/>
          </a:xfrm>
          <a:custGeom>
            <a:avLst/>
            <a:gdLst>
              <a:gd name="T0" fmla="*/ 2147483647 w 1700"/>
              <a:gd name="T1" fmla="*/ 2147483647 h 665"/>
              <a:gd name="T2" fmla="*/ 2147483647 w 1700"/>
              <a:gd name="T3" fmla="*/ 2147483647 h 665"/>
              <a:gd name="T4" fmla="*/ 2147483647 w 1700"/>
              <a:gd name="T5" fmla="*/ 2147483647 h 665"/>
              <a:gd name="T6" fmla="*/ 2147483647 w 1700"/>
              <a:gd name="T7" fmla="*/ 2147483647 h 665"/>
              <a:gd name="T8" fmla="*/ 2147483647 w 1700"/>
              <a:gd name="T9" fmla="*/ 2147483647 h 665"/>
              <a:gd name="T10" fmla="*/ 2147483647 w 1700"/>
              <a:gd name="T11" fmla="*/ 2147483647 h 665"/>
              <a:gd name="T12" fmla="*/ 2147483647 w 1700"/>
              <a:gd name="T13" fmla="*/ 2147483647 h 665"/>
              <a:gd name="T14" fmla="*/ 2147483647 w 1700"/>
              <a:gd name="T15" fmla="*/ 2147483647 h 665"/>
              <a:gd name="T16" fmla="*/ 2147483647 w 1700"/>
              <a:gd name="T17" fmla="*/ 2147483647 h 665"/>
              <a:gd name="T18" fmla="*/ 2147483647 w 1700"/>
              <a:gd name="T19" fmla="*/ 2147483647 h 665"/>
              <a:gd name="T20" fmla="*/ 2147483647 w 1700"/>
              <a:gd name="T21" fmla="*/ 2147483647 h 665"/>
              <a:gd name="T22" fmla="*/ 2147483647 w 1700"/>
              <a:gd name="T23" fmla="*/ 2147483647 h 665"/>
              <a:gd name="T24" fmla="*/ 2147483647 w 1700"/>
              <a:gd name="T25" fmla="*/ 2147483647 h 665"/>
              <a:gd name="T26" fmla="*/ 2147483647 w 1700"/>
              <a:gd name="T27" fmla="*/ 2147483647 h 665"/>
              <a:gd name="T28" fmla="*/ 2147483647 w 1700"/>
              <a:gd name="T29" fmla="*/ 2147483647 h 665"/>
              <a:gd name="T30" fmla="*/ 2147483647 w 1700"/>
              <a:gd name="T31" fmla="*/ 0 h 6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00"/>
              <a:gd name="T49" fmla="*/ 0 h 665"/>
              <a:gd name="T50" fmla="*/ 1700 w 1700"/>
              <a:gd name="T51" fmla="*/ 665 h 6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00" h="665">
                <a:moveTo>
                  <a:pt x="13" y="658"/>
                </a:moveTo>
                <a:cubicBezTo>
                  <a:pt x="52" y="597"/>
                  <a:pt x="0" y="665"/>
                  <a:pt x="62" y="625"/>
                </a:cubicBezTo>
                <a:cubicBezTo>
                  <a:pt x="70" y="620"/>
                  <a:pt x="70" y="607"/>
                  <a:pt x="78" y="601"/>
                </a:cubicBezTo>
                <a:cubicBezTo>
                  <a:pt x="85" y="596"/>
                  <a:pt x="94" y="597"/>
                  <a:pt x="102" y="593"/>
                </a:cubicBezTo>
                <a:cubicBezTo>
                  <a:pt x="155" y="566"/>
                  <a:pt x="197" y="532"/>
                  <a:pt x="256" y="520"/>
                </a:cubicBezTo>
                <a:cubicBezTo>
                  <a:pt x="319" y="487"/>
                  <a:pt x="379" y="454"/>
                  <a:pt x="443" y="422"/>
                </a:cubicBezTo>
                <a:cubicBezTo>
                  <a:pt x="459" y="414"/>
                  <a:pt x="477" y="409"/>
                  <a:pt x="492" y="398"/>
                </a:cubicBezTo>
                <a:cubicBezTo>
                  <a:pt x="560" y="347"/>
                  <a:pt x="636" y="323"/>
                  <a:pt x="719" y="309"/>
                </a:cubicBezTo>
                <a:cubicBezTo>
                  <a:pt x="865" y="247"/>
                  <a:pt x="1077" y="271"/>
                  <a:pt x="1214" y="268"/>
                </a:cubicBezTo>
                <a:cubicBezTo>
                  <a:pt x="1257" y="257"/>
                  <a:pt x="1301" y="250"/>
                  <a:pt x="1343" y="236"/>
                </a:cubicBezTo>
                <a:cubicBezTo>
                  <a:pt x="1367" y="228"/>
                  <a:pt x="1392" y="219"/>
                  <a:pt x="1416" y="211"/>
                </a:cubicBezTo>
                <a:cubicBezTo>
                  <a:pt x="1424" y="208"/>
                  <a:pt x="1441" y="203"/>
                  <a:pt x="1441" y="203"/>
                </a:cubicBezTo>
                <a:cubicBezTo>
                  <a:pt x="1473" y="155"/>
                  <a:pt x="1514" y="122"/>
                  <a:pt x="1562" y="90"/>
                </a:cubicBezTo>
                <a:cubicBezTo>
                  <a:pt x="1572" y="61"/>
                  <a:pt x="1589" y="38"/>
                  <a:pt x="1619" y="25"/>
                </a:cubicBezTo>
                <a:cubicBezTo>
                  <a:pt x="1635" y="18"/>
                  <a:pt x="1652" y="14"/>
                  <a:pt x="1668" y="9"/>
                </a:cubicBezTo>
                <a:cubicBezTo>
                  <a:pt x="1679" y="6"/>
                  <a:pt x="1700" y="0"/>
                  <a:pt x="170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pic>
        <p:nvPicPr>
          <p:cNvPr id="9227" name="Picture 13" descr="derma_vax_small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24526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41725" y="4038600"/>
            <a:ext cx="5349875" cy="2424113"/>
            <a:chOff x="2294" y="2544"/>
            <a:chExt cx="3370" cy="1527"/>
          </a:xfrm>
        </p:grpSpPr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2673" y="2860"/>
              <a:ext cx="739" cy="629"/>
            </a:xfrm>
            <a:custGeom>
              <a:avLst/>
              <a:gdLst>
                <a:gd name="T0" fmla="*/ 0 w 739"/>
                <a:gd name="T1" fmla="*/ 629 h 629"/>
                <a:gd name="T2" fmla="*/ 96 w 739"/>
                <a:gd name="T3" fmla="*/ 629 h 629"/>
                <a:gd name="T4" fmla="*/ 96 w 739"/>
                <a:gd name="T5" fmla="*/ 0 h 629"/>
                <a:gd name="T6" fmla="*/ 113 w 739"/>
                <a:gd name="T7" fmla="*/ 0 h 629"/>
                <a:gd name="T8" fmla="*/ 113 w 739"/>
                <a:gd name="T9" fmla="*/ 629 h 629"/>
                <a:gd name="T10" fmla="*/ 225 w 739"/>
                <a:gd name="T11" fmla="*/ 629 h 629"/>
                <a:gd name="T12" fmla="*/ 225 w 739"/>
                <a:gd name="T13" fmla="*/ 0 h 629"/>
                <a:gd name="T14" fmla="*/ 242 w 739"/>
                <a:gd name="T15" fmla="*/ 0 h 629"/>
                <a:gd name="T16" fmla="*/ 242 w 739"/>
                <a:gd name="T17" fmla="*/ 627 h 629"/>
                <a:gd name="T18" fmla="*/ 418 w 739"/>
                <a:gd name="T19" fmla="*/ 629 h 629"/>
                <a:gd name="T20" fmla="*/ 418 w 739"/>
                <a:gd name="T21" fmla="*/ 514 h 629"/>
                <a:gd name="T22" fmla="*/ 578 w 739"/>
                <a:gd name="T23" fmla="*/ 514 h 629"/>
                <a:gd name="T24" fmla="*/ 578 w 739"/>
                <a:gd name="T25" fmla="*/ 629 h 629"/>
                <a:gd name="T26" fmla="*/ 739 w 739"/>
                <a:gd name="T27" fmla="*/ 629 h 6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9"/>
                <a:gd name="T43" fmla="*/ 0 h 629"/>
                <a:gd name="T44" fmla="*/ 739 w 739"/>
                <a:gd name="T45" fmla="*/ 629 h 6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9" h="629">
                  <a:moveTo>
                    <a:pt x="0" y="629"/>
                  </a:moveTo>
                  <a:lnTo>
                    <a:pt x="96" y="629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13" y="629"/>
                  </a:lnTo>
                  <a:lnTo>
                    <a:pt x="225" y="629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242" y="627"/>
                  </a:lnTo>
                  <a:lnTo>
                    <a:pt x="418" y="629"/>
                  </a:lnTo>
                  <a:lnTo>
                    <a:pt x="418" y="514"/>
                  </a:lnTo>
                  <a:lnTo>
                    <a:pt x="578" y="514"/>
                  </a:lnTo>
                  <a:lnTo>
                    <a:pt x="578" y="629"/>
                  </a:lnTo>
                  <a:lnTo>
                    <a:pt x="739" y="62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3412" y="3374"/>
              <a:ext cx="321" cy="116"/>
            </a:xfrm>
            <a:custGeom>
              <a:avLst/>
              <a:gdLst>
                <a:gd name="T0" fmla="*/ 0 w 321"/>
                <a:gd name="T1" fmla="*/ 114 h 116"/>
                <a:gd name="T2" fmla="*/ 0 w 321"/>
                <a:gd name="T3" fmla="*/ 0 h 116"/>
                <a:gd name="T4" fmla="*/ 160 w 321"/>
                <a:gd name="T5" fmla="*/ 0 h 116"/>
                <a:gd name="T6" fmla="*/ 160 w 321"/>
                <a:gd name="T7" fmla="*/ 114 h 116"/>
                <a:gd name="T8" fmla="*/ 321 w 321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116"/>
                <a:gd name="T17" fmla="*/ 321 w 321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116">
                  <a:moveTo>
                    <a:pt x="0" y="1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14"/>
                  </a:lnTo>
                  <a:lnTo>
                    <a:pt x="321" y="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3732" y="3374"/>
              <a:ext cx="323" cy="116"/>
            </a:xfrm>
            <a:custGeom>
              <a:avLst/>
              <a:gdLst>
                <a:gd name="T0" fmla="*/ 0 w 323"/>
                <a:gd name="T1" fmla="*/ 114 h 116"/>
                <a:gd name="T2" fmla="*/ 0 w 323"/>
                <a:gd name="T3" fmla="*/ 0 h 116"/>
                <a:gd name="T4" fmla="*/ 161 w 323"/>
                <a:gd name="T5" fmla="*/ 0 h 116"/>
                <a:gd name="T6" fmla="*/ 161 w 323"/>
                <a:gd name="T7" fmla="*/ 114 h 116"/>
                <a:gd name="T8" fmla="*/ 323 w 323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116"/>
                <a:gd name="T17" fmla="*/ 323 w 323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116">
                  <a:moveTo>
                    <a:pt x="0" y="11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14"/>
                  </a:lnTo>
                  <a:lnTo>
                    <a:pt x="323" y="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055" y="3376"/>
              <a:ext cx="321" cy="114"/>
            </a:xfrm>
            <a:custGeom>
              <a:avLst/>
              <a:gdLst>
                <a:gd name="T0" fmla="*/ 0 w 321"/>
                <a:gd name="T1" fmla="*/ 114 h 114"/>
                <a:gd name="T2" fmla="*/ 0 w 321"/>
                <a:gd name="T3" fmla="*/ 0 h 114"/>
                <a:gd name="T4" fmla="*/ 160 w 321"/>
                <a:gd name="T5" fmla="*/ 0 h 114"/>
                <a:gd name="T6" fmla="*/ 160 w 321"/>
                <a:gd name="T7" fmla="*/ 112 h 114"/>
                <a:gd name="T8" fmla="*/ 321 w 321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114"/>
                <a:gd name="T17" fmla="*/ 321 w 32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114">
                  <a:moveTo>
                    <a:pt x="0" y="1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12"/>
                  </a:lnTo>
                  <a:lnTo>
                    <a:pt x="321" y="11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4376" y="3374"/>
              <a:ext cx="322" cy="116"/>
            </a:xfrm>
            <a:custGeom>
              <a:avLst/>
              <a:gdLst>
                <a:gd name="T0" fmla="*/ 0 w 322"/>
                <a:gd name="T1" fmla="*/ 116 h 116"/>
                <a:gd name="T2" fmla="*/ 0 w 322"/>
                <a:gd name="T3" fmla="*/ 2 h 116"/>
                <a:gd name="T4" fmla="*/ 162 w 322"/>
                <a:gd name="T5" fmla="*/ 0 h 116"/>
                <a:gd name="T6" fmla="*/ 161 w 322"/>
                <a:gd name="T7" fmla="*/ 114 h 116"/>
                <a:gd name="T8" fmla="*/ 322 w 322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16"/>
                <a:gd name="T17" fmla="*/ 322 w 32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16">
                  <a:moveTo>
                    <a:pt x="0" y="116"/>
                  </a:moveTo>
                  <a:lnTo>
                    <a:pt x="0" y="2"/>
                  </a:lnTo>
                  <a:lnTo>
                    <a:pt x="162" y="0"/>
                  </a:lnTo>
                  <a:lnTo>
                    <a:pt x="161" y="114"/>
                  </a:lnTo>
                  <a:lnTo>
                    <a:pt x="322" y="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4698" y="3376"/>
              <a:ext cx="322" cy="117"/>
            </a:xfrm>
            <a:custGeom>
              <a:avLst/>
              <a:gdLst>
                <a:gd name="T0" fmla="*/ 0 w 322"/>
                <a:gd name="T1" fmla="*/ 114 h 117"/>
                <a:gd name="T2" fmla="*/ 0 w 322"/>
                <a:gd name="T3" fmla="*/ 0 h 117"/>
                <a:gd name="T4" fmla="*/ 160 w 322"/>
                <a:gd name="T5" fmla="*/ 0 h 117"/>
                <a:gd name="T6" fmla="*/ 160 w 322"/>
                <a:gd name="T7" fmla="*/ 114 h 117"/>
                <a:gd name="T8" fmla="*/ 322 w 32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17"/>
                <a:gd name="T17" fmla="*/ 322 w 32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17">
                  <a:moveTo>
                    <a:pt x="0" y="1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14"/>
                  </a:lnTo>
                  <a:lnTo>
                    <a:pt x="322" y="11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5019" y="3376"/>
              <a:ext cx="323" cy="117"/>
            </a:xfrm>
            <a:custGeom>
              <a:avLst/>
              <a:gdLst>
                <a:gd name="T0" fmla="*/ 0 w 323"/>
                <a:gd name="T1" fmla="*/ 114 h 117"/>
                <a:gd name="T2" fmla="*/ 0 w 323"/>
                <a:gd name="T3" fmla="*/ 0 h 117"/>
                <a:gd name="T4" fmla="*/ 161 w 323"/>
                <a:gd name="T5" fmla="*/ 0 h 117"/>
                <a:gd name="T6" fmla="*/ 161 w 323"/>
                <a:gd name="T7" fmla="*/ 114 h 117"/>
                <a:gd name="T8" fmla="*/ 323 w 323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117"/>
                <a:gd name="T17" fmla="*/ 323 w 323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117">
                  <a:moveTo>
                    <a:pt x="0" y="11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14"/>
                  </a:lnTo>
                  <a:lnTo>
                    <a:pt x="323" y="11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5342" y="3376"/>
              <a:ext cx="322" cy="117"/>
            </a:xfrm>
            <a:custGeom>
              <a:avLst/>
              <a:gdLst>
                <a:gd name="T0" fmla="*/ 0 w 322"/>
                <a:gd name="T1" fmla="*/ 114 h 117"/>
                <a:gd name="T2" fmla="*/ 0 w 322"/>
                <a:gd name="T3" fmla="*/ 0 h 117"/>
                <a:gd name="T4" fmla="*/ 161 w 322"/>
                <a:gd name="T5" fmla="*/ 0 h 117"/>
                <a:gd name="T6" fmla="*/ 161 w 322"/>
                <a:gd name="T7" fmla="*/ 114 h 117"/>
                <a:gd name="T8" fmla="*/ 322 w 32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17"/>
                <a:gd name="T17" fmla="*/ 322 w 32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17">
                  <a:moveTo>
                    <a:pt x="0" y="11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14"/>
                  </a:lnTo>
                  <a:lnTo>
                    <a:pt x="322" y="11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2673" y="2860"/>
              <a:ext cx="739" cy="629"/>
            </a:xfrm>
            <a:custGeom>
              <a:avLst/>
              <a:gdLst>
                <a:gd name="T0" fmla="*/ 0 w 739"/>
                <a:gd name="T1" fmla="*/ 629 h 629"/>
                <a:gd name="T2" fmla="*/ 96 w 739"/>
                <a:gd name="T3" fmla="*/ 629 h 629"/>
                <a:gd name="T4" fmla="*/ 96 w 739"/>
                <a:gd name="T5" fmla="*/ 0 h 629"/>
                <a:gd name="T6" fmla="*/ 113 w 739"/>
                <a:gd name="T7" fmla="*/ 0 h 629"/>
                <a:gd name="T8" fmla="*/ 113 w 739"/>
                <a:gd name="T9" fmla="*/ 629 h 629"/>
                <a:gd name="T10" fmla="*/ 225 w 739"/>
                <a:gd name="T11" fmla="*/ 629 h 629"/>
                <a:gd name="T12" fmla="*/ 225 w 739"/>
                <a:gd name="T13" fmla="*/ 0 h 629"/>
                <a:gd name="T14" fmla="*/ 242 w 739"/>
                <a:gd name="T15" fmla="*/ 0 h 629"/>
                <a:gd name="T16" fmla="*/ 242 w 739"/>
                <a:gd name="T17" fmla="*/ 627 h 629"/>
                <a:gd name="T18" fmla="*/ 418 w 739"/>
                <a:gd name="T19" fmla="*/ 629 h 629"/>
                <a:gd name="T20" fmla="*/ 418 w 739"/>
                <a:gd name="T21" fmla="*/ 514 h 629"/>
                <a:gd name="T22" fmla="*/ 578 w 739"/>
                <a:gd name="T23" fmla="*/ 514 h 629"/>
                <a:gd name="T24" fmla="*/ 578 w 739"/>
                <a:gd name="T25" fmla="*/ 629 h 629"/>
                <a:gd name="T26" fmla="*/ 739 w 739"/>
                <a:gd name="T27" fmla="*/ 629 h 6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9"/>
                <a:gd name="T43" fmla="*/ 0 h 629"/>
                <a:gd name="T44" fmla="*/ 739 w 739"/>
                <a:gd name="T45" fmla="*/ 629 h 6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9" h="629">
                  <a:moveTo>
                    <a:pt x="0" y="629"/>
                  </a:moveTo>
                  <a:lnTo>
                    <a:pt x="96" y="629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13" y="629"/>
                  </a:lnTo>
                  <a:lnTo>
                    <a:pt x="225" y="629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242" y="627"/>
                  </a:lnTo>
                  <a:lnTo>
                    <a:pt x="418" y="629"/>
                  </a:lnTo>
                  <a:lnTo>
                    <a:pt x="418" y="514"/>
                  </a:lnTo>
                  <a:lnTo>
                    <a:pt x="578" y="514"/>
                  </a:lnTo>
                  <a:lnTo>
                    <a:pt x="578" y="629"/>
                  </a:lnTo>
                  <a:lnTo>
                    <a:pt x="739" y="62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3412" y="3374"/>
              <a:ext cx="321" cy="116"/>
            </a:xfrm>
            <a:custGeom>
              <a:avLst/>
              <a:gdLst>
                <a:gd name="T0" fmla="*/ 0 w 321"/>
                <a:gd name="T1" fmla="*/ 114 h 116"/>
                <a:gd name="T2" fmla="*/ 0 w 321"/>
                <a:gd name="T3" fmla="*/ 0 h 116"/>
                <a:gd name="T4" fmla="*/ 160 w 321"/>
                <a:gd name="T5" fmla="*/ 0 h 116"/>
                <a:gd name="T6" fmla="*/ 160 w 321"/>
                <a:gd name="T7" fmla="*/ 114 h 116"/>
                <a:gd name="T8" fmla="*/ 321 w 321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116"/>
                <a:gd name="T17" fmla="*/ 321 w 321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116">
                  <a:moveTo>
                    <a:pt x="0" y="1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14"/>
                  </a:lnTo>
                  <a:lnTo>
                    <a:pt x="321" y="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3732" y="3374"/>
              <a:ext cx="323" cy="116"/>
            </a:xfrm>
            <a:custGeom>
              <a:avLst/>
              <a:gdLst>
                <a:gd name="T0" fmla="*/ 0 w 323"/>
                <a:gd name="T1" fmla="*/ 114 h 116"/>
                <a:gd name="T2" fmla="*/ 0 w 323"/>
                <a:gd name="T3" fmla="*/ 0 h 116"/>
                <a:gd name="T4" fmla="*/ 161 w 323"/>
                <a:gd name="T5" fmla="*/ 0 h 116"/>
                <a:gd name="T6" fmla="*/ 161 w 323"/>
                <a:gd name="T7" fmla="*/ 114 h 116"/>
                <a:gd name="T8" fmla="*/ 323 w 323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116"/>
                <a:gd name="T17" fmla="*/ 323 w 323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116">
                  <a:moveTo>
                    <a:pt x="0" y="11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14"/>
                  </a:lnTo>
                  <a:lnTo>
                    <a:pt x="323" y="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4055" y="3376"/>
              <a:ext cx="321" cy="114"/>
            </a:xfrm>
            <a:custGeom>
              <a:avLst/>
              <a:gdLst>
                <a:gd name="T0" fmla="*/ 0 w 321"/>
                <a:gd name="T1" fmla="*/ 114 h 114"/>
                <a:gd name="T2" fmla="*/ 0 w 321"/>
                <a:gd name="T3" fmla="*/ 0 h 114"/>
                <a:gd name="T4" fmla="*/ 160 w 321"/>
                <a:gd name="T5" fmla="*/ 0 h 114"/>
                <a:gd name="T6" fmla="*/ 160 w 321"/>
                <a:gd name="T7" fmla="*/ 112 h 114"/>
                <a:gd name="T8" fmla="*/ 321 w 321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1"/>
                <a:gd name="T16" fmla="*/ 0 h 114"/>
                <a:gd name="T17" fmla="*/ 321 w 32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1" h="114">
                  <a:moveTo>
                    <a:pt x="0" y="1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12"/>
                  </a:lnTo>
                  <a:lnTo>
                    <a:pt x="321" y="11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4376" y="3374"/>
              <a:ext cx="322" cy="116"/>
            </a:xfrm>
            <a:custGeom>
              <a:avLst/>
              <a:gdLst>
                <a:gd name="T0" fmla="*/ 0 w 322"/>
                <a:gd name="T1" fmla="*/ 116 h 116"/>
                <a:gd name="T2" fmla="*/ 0 w 322"/>
                <a:gd name="T3" fmla="*/ 2 h 116"/>
                <a:gd name="T4" fmla="*/ 162 w 322"/>
                <a:gd name="T5" fmla="*/ 0 h 116"/>
                <a:gd name="T6" fmla="*/ 161 w 322"/>
                <a:gd name="T7" fmla="*/ 114 h 116"/>
                <a:gd name="T8" fmla="*/ 322 w 322"/>
                <a:gd name="T9" fmla="*/ 11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16"/>
                <a:gd name="T17" fmla="*/ 322 w 322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16">
                  <a:moveTo>
                    <a:pt x="0" y="116"/>
                  </a:moveTo>
                  <a:lnTo>
                    <a:pt x="0" y="2"/>
                  </a:lnTo>
                  <a:lnTo>
                    <a:pt x="162" y="0"/>
                  </a:lnTo>
                  <a:lnTo>
                    <a:pt x="161" y="114"/>
                  </a:lnTo>
                  <a:lnTo>
                    <a:pt x="322" y="1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4698" y="3376"/>
              <a:ext cx="322" cy="117"/>
            </a:xfrm>
            <a:custGeom>
              <a:avLst/>
              <a:gdLst>
                <a:gd name="T0" fmla="*/ 0 w 322"/>
                <a:gd name="T1" fmla="*/ 114 h 117"/>
                <a:gd name="T2" fmla="*/ 0 w 322"/>
                <a:gd name="T3" fmla="*/ 0 h 117"/>
                <a:gd name="T4" fmla="*/ 160 w 322"/>
                <a:gd name="T5" fmla="*/ 0 h 117"/>
                <a:gd name="T6" fmla="*/ 160 w 322"/>
                <a:gd name="T7" fmla="*/ 114 h 117"/>
                <a:gd name="T8" fmla="*/ 322 w 32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17"/>
                <a:gd name="T17" fmla="*/ 322 w 32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17">
                  <a:moveTo>
                    <a:pt x="0" y="114"/>
                  </a:moveTo>
                  <a:lnTo>
                    <a:pt x="0" y="0"/>
                  </a:lnTo>
                  <a:lnTo>
                    <a:pt x="160" y="0"/>
                  </a:lnTo>
                  <a:lnTo>
                    <a:pt x="160" y="114"/>
                  </a:lnTo>
                  <a:lnTo>
                    <a:pt x="322" y="11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5019" y="3376"/>
              <a:ext cx="323" cy="117"/>
            </a:xfrm>
            <a:custGeom>
              <a:avLst/>
              <a:gdLst>
                <a:gd name="T0" fmla="*/ 0 w 323"/>
                <a:gd name="T1" fmla="*/ 114 h 117"/>
                <a:gd name="T2" fmla="*/ 0 w 323"/>
                <a:gd name="T3" fmla="*/ 0 h 117"/>
                <a:gd name="T4" fmla="*/ 161 w 323"/>
                <a:gd name="T5" fmla="*/ 0 h 117"/>
                <a:gd name="T6" fmla="*/ 161 w 323"/>
                <a:gd name="T7" fmla="*/ 114 h 117"/>
                <a:gd name="T8" fmla="*/ 323 w 323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117"/>
                <a:gd name="T17" fmla="*/ 323 w 323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117">
                  <a:moveTo>
                    <a:pt x="0" y="11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14"/>
                  </a:lnTo>
                  <a:lnTo>
                    <a:pt x="323" y="11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5342" y="3376"/>
              <a:ext cx="322" cy="117"/>
            </a:xfrm>
            <a:custGeom>
              <a:avLst/>
              <a:gdLst>
                <a:gd name="T0" fmla="*/ 0 w 322"/>
                <a:gd name="T1" fmla="*/ 114 h 117"/>
                <a:gd name="T2" fmla="*/ 0 w 322"/>
                <a:gd name="T3" fmla="*/ 0 h 117"/>
                <a:gd name="T4" fmla="*/ 161 w 322"/>
                <a:gd name="T5" fmla="*/ 0 h 117"/>
                <a:gd name="T6" fmla="*/ 161 w 322"/>
                <a:gd name="T7" fmla="*/ 114 h 117"/>
                <a:gd name="T8" fmla="*/ 322 w 322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117"/>
                <a:gd name="T17" fmla="*/ 322 w 322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117">
                  <a:moveTo>
                    <a:pt x="0" y="114"/>
                  </a:moveTo>
                  <a:lnTo>
                    <a:pt x="0" y="0"/>
                  </a:lnTo>
                  <a:lnTo>
                    <a:pt x="161" y="0"/>
                  </a:lnTo>
                  <a:lnTo>
                    <a:pt x="161" y="114"/>
                  </a:lnTo>
                  <a:lnTo>
                    <a:pt x="322" y="11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>
              <a:off x="2496" y="3840"/>
              <a:ext cx="27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sv-SE" sz="1800">
                  <a:latin typeface="Arial" charset="0"/>
                </a:rPr>
                <a:t>Total length of pulse-train: 0,27 seconds</a:t>
              </a:r>
              <a:endParaRPr lang="cs-CZ" altLang="sv-SE" sz="1800">
                <a:latin typeface="Arial" charset="0"/>
              </a:endParaRPr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2858" y="3600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 flipV="1">
              <a:off x="2618" y="27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3778" y="3575"/>
              <a:ext cx="4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000">
                  <a:latin typeface="Arial" charset="0"/>
                </a:rPr>
                <a:t>Time</a:t>
              </a:r>
              <a:endParaRPr lang="en-US" altLang="sv-SE" sz="2000">
                <a:latin typeface="Arial" charset="0"/>
              </a:endParaRPr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 rot="-5400000">
              <a:off x="2089" y="3085"/>
              <a:ext cx="6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000">
                  <a:latin typeface="Arial" charset="0"/>
                </a:rPr>
                <a:t>Voltage</a:t>
              </a:r>
              <a:endParaRPr lang="en-US" altLang="sv-SE" sz="2000">
                <a:latin typeface="Arial" charset="0"/>
              </a:endParaRP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2544" y="2544"/>
              <a:ext cx="6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000">
                  <a:latin typeface="Arial" charset="0"/>
                </a:rPr>
                <a:t>2x450V</a:t>
              </a:r>
              <a:endParaRPr lang="en-US" altLang="sv-SE" sz="2000">
                <a:latin typeface="Arial" charset="0"/>
              </a:endParaRPr>
            </a:p>
          </p:txBody>
        </p:sp>
        <p:sp>
          <p:nvSpPr>
            <p:cNvPr id="9253" name="Text Box 37"/>
            <p:cNvSpPr txBox="1">
              <a:spLocks noChangeArrowheads="1"/>
            </p:cNvSpPr>
            <p:nvPr/>
          </p:nvSpPr>
          <p:spPr bwMode="auto">
            <a:xfrm>
              <a:off x="3984" y="3110"/>
              <a:ext cx="6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2000">
                  <a:latin typeface="Arial" charset="0"/>
                </a:rPr>
                <a:t>8x110V</a:t>
              </a:r>
              <a:endParaRPr lang="en-US" altLang="sv-SE" sz="2000">
                <a:latin typeface="Arial" charset="0"/>
              </a:endParaRPr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>
              <a:off x="2688" y="2832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>
              <a:off x="3072" y="3336"/>
              <a:ext cx="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9229" name="Freeform 40"/>
          <p:cNvSpPr>
            <a:spLocks/>
          </p:cNvSpPr>
          <p:nvPr/>
        </p:nvSpPr>
        <p:spPr bwMode="auto">
          <a:xfrm>
            <a:off x="1219200" y="4800600"/>
            <a:ext cx="1143000" cy="609600"/>
          </a:xfrm>
          <a:custGeom>
            <a:avLst/>
            <a:gdLst>
              <a:gd name="T0" fmla="*/ 2147483647 w 384"/>
              <a:gd name="T1" fmla="*/ 2147483647 h 160"/>
              <a:gd name="T2" fmla="*/ 2147483647 w 384"/>
              <a:gd name="T3" fmla="*/ 2147483647 h 160"/>
              <a:gd name="T4" fmla="*/ 2147483647 w 384"/>
              <a:gd name="T5" fmla="*/ 2147483647 h 160"/>
              <a:gd name="T6" fmla="*/ 0 w 384"/>
              <a:gd name="T7" fmla="*/ 2147483647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60"/>
              <a:gd name="T14" fmla="*/ 384 w 384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60">
                <a:moveTo>
                  <a:pt x="384" y="160"/>
                </a:moveTo>
                <a:cubicBezTo>
                  <a:pt x="340" y="96"/>
                  <a:pt x="296" y="32"/>
                  <a:pt x="240" y="16"/>
                </a:cubicBezTo>
                <a:cubicBezTo>
                  <a:pt x="184" y="0"/>
                  <a:pt x="88" y="40"/>
                  <a:pt x="48" y="64"/>
                </a:cubicBezTo>
                <a:cubicBezTo>
                  <a:pt x="8" y="88"/>
                  <a:pt x="4" y="124"/>
                  <a:pt x="0" y="160"/>
                </a:cubicBezTo>
              </a:path>
            </a:pathLst>
          </a:custGeom>
          <a:solidFill>
            <a:srgbClr val="3366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863600" y="5181600"/>
            <a:ext cx="1828800" cy="176213"/>
          </a:xfrm>
          <a:custGeom>
            <a:avLst/>
            <a:gdLst>
              <a:gd name="T0" fmla="*/ 0 w 1152"/>
              <a:gd name="T1" fmla="*/ 2147483647 h 111"/>
              <a:gd name="T2" fmla="*/ 2147483647 w 1152"/>
              <a:gd name="T3" fmla="*/ 2147483647 h 111"/>
              <a:gd name="T4" fmla="*/ 2147483647 w 1152"/>
              <a:gd name="T5" fmla="*/ 2147483647 h 111"/>
              <a:gd name="T6" fmla="*/ 2147483647 w 1152"/>
              <a:gd name="T7" fmla="*/ 2147483647 h 111"/>
              <a:gd name="T8" fmla="*/ 2147483647 w 1152"/>
              <a:gd name="T9" fmla="*/ 2147483647 h 111"/>
              <a:gd name="T10" fmla="*/ 2147483647 w 1152"/>
              <a:gd name="T11" fmla="*/ 2147483647 h 111"/>
              <a:gd name="T12" fmla="*/ 2147483647 w 1152"/>
              <a:gd name="T13" fmla="*/ 2147483647 h 111"/>
              <a:gd name="T14" fmla="*/ 2147483647 w 1152"/>
              <a:gd name="T15" fmla="*/ 2147483647 h 111"/>
              <a:gd name="T16" fmla="*/ 2147483647 w 1152"/>
              <a:gd name="T17" fmla="*/ 2147483647 h 111"/>
              <a:gd name="T18" fmla="*/ 2147483647 w 1152"/>
              <a:gd name="T19" fmla="*/ 2147483647 h 111"/>
              <a:gd name="T20" fmla="*/ 2147483647 w 1152"/>
              <a:gd name="T21" fmla="*/ 2147483647 h 111"/>
              <a:gd name="T22" fmla="*/ 2147483647 w 1152"/>
              <a:gd name="T23" fmla="*/ 2147483647 h 111"/>
              <a:gd name="T24" fmla="*/ 2147483647 w 1152"/>
              <a:gd name="T25" fmla="*/ 2147483647 h 111"/>
              <a:gd name="T26" fmla="*/ 2147483647 w 1152"/>
              <a:gd name="T27" fmla="*/ 2147483647 h 111"/>
              <a:gd name="T28" fmla="*/ 2147483647 w 1152"/>
              <a:gd name="T29" fmla="*/ 2147483647 h 111"/>
              <a:gd name="T30" fmla="*/ 2147483647 w 1152"/>
              <a:gd name="T31" fmla="*/ 2147483647 h 111"/>
              <a:gd name="T32" fmla="*/ 2147483647 w 1152"/>
              <a:gd name="T33" fmla="*/ 2147483647 h 111"/>
              <a:gd name="T34" fmla="*/ 2147483647 w 1152"/>
              <a:gd name="T35" fmla="*/ 2147483647 h 111"/>
              <a:gd name="T36" fmla="*/ 2147483647 w 1152"/>
              <a:gd name="T37" fmla="*/ 2147483647 h 111"/>
              <a:gd name="T38" fmla="*/ 2147483647 w 1152"/>
              <a:gd name="T39" fmla="*/ 2147483647 h 1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52"/>
              <a:gd name="T61" fmla="*/ 0 h 111"/>
              <a:gd name="T62" fmla="*/ 1152 w 1152"/>
              <a:gd name="T63" fmla="*/ 111 h 1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52" h="111">
                <a:moveTo>
                  <a:pt x="0" y="46"/>
                </a:moveTo>
                <a:cubicBezTo>
                  <a:pt x="11" y="43"/>
                  <a:pt x="23" y="44"/>
                  <a:pt x="32" y="38"/>
                </a:cubicBezTo>
                <a:cubicBezTo>
                  <a:pt x="67" y="15"/>
                  <a:pt x="26" y="0"/>
                  <a:pt x="73" y="30"/>
                </a:cubicBezTo>
                <a:cubicBezTo>
                  <a:pt x="91" y="67"/>
                  <a:pt x="88" y="86"/>
                  <a:pt x="129" y="70"/>
                </a:cubicBezTo>
                <a:cubicBezTo>
                  <a:pt x="154" y="46"/>
                  <a:pt x="174" y="41"/>
                  <a:pt x="202" y="22"/>
                </a:cubicBezTo>
                <a:cubicBezTo>
                  <a:pt x="208" y="30"/>
                  <a:pt x="213" y="39"/>
                  <a:pt x="219" y="46"/>
                </a:cubicBezTo>
                <a:cubicBezTo>
                  <a:pt x="232" y="60"/>
                  <a:pt x="259" y="87"/>
                  <a:pt x="259" y="87"/>
                </a:cubicBezTo>
                <a:cubicBezTo>
                  <a:pt x="278" y="66"/>
                  <a:pt x="289" y="55"/>
                  <a:pt x="316" y="46"/>
                </a:cubicBezTo>
                <a:cubicBezTo>
                  <a:pt x="356" y="73"/>
                  <a:pt x="369" y="49"/>
                  <a:pt x="413" y="38"/>
                </a:cubicBezTo>
                <a:cubicBezTo>
                  <a:pt x="421" y="33"/>
                  <a:pt x="429" y="18"/>
                  <a:pt x="438" y="22"/>
                </a:cubicBezTo>
                <a:cubicBezTo>
                  <a:pt x="489" y="44"/>
                  <a:pt x="486" y="89"/>
                  <a:pt x="551" y="111"/>
                </a:cubicBezTo>
                <a:cubicBezTo>
                  <a:pt x="589" y="54"/>
                  <a:pt x="568" y="73"/>
                  <a:pt x="608" y="46"/>
                </a:cubicBezTo>
                <a:cubicBezTo>
                  <a:pt x="632" y="79"/>
                  <a:pt x="643" y="90"/>
                  <a:pt x="681" y="103"/>
                </a:cubicBezTo>
                <a:cubicBezTo>
                  <a:pt x="717" y="79"/>
                  <a:pt x="737" y="44"/>
                  <a:pt x="778" y="30"/>
                </a:cubicBezTo>
                <a:cubicBezTo>
                  <a:pt x="808" y="52"/>
                  <a:pt x="836" y="54"/>
                  <a:pt x="859" y="79"/>
                </a:cubicBezTo>
                <a:cubicBezTo>
                  <a:pt x="924" y="56"/>
                  <a:pt x="846" y="89"/>
                  <a:pt x="900" y="46"/>
                </a:cubicBezTo>
                <a:cubicBezTo>
                  <a:pt x="914" y="35"/>
                  <a:pt x="934" y="32"/>
                  <a:pt x="949" y="22"/>
                </a:cubicBezTo>
                <a:cubicBezTo>
                  <a:pt x="997" y="70"/>
                  <a:pt x="991" y="54"/>
                  <a:pt x="1038" y="22"/>
                </a:cubicBezTo>
                <a:cubicBezTo>
                  <a:pt x="1054" y="27"/>
                  <a:pt x="1072" y="46"/>
                  <a:pt x="1087" y="38"/>
                </a:cubicBezTo>
                <a:cubicBezTo>
                  <a:pt x="1129" y="17"/>
                  <a:pt x="1107" y="22"/>
                  <a:pt x="1152" y="2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1024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pic>
        <p:nvPicPr>
          <p:cNvPr id="10244" name="Picture 2" descr="IMG_electro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1050"/>
            <a:ext cx="1374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IMG_electro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62000"/>
            <a:ext cx="1428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IMG_electro3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769938"/>
            <a:ext cx="13811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6858000" y="27432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 i="1">
                <a:latin typeface="Arial" charset="0"/>
              </a:rPr>
              <a:t>Image</a:t>
            </a:r>
            <a:r>
              <a:rPr lang="sv-SE" altLang="sv-SE" sz="1600" i="1">
                <a:latin typeface="Arial" charset="0"/>
              </a:rPr>
              <a:t>s</a:t>
            </a:r>
            <a:r>
              <a:rPr lang="en-US" altLang="sv-SE" sz="1600" i="1">
                <a:latin typeface="Arial" charset="0"/>
              </a:rPr>
              <a:t> from Inovio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533400" y="3306763"/>
            <a:ext cx="142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latin typeface="Arial" charset="0"/>
              </a:rPr>
              <a:t>Before e.p.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2667000" y="3306763"/>
            <a:ext cx="2197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latin typeface="Arial" charset="0"/>
              </a:rPr>
              <a:t>Instantly after e.p.</a:t>
            </a: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5486400" y="3306763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000">
                <a:latin typeface="Arial" charset="0"/>
              </a:rPr>
              <a:t>After e.p.</a:t>
            </a:r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1085850" y="188913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3600" b="1" dirty="0" smtClean="0">
                <a:solidFill>
                  <a:srgbClr val="CC0000"/>
                </a:solidFill>
                <a:latin typeface="+mn-lt"/>
              </a:rPr>
              <a:t>Pores formed in cell membrane</a:t>
            </a:r>
            <a:endParaRPr lang="en-US" altLang="sv-SE" sz="3600" b="1" dirty="0" smtClean="0">
              <a:solidFill>
                <a:srgbClr val="CC0000"/>
              </a:solidFill>
              <a:latin typeface="+mn-lt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3900488"/>
            <a:ext cx="7577138" cy="2638425"/>
            <a:chOff x="336" y="2457"/>
            <a:chExt cx="4773" cy="1662"/>
          </a:xfrm>
        </p:grpSpPr>
        <p:sp>
          <p:nvSpPr>
            <p:cNvPr id="10283" name="Oval 11"/>
            <p:cNvSpPr>
              <a:spLocks noChangeArrowheads="1"/>
            </p:cNvSpPr>
            <p:nvPr/>
          </p:nvSpPr>
          <p:spPr bwMode="auto">
            <a:xfrm>
              <a:off x="2064" y="2556"/>
              <a:ext cx="1452" cy="14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84" name="Text Box 12"/>
            <p:cNvSpPr txBox="1">
              <a:spLocks noChangeArrowheads="1"/>
            </p:cNvSpPr>
            <p:nvPr/>
          </p:nvSpPr>
          <p:spPr bwMode="auto">
            <a:xfrm>
              <a:off x="2112" y="326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800">
                  <a:latin typeface="Verdana" pitchFamily="34" charset="0"/>
                </a:rPr>
                <a:t>Cell</a:t>
              </a:r>
            </a:p>
          </p:txBody>
        </p:sp>
        <p:sp>
          <p:nvSpPr>
            <p:cNvPr id="10285" name="Line 13"/>
            <p:cNvSpPr>
              <a:spLocks noChangeShapeType="1"/>
            </p:cNvSpPr>
            <p:nvPr/>
          </p:nvSpPr>
          <p:spPr bwMode="auto">
            <a:xfrm>
              <a:off x="4032" y="2688"/>
              <a:ext cx="0" cy="1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286" name="Line 14"/>
            <p:cNvSpPr>
              <a:spLocks noChangeShapeType="1"/>
            </p:cNvSpPr>
            <p:nvPr/>
          </p:nvSpPr>
          <p:spPr bwMode="auto">
            <a:xfrm>
              <a:off x="1536" y="2736"/>
              <a:ext cx="0" cy="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0287" name="Text Box 15"/>
            <p:cNvSpPr txBox="1">
              <a:spLocks noChangeArrowheads="1"/>
            </p:cNvSpPr>
            <p:nvPr/>
          </p:nvSpPr>
          <p:spPr bwMode="auto">
            <a:xfrm>
              <a:off x="3912" y="3600"/>
              <a:ext cx="244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4800"/>
                <a:t>-</a:t>
              </a:r>
            </a:p>
          </p:txBody>
        </p:sp>
        <p:sp>
          <p:nvSpPr>
            <p:cNvPr id="10288" name="Text Box 16"/>
            <p:cNvSpPr txBox="1">
              <a:spLocks noChangeArrowheads="1"/>
            </p:cNvSpPr>
            <p:nvPr/>
          </p:nvSpPr>
          <p:spPr bwMode="auto">
            <a:xfrm>
              <a:off x="1353" y="3596"/>
              <a:ext cx="36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4400" b="1"/>
                <a:t>+</a:t>
              </a:r>
            </a:p>
          </p:txBody>
        </p:sp>
        <p:sp>
          <p:nvSpPr>
            <p:cNvPr id="10289" name="Text Box 17"/>
            <p:cNvSpPr txBox="1">
              <a:spLocks noChangeArrowheads="1"/>
            </p:cNvSpPr>
            <p:nvPr/>
          </p:nvSpPr>
          <p:spPr bwMode="auto">
            <a:xfrm>
              <a:off x="4320" y="2744"/>
              <a:ext cx="7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800">
                  <a:latin typeface="Verdana" pitchFamily="34" charset="0"/>
                </a:rPr>
                <a:t>Electrode</a:t>
              </a:r>
            </a:p>
          </p:txBody>
        </p:sp>
        <p:sp>
          <p:nvSpPr>
            <p:cNvPr id="10290" name="Text Box 18"/>
            <p:cNvSpPr txBox="1">
              <a:spLocks noChangeArrowheads="1"/>
            </p:cNvSpPr>
            <p:nvPr/>
          </p:nvSpPr>
          <p:spPr bwMode="auto">
            <a:xfrm>
              <a:off x="336" y="2744"/>
              <a:ext cx="7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sv-SE" sz="1800">
                  <a:latin typeface="Verdana" pitchFamily="34" charset="0"/>
                </a:rPr>
                <a:t>Electrode</a:t>
              </a:r>
            </a:p>
          </p:txBody>
        </p:sp>
        <p:sp>
          <p:nvSpPr>
            <p:cNvPr id="10291" name="Oval 19"/>
            <p:cNvSpPr>
              <a:spLocks noChangeArrowheads="1"/>
            </p:cNvSpPr>
            <p:nvPr/>
          </p:nvSpPr>
          <p:spPr bwMode="auto">
            <a:xfrm>
              <a:off x="3688" y="2736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2" name="Oval 20"/>
            <p:cNvSpPr>
              <a:spLocks noChangeArrowheads="1"/>
            </p:cNvSpPr>
            <p:nvPr/>
          </p:nvSpPr>
          <p:spPr bwMode="auto">
            <a:xfrm>
              <a:off x="3688" y="2976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3" name="Oval 21"/>
            <p:cNvSpPr>
              <a:spLocks noChangeArrowheads="1"/>
            </p:cNvSpPr>
            <p:nvPr/>
          </p:nvSpPr>
          <p:spPr bwMode="auto">
            <a:xfrm>
              <a:off x="3592" y="3648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4" name="Oval 22"/>
            <p:cNvSpPr>
              <a:spLocks noChangeArrowheads="1"/>
            </p:cNvSpPr>
            <p:nvPr/>
          </p:nvSpPr>
          <p:spPr bwMode="auto">
            <a:xfrm>
              <a:off x="3648" y="2832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5" name="Oval 23"/>
            <p:cNvSpPr>
              <a:spLocks noChangeArrowheads="1"/>
            </p:cNvSpPr>
            <p:nvPr/>
          </p:nvSpPr>
          <p:spPr bwMode="auto">
            <a:xfrm>
              <a:off x="3552" y="2688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6" name="Oval 24"/>
            <p:cNvSpPr>
              <a:spLocks noChangeArrowheads="1"/>
            </p:cNvSpPr>
            <p:nvPr/>
          </p:nvSpPr>
          <p:spPr bwMode="auto">
            <a:xfrm>
              <a:off x="3736" y="3360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7" name="Oval 25"/>
            <p:cNvSpPr>
              <a:spLocks noChangeArrowheads="1"/>
            </p:cNvSpPr>
            <p:nvPr/>
          </p:nvSpPr>
          <p:spPr bwMode="auto">
            <a:xfrm>
              <a:off x="3688" y="3264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8" name="Oval 26"/>
            <p:cNvSpPr>
              <a:spLocks noChangeArrowheads="1"/>
            </p:cNvSpPr>
            <p:nvPr/>
          </p:nvSpPr>
          <p:spPr bwMode="auto">
            <a:xfrm>
              <a:off x="3544" y="3456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299" name="Oval 27"/>
            <p:cNvSpPr>
              <a:spLocks noChangeArrowheads="1"/>
            </p:cNvSpPr>
            <p:nvPr/>
          </p:nvSpPr>
          <p:spPr bwMode="auto">
            <a:xfrm>
              <a:off x="3784" y="2832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>
          <p:nvSpPr>
            <p:cNvPr id="10300" name="Text Box 28"/>
            <p:cNvSpPr txBox="1">
              <a:spLocks noChangeArrowheads="1"/>
            </p:cNvSpPr>
            <p:nvPr/>
          </p:nvSpPr>
          <p:spPr bwMode="auto">
            <a:xfrm>
              <a:off x="3216" y="2457"/>
              <a:ext cx="7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sv-SE" sz="1800">
                  <a:solidFill>
                    <a:srgbClr val="3333CC"/>
                  </a:solidFill>
                  <a:latin typeface="Verdana" pitchFamily="34" charset="0"/>
                </a:rPr>
                <a:t>Plasmids</a:t>
              </a:r>
              <a:endParaRPr lang="en-US" altLang="sv-SE" sz="1800">
                <a:solidFill>
                  <a:srgbClr val="3333CC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886200" y="4267200"/>
            <a:ext cx="2438400" cy="1854200"/>
            <a:chOff x="2448" y="2688"/>
            <a:chExt cx="1536" cy="1168"/>
          </a:xfrm>
        </p:grpSpPr>
        <p:grpSp>
          <p:nvGrpSpPr>
            <p:cNvPr id="10270" name="Group 30"/>
            <p:cNvGrpSpPr>
              <a:grpSpLocks/>
            </p:cNvGrpSpPr>
            <p:nvPr/>
          </p:nvGrpSpPr>
          <p:grpSpPr bwMode="auto">
            <a:xfrm>
              <a:off x="2448" y="2736"/>
              <a:ext cx="1488" cy="960"/>
              <a:chOff x="2448" y="2736"/>
              <a:chExt cx="1488" cy="960"/>
            </a:xfrm>
          </p:grpSpPr>
          <p:sp>
            <p:nvSpPr>
              <p:cNvPr id="10273" name="Line 31"/>
              <p:cNvSpPr>
                <a:spLocks noChangeShapeType="1"/>
              </p:cNvSpPr>
              <p:nvPr/>
            </p:nvSpPr>
            <p:spPr bwMode="auto">
              <a:xfrm flipH="1">
                <a:off x="2448" y="3216"/>
                <a:ext cx="1488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274" name="Oval 32"/>
              <p:cNvSpPr>
                <a:spLocks noChangeArrowheads="1"/>
              </p:cNvSpPr>
              <p:nvPr/>
            </p:nvSpPr>
            <p:spPr bwMode="auto">
              <a:xfrm>
                <a:off x="2880" y="2784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75" name="Oval 33"/>
              <p:cNvSpPr>
                <a:spLocks noChangeArrowheads="1"/>
              </p:cNvSpPr>
              <p:nvPr/>
            </p:nvSpPr>
            <p:spPr bwMode="auto">
              <a:xfrm>
                <a:off x="2880" y="3024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76" name="Oval 34"/>
              <p:cNvSpPr>
                <a:spLocks noChangeArrowheads="1"/>
              </p:cNvSpPr>
              <p:nvPr/>
            </p:nvSpPr>
            <p:spPr bwMode="auto">
              <a:xfrm>
                <a:off x="2688" y="3264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77" name="Oval 35"/>
              <p:cNvSpPr>
                <a:spLocks noChangeArrowheads="1"/>
              </p:cNvSpPr>
              <p:nvPr/>
            </p:nvSpPr>
            <p:spPr bwMode="auto">
              <a:xfrm>
                <a:off x="2736" y="2928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78" name="Oval 36"/>
              <p:cNvSpPr>
                <a:spLocks noChangeArrowheads="1"/>
              </p:cNvSpPr>
              <p:nvPr/>
            </p:nvSpPr>
            <p:spPr bwMode="auto">
              <a:xfrm>
                <a:off x="2688" y="2736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79" name="Oval 37"/>
              <p:cNvSpPr>
                <a:spLocks noChangeArrowheads="1"/>
              </p:cNvSpPr>
              <p:nvPr/>
            </p:nvSpPr>
            <p:spPr bwMode="auto">
              <a:xfrm>
                <a:off x="2928" y="3408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80" name="Oval 38"/>
              <p:cNvSpPr>
                <a:spLocks noChangeArrowheads="1"/>
              </p:cNvSpPr>
              <p:nvPr/>
            </p:nvSpPr>
            <p:spPr bwMode="auto">
              <a:xfrm>
                <a:off x="2880" y="3312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81" name="Oval 39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  <p:sp>
            <p:nvSpPr>
              <p:cNvPr id="10282" name="Oval 40"/>
              <p:cNvSpPr>
                <a:spLocks noChangeArrowheads="1"/>
              </p:cNvSpPr>
              <p:nvPr/>
            </p:nvSpPr>
            <p:spPr bwMode="auto">
              <a:xfrm>
                <a:off x="2976" y="2880"/>
                <a:ext cx="192" cy="192"/>
              </a:xfrm>
              <a:prstGeom prst="ellips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sv-SE" altLang="sv-SE" sz="2400"/>
              </a:p>
            </p:txBody>
          </p:sp>
        </p:grpSp>
        <p:sp useBgFill="1">
          <p:nvSpPr>
            <p:cNvPr id="10271" name="Rectangle 41"/>
            <p:cNvSpPr>
              <a:spLocks noChangeArrowheads="1"/>
            </p:cNvSpPr>
            <p:nvPr/>
          </p:nvSpPr>
          <p:spPr bwMode="auto">
            <a:xfrm>
              <a:off x="3528" y="3232"/>
              <a:ext cx="432" cy="62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72" name="Rectangle 42"/>
            <p:cNvSpPr>
              <a:spLocks noChangeArrowheads="1"/>
            </p:cNvSpPr>
            <p:nvPr/>
          </p:nvSpPr>
          <p:spPr bwMode="auto">
            <a:xfrm>
              <a:off x="3552" y="2688"/>
              <a:ext cx="432" cy="496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263900" y="4038600"/>
            <a:ext cx="2298700" cy="2438400"/>
            <a:chOff x="2056" y="2544"/>
            <a:chExt cx="1448" cy="1536"/>
          </a:xfrm>
        </p:grpSpPr>
        <p:sp useBgFill="1">
          <p:nvSpPr>
            <p:cNvPr id="10256" name="Oval 44"/>
            <p:cNvSpPr>
              <a:spLocks noChangeArrowheads="1"/>
            </p:cNvSpPr>
            <p:nvPr/>
          </p:nvSpPr>
          <p:spPr bwMode="auto">
            <a:xfrm>
              <a:off x="3360" y="2832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57" name="Oval 45"/>
            <p:cNvSpPr>
              <a:spLocks noChangeArrowheads="1"/>
            </p:cNvSpPr>
            <p:nvPr/>
          </p:nvSpPr>
          <p:spPr bwMode="auto">
            <a:xfrm>
              <a:off x="3432" y="2976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58" name="Oval 46"/>
            <p:cNvSpPr>
              <a:spLocks noChangeArrowheads="1"/>
            </p:cNvSpPr>
            <p:nvPr/>
          </p:nvSpPr>
          <p:spPr bwMode="auto">
            <a:xfrm>
              <a:off x="3456" y="336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59" name="Oval 47"/>
            <p:cNvSpPr>
              <a:spLocks noChangeArrowheads="1"/>
            </p:cNvSpPr>
            <p:nvPr/>
          </p:nvSpPr>
          <p:spPr bwMode="auto">
            <a:xfrm>
              <a:off x="3312" y="3648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0" name="Oval 48"/>
            <p:cNvSpPr>
              <a:spLocks noChangeArrowheads="1"/>
            </p:cNvSpPr>
            <p:nvPr/>
          </p:nvSpPr>
          <p:spPr bwMode="auto">
            <a:xfrm>
              <a:off x="3216" y="264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1" name="Oval 49"/>
            <p:cNvSpPr>
              <a:spLocks noChangeArrowheads="1"/>
            </p:cNvSpPr>
            <p:nvPr/>
          </p:nvSpPr>
          <p:spPr bwMode="auto">
            <a:xfrm>
              <a:off x="3120" y="384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2" name="Oval 50"/>
            <p:cNvSpPr>
              <a:spLocks noChangeArrowheads="1"/>
            </p:cNvSpPr>
            <p:nvPr/>
          </p:nvSpPr>
          <p:spPr bwMode="auto">
            <a:xfrm>
              <a:off x="2976" y="2544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3" name="Oval 51"/>
            <p:cNvSpPr>
              <a:spLocks noChangeArrowheads="1"/>
            </p:cNvSpPr>
            <p:nvPr/>
          </p:nvSpPr>
          <p:spPr bwMode="auto">
            <a:xfrm>
              <a:off x="2496" y="2544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4" name="Oval 52"/>
            <p:cNvSpPr>
              <a:spLocks noChangeArrowheads="1"/>
            </p:cNvSpPr>
            <p:nvPr/>
          </p:nvSpPr>
          <p:spPr bwMode="auto">
            <a:xfrm>
              <a:off x="2112" y="288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5" name="Oval 53"/>
            <p:cNvSpPr>
              <a:spLocks noChangeArrowheads="1"/>
            </p:cNvSpPr>
            <p:nvPr/>
          </p:nvSpPr>
          <p:spPr bwMode="auto">
            <a:xfrm>
              <a:off x="2352" y="264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6" name="Oval 54"/>
            <p:cNvSpPr>
              <a:spLocks noChangeArrowheads="1"/>
            </p:cNvSpPr>
            <p:nvPr/>
          </p:nvSpPr>
          <p:spPr bwMode="auto">
            <a:xfrm>
              <a:off x="2784" y="3936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7" name="Oval 55"/>
            <p:cNvSpPr>
              <a:spLocks noChangeArrowheads="1"/>
            </p:cNvSpPr>
            <p:nvPr/>
          </p:nvSpPr>
          <p:spPr bwMode="auto">
            <a:xfrm>
              <a:off x="2160" y="360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8" name="Oval 56"/>
            <p:cNvSpPr>
              <a:spLocks noChangeArrowheads="1"/>
            </p:cNvSpPr>
            <p:nvPr/>
          </p:nvSpPr>
          <p:spPr bwMode="auto">
            <a:xfrm>
              <a:off x="2056" y="3168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  <p:sp useBgFill="1">
          <p:nvSpPr>
            <p:cNvPr id="10269" name="Oval 57"/>
            <p:cNvSpPr>
              <a:spLocks noChangeArrowheads="1"/>
            </p:cNvSpPr>
            <p:nvPr/>
          </p:nvSpPr>
          <p:spPr bwMode="auto">
            <a:xfrm>
              <a:off x="2448" y="3840"/>
              <a:ext cx="48" cy="144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sv-SE" altLang="sv-SE" sz="2400"/>
            </a:p>
          </p:txBody>
        </p:sp>
      </p:grpSp>
      <p:sp>
        <p:nvSpPr>
          <p:cNvPr id="10255" name="Text Box 58"/>
          <p:cNvSpPr txBox="1">
            <a:spLocks noChangeArrowheads="1"/>
          </p:cNvSpPr>
          <p:nvPr/>
        </p:nvSpPr>
        <p:spPr bwMode="auto">
          <a:xfrm>
            <a:off x="4184650" y="6381750"/>
            <a:ext cx="280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latin typeface="Times" pitchFamily="-106" charset="0"/>
              </a:rPr>
              <a:t>Roos, CytoPulse et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459</Words>
  <Application>Microsoft Office PowerPoint</Application>
  <PresentationFormat>On-screen Show (4:3)</PresentationFormat>
  <Paragraphs>153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Helvetica</vt:lpstr>
      <vt:lpstr>Times</vt:lpstr>
      <vt:lpstr>Verdana</vt:lpstr>
      <vt:lpstr>Symbol</vt:lpstr>
      <vt:lpstr>Standardformgivning</vt:lpstr>
      <vt:lpstr>Bilddokument</vt:lpstr>
      <vt:lpstr>PowerPoint Presentation</vt:lpstr>
      <vt:lpstr>Environmental influence </vt:lpstr>
      <vt:lpstr>Issues </vt:lpstr>
      <vt:lpstr>PowerPoint Presentation</vt:lpstr>
      <vt:lpstr> Immunization by DNA encoding CEA </vt:lpstr>
      <vt:lpstr>PowerPoint Presentation</vt:lpstr>
      <vt:lpstr>Induction of innate, humoral and cell mediated immune responses</vt:lpstr>
      <vt:lpstr>PowerPoint Presentation</vt:lpstr>
      <vt:lpstr>PowerPoint Presentation</vt:lpstr>
      <vt:lpstr>Results: CEA expression in transfected cells</vt:lpstr>
      <vt:lpstr>PowerPoint Presentation</vt:lpstr>
      <vt:lpstr>CMI in CEA-DNA immunized patients</vt:lpstr>
      <vt:lpstr>Mabs against tumors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Effector cell mechanisms when vaccinating against cancer and HIV</dc:title>
  <dc:creator>Susanne Johansson</dc:creator>
  <cp:lastModifiedBy>Maria Issagouliantis</cp:lastModifiedBy>
  <cp:revision>45</cp:revision>
  <cp:lastPrinted>2014-05-18T13:27:53Z</cp:lastPrinted>
  <dcterms:created xsi:type="dcterms:W3CDTF">2004-03-21T20:35:39Z</dcterms:created>
  <dcterms:modified xsi:type="dcterms:W3CDTF">2016-06-22T15:01:48Z</dcterms:modified>
</cp:coreProperties>
</file>