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2" r:id="rId3"/>
    <p:sldId id="297" r:id="rId4"/>
    <p:sldId id="267" r:id="rId5"/>
    <p:sldId id="269" r:id="rId6"/>
    <p:sldId id="268" r:id="rId7"/>
    <p:sldId id="279" r:id="rId8"/>
    <p:sldId id="263" r:id="rId9"/>
    <p:sldId id="275" r:id="rId10"/>
    <p:sldId id="274" r:id="rId11"/>
    <p:sldId id="280" r:id="rId12"/>
    <p:sldId id="281" r:id="rId13"/>
    <p:sldId id="292" r:id="rId14"/>
    <p:sldId id="295" r:id="rId1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44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08029EDE-4D56-4866-9F7A-4ED70CF0CAA8}" type="datetimeFigureOut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8700B99C-7BC8-43FD-84E7-8ECFE6224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97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4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>
              <a:ea typeface="ＭＳ Ｐゴシック" pitchFamily="-8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9pPr>
          </a:lstStyle>
          <a:p>
            <a:pPr eaLnBrk="1" hangingPunct="1"/>
            <a:fld id="{7CA52987-1E59-434B-B844-B15A7D4DDE48}" type="slidenum">
              <a:rPr lang="en-US" sz="1300"/>
              <a:pPr eaLnBrk="1" hangingPunct="1"/>
              <a:t>2</a:t>
            </a:fld>
            <a:endParaRPr 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E099-8B50-480A-88A4-637F0CFD63C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5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C479B-04B9-4B33-B08E-2298420E70F2}" type="datetimeFigureOut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56EF-9102-4CE8-9BEF-DCA29A793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1C4A5-EA0F-46AC-B4E6-DC58DDF92E06}" type="datetimeFigureOut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B1ED7-596A-4F94-9667-A6AEA13FC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3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CC64-EC0B-4075-B24D-CCADA0A665E8}" type="datetimeFigureOut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C08F-0AED-4F55-9FA6-609517A23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7D7D-0EF1-4D9E-B079-50E6EE7AA9D7}" type="datetimeFigureOut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B760A-A699-4F03-96CF-268BC4AFB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7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0788F-C6A3-4CD7-85C5-D3104EF63A45}" type="datetimeFigureOut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9B46-80A4-412F-BE69-56E9DB9B1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6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246C2-8957-455D-97AB-BF3C23844B80}" type="datetimeFigureOut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BC3AE-8F6E-43F6-A6A1-D72F4DDFB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3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C44B4-48CC-44AA-8CCE-3F436AEC02B0}" type="datetimeFigureOut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B273D-3BD3-4A44-AEB7-845679807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1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F4CA1-4EAB-4DFA-ABA0-3896B29F753F}" type="datetimeFigureOut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19E9-0F9B-4DB5-8285-6A27BA011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21F4-B8BB-4638-BF66-7F2F9B1D75F6}" type="datetimeFigureOut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EBB9-4CA1-49F8-9C0F-DB2A2F552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0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4EC5-BEFD-4ADD-911E-4FFAD368038E}" type="datetimeFigureOut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136E-B4A4-498B-AD59-2433CF995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9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5E87-8CD8-4DCE-8FBB-80F5544E1974}" type="datetimeFigureOut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7C10-55AC-49F7-A4EE-34EE825FE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0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  <a:endParaRPr lang="en-US" altLang="en-US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  <a:endParaRPr lang="en-US" altLang="en-US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EB44C3-306C-4668-A7BC-2945C3AFEB95}" type="datetimeFigureOut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6A8153-E2EC-4CD4-824C-54E4BBCB8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microsoft.com/office/2007/relationships/hdphoto" Target="../media/hdphoto2.wdp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/>
              <a:t>NK-MEDIATED CYTOLYSIS IN GLIOBLASTOMA, TRIGGERED BY VIRAL THERAPY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4077072"/>
            <a:ext cx="7448872" cy="17526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E. Marion </a:t>
            </a:r>
            <a:r>
              <a:rPr lang="en-US" dirty="0" smtClean="0">
                <a:solidFill>
                  <a:srgbClr val="00B0F0"/>
                </a:solidFill>
              </a:rPr>
              <a:t>Schneider, </a:t>
            </a:r>
            <a:r>
              <a:rPr lang="en-US" dirty="0">
                <a:solidFill>
                  <a:srgbClr val="00B0F0"/>
                </a:solidFill>
              </a:rPr>
              <a:t>Haouraa </a:t>
            </a:r>
            <a:r>
              <a:rPr lang="en-US" dirty="0" smtClean="0">
                <a:solidFill>
                  <a:srgbClr val="00B0F0"/>
                </a:solidFill>
              </a:rPr>
              <a:t>Mostafa,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Andrej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Pala,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Arno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Thaller, </a:t>
            </a:r>
          </a:p>
          <a:p>
            <a:r>
              <a:rPr lang="en-US" dirty="0" smtClean="0"/>
              <a:t>Michael Georgieff, </a:t>
            </a:r>
            <a:r>
              <a:rPr lang="en-US" dirty="0"/>
              <a:t>C. Rainer </a:t>
            </a:r>
            <a:r>
              <a:rPr lang="en-US" dirty="0" smtClean="0"/>
              <a:t>Wirtz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19100" y="12490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sz="3600" dirty="0" err="1" smtClean="0"/>
              <a:t>Results</a:t>
            </a:r>
            <a:endParaRPr lang="de-DE" sz="36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412198"/>
              </p:ext>
            </p:extLst>
          </p:nvPr>
        </p:nvGraphicFramePr>
        <p:xfrm>
          <a:off x="1143000" y="1600200"/>
          <a:ext cx="6646863" cy="4414583"/>
        </p:xfrm>
        <a:graphic>
          <a:graphicData uri="http://schemas.openxmlformats.org/drawingml/2006/table">
            <a:tbl>
              <a:tblPr/>
              <a:tblGrid>
                <a:gridCol w="721561"/>
                <a:gridCol w="493775"/>
                <a:gridCol w="493775"/>
                <a:gridCol w="705393"/>
                <a:gridCol w="775933"/>
                <a:gridCol w="705393"/>
                <a:gridCol w="705393"/>
                <a:gridCol w="705393"/>
                <a:gridCol w="634854"/>
                <a:gridCol w="705393"/>
              </a:tblGrid>
              <a:tr h="61494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Cell </a:t>
                      </a:r>
                      <a:r>
                        <a:rPr kumimoji="0" lang="de-DE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lines</a:t>
                      </a: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sex</a:t>
                      </a: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age</a:t>
                      </a: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[</a:t>
                      </a:r>
                      <a:r>
                        <a:rPr kumimoji="0" lang="de-DE" alt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y</a:t>
                      </a: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PDL-1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[%]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TRAIL DR5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[%]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CD155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[%]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CD95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[MFI]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MICA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[MFI]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HLA </a:t>
                      </a:r>
                      <a:r>
                        <a:rPr kumimoji="0" lang="de-DE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class</a:t>
                      </a: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 I </a:t>
                      </a: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[MFI]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HLA DR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[MFI]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8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#12537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12702" marR="12702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5733</a:t>
                      </a:r>
                    </a:p>
                  </a:txBody>
                  <a:tcPr marL="12700" marR="12700" marT="1270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7F342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617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7F342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4500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496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24000">
                          <a:srgbClr val="FF9E78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688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#15520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12702" marR="12702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95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11652</a:t>
                      </a:r>
                    </a:p>
                  </a:txBody>
                  <a:tcPr marL="12700" marR="12700" marT="1270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3975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8233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357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24000">
                          <a:srgbClr val="FF9E78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688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#15537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12702" marR="12702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7F342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11481</a:t>
                      </a:r>
                    </a:p>
                  </a:txBody>
                  <a:tcPr marL="12700" marR="12700" marT="1270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6219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6526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24000">
                          <a:srgbClr val="FF9E78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688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#15604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12702" marR="12702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10347</a:t>
                      </a:r>
                    </a:p>
                  </a:txBody>
                  <a:tcPr marL="12700" marR="12700" marT="1270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2378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4282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7F342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688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#15677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12702" marR="12702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7F342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81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8077</a:t>
                      </a:r>
                    </a:p>
                  </a:txBody>
                  <a:tcPr marL="12700" marR="12700" marT="1270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4157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5395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7F342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688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#15734*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12702" marR="12702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7F342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E78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68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E78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6862</a:t>
                      </a:r>
                    </a:p>
                  </a:txBody>
                  <a:tcPr marL="12700" marR="12700" marT="1270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7F342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1972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7F342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1990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7F342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7F342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688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#16112*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12702" marR="12702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7F342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49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E78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95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8572</a:t>
                      </a:r>
                    </a:p>
                  </a:txBody>
                  <a:tcPr marL="12700" marR="12700" marT="1270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3911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4599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7F342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7993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#16143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12702" marR="12702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7F342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E78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95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10823</a:t>
                      </a:r>
                    </a:p>
                  </a:txBody>
                  <a:tcPr marL="12700" marR="12700" marT="1270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8526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3068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E78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7F342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cxnSp>
        <p:nvCxnSpPr>
          <p:cNvPr id="7" name="Gerade Verbindung mit Pfeil 6"/>
          <p:cNvCxnSpPr/>
          <p:nvPr/>
        </p:nvCxnSpPr>
        <p:spPr>
          <a:xfrm>
            <a:off x="3131840" y="836712"/>
            <a:ext cx="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bgerundetes Rechteck 7"/>
          <p:cNvSpPr/>
          <p:nvPr/>
        </p:nvSpPr>
        <p:spPr>
          <a:xfrm>
            <a:off x="990600" y="6172200"/>
            <a:ext cx="73152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GBM cell lines express NK recognition receptors, but differ regarding their expression densities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58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 txBox="1">
            <a:spLocks/>
          </p:cNvSpPr>
          <p:nvPr/>
        </p:nvSpPr>
        <p:spPr>
          <a:xfrm>
            <a:off x="5334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sz="3600" dirty="0" err="1" smtClean="0"/>
              <a:t>Results</a:t>
            </a:r>
            <a:endParaRPr lang="de-DE" sz="3600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565107" y="-1179512"/>
            <a:ext cx="8686800" cy="990600"/>
          </a:xfrm>
        </p:spPr>
        <p:txBody>
          <a:bodyPr>
            <a:noAutofit/>
          </a:bodyPr>
          <a:lstStyle/>
          <a:p>
            <a:r>
              <a:rPr lang="de-DE" sz="2400" dirty="0" smtClean="0"/>
              <a:t>GBM </a:t>
            </a:r>
            <a:r>
              <a:rPr lang="de-DE" sz="2400" dirty="0" err="1" smtClean="0"/>
              <a:t>cells</a:t>
            </a:r>
            <a:r>
              <a:rPr lang="de-DE" sz="2400" dirty="0" smtClean="0"/>
              <a:t> </a:t>
            </a:r>
            <a:r>
              <a:rPr lang="de-DE" sz="2400" dirty="0" err="1" smtClean="0"/>
              <a:t>differ</a:t>
            </a:r>
            <a:r>
              <a:rPr lang="de-DE" sz="2400" dirty="0" smtClean="0"/>
              <a:t> in </a:t>
            </a: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susceptibilty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NK-</a:t>
            </a:r>
            <a:r>
              <a:rPr lang="de-DE" sz="2400" dirty="0" err="1" smtClean="0"/>
              <a:t>mediated</a:t>
            </a:r>
            <a:r>
              <a:rPr lang="de-DE" sz="2400" dirty="0" smtClean="0"/>
              <a:t> </a:t>
            </a:r>
            <a:r>
              <a:rPr lang="de-DE" sz="2400" dirty="0" err="1" smtClean="0"/>
              <a:t>killing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pic>
        <p:nvPicPr>
          <p:cNvPr id="16" name="Bild 15" descr="#12537, #15604, #15520, K562 vs #1663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584" y="647700"/>
            <a:ext cx="5638800" cy="2755900"/>
          </a:xfrm>
          <a:prstGeom prst="rect">
            <a:avLst/>
          </a:prstGeom>
        </p:spPr>
      </p:pic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1905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9pPr>
          </a:lstStyle>
          <a:p>
            <a:pPr eaLnBrk="1" hangingPunct="1"/>
            <a:fld id="{78A11638-8386-4B79-BE1B-5ACD879F506F}" type="slidenum">
              <a:rPr lang="de-DE" sz="1400">
                <a:solidFill>
                  <a:srgbClr val="FFFFFF"/>
                </a:solidFill>
                <a:latin typeface="Cambria" pitchFamily="18" charset="0"/>
              </a:rPr>
              <a:pPr eaLnBrk="1" hangingPunct="1"/>
              <a:t>11</a:t>
            </a:fld>
            <a:endParaRPr lang="de-DE" sz="140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1073224" y="6021288"/>
            <a:ext cx="7531224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Susceptibility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NK-</a:t>
            </a:r>
            <a:r>
              <a:rPr lang="de-DE" dirty="0" err="1" smtClean="0">
                <a:solidFill>
                  <a:schemeClr val="tx1"/>
                </a:solidFill>
              </a:rPr>
              <a:t>mediated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cytolysis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corrrelates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with</a:t>
            </a:r>
            <a:r>
              <a:rPr lang="de-DE" dirty="0" smtClean="0">
                <a:solidFill>
                  <a:schemeClr val="tx1"/>
                </a:solidFill>
              </a:rPr>
              <a:t> high MICA and PD-L1 </a:t>
            </a:r>
            <a:r>
              <a:rPr lang="de-DE" dirty="0" err="1" smtClean="0">
                <a:solidFill>
                  <a:schemeClr val="tx1"/>
                </a:solidFill>
              </a:rPr>
              <a:t>expression</a:t>
            </a:r>
            <a:r>
              <a:rPr lang="de-DE" dirty="0" smtClean="0">
                <a:solidFill>
                  <a:schemeClr val="tx1"/>
                </a:solidFill>
              </a:rPr>
              <a:t> and </a:t>
            </a:r>
            <a:r>
              <a:rPr lang="de-DE" dirty="0" err="1" smtClean="0">
                <a:solidFill>
                  <a:schemeClr val="tx1"/>
                </a:solidFill>
              </a:rPr>
              <a:t>low</a:t>
            </a:r>
            <a:r>
              <a:rPr lang="de-DE" dirty="0" smtClean="0">
                <a:solidFill>
                  <a:schemeClr val="tx1"/>
                </a:solidFill>
              </a:rPr>
              <a:t> HLA- </a:t>
            </a:r>
            <a:r>
              <a:rPr lang="de-DE" dirty="0" err="1" smtClean="0">
                <a:solidFill>
                  <a:schemeClr val="tx1"/>
                </a:solidFill>
              </a:rPr>
              <a:t>classI</a:t>
            </a:r>
            <a:r>
              <a:rPr lang="de-DE" dirty="0" smtClean="0">
                <a:solidFill>
                  <a:schemeClr val="tx1"/>
                </a:solidFill>
              </a:rPr>
              <a:t> and </a:t>
            </a:r>
            <a:r>
              <a:rPr lang="de-DE" dirty="0" err="1" smtClean="0">
                <a:solidFill>
                  <a:schemeClr val="tx1"/>
                </a:solidFill>
              </a:rPr>
              <a:t>class</a:t>
            </a:r>
            <a:r>
              <a:rPr lang="de-DE" dirty="0" smtClean="0">
                <a:solidFill>
                  <a:schemeClr val="tx1"/>
                </a:solidFill>
              </a:rPr>
              <a:t> II </a:t>
            </a:r>
            <a:r>
              <a:rPr lang="de-DE" dirty="0" err="1" smtClean="0">
                <a:solidFill>
                  <a:schemeClr val="tx1"/>
                </a:solidFill>
              </a:rPr>
              <a:t>antigens</a:t>
            </a:r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143432"/>
              </p:ext>
            </p:extLst>
          </p:nvPr>
        </p:nvGraphicFramePr>
        <p:xfrm>
          <a:off x="1642169" y="3645024"/>
          <a:ext cx="6674247" cy="2059296"/>
        </p:xfrm>
        <a:graphic>
          <a:graphicData uri="http://schemas.openxmlformats.org/drawingml/2006/table">
            <a:tbl>
              <a:tblPr/>
              <a:tblGrid>
                <a:gridCol w="748945"/>
                <a:gridCol w="493775"/>
                <a:gridCol w="493775"/>
                <a:gridCol w="705393"/>
                <a:gridCol w="775933"/>
                <a:gridCol w="705393"/>
                <a:gridCol w="705393"/>
                <a:gridCol w="705393"/>
                <a:gridCol w="634854"/>
                <a:gridCol w="705393"/>
              </a:tblGrid>
              <a:tr h="629701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Cell</a:t>
                      </a: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lines</a:t>
                      </a: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sex</a:t>
                      </a: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age</a:t>
                      </a: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[</a:t>
                      </a:r>
                      <a:r>
                        <a:rPr kumimoji="0" lang="de-DE" alt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y</a:t>
                      </a: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PDL-1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[%]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TRAIL DR5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[%]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CD155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[%]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CD95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[MFI]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MICA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[MFI]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HLA </a:t>
                      </a:r>
                      <a:r>
                        <a:rPr kumimoji="0" lang="de-DE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class</a:t>
                      </a: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 I </a:t>
                      </a: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[MFI]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HLA DR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[MFI]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8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#12537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12702" marR="12702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5733</a:t>
                      </a:r>
                    </a:p>
                  </a:txBody>
                  <a:tcPr marL="12700" marR="12700" marT="1270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7F342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617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7F342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4500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496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24000">
                          <a:srgbClr val="FF9E78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688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#15520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12702" marR="12702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95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11652</a:t>
                      </a:r>
                    </a:p>
                  </a:txBody>
                  <a:tcPr marL="12700" marR="12700" marT="1270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3975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8233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357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24000">
                          <a:srgbClr val="FF9E78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688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#15604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12702" marR="12702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10347</a:t>
                      </a:r>
                    </a:p>
                  </a:txBody>
                  <a:tcPr marL="12700" marR="12700" marT="1270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2378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prstClr val="white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4282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698" marR="12698" marT="12702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7F342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cxnSp>
        <p:nvCxnSpPr>
          <p:cNvPr id="5" name="Gerade Verbindung mit Pfeil 4"/>
          <p:cNvCxnSpPr/>
          <p:nvPr/>
        </p:nvCxnSpPr>
        <p:spPr>
          <a:xfrm>
            <a:off x="5652120" y="332656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6732240" y="319008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5976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686800" cy="990600"/>
          </a:xfrm>
        </p:spPr>
        <p:txBody>
          <a:bodyPr>
            <a:noAutofit/>
          </a:bodyPr>
          <a:lstStyle/>
          <a:p>
            <a:r>
              <a:rPr lang="de-DE" sz="2400" dirty="0" err="1" smtClean="0"/>
              <a:t>Regulatory</a:t>
            </a:r>
            <a:r>
              <a:rPr lang="de-DE" sz="2400" dirty="0" smtClean="0"/>
              <a:t> T </a:t>
            </a:r>
            <a:r>
              <a:rPr lang="de-DE" sz="2400" dirty="0" err="1" smtClean="0"/>
              <a:t>cells</a:t>
            </a:r>
            <a:r>
              <a:rPr lang="de-DE" sz="2400" dirty="0" smtClean="0"/>
              <a:t> in GBM.</a:t>
            </a:r>
            <a:endParaRPr lang="de-DE" sz="24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334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sz="3600" dirty="0" err="1" smtClean="0"/>
              <a:t>Results</a:t>
            </a:r>
            <a:endParaRPr lang="de-DE" sz="3600" dirty="0"/>
          </a:p>
        </p:txBody>
      </p:sp>
      <p:pic>
        <p:nvPicPr>
          <p:cNvPr id="3" name="Bild 2" descr="Figure 4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8" r="21900"/>
          <a:stretch/>
        </p:blipFill>
        <p:spPr>
          <a:xfrm>
            <a:off x="381000" y="1828800"/>
            <a:ext cx="4878160" cy="2133600"/>
          </a:xfrm>
          <a:prstGeom prst="rect">
            <a:avLst/>
          </a:prstGeom>
        </p:spPr>
      </p:pic>
      <p:pic>
        <p:nvPicPr>
          <p:cNvPr id="4" name="Bild 3" descr="Figure 4_2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39" b="53127"/>
          <a:stretch/>
        </p:blipFill>
        <p:spPr>
          <a:xfrm>
            <a:off x="381000" y="3886200"/>
            <a:ext cx="4890921" cy="220980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1905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9pPr>
          </a:lstStyle>
          <a:p>
            <a:pPr eaLnBrk="1" hangingPunct="1"/>
            <a:fld id="{78A11638-8386-4B79-BE1B-5ACD879F506F}" type="slidenum">
              <a:rPr lang="de-DE" sz="1400">
                <a:solidFill>
                  <a:srgbClr val="FFFFFF"/>
                </a:solidFill>
                <a:latin typeface="Cambria" pitchFamily="18" charset="0"/>
              </a:rPr>
              <a:pPr eaLnBrk="1" hangingPunct="1"/>
              <a:t>12</a:t>
            </a:fld>
            <a:endParaRPr lang="de-DE" sz="1400">
              <a:solidFill>
                <a:srgbClr val="FFFFFF"/>
              </a:solidFill>
              <a:latin typeface="Cambria" pitchFamily="18" charset="0"/>
            </a:endParaRPr>
          </a:p>
        </p:txBody>
      </p:sp>
      <p:grpSp>
        <p:nvGrpSpPr>
          <p:cNvPr id="23" name="Gruppierung 22"/>
          <p:cNvGrpSpPr/>
          <p:nvPr/>
        </p:nvGrpSpPr>
        <p:grpSpPr>
          <a:xfrm>
            <a:off x="7651422" y="457200"/>
            <a:ext cx="1483502" cy="1600200"/>
            <a:chOff x="616670" y="3876675"/>
            <a:chExt cx="1454225" cy="1800225"/>
          </a:xfrm>
        </p:grpSpPr>
        <p:sp>
          <p:nvSpPr>
            <p:cNvPr id="24" name="Oval 23"/>
            <p:cNvSpPr/>
            <p:nvPr/>
          </p:nvSpPr>
          <p:spPr>
            <a:xfrm>
              <a:off x="630053" y="4271702"/>
              <a:ext cx="1440842" cy="94161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shade val="70000"/>
                    <a:satMod val="150000"/>
                    <a:alpha val="48000"/>
                  </a:schemeClr>
                </a:gs>
                <a:gs pos="34000">
                  <a:schemeClr val="accent2">
                    <a:shade val="70000"/>
                    <a:satMod val="140000"/>
                    <a:alpha val="48000"/>
                  </a:schemeClr>
                </a:gs>
                <a:gs pos="70000">
                  <a:schemeClr val="accent2">
                    <a:tint val="100000"/>
                    <a:shade val="90000"/>
                    <a:satMod val="140000"/>
                    <a:alpha val="48000"/>
                  </a:schemeClr>
                </a:gs>
                <a:gs pos="100000">
                  <a:schemeClr val="accent2">
                    <a:tint val="100000"/>
                    <a:shade val="100000"/>
                    <a:satMod val="100000"/>
                    <a:alpha val="48000"/>
                  </a:schemeClr>
                </a:gs>
              </a:gsLst>
              <a:path path="circle">
                <a:fillToRect l="100000" t="100000" r="100000" b="10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 dirty="0" err="1">
                  <a:solidFill>
                    <a:schemeClr val="tx1"/>
                  </a:solidFill>
                  <a:latin typeface="Calibri"/>
                  <a:cs typeface="Calibri"/>
                </a:rPr>
                <a:t>Regulatory</a:t>
              </a:r>
              <a:r>
                <a:rPr lang="de-DE" sz="1200" b="1" dirty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 dirty="0">
                  <a:solidFill>
                    <a:schemeClr val="tx1"/>
                  </a:solidFill>
                  <a:latin typeface="Calibri"/>
                  <a:cs typeface="Calibri"/>
                </a:rPr>
                <a:t>T cell</a:t>
              </a:r>
            </a:p>
          </p:txBody>
        </p:sp>
        <p:sp>
          <p:nvSpPr>
            <p:cNvPr id="25" name="Rechteck 24"/>
            <p:cNvSpPr/>
            <p:nvPr/>
          </p:nvSpPr>
          <p:spPr>
            <a:xfrm>
              <a:off x="765849" y="5003091"/>
              <a:ext cx="91443" cy="273759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shade val="70000"/>
                    <a:satMod val="150000"/>
                    <a:alpha val="54000"/>
                  </a:schemeClr>
                </a:gs>
                <a:gs pos="34000">
                  <a:schemeClr val="accent2">
                    <a:shade val="70000"/>
                    <a:satMod val="140000"/>
                    <a:alpha val="54000"/>
                  </a:schemeClr>
                </a:gs>
                <a:gs pos="70000">
                  <a:schemeClr val="accent2">
                    <a:tint val="100000"/>
                    <a:shade val="90000"/>
                    <a:satMod val="140000"/>
                    <a:alpha val="54000"/>
                  </a:schemeClr>
                </a:gs>
                <a:gs pos="100000">
                  <a:schemeClr val="accent2">
                    <a:tint val="100000"/>
                    <a:shade val="100000"/>
                    <a:satMod val="100000"/>
                    <a:alpha val="54000"/>
                  </a:schemeClr>
                </a:gs>
              </a:gsLst>
              <a:path path="circle">
                <a:fillToRect l="100000" t="100000" r="100000" b="10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6" name="Textfeld 12"/>
            <p:cNvSpPr txBox="1">
              <a:spLocks noChangeArrowheads="1"/>
            </p:cNvSpPr>
            <p:nvPr/>
          </p:nvSpPr>
          <p:spPr bwMode="auto">
            <a:xfrm>
              <a:off x="616670" y="5210175"/>
              <a:ext cx="567776" cy="312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200" dirty="0"/>
                <a:t>CD39</a:t>
              </a:r>
            </a:p>
          </p:txBody>
        </p:sp>
        <p:sp>
          <p:nvSpPr>
            <p:cNvPr id="27" name="Abgerundetes Rechteck 26"/>
            <p:cNvSpPr/>
            <p:nvPr/>
          </p:nvSpPr>
          <p:spPr>
            <a:xfrm>
              <a:off x="1497843" y="5200742"/>
              <a:ext cx="82110" cy="199447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shade val="70000"/>
                    <a:satMod val="150000"/>
                    <a:alpha val="50000"/>
                  </a:schemeClr>
                </a:gs>
                <a:gs pos="34000">
                  <a:schemeClr val="accent2">
                    <a:shade val="70000"/>
                    <a:satMod val="140000"/>
                    <a:alpha val="50000"/>
                  </a:schemeClr>
                </a:gs>
                <a:gs pos="70000">
                  <a:schemeClr val="accent2">
                    <a:tint val="100000"/>
                    <a:shade val="90000"/>
                    <a:satMod val="140000"/>
                    <a:alpha val="50000"/>
                  </a:schemeClr>
                </a:gs>
                <a:gs pos="100000">
                  <a:schemeClr val="accent2">
                    <a:tint val="100000"/>
                    <a:shade val="100000"/>
                    <a:satMod val="100000"/>
                    <a:alpha val="50000"/>
                  </a:schemeClr>
                </a:gs>
              </a:gsLst>
              <a:path path="circle">
                <a:fillToRect l="100000" t="100000" r="100000" b="10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8" name="Textfeld 23"/>
            <p:cNvSpPr txBox="1">
              <a:spLocks noChangeArrowheads="1"/>
            </p:cNvSpPr>
            <p:nvPr/>
          </p:nvSpPr>
          <p:spPr bwMode="auto">
            <a:xfrm>
              <a:off x="1337119" y="5364253"/>
              <a:ext cx="485667" cy="312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200" dirty="0"/>
                <a:t>CD4</a:t>
              </a:r>
            </a:p>
          </p:txBody>
        </p:sp>
        <p:sp>
          <p:nvSpPr>
            <p:cNvPr id="31" name="Textfeld 40998"/>
            <p:cNvSpPr txBox="1">
              <a:spLocks noChangeArrowheads="1"/>
            </p:cNvSpPr>
            <p:nvPr/>
          </p:nvSpPr>
          <p:spPr bwMode="auto">
            <a:xfrm flipH="1">
              <a:off x="1256837" y="3876675"/>
              <a:ext cx="712778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200" dirty="0" smtClean="0"/>
                <a:t>CD25</a:t>
              </a:r>
              <a:endParaRPr lang="de-DE" sz="1200" dirty="0"/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1422723" y="4086711"/>
              <a:ext cx="82109" cy="199447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shade val="70000"/>
                    <a:satMod val="150000"/>
                    <a:alpha val="60000"/>
                  </a:schemeClr>
                </a:gs>
                <a:gs pos="34000">
                  <a:schemeClr val="accent2">
                    <a:shade val="70000"/>
                    <a:satMod val="140000"/>
                    <a:alpha val="60000"/>
                  </a:schemeClr>
                </a:gs>
                <a:gs pos="70000">
                  <a:schemeClr val="accent2">
                    <a:tint val="100000"/>
                    <a:shade val="90000"/>
                    <a:satMod val="140000"/>
                    <a:alpha val="60000"/>
                  </a:schemeClr>
                </a:gs>
                <a:gs pos="100000">
                  <a:schemeClr val="accent2">
                    <a:tint val="100000"/>
                    <a:shade val="100000"/>
                    <a:satMod val="100000"/>
                    <a:alpha val="60000"/>
                  </a:schemeClr>
                </a:gs>
              </a:gsLst>
              <a:path path="circle">
                <a:fillToRect l="100000" t="100000" r="100000" b="10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33" name="Abgerundetes Rechteck 32"/>
          <p:cNvSpPr/>
          <p:nvPr/>
        </p:nvSpPr>
        <p:spPr>
          <a:xfrm>
            <a:off x="381000" y="6172200"/>
            <a:ext cx="7696200" cy="533400"/>
          </a:xfrm>
          <a:prstGeom prst="roundRect">
            <a:avLst/>
          </a:prstGeom>
          <a:solidFill>
            <a:srgbClr val="B9CDE5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CD39 is significantly elevated in GBM patients and correlates with poor survival.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5" name="Bild 4" descr="Rplot_RE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3733800" cy="37338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7162800" y="4191000"/>
            <a:ext cx="1905000" cy="1600200"/>
          </a:xfrm>
          <a:prstGeom prst="rect">
            <a:avLst/>
          </a:prstGeom>
          <a:solidFill>
            <a:schemeClr val="accent2">
              <a:lumMod val="60000"/>
              <a:lumOff val="40000"/>
              <a:alpha val="12000"/>
            </a:scheme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0397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475656" y="1772816"/>
            <a:ext cx="69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 </a:t>
            </a:r>
            <a:r>
              <a:rPr lang="de-DE" dirty="0" err="1" smtClean="0"/>
              <a:t>therapy</a:t>
            </a:r>
            <a:r>
              <a:rPr lang="de-DE" dirty="0" smtClean="0"/>
              <a:t> </a:t>
            </a:r>
            <a:r>
              <a:rPr lang="de-DE" dirty="0" err="1" smtClean="0"/>
              <a:t>combined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virotherapy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stimulate</a:t>
            </a:r>
            <a:r>
              <a:rPr lang="de-DE" dirty="0" smtClean="0"/>
              <a:t> the </a:t>
            </a:r>
            <a:r>
              <a:rPr lang="de-DE" dirty="0" err="1" smtClean="0"/>
              <a:t>population</a:t>
            </a:r>
            <a:r>
              <a:rPr lang="de-DE" dirty="0" smtClean="0"/>
              <a:t> of </a:t>
            </a:r>
          </a:p>
          <a:p>
            <a:r>
              <a:rPr lang="de-DE" dirty="0" smtClean="0"/>
              <a:t>NK </a:t>
            </a:r>
            <a:r>
              <a:rPr lang="de-DE" dirty="0" err="1" smtClean="0"/>
              <a:t>effectors</a:t>
            </a:r>
            <a:r>
              <a:rPr lang="de-DE" dirty="0" smtClean="0"/>
              <a:t> in GBM </a:t>
            </a:r>
            <a:r>
              <a:rPr lang="de-DE" dirty="0" err="1" smtClean="0"/>
              <a:t>patients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relapse</a:t>
            </a:r>
            <a:r>
              <a:rPr lang="de-DE" dirty="0" smtClean="0"/>
              <a:t> after </a:t>
            </a:r>
            <a:r>
              <a:rPr lang="de-DE" dirty="0" err="1" smtClean="0"/>
              <a:t>radio</a:t>
            </a:r>
            <a:r>
              <a:rPr lang="de-DE" dirty="0" smtClean="0"/>
              <a:t> </a:t>
            </a:r>
            <a:r>
              <a:rPr lang="de-DE" dirty="0" err="1" smtClean="0"/>
              <a:t>chemotherapy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331640" y="2996952"/>
            <a:ext cx="7339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effect</a:t>
            </a:r>
            <a:r>
              <a:rPr lang="de-DE" dirty="0" smtClean="0"/>
              <a:t> on CD39 positive </a:t>
            </a:r>
            <a:r>
              <a:rPr lang="de-DE" dirty="0" err="1" smtClean="0"/>
              <a:t>regulatoy</a:t>
            </a:r>
            <a:r>
              <a:rPr lang="de-DE" dirty="0" smtClean="0"/>
              <a:t> T </a:t>
            </a:r>
            <a:r>
              <a:rPr lang="de-DE" dirty="0" err="1" smtClean="0"/>
              <a:t>cells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investigations</a:t>
            </a:r>
            <a:r>
              <a:rPr lang="de-DE" dirty="0" smtClean="0"/>
              <a:t> 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A </a:t>
            </a:r>
            <a:r>
              <a:rPr lang="de-DE" dirty="0" err="1" smtClean="0"/>
              <a:t>coiDC</a:t>
            </a:r>
            <a:r>
              <a:rPr lang="de-DE" dirty="0" smtClean="0"/>
              <a:t> </a:t>
            </a:r>
            <a:r>
              <a:rPr lang="de-DE" dirty="0" err="1" smtClean="0"/>
              <a:t>therapy</a:t>
            </a:r>
            <a:r>
              <a:rPr lang="de-DE" dirty="0" smtClean="0"/>
              <a:t> </a:t>
            </a:r>
            <a:r>
              <a:rPr lang="de-DE" dirty="0" err="1" smtClean="0"/>
              <a:t>combined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virotherapy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stimulate</a:t>
            </a:r>
            <a:r>
              <a:rPr lang="de-DE" dirty="0" smtClean="0"/>
              <a:t> the </a:t>
            </a:r>
            <a:r>
              <a:rPr lang="de-DE" dirty="0" err="1" smtClean="0"/>
              <a:t>population</a:t>
            </a:r>
            <a:r>
              <a:rPr lang="de-DE" dirty="0" smtClean="0"/>
              <a:t> of </a:t>
            </a:r>
          </a:p>
          <a:p>
            <a:r>
              <a:rPr lang="de-DE" dirty="0" smtClean="0"/>
              <a:t>NK </a:t>
            </a:r>
            <a:r>
              <a:rPr lang="de-DE" dirty="0" err="1" smtClean="0"/>
              <a:t>effectors</a:t>
            </a:r>
            <a:r>
              <a:rPr lang="de-DE" dirty="0" smtClean="0"/>
              <a:t> in GBM </a:t>
            </a:r>
            <a:r>
              <a:rPr lang="de-DE" dirty="0" err="1" smtClean="0"/>
              <a:t>patients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relapse</a:t>
            </a:r>
            <a:r>
              <a:rPr lang="de-DE" dirty="0" smtClean="0"/>
              <a:t> after </a:t>
            </a:r>
            <a:r>
              <a:rPr lang="de-DE" dirty="0" err="1" smtClean="0"/>
              <a:t>radio</a:t>
            </a:r>
            <a:r>
              <a:rPr lang="de-DE" dirty="0" smtClean="0"/>
              <a:t> </a:t>
            </a:r>
            <a:r>
              <a:rPr lang="de-DE" dirty="0" err="1" smtClean="0"/>
              <a:t>chemotherapy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9379" y="378189"/>
            <a:ext cx="5421323" cy="1325563"/>
          </a:xfrm>
        </p:spPr>
        <p:txBody>
          <a:bodyPr/>
          <a:lstStyle/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Glioblastoma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Group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81743" y="2351314"/>
            <a:ext cx="3469155" cy="163121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Anesthesiology</a:t>
            </a:r>
            <a:r>
              <a:rPr lang="de-DE" dirty="0" smtClean="0"/>
              <a:t> (</a:t>
            </a:r>
            <a:r>
              <a:rPr lang="de-DE" dirty="0" err="1" smtClean="0"/>
              <a:t>Georgieff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Haouraa</a:t>
            </a:r>
            <a:r>
              <a:rPr lang="de-DE" dirty="0" smtClean="0"/>
              <a:t> Mostafa</a:t>
            </a:r>
          </a:p>
          <a:p>
            <a:r>
              <a:rPr lang="de-DE" dirty="0" smtClean="0"/>
              <a:t>Elvira Dietrich</a:t>
            </a:r>
          </a:p>
          <a:p>
            <a:r>
              <a:rPr lang="de-DE" dirty="0" smtClean="0"/>
              <a:t>Philip Sander</a:t>
            </a:r>
          </a:p>
          <a:p>
            <a:r>
              <a:rPr lang="de-DE" dirty="0" smtClean="0"/>
              <a:t>Ayman </a:t>
            </a:r>
            <a:r>
              <a:rPr lang="de-DE" dirty="0" err="1" smtClean="0"/>
              <a:t>Soboh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699363" y="2351313"/>
            <a:ext cx="2928302" cy="80021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Neurosurgery</a:t>
            </a:r>
            <a:r>
              <a:rPr lang="de-DE" dirty="0" smtClean="0"/>
              <a:t> (Wirtz) </a:t>
            </a:r>
          </a:p>
          <a:p>
            <a:r>
              <a:rPr lang="de-DE" dirty="0" smtClean="0"/>
              <a:t>Andrej Pala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796136" y="3678938"/>
            <a:ext cx="1800814" cy="80021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 smtClean="0"/>
              <a:t>IOZK</a:t>
            </a:r>
            <a:r>
              <a:rPr lang="de-DE" dirty="0" smtClean="0"/>
              <a:t> (Stücker) </a:t>
            </a:r>
          </a:p>
          <a:p>
            <a:r>
              <a:rPr lang="de-DE" dirty="0" err="1" smtClean="0"/>
              <a:t>Stefaan</a:t>
            </a:r>
            <a:r>
              <a:rPr lang="de-DE" dirty="0" smtClean="0"/>
              <a:t> van </a:t>
            </a:r>
            <a:r>
              <a:rPr lang="de-DE" dirty="0" err="1" smtClean="0"/>
              <a:t>Gool</a:t>
            </a: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917667" y="5094231"/>
            <a:ext cx="2587760" cy="107721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Pediatrics</a:t>
            </a:r>
            <a:r>
              <a:rPr lang="de-DE" dirty="0" smtClean="0"/>
              <a:t> (</a:t>
            </a:r>
            <a:r>
              <a:rPr lang="de-DE" dirty="0" err="1" smtClean="0"/>
              <a:t>Debatin</a:t>
            </a:r>
            <a:r>
              <a:rPr lang="de-DE" dirty="0" smtClean="0"/>
              <a:t>) </a:t>
            </a:r>
          </a:p>
          <a:p>
            <a:r>
              <a:rPr lang="de-DE" dirty="0" smtClean="0"/>
              <a:t>Andrew M. Westhoff</a:t>
            </a:r>
          </a:p>
          <a:p>
            <a:r>
              <a:rPr lang="de-DE" dirty="0" smtClean="0"/>
              <a:t>Lisa Nonnenmacher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581720" y="4939110"/>
            <a:ext cx="2045945" cy="120032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3600" dirty="0" err="1" smtClean="0"/>
              <a:t>Pathology</a:t>
            </a:r>
            <a:endParaRPr lang="de-DE" sz="3600" dirty="0" smtClean="0"/>
          </a:p>
          <a:p>
            <a:r>
              <a:rPr lang="de-DE" dirty="0" smtClean="0"/>
              <a:t>Peter Möller</a:t>
            </a:r>
          </a:p>
          <a:p>
            <a:r>
              <a:rPr lang="de-DE" dirty="0" smtClean="0"/>
              <a:t>Angelika Scheuerle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11134" y="4200035"/>
            <a:ext cx="3150030" cy="80021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Electron</a:t>
            </a:r>
            <a:r>
              <a:rPr lang="de-DE" sz="2800" dirty="0" smtClean="0"/>
              <a:t> </a:t>
            </a:r>
            <a:r>
              <a:rPr lang="de-DE" sz="2800" dirty="0" err="1" smtClean="0"/>
              <a:t>Microscopy</a:t>
            </a:r>
            <a:endParaRPr lang="de-DE" sz="2800" dirty="0" smtClean="0"/>
          </a:p>
          <a:p>
            <a:r>
              <a:rPr lang="de-DE" dirty="0"/>
              <a:t>Paul </a:t>
            </a:r>
            <a:r>
              <a:rPr lang="de-DE" dirty="0" smtClean="0"/>
              <a:t>Walther </a:t>
            </a:r>
          </a:p>
        </p:txBody>
      </p:sp>
    </p:spTree>
    <p:extLst>
      <p:ext uri="{BB962C8B-B14F-4D97-AF65-F5344CB8AC3E}">
        <p14:creationId xmlns:p14="http://schemas.microsoft.com/office/powerpoint/2010/main" val="36990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1905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9pPr>
          </a:lstStyle>
          <a:p>
            <a:pPr eaLnBrk="1" hangingPunct="1"/>
            <a:fld id="{78A11638-8386-4B79-BE1B-5ACD879F506F}" type="slidenum">
              <a:rPr lang="de-DE" sz="1400">
                <a:solidFill>
                  <a:srgbClr val="FFFFFF"/>
                </a:solidFill>
                <a:latin typeface="Cambria" pitchFamily="18" charset="0"/>
              </a:rPr>
              <a:pPr eaLnBrk="1" hangingPunct="1"/>
              <a:t>2</a:t>
            </a:fld>
            <a:endParaRPr lang="de-DE" sz="140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auto">
          <a:xfrm>
            <a:off x="7253288" y="6629400"/>
            <a:ext cx="19669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900">
                <a:latin typeface="Cambria" pitchFamily="18" charset="0"/>
              </a:rPr>
              <a:t>www.ib-psychology.wikispaces.com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 smtClean="0">
                <a:ea typeface="+mj-ea"/>
                <a:cs typeface="+mj-cs"/>
              </a:rPr>
              <a:t>Patients</a:t>
            </a:r>
            <a:endParaRPr lang="de-DE" dirty="0">
              <a:ea typeface="+mj-ea"/>
              <a:cs typeface="+mj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57200" y="5715000"/>
            <a:ext cx="2230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IDH</a:t>
            </a:r>
            <a:r>
              <a:rPr lang="de-DE" sz="1200" dirty="0"/>
              <a:t>= </a:t>
            </a:r>
            <a:r>
              <a:rPr lang="de-DE" sz="1200" dirty="0" err="1"/>
              <a:t>Isocitrate</a:t>
            </a:r>
            <a:r>
              <a:rPr lang="de-DE" sz="1200" dirty="0"/>
              <a:t> </a:t>
            </a:r>
            <a:r>
              <a:rPr lang="de-DE" sz="1200" dirty="0" err="1"/>
              <a:t>dehydrogenase</a:t>
            </a:r>
            <a:r>
              <a:rPr lang="de-DE" sz="1200" dirty="0"/>
              <a:t> </a:t>
            </a:r>
            <a:r>
              <a:rPr lang="de-DE" sz="1200" dirty="0" smtClean="0"/>
              <a:t>1</a:t>
            </a:r>
          </a:p>
        </p:txBody>
      </p:sp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441448"/>
              </p:ext>
            </p:extLst>
          </p:nvPr>
        </p:nvGraphicFramePr>
        <p:xfrm>
          <a:off x="304800" y="1704975"/>
          <a:ext cx="4648200" cy="3705225"/>
        </p:xfrm>
        <a:graphic>
          <a:graphicData uri="http://schemas.openxmlformats.org/drawingml/2006/table">
            <a:tbl>
              <a:tblPr/>
              <a:tblGrid>
                <a:gridCol w="1295400"/>
                <a:gridCol w="1066800"/>
                <a:gridCol w="1143000"/>
                <a:gridCol w="1143000"/>
              </a:tblGrid>
              <a:tr h="569966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pitchFamily="-84" charset="-128"/>
                        <a:cs typeface="Arial"/>
                      </a:endParaRP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Patients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Controls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Sex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male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32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14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female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19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23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Ages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≤ 50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15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30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&gt; 50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36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7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Resection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total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26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-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subtotal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25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-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IDH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positive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13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-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7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negative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35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84" charset="-128"/>
                          <a:cs typeface="Arial"/>
                        </a:rPr>
                        <a:t>-</a:t>
                      </a:r>
                    </a:p>
                  </a:txBody>
                  <a:tcPr marL="91433" marR="9143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" name="Gruppierung 16399"/>
          <p:cNvGrpSpPr>
            <a:grpSpLocks/>
          </p:cNvGrpSpPr>
          <p:nvPr/>
        </p:nvGrpSpPr>
        <p:grpSpPr bwMode="auto">
          <a:xfrm>
            <a:off x="5181600" y="2057400"/>
            <a:ext cx="3527425" cy="2808287"/>
            <a:chOff x="5560542" y="23562121"/>
            <a:chExt cx="3744416" cy="2798570"/>
          </a:xfrm>
        </p:grpSpPr>
        <p:sp>
          <p:nvSpPr>
            <p:cNvPr id="21" name="Textfeld 12"/>
            <p:cNvSpPr txBox="1">
              <a:spLocks noChangeArrowheads="1"/>
            </p:cNvSpPr>
            <p:nvPr/>
          </p:nvSpPr>
          <p:spPr bwMode="auto">
            <a:xfrm>
              <a:off x="8944522" y="23758897"/>
              <a:ext cx="18415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de-DE" sz="1800">
                <a:latin typeface="Cambria" charset="0"/>
              </a:endParaRPr>
            </a:p>
            <a:p>
              <a:pPr eaLnBrk="1" hangingPunct="1"/>
              <a:endParaRPr lang="de-DE" sz="1800">
                <a:latin typeface="Cambria" charset="0"/>
              </a:endParaRPr>
            </a:p>
          </p:txBody>
        </p:sp>
        <p:pic>
          <p:nvPicPr>
            <p:cNvPr id="22" name="Bild 7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542" y="23562121"/>
              <a:ext cx="3744416" cy="2798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feld 3"/>
            <p:cNvSpPr txBox="1">
              <a:spLocks noChangeArrowheads="1"/>
            </p:cNvSpPr>
            <p:nvPr/>
          </p:nvSpPr>
          <p:spPr bwMode="auto">
            <a:xfrm>
              <a:off x="7417532" y="25497417"/>
              <a:ext cx="444408" cy="36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800" b="1">
                  <a:solidFill>
                    <a:srgbClr val="FF6600"/>
                  </a:solidFill>
                  <a:latin typeface="Calibri" charset="0"/>
                </a:rPr>
                <a:t>11</a:t>
              </a:r>
              <a:endParaRPr lang="de-DE" sz="1600" b="1">
                <a:solidFill>
                  <a:srgbClr val="FF6600"/>
                </a:solidFill>
                <a:latin typeface="Calibri" charset="0"/>
              </a:endParaRPr>
            </a:p>
          </p:txBody>
        </p:sp>
        <p:sp>
          <p:nvSpPr>
            <p:cNvPr id="24" name="Textfeld 16"/>
            <p:cNvSpPr txBox="1">
              <a:spLocks noChangeArrowheads="1"/>
            </p:cNvSpPr>
            <p:nvPr/>
          </p:nvSpPr>
          <p:spPr bwMode="auto">
            <a:xfrm>
              <a:off x="6496251" y="24426217"/>
              <a:ext cx="444408" cy="36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800" b="1">
                  <a:solidFill>
                    <a:srgbClr val="FF6600"/>
                  </a:solidFill>
                  <a:latin typeface="Calibri" charset="0"/>
                </a:rPr>
                <a:t>16</a:t>
              </a:r>
              <a:endParaRPr lang="de-DE" sz="1600" b="1">
                <a:solidFill>
                  <a:srgbClr val="FF6600"/>
                </a:solidFill>
                <a:latin typeface="Calibri" charset="0"/>
              </a:endParaRPr>
            </a:p>
          </p:txBody>
        </p:sp>
        <p:sp>
          <p:nvSpPr>
            <p:cNvPr id="25" name="Textfeld 17"/>
            <p:cNvSpPr txBox="1">
              <a:spLocks noChangeArrowheads="1"/>
            </p:cNvSpPr>
            <p:nvPr/>
          </p:nvSpPr>
          <p:spPr bwMode="auto">
            <a:xfrm>
              <a:off x="7792790" y="25218677"/>
              <a:ext cx="320217" cy="36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800" b="1">
                  <a:solidFill>
                    <a:srgbClr val="FF6600"/>
                  </a:solidFill>
                  <a:latin typeface="Calibri" charset="0"/>
                </a:rPr>
                <a:t>5</a:t>
              </a:r>
              <a:endParaRPr lang="de-DE" sz="1400" b="1">
                <a:solidFill>
                  <a:srgbClr val="FF6600"/>
                </a:solidFill>
                <a:latin typeface="Calibri" charset="0"/>
              </a:endParaRPr>
            </a:p>
          </p:txBody>
        </p:sp>
        <p:sp>
          <p:nvSpPr>
            <p:cNvPr id="26" name="Textfeld 18"/>
            <p:cNvSpPr txBox="1">
              <a:spLocks noChangeArrowheads="1"/>
            </p:cNvSpPr>
            <p:nvPr/>
          </p:nvSpPr>
          <p:spPr bwMode="auto">
            <a:xfrm>
              <a:off x="7131090" y="24561313"/>
              <a:ext cx="320217" cy="36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800" b="1">
                  <a:solidFill>
                    <a:srgbClr val="FF6600"/>
                  </a:solidFill>
                  <a:latin typeface="Calibri" charset="0"/>
                </a:rPr>
                <a:t>5</a:t>
              </a:r>
              <a:endParaRPr lang="de-DE" sz="1600" b="1">
                <a:solidFill>
                  <a:srgbClr val="FF6600"/>
                </a:solidFill>
                <a:latin typeface="Calibri" charset="0"/>
              </a:endParaRPr>
            </a:p>
          </p:txBody>
        </p:sp>
        <p:sp>
          <p:nvSpPr>
            <p:cNvPr id="27" name="Textfeld 19"/>
            <p:cNvSpPr txBox="1">
              <a:spLocks noChangeArrowheads="1"/>
            </p:cNvSpPr>
            <p:nvPr/>
          </p:nvSpPr>
          <p:spPr bwMode="auto">
            <a:xfrm>
              <a:off x="8283218" y="2499336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800" b="1">
                  <a:solidFill>
                    <a:srgbClr val="FF6600"/>
                  </a:solidFill>
                  <a:latin typeface="Calibri" charset="0"/>
                </a:rPr>
                <a:t>2</a:t>
              </a:r>
              <a:endParaRPr lang="de-DE" sz="1400" b="1">
                <a:solidFill>
                  <a:srgbClr val="FF6600"/>
                </a:solidFill>
                <a:latin typeface="Calibri" charset="0"/>
              </a:endParaRPr>
            </a:p>
          </p:txBody>
        </p:sp>
        <p:sp>
          <p:nvSpPr>
            <p:cNvPr id="28" name="Textfeld 20"/>
            <p:cNvSpPr txBox="1">
              <a:spLocks noChangeArrowheads="1"/>
            </p:cNvSpPr>
            <p:nvPr/>
          </p:nvSpPr>
          <p:spPr bwMode="auto">
            <a:xfrm>
              <a:off x="7887940" y="24340920"/>
              <a:ext cx="320217" cy="36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800" b="1">
                  <a:solidFill>
                    <a:srgbClr val="FF6600"/>
                  </a:solidFill>
                  <a:latin typeface="Calibri" charset="0"/>
                </a:rPr>
                <a:t>6</a:t>
              </a:r>
              <a:endParaRPr lang="de-DE" sz="1600" b="1">
                <a:solidFill>
                  <a:srgbClr val="FF6600"/>
                </a:solidFill>
                <a:latin typeface="Calibri" charset="0"/>
              </a:endParaRPr>
            </a:p>
          </p:txBody>
        </p:sp>
        <p:sp>
          <p:nvSpPr>
            <p:cNvPr id="29" name="Textfeld 21"/>
            <p:cNvSpPr txBox="1">
              <a:spLocks noChangeArrowheads="1"/>
            </p:cNvSpPr>
            <p:nvPr/>
          </p:nvSpPr>
          <p:spPr bwMode="auto">
            <a:xfrm>
              <a:off x="7936806" y="24633321"/>
              <a:ext cx="320217" cy="36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800" b="1">
                  <a:solidFill>
                    <a:srgbClr val="FF6600"/>
                  </a:solidFill>
                  <a:latin typeface="Calibri" charset="0"/>
                </a:rPr>
                <a:t>3</a:t>
              </a:r>
              <a:endParaRPr lang="de-DE" sz="1600" b="1">
                <a:solidFill>
                  <a:srgbClr val="FF6600"/>
                </a:solidFill>
                <a:latin typeface="Calibri" charset="0"/>
              </a:endParaRPr>
            </a:p>
          </p:txBody>
        </p:sp>
        <p:sp>
          <p:nvSpPr>
            <p:cNvPr id="30" name="Textfeld 22"/>
            <p:cNvSpPr txBox="1">
              <a:spLocks noChangeArrowheads="1"/>
            </p:cNvSpPr>
            <p:nvPr/>
          </p:nvSpPr>
          <p:spPr bwMode="auto">
            <a:xfrm>
              <a:off x="7360742" y="24930645"/>
              <a:ext cx="320217" cy="36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800" b="1">
                  <a:solidFill>
                    <a:srgbClr val="FF6600"/>
                  </a:solidFill>
                  <a:latin typeface="Calibri" charset="0"/>
                </a:rPr>
                <a:t>3</a:t>
              </a:r>
              <a:endParaRPr lang="de-DE" sz="1600" b="1">
                <a:solidFill>
                  <a:srgbClr val="FF6600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6055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12199" r="3690" b="7543"/>
          <a:stretch/>
        </p:blipFill>
        <p:spPr bwMode="auto">
          <a:xfrm>
            <a:off x="-17627" y="67436"/>
            <a:ext cx="9054123" cy="63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01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582" y="152400"/>
            <a:ext cx="8579296" cy="1143000"/>
          </a:xfrm>
        </p:spPr>
        <p:txBody>
          <a:bodyPr/>
          <a:lstStyle/>
          <a:p>
            <a:r>
              <a:rPr lang="de-DE" sz="4000" dirty="0" smtClean="0"/>
              <a:t>Median </a:t>
            </a:r>
            <a:r>
              <a:rPr lang="de-DE" sz="4000" dirty="0" err="1" smtClean="0"/>
              <a:t>overall</a:t>
            </a:r>
            <a:r>
              <a:rPr lang="de-DE" sz="4000" dirty="0" smtClean="0"/>
              <a:t> </a:t>
            </a:r>
            <a:r>
              <a:rPr lang="de-DE" sz="4000" dirty="0" err="1" smtClean="0"/>
              <a:t>survival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GBM </a:t>
            </a:r>
            <a:r>
              <a:rPr lang="de-DE" sz="4000" dirty="0" err="1" smtClean="0"/>
              <a:t>patients</a:t>
            </a:r>
            <a:endParaRPr lang="de-DE" sz="4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19050"/>
            <a:ext cx="1066800" cy="328613"/>
          </a:xfrm>
        </p:spPr>
        <p:txBody>
          <a:bodyPr/>
          <a:lstStyle/>
          <a:p>
            <a:fld id="{541593BE-1A52-40FF-BB4B-8692D34A85D3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140968"/>
            <a:ext cx="4422290" cy="3345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1403648" y="3582247"/>
            <a:ext cx="2330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Median OS: 19 </a:t>
            </a:r>
            <a:r>
              <a:rPr lang="de-DE" dirty="0" err="1" smtClean="0"/>
              <a:t>months</a:t>
            </a:r>
            <a:endParaRPr lang="de-DE" dirty="0"/>
          </a:p>
        </p:txBody>
      </p:sp>
      <p:pic>
        <p:nvPicPr>
          <p:cNvPr id="9" name="Bild 8" descr="CD16_5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84" y="3140968"/>
            <a:ext cx="4402312" cy="3321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8" name="Gruppierung 24"/>
          <p:cNvGrpSpPr/>
          <p:nvPr/>
        </p:nvGrpSpPr>
        <p:grpSpPr>
          <a:xfrm>
            <a:off x="2843808" y="1469502"/>
            <a:ext cx="2529962" cy="1447897"/>
            <a:chOff x="6477000" y="1752600"/>
            <a:chExt cx="2529962" cy="1447897"/>
          </a:xfrm>
          <a:solidFill>
            <a:schemeClr val="bg1">
              <a:lumMod val="85000"/>
            </a:schemeClr>
          </a:solidFill>
        </p:grpSpPr>
        <p:sp>
          <p:nvSpPr>
            <p:cNvPr id="39" name="Oval 25"/>
            <p:cNvSpPr/>
            <p:nvPr/>
          </p:nvSpPr>
          <p:spPr bwMode="auto">
            <a:xfrm>
              <a:off x="7162800" y="1752600"/>
              <a:ext cx="1844162" cy="1447897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Calibri"/>
                </a:rPr>
                <a:t>CD56</a:t>
              </a:r>
              <a:r>
                <a:rPr lang="de-DE" sz="1600" b="1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Calibri"/>
                </a:rPr>
                <a:t>+</a:t>
              </a:r>
              <a:endParaRPr lang="de-D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Calibri"/>
                </a:rPr>
                <a:t>NK cell</a:t>
              </a:r>
            </a:p>
          </p:txBody>
        </p:sp>
        <p:sp>
          <p:nvSpPr>
            <p:cNvPr id="40" name="Rechteck 39"/>
            <p:cNvSpPr/>
            <p:nvPr/>
          </p:nvSpPr>
          <p:spPr bwMode="auto">
            <a:xfrm rot="5400000">
              <a:off x="7050084" y="2389528"/>
              <a:ext cx="114252" cy="28829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1" name="Oval 27"/>
            <p:cNvSpPr/>
            <p:nvPr/>
          </p:nvSpPr>
          <p:spPr bwMode="auto">
            <a:xfrm rot="17009444">
              <a:off x="6935976" y="1981901"/>
              <a:ext cx="54172" cy="607594"/>
            </a:xfrm>
            <a:prstGeom prst="ellipse">
              <a:avLst/>
            </a:prstGeom>
            <a:grpFill/>
            <a:ln w="349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2" name="Oval 28"/>
            <p:cNvSpPr/>
            <p:nvPr/>
          </p:nvSpPr>
          <p:spPr bwMode="auto">
            <a:xfrm rot="17333097" flipH="1">
              <a:off x="6988494" y="1925060"/>
              <a:ext cx="85077" cy="613611"/>
            </a:xfrm>
            <a:prstGeom prst="ellipse">
              <a:avLst/>
            </a:prstGeom>
            <a:grpFill/>
            <a:ln w="349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3" name="Rechteck 42"/>
            <p:cNvSpPr/>
            <p:nvPr/>
          </p:nvSpPr>
          <p:spPr bwMode="auto">
            <a:xfrm rot="5400000">
              <a:off x="7239000" y="2819403"/>
              <a:ext cx="152400" cy="3048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44" name="Gerade Verbindung 43"/>
            <p:cNvCxnSpPr>
              <a:stCxn id="43" idx="2"/>
            </p:cNvCxnSpPr>
            <p:nvPr/>
          </p:nvCxnSpPr>
          <p:spPr>
            <a:xfrm flipH="1" flipV="1">
              <a:off x="7010400" y="2971800"/>
              <a:ext cx="152400" cy="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40993"/>
            <p:cNvSpPr txBox="1">
              <a:spLocks noChangeArrowheads="1"/>
            </p:cNvSpPr>
            <p:nvPr/>
          </p:nvSpPr>
          <p:spPr bwMode="auto">
            <a:xfrm flipH="1">
              <a:off x="7391400" y="2819400"/>
              <a:ext cx="722313" cy="2762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200" b="1" dirty="0"/>
                <a:t>DNAM</a:t>
              </a:r>
            </a:p>
          </p:txBody>
        </p:sp>
        <p:sp>
          <p:nvSpPr>
            <p:cNvPr id="46" name="Halbbogen 45"/>
            <p:cNvSpPr/>
            <p:nvPr/>
          </p:nvSpPr>
          <p:spPr>
            <a:xfrm rot="5400000">
              <a:off x="6591300" y="2705100"/>
              <a:ext cx="304800" cy="533400"/>
            </a:xfrm>
            <a:prstGeom prst="blockArc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7162800" y="2514600"/>
              <a:ext cx="633707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/>
                <a:t>NKG2D</a:t>
              </a:r>
              <a:endParaRPr lang="de-DE" sz="1200" b="1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6931105" y="1893195"/>
              <a:ext cx="5485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/>
                <a:t>TRAIL</a:t>
              </a:r>
              <a:endParaRPr lang="de-DE" sz="1200" b="1" dirty="0"/>
            </a:p>
          </p:txBody>
        </p:sp>
        <p:sp>
          <p:nvSpPr>
            <p:cNvPr id="49" name="Rechteck 48"/>
            <p:cNvSpPr/>
            <p:nvPr/>
          </p:nvSpPr>
          <p:spPr bwMode="auto">
            <a:xfrm rot="5400000">
              <a:off x="7052043" y="2497900"/>
              <a:ext cx="110333" cy="28829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0" name="Oval 36"/>
            <p:cNvSpPr/>
            <p:nvPr/>
          </p:nvSpPr>
          <p:spPr bwMode="auto">
            <a:xfrm rot="16200000">
              <a:off x="6977032" y="2008299"/>
              <a:ext cx="65973" cy="640215"/>
            </a:xfrm>
            <a:prstGeom prst="ellipse">
              <a:avLst/>
            </a:prstGeom>
            <a:grpFill/>
            <a:ln w="349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51" name="Oval 28"/>
          <p:cNvSpPr/>
          <p:nvPr/>
        </p:nvSpPr>
        <p:spPr bwMode="auto">
          <a:xfrm rot="20913131">
            <a:off x="4044617" y="1298808"/>
            <a:ext cx="96947" cy="351869"/>
          </a:xfrm>
          <a:prstGeom prst="ellipse">
            <a:avLst/>
          </a:prstGeom>
          <a:solidFill>
            <a:schemeClr val="bg1">
              <a:lumMod val="75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2" name="Oval 36"/>
          <p:cNvSpPr/>
          <p:nvPr/>
        </p:nvSpPr>
        <p:spPr bwMode="auto">
          <a:xfrm rot="19780034" flipH="1">
            <a:off x="4056417" y="1399643"/>
            <a:ext cx="94326" cy="3671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3" name="Oval 28"/>
          <p:cNvSpPr/>
          <p:nvPr/>
        </p:nvSpPr>
        <p:spPr bwMode="auto">
          <a:xfrm rot="20913131">
            <a:off x="4197017" y="1320190"/>
            <a:ext cx="96947" cy="351869"/>
          </a:xfrm>
          <a:prstGeom prst="ellipse">
            <a:avLst/>
          </a:prstGeom>
          <a:solidFill>
            <a:schemeClr val="bg1">
              <a:lumMod val="75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4" name="Textfeld 53"/>
          <p:cNvSpPr txBox="1"/>
          <p:nvPr/>
        </p:nvSpPr>
        <p:spPr>
          <a:xfrm>
            <a:off x="4353252" y="1159235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CD95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28399374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8613"/>
          </a:xfrm>
        </p:spPr>
        <p:txBody>
          <a:bodyPr/>
          <a:lstStyle/>
          <a:p>
            <a:fld id="{541593BE-1A52-40FF-BB4B-8692D34A85D3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118672"/>
            <a:ext cx="4422290" cy="3345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1403648" y="3582247"/>
            <a:ext cx="2330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Median OS: 19 </a:t>
            </a:r>
            <a:r>
              <a:rPr lang="de-DE" dirty="0" err="1" smtClean="0"/>
              <a:t>months</a:t>
            </a:r>
            <a:endParaRPr lang="de-DE" dirty="0"/>
          </a:p>
        </p:txBody>
      </p:sp>
      <p:pic>
        <p:nvPicPr>
          <p:cNvPr id="9" name="Bild 8" descr="CD16_5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35" y="3148619"/>
            <a:ext cx="4402312" cy="3321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uppierung 24"/>
          <p:cNvGrpSpPr/>
          <p:nvPr/>
        </p:nvGrpSpPr>
        <p:grpSpPr>
          <a:xfrm>
            <a:off x="6277126" y="1563142"/>
            <a:ext cx="2529962" cy="1447897"/>
            <a:chOff x="6477000" y="1752600"/>
            <a:chExt cx="2529962" cy="1447897"/>
          </a:xfrm>
          <a:solidFill>
            <a:schemeClr val="bg1">
              <a:lumMod val="85000"/>
            </a:schemeClr>
          </a:solidFill>
        </p:grpSpPr>
        <p:sp>
          <p:nvSpPr>
            <p:cNvPr id="11" name="Oval 25"/>
            <p:cNvSpPr/>
            <p:nvPr/>
          </p:nvSpPr>
          <p:spPr bwMode="auto">
            <a:xfrm>
              <a:off x="7162800" y="1752600"/>
              <a:ext cx="1844162" cy="1447897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Calibri"/>
                </a:rPr>
                <a:t>CD56</a:t>
              </a:r>
              <a:r>
                <a:rPr lang="de-DE" sz="1600" b="1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Calibri"/>
                </a:rPr>
                <a:t>+</a:t>
              </a:r>
              <a:endParaRPr lang="de-D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Calibri"/>
                </a:rPr>
                <a:t>NK cell</a:t>
              </a:r>
            </a:p>
          </p:txBody>
        </p:sp>
        <p:sp>
          <p:nvSpPr>
            <p:cNvPr id="12" name="Rechteck 11"/>
            <p:cNvSpPr/>
            <p:nvPr/>
          </p:nvSpPr>
          <p:spPr bwMode="auto">
            <a:xfrm rot="5400000">
              <a:off x="7050084" y="2389528"/>
              <a:ext cx="114252" cy="28829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" name="Oval 27"/>
            <p:cNvSpPr/>
            <p:nvPr/>
          </p:nvSpPr>
          <p:spPr bwMode="auto">
            <a:xfrm rot="17009444">
              <a:off x="6935976" y="1981901"/>
              <a:ext cx="54172" cy="607594"/>
            </a:xfrm>
            <a:prstGeom prst="ellipse">
              <a:avLst/>
            </a:prstGeom>
            <a:grpFill/>
            <a:ln w="349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4" name="Oval 28"/>
            <p:cNvSpPr/>
            <p:nvPr/>
          </p:nvSpPr>
          <p:spPr bwMode="auto">
            <a:xfrm rot="17333097" flipH="1">
              <a:off x="6988494" y="1925060"/>
              <a:ext cx="85077" cy="613611"/>
            </a:xfrm>
            <a:prstGeom prst="ellipse">
              <a:avLst/>
            </a:prstGeom>
            <a:grpFill/>
            <a:ln w="349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5" name="Rechteck 14"/>
            <p:cNvSpPr/>
            <p:nvPr/>
          </p:nvSpPr>
          <p:spPr bwMode="auto">
            <a:xfrm rot="5400000">
              <a:off x="7239000" y="2819403"/>
              <a:ext cx="152400" cy="3048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6" name="Gerade Verbindung 15"/>
            <p:cNvCxnSpPr>
              <a:stCxn id="15" idx="2"/>
            </p:cNvCxnSpPr>
            <p:nvPr/>
          </p:nvCxnSpPr>
          <p:spPr>
            <a:xfrm flipH="1" flipV="1">
              <a:off x="7010400" y="2971800"/>
              <a:ext cx="152400" cy="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40993"/>
            <p:cNvSpPr txBox="1">
              <a:spLocks noChangeArrowheads="1"/>
            </p:cNvSpPr>
            <p:nvPr/>
          </p:nvSpPr>
          <p:spPr bwMode="auto">
            <a:xfrm flipH="1">
              <a:off x="7391400" y="2819400"/>
              <a:ext cx="722313" cy="2762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200" b="1" dirty="0"/>
                <a:t>DNAM</a:t>
              </a:r>
            </a:p>
          </p:txBody>
        </p:sp>
        <p:sp>
          <p:nvSpPr>
            <p:cNvPr id="18" name="Halbbogen 17"/>
            <p:cNvSpPr/>
            <p:nvPr/>
          </p:nvSpPr>
          <p:spPr>
            <a:xfrm rot="5400000">
              <a:off x="6591300" y="2705100"/>
              <a:ext cx="304800" cy="533400"/>
            </a:xfrm>
            <a:prstGeom prst="blockArc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162800" y="2514600"/>
              <a:ext cx="633707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/>
                <a:t>NKG2D</a:t>
              </a:r>
              <a:endParaRPr lang="de-DE" sz="1200" b="1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931105" y="1893195"/>
              <a:ext cx="5485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/>
                <a:t>TRAIL</a:t>
              </a:r>
              <a:endParaRPr lang="de-DE" sz="1200" b="1" dirty="0"/>
            </a:p>
          </p:txBody>
        </p:sp>
        <p:sp>
          <p:nvSpPr>
            <p:cNvPr id="21" name="Rechteck 20"/>
            <p:cNvSpPr/>
            <p:nvPr/>
          </p:nvSpPr>
          <p:spPr bwMode="auto">
            <a:xfrm rot="5400000">
              <a:off x="7052043" y="2497900"/>
              <a:ext cx="110333" cy="28829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" name="Oval 36"/>
            <p:cNvSpPr/>
            <p:nvPr/>
          </p:nvSpPr>
          <p:spPr bwMode="auto">
            <a:xfrm rot="16200000">
              <a:off x="6977032" y="2008299"/>
              <a:ext cx="65973" cy="640215"/>
            </a:xfrm>
            <a:prstGeom prst="ellipse">
              <a:avLst/>
            </a:prstGeom>
            <a:grpFill/>
            <a:ln w="349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31" name="Textfeld 40996"/>
          <p:cNvSpPr txBox="1">
            <a:spLocks noChangeArrowheads="1"/>
          </p:cNvSpPr>
          <p:nvPr/>
        </p:nvSpPr>
        <p:spPr bwMode="auto">
          <a:xfrm flipH="1">
            <a:off x="4499992" y="1816106"/>
            <a:ext cx="5451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200" b="1" dirty="0">
                <a:ea typeface="ＭＳ Ｐゴシック"/>
                <a:cs typeface="ＭＳ Ｐゴシック"/>
              </a:rPr>
              <a:t>MICA</a:t>
            </a:r>
          </a:p>
        </p:txBody>
      </p:sp>
      <p:sp>
        <p:nvSpPr>
          <p:cNvPr id="33" name="Textfeld 23"/>
          <p:cNvSpPr txBox="1">
            <a:spLocks noChangeArrowheads="1"/>
          </p:cNvSpPr>
          <p:nvPr/>
        </p:nvSpPr>
        <p:spPr bwMode="auto">
          <a:xfrm>
            <a:off x="3071178" y="2492896"/>
            <a:ext cx="10687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2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ＭＳ Ｐゴシック"/>
                <a:cs typeface="ＭＳ Ｐゴシック"/>
              </a:rPr>
              <a:t>HLA </a:t>
            </a:r>
            <a:r>
              <a:rPr lang="de-DE" altLang="en-US" sz="1200" b="1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ＭＳ Ｐゴシック"/>
                <a:cs typeface="ＭＳ Ｐゴシック"/>
              </a:rPr>
              <a:t>class</a:t>
            </a:r>
            <a:r>
              <a:rPr lang="de-DE" altLang="en-US" sz="12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ＭＳ Ｐゴシック"/>
                <a:cs typeface="ＭＳ Ｐゴシック"/>
              </a:rPr>
              <a:t> I</a:t>
            </a:r>
            <a:endParaRPr lang="de-DE" altLang="en-US" sz="1400" b="1" dirty="0">
              <a:solidFill>
                <a:schemeClr val="bg1">
                  <a:lumMod val="50000"/>
                </a:schemeClr>
              </a:solidFill>
              <a:latin typeface="Cambria" pitchFamily="18" charset="0"/>
              <a:ea typeface="ＭＳ Ｐゴシック"/>
              <a:cs typeface="ＭＳ Ｐゴシック"/>
            </a:endParaRPr>
          </a:p>
        </p:txBody>
      </p:sp>
      <p:sp>
        <p:nvSpPr>
          <p:cNvPr id="38" name="Freihandform 37"/>
          <p:cNvSpPr/>
          <p:nvPr/>
        </p:nvSpPr>
        <p:spPr>
          <a:xfrm rot="21205109">
            <a:off x="1977425" y="542022"/>
            <a:ext cx="4792216" cy="2387515"/>
          </a:xfrm>
          <a:custGeom>
            <a:avLst/>
            <a:gdLst>
              <a:gd name="connsiteX0" fmla="*/ 830974 w 4792216"/>
              <a:gd name="connsiteY0" fmla="*/ 2054771 h 2387515"/>
              <a:gd name="connsiteX1" fmla="*/ 1304310 w 4792216"/>
              <a:gd name="connsiteY1" fmla="*/ 1839618 h 2387515"/>
              <a:gd name="connsiteX2" fmla="*/ 1594766 w 4792216"/>
              <a:gd name="connsiteY2" fmla="*/ 1516889 h 2387515"/>
              <a:gd name="connsiteX3" fmla="*/ 2143406 w 4792216"/>
              <a:gd name="connsiteY3" fmla="*/ 667035 h 2387515"/>
              <a:gd name="connsiteX4" fmla="*/ 3100837 w 4792216"/>
              <a:gd name="connsiteY4" fmla="*/ 419609 h 2387515"/>
              <a:gd name="connsiteX5" fmla="*/ 3262202 w 4792216"/>
              <a:gd name="connsiteY5" fmla="*/ 365821 h 2387515"/>
              <a:gd name="connsiteX6" fmla="*/ 4445543 w 4792216"/>
              <a:gd name="connsiteY6" fmla="*/ 96879 h 2387515"/>
              <a:gd name="connsiteX7" fmla="*/ 4789788 w 4792216"/>
              <a:gd name="connsiteY7" fmla="*/ 61 h 2387515"/>
              <a:gd name="connsiteX8" fmla="*/ 4574635 w 4792216"/>
              <a:gd name="connsiteY8" fmla="*/ 107637 h 2387515"/>
              <a:gd name="connsiteX9" fmla="*/ 4122814 w 4792216"/>
              <a:gd name="connsiteY9" fmla="*/ 258244 h 2387515"/>
              <a:gd name="connsiteX10" fmla="*/ 3617204 w 4792216"/>
              <a:gd name="connsiteY10" fmla="*/ 699308 h 2387515"/>
              <a:gd name="connsiteX11" fmla="*/ 3208414 w 4792216"/>
              <a:gd name="connsiteY11" fmla="*/ 1409312 h 2387515"/>
              <a:gd name="connsiteX12" fmla="*/ 2326286 w 4792216"/>
              <a:gd name="connsiteY12" fmla="*/ 1785830 h 2387515"/>
              <a:gd name="connsiteX13" fmla="*/ 1659312 w 4792216"/>
              <a:gd name="connsiteY13" fmla="*/ 1893406 h 2387515"/>
              <a:gd name="connsiteX14" fmla="*/ 895519 w 4792216"/>
              <a:gd name="connsiteY14" fmla="*/ 2076286 h 2387515"/>
              <a:gd name="connsiteX15" fmla="*/ 185515 w 4792216"/>
              <a:gd name="connsiteY15" fmla="*/ 2345228 h 2387515"/>
              <a:gd name="connsiteX16" fmla="*/ 45665 w 4792216"/>
              <a:gd name="connsiteY16" fmla="*/ 2355985 h 2387515"/>
              <a:gd name="connsiteX17" fmla="*/ 830974 w 4792216"/>
              <a:gd name="connsiteY17" fmla="*/ 2054771 h 238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92216" h="2387515">
                <a:moveTo>
                  <a:pt x="830974" y="2054771"/>
                </a:moveTo>
                <a:cubicBezTo>
                  <a:pt x="1040748" y="1968710"/>
                  <a:pt x="1177011" y="1929265"/>
                  <a:pt x="1304310" y="1839618"/>
                </a:cubicBezTo>
                <a:cubicBezTo>
                  <a:pt x="1431609" y="1749971"/>
                  <a:pt x="1454917" y="1712319"/>
                  <a:pt x="1594766" y="1516889"/>
                </a:cubicBezTo>
                <a:cubicBezTo>
                  <a:pt x="1734615" y="1321459"/>
                  <a:pt x="1892394" y="849915"/>
                  <a:pt x="2143406" y="667035"/>
                </a:cubicBezTo>
                <a:cubicBezTo>
                  <a:pt x="2394418" y="484155"/>
                  <a:pt x="2914371" y="469811"/>
                  <a:pt x="3100837" y="419609"/>
                </a:cubicBezTo>
                <a:cubicBezTo>
                  <a:pt x="3287303" y="369407"/>
                  <a:pt x="3038084" y="419609"/>
                  <a:pt x="3262202" y="365821"/>
                </a:cubicBezTo>
                <a:cubicBezTo>
                  <a:pt x="3486320" y="312033"/>
                  <a:pt x="4190945" y="157839"/>
                  <a:pt x="4445543" y="96879"/>
                </a:cubicBezTo>
                <a:cubicBezTo>
                  <a:pt x="4700141" y="35919"/>
                  <a:pt x="4768273" y="-1732"/>
                  <a:pt x="4789788" y="61"/>
                </a:cubicBezTo>
                <a:cubicBezTo>
                  <a:pt x="4811303" y="1854"/>
                  <a:pt x="4685797" y="64606"/>
                  <a:pt x="4574635" y="107637"/>
                </a:cubicBezTo>
                <a:cubicBezTo>
                  <a:pt x="4463473" y="150667"/>
                  <a:pt x="4282386" y="159632"/>
                  <a:pt x="4122814" y="258244"/>
                </a:cubicBezTo>
                <a:cubicBezTo>
                  <a:pt x="3963242" y="356856"/>
                  <a:pt x="3769604" y="507463"/>
                  <a:pt x="3617204" y="699308"/>
                </a:cubicBezTo>
                <a:cubicBezTo>
                  <a:pt x="3464804" y="891153"/>
                  <a:pt x="3423567" y="1228225"/>
                  <a:pt x="3208414" y="1409312"/>
                </a:cubicBezTo>
                <a:cubicBezTo>
                  <a:pt x="2993261" y="1590399"/>
                  <a:pt x="2584470" y="1705148"/>
                  <a:pt x="2326286" y="1785830"/>
                </a:cubicBezTo>
                <a:cubicBezTo>
                  <a:pt x="2068102" y="1866512"/>
                  <a:pt x="1897773" y="1844997"/>
                  <a:pt x="1659312" y="1893406"/>
                </a:cubicBezTo>
                <a:cubicBezTo>
                  <a:pt x="1420851" y="1941815"/>
                  <a:pt x="1141152" y="2000982"/>
                  <a:pt x="895519" y="2076286"/>
                </a:cubicBezTo>
                <a:cubicBezTo>
                  <a:pt x="649886" y="2151590"/>
                  <a:pt x="327157" y="2298611"/>
                  <a:pt x="185515" y="2345228"/>
                </a:cubicBezTo>
                <a:cubicBezTo>
                  <a:pt x="43873" y="2391845"/>
                  <a:pt x="-65497" y="2406188"/>
                  <a:pt x="45665" y="2355985"/>
                </a:cubicBezTo>
                <a:cubicBezTo>
                  <a:pt x="156827" y="2305783"/>
                  <a:pt x="621200" y="2140832"/>
                  <a:pt x="830974" y="2054771"/>
                </a:cubicBezTo>
                <a:close/>
              </a:path>
            </a:pathLst>
          </a:custGeom>
          <a:solidFill>
            <a:srgbClr val="00B0F0">
              <a:alpha val="4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GBM </a:t>
            </a:r>
          </a:p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Rechteck 38"/>
          <p:cNvSpPr>
            <a:spLocks noChangeArrowheads="1"/>
          </p:cNvSpPr>
          <p:nvPr/>
        </p:nvSpPr>
        <p:spPr bwMode="auto">
          <a:xfrm rot="5400000">
            <a:off x="5378885" y="1489973"/>
            <a:ext cx="66987" cy="335466"/>
          </a:xfrm>
          <a:prstGeom prst="rect">
            <a:avLst/>
          </a:prstGeom>
          <a:gradFill rotWithShape="1">
            <a:gsLst>
              <a:gs pos="0">
                <a:srgbClr val="95EEFF"/>
              </a:gs>
              <a:gs pos="100000">
                <a:srgbClr val="39B7D8"/>
              </a:gs>
            </a:gsLst>
            <a:lin ang="5400000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</a:endParaRPr>
          </a:p>
        </p:txBody>
      </p:sp>
      <p:sp>
        <p:nvSpPr>
          <p:cNvPr id="40" name="Rechteck 39"/>
          <p:cNvSpPr>
            <a:spLocks noChangeArrowheads="1"/>
          </p:cNvSpPr>
          <p:nvPr/>
        </p:nvSpPr>
        <p:spPr bwMode="auto">
          <a:xfrm rot="5927841">
            <a:off x="5340247" y="1572513"/>
            <a:ext cx="119690" cy="345802"/>
          </a:xfrm>
          <a:prstGeom prst="rect">
            <a:avLst/>
          </a:prstGeom>
          <a:gradFill rotWithShape="1">
            <a:gsLst>
              <a:gs pos="0">
                <a:srgbClr val="95EEFF"/>
              </a:gs>
              <a:gs pos="100000">
                <a:srgbClr val="39B7D8"/>
              </a:gs>
            </a:gsLst>
            <a:lin ang="5400000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" name="Rechteck 40"/>
          <p:cNvSpPr>
            <a:spLocks noChangeArrowheads="1"/>
          </p:cNvSpPr>
          <p:nvPr/>
        </p:nvSpPr>
        <p:spPr bwMode="auto">
          <a:xfrm rot="6588537">
            <a:off x="5301571" y="1614550"/>
            <a:ext cx="82645" cy="378560"/>
          </a:xfrm>
          <a:prstGeom prst="rect">
            <a:avLst/>
          </a:prstGeom>
          <a:gradFill rotWithShape="1">
            <a:gsLst>
              <a:gs pos="0">
                <a:srgbClr val="95EEFF"/>
              </a:gs>
              <a:gs pos="100000">
                <a:srgbClr val="39B7D8"/>
              </a:gs>
            </a:gsLst>
            <a:lin ang="5400000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5249048" y="1412776"/>
            <a:ext cx="1822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TRAIL </a:t>
            </a:r>
            <a:r>
              <a:rPr lang="de-DE" sz="1200" b="1" dirty="0" err="1" smtClean="0"/>
              <a:t>receptors</a:t>
            </a:r>
            <a:r>
              <a:rPr lang="de-DE" sz="1200" b="1" dirty="0" smtClean="0"/>
              <a:t> DR4, DR5</a:t>
            </a:r>
            <a:endParaRPr lang="de-DE" sz="1200" b="1" dirty="0"/>
          </a:p>
        </p:txBody>
      </p:sp>
      <p:sp>
        <p:nvSpPr>
          <p:cNvPr id="47" name="Flussdiagramm: Gespeicherte Daten 46"/>
          <p:cNvSpPr/>
          <p:nvPr/>
        </p:nvSpPr>
        <p:spPr>
          <a:xfrm rot="1859331">
            <a:off x="4965503" y="1983727"/>
            <a:ext cx="389298" cy="218756"/>
          </a:xfrm>
          <a:prstGeom prst="flowChartOnlineStorag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Poliovirus binding receptor 1DG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colorTemperature colorTemp="2625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1052">
            <a:off x="4531530" y="2162021"/>
            <a:ext cx="407273" cy="46441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feld 47"/>
          <p:cNvSpPr txBox="1"/>
          <p:nvPr/>
        </p:nvSpPr>
        <p:spPr>
          <a:xfrm>
            <a:off x="4093178" y="2305848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CD155</a:t>
            </a:r>
            <a:endParaRPr lang="en-US" sz="1200" b="1" dirty="0"/>
          </a:p>
        </p:txBody>
      </p:sp>
      <p:sp>
        <p:nvSpPr>
          <p:cNvPr id="53" name="Freihandform 52"/>
          <p:cNvSpPr/>
          <p:nvPr/>
        </p:nvSpPr>
        <p:spPr>
          <a:xfrm rot="20445907">
            <a:off x="5398023" y="1032392"/>
            <a:ext cx="529391" cy="121723"/>
          </a:xfrm>
          <a:custGeom>
            <a:avLst/>
            <a:gdLst>
              <a:gd name="connsiteX0" fmla="*/ 158845 w 579687"/>
              <a:gd name="connsiteY0" fmla="*/ 0 h 277491"/>
              <a:gd name="connsiteX1" fmla="*/ 417028 w 579687"/>
              <a:gd name="connsiteY1" fmla="*/ 86062 h 277491"/>
              <a:gd name="connsiteX2" fmla="*/ 578393 w 579687"/>
              <a:gd name="connsiteY2" fmla="*/ 118334 h 277491"/>
              <a:gd name="connsiteX3" fmla="*/ 492332 w 579687"/>
              <a:gd name="connsiteY3" fmla="*/ 161365 h 277491"/>
              <a:gd name="connsiteX4" fmla="*/ 481574 w 579687"/>
              <a:gd name="connsiteY4" fmla="*/ 247426 h 277491"/>
              <a:gd name="connsiteX5" fmla="*/ 503089 w 579687"/>
              <a:gd name="connsiteY5" fmla="*/ 247426 h 277491"/>
              <a:gd name="connsiteX6" fmla="*/ 546120 w 579687"/>
              <a:gd name="connsiteY6" fmla="*/ 268942 h 277491"/>
              <a:gd name="connsiteX7" fmla="*/ 51268 w 579687"/>
              <a:gd name="connsiteY7" fmla="*/ 86062 h 277491"/>
              <a:gd name="connsiteX8" fmla="*/ 40511 w 579687"/>
              <a:gd name="connsiteY8" fmla="*/ 86062 h 27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687" h="277491">
                <a:moveTo>
                  <a:pt x="158845" y="0"/>
                </a:moveTo>
                <a:cubicBezTo>
                  <a:pt x="252974" y="33170"/>
                  <a:pt x="347103" y="66340"/>
                  <a:pt x="417028" y="86062"/>
                </a:cubicBezTo>
                <a:cubicBezTo>
                  <a:pt x="486953" y="105784"/>
                  <a:pt x="565842" y="105784"/>
                  <a:pt x="578393" y="118334"/>
                </a:cubicBezTo>
                <a:cubicBezTo>
                  <a:pt x="590944" y="130884"/>
                  <a:pt x="508468" y="139850"/>
                  <a:pt x="492332" y="161365"/>
                </a:cubicBezTo>
                <a:cubicBezTo>
                  <a:pt x="476196" y="182880"/>
                  <a:pt x="479781" y="233083"/>
                  <a:pt x="481574" y="247426"/>
                </a:cubicBezTo>
                <a:cubicBezTo>
                  <a:pt x="483367" y="261769"/>
                  <a:pt x="492331" y="243840"/>
                  <a:pt x="503089" y="247426"/>
                </a:cubicBezTo>
                <a:cubicBezTo>
                  <a:pt x="513847" y="251012"/>
                  <a:pt x="621423" y="295836"/>
                  <a:pt x="546120" y="268942"/>
                </a:cubicBezTo>
                <a:cubicBezTo>
                  <a:pt x="470817" y="242048"/>
                  <a:pt x="135536" y="116542"/>
                  <a:pt x="51268" y="86062"/>
                </a:cubicBezTo>
                <a:cubicBezTo>
                  <a:pt x="-33000" y="55582"/>
                  <a:pt x="3755" y="70822"/>
                  <a:pt x="40511" y="86062"/>
                </a:cubicBezTo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ihandform 53"/>
          <p:cNvSpPr/>
          <p:nvPr/>
        </p:nvSpPr>
        <p:spPr>
          <a:xfrm rot="21356117">
            <a:off x="5333476" y="1132596"/>
            <a:ext cx="529391" cy="121723"/>
          </a:xfrm>
          <a:custGeom>
            <a:avLst/>
            <a:gdLst>
              <a:gd name="connsiteX0" fmla="*/ 158845 w 579687"/>
              <a:gd name="connsiteY0" fmla="*/ 0 h 277491"/>
              <a:gd name="connsiteX1" fmla="*/ 417028 w 579687"/>
              <a:gd name="connsiteY1" fmla="*/ 86062 h 277491"/>
              <a:gd name="connsiteX2" fmla="*/ 578393 w 579687"/>
              <a:gd name="connsiteY2" fmla="*/ 118334 h 277491"/>
              <a:gd name="connsiteX3" fmla="*/ 492332 w 579687"/>
              <a:gd name="connsiteY3" fmla="*/ 161365 h 277491"/>
              <a:gd name="connsiteX4" fmla="*/ 481574 w 579687"/>
              <a:gd name="connsiteY4" fmla="*/ 247426 h 277491"/>
              <a:gd name="connsiteX5" fmla="*/ 503089 w 579687"/>
              <a:gd name="connsiteY5" fmla="*/ 247426 h 277491"/>
              <a:gd name="connsiteX6" fmla="*/ 546120 w 579687"/>
              <a:gd name="connsiteY6" fmla="*/ 268942 h 277491"/>
              <a:gd name="connsiteX7" fmla="*/ 51268 w 579687"/>
              <a:gd name="connsiteY7" fmla="*/ 86062 h 277491"/>
              <a:gd name="connsiteX8" fmla="*/ 40511 w 579687"/>
              <a:gd name="connsiteY8" fmla="*/ 86062 h 27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687" h="277491">
                <a:moveTo>
                  <a:pt x="158845" y="0"/>
                </a:moveTo>
                <a:cubicBezTo>
                  <a:pt x="252974" y="33170"/>
                  <a:pt x="347103" y="66340"/>
                  <a:pt x="417028" y="86062"/>
                </a:cubicBezTo>
                <a:cubicBezTo>
                  <a:pt x="486953" y="105784"/>
                  <a:pt x="565842" y="105784"/>
                  <a:pt x="578393" y="118334"/>
                </a:cubicBezTo>
                <a:cubicBezTo>
                  <a:pt x="590944" y="130884"/>
                  <a:pt x="508468" y="139850"/>
                  <a:pt x="492332" y="161365"/>
                </a:cubicBezTo>
                <a:cubicBezTo>
                  <a:pt x="476196" y="182880"/>
                  <a:pt x="479781" y="233083"/>
                  <a:pt x="481574" y="247426"/>
                </a:cubicBezTo>
                <a:cubicBezTo>
                  <a:pt x="483367" y="261769"/>
                  <a:pt x="492331" y="243840"/>
                  <a:pt x="503089" y="247426"/>
                </a:cubicBezTo>
                <a:cubicBezTo>
                  <a:pt x="513847" y="251012"/>
                  <a:pt x="621423" y="295836"/>
                  <a:pt x="546120" y="268942"/>
                </a:cubicBezTo>
                <a:cubicBezTo>
                  <a:pt x="470817" y="242048"/>
                  <a:pt x="135536" y="116542"/>
                  <a:pt x="51268" y="86062"/>
                </a:cubicBezTo>
                <a:cubicBezTo>
                  <a:pt x="-33000" y="55582"/>
                  <a:pt x="3755" y="70822"/>
                  <a:pt x="40511" y="86062"/>
                </a:cubicBezTo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ihandform 54"/>
          <p:cNvSpPr/>
          <p:nvPr/>
        </p:nvSpPr>
        <p:spPr>
          <a:xfrm rot="457995">
            <a:off x="5339225" y="1254151"/>
            <a:ext cx="529391" cy="121723"/>
          </a:xfrm>
          <a:custGeom>
            <a:avLst/>
            <a:gdLst>
              <a:gd name="connsiteX0" fmla="*/ 158845 w 579687"/>
              <a:gd name="connsiteY0" fmla="*/ 0 h 277491"/>
              <a:gd name="connsiteX1" fmla="*/ 417028 w 579687"/>
              <a:gd name="connsiteY1" fmla="*/ 86062 h 277491"/>
              <a:gd name="connsiteX2" fmla="*/ 578393 w 579687"/>
              <a:gd name="connsiteY2" fmla="*/ 118334 h 277491"/>
              <a:gd name="connsiteX3" fmla="*/ 492332 w 579687"/>
              <a:gd name="connsiteY3" fmla="*/ 161365 h 277491"/>
              <a:gd name="connsiteX4" fmla="*/ 481574 w 579687"/>
              <a:gd name="connsiteY4" fmla="*/ 247426 h 277491"/>
              <a:gd name="connsiteX5" fmla="*/ 503089 w 579687"/>
              <a:gd name="connsiteY5" fmla="*/ 247426 h 277491"/>
              <a:gd name="connsiteX6" fmla="*/ 546120 w 579687"/>
              <a:gd name="connsiteY6" fmla="*/ 268942 h 277491"/>
              <a:gd name="connsiteX7" fmla="*/ 51268 w 579687"/>
              <a:gd name="connsiteY7" fmla="*/ 86062 h 277491"/>
              <a:gd name="connsiteX8" fmla="*/ 40511 w 579687"/>
              <a:gd name="connsiteY8" fmla="*/ 86062 h 27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687" h="277491">
                <a:moveTo>
                  <a:pt x="158845" y="0"/>
                </a:moveTo>
                <a:cubicBezTo>
                  <a:pt x="252974" y="33170"/>
                  <a:pt x="347103" y="66340"/>
                  <a:pt x="417028" y="86062"/>
                </a:cubicBezTo>
                <a:cubicBezTo>
                  <a:pt x="486953" y="105784"/>
                  <a:pt x="565842" y="105784"/>
                  <a:pt x="578393" y="118334"/>
                </a:cubicBezTo>
                <a:cubicBezTo>
                  <a:pt x="590944" y="130884"/>
                  <a:pt x="508468" y="139850"/>
                  <a:pt x="492332" y="161365"/>
                </a:cubicBezTo>
                <a:cubicBezTo>
                  <a:pt x="476196" y="182880"/>
                  <a:pt x="479781" y="233083"/>
                  <a:pt x="481574" y="247426"/>
                </a:cubicBezTo>
                <a:cubicBezTo>
                  <a:pt x="483367" y="261769"/>
                  <a:pt x="492331" y="243840"/>
                  <a:pt x="503089" y="247426"/>
                </a:cubicBezTo>
                <a:cubicBezTo>
                  <a:pt x="513847" y="251012"/>
                  <a:pt x="621423" y="295836"/>
                  <a:pt x="546120" y="268942"/>
                </a:cubicBezTo>
                <a:cubicBezTo>
                  <a:pt x="470817" y="242048"/>
                  <a:pt x="135536" y="116542"/>
                  <a:pt x="51268" y="86062"/>
                </a:cubicBezTo>
                <a:cubicBezTo>
                  <a:pt x="-33000" y="55582"/>
                  <a:pt x="3755" y="70822"/>
                  <a:pt x="40511" y="86062"/>
                </a:cubicBezTo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feld 55"/>
          <p:cNvSpPr txBox="1"/>
          <p:nvPr/>
        </p:nvSpPr>
        <p:spPr>
          <a:xfrm>
            <a:off x="5401448" y="736003"/>
            <a:ext cx="957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CD95-ligand</a:t>
            </a:r>
            <a:endParaRPr lang="de-DE" sz="1200" b="1" dirty="0"/>
          </a:p>
        </p:txBody>
      </p:sp>
      <p:sp>
        <p:nvSpPr>
          <p:cNvPr id="57" name="Oval 28"/>
          <p:cNvSpPr/>
          <p:nvPr/>
        </p:nvSpPr>
        <p:spPr bwMode="auto">
          <a:xfrm rot="20913131">
            <a:off x="7464755" y="1292965"/>
            <a:ext cx="142936" cy="48007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i="1"/>
          </a:p>
        </p:txBody>
      </p:sp>
      <p:sp>
        <p:nvSpPr>
          <p:cNvPr id="58" name="Oval 36"/>
          <p:cNvSpPr/>
          <p:nvPr/>
        </p:nvSpPr>
        <p:spPr bwMode="auto">
          <a:xfrm rot="19780034" flipH="1">
            <a:off x="7452631" y="1388412"/>
            <a:ext cx="142936" cy="500887"/>
          </a:xfrm>
          <a:prstGeom prst="ellipse">
            <a:avLst/>
          </a:prstGeom>
          <a:solidFill>
            <a:schemeClr val="bg1">
              <a:lumMod val="75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i="1"/>
          </a:p>
        </p:txBody>
      </p:sp>
      <p:sp>
        <p:nvSpPr>
          <p:cNvPr id="59" name="Oval 28"/>
          <p:cNvSpPr/>
          <p:nvPr/>
        </p:nvSpPr>
        <p:spPr bwMode="auto">
          <a:xfrm rot="20913131">
            <a:off x="7617155" y="1314347"/>
            <a:ext cx="142936" cy="48007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i="1"/>
          </a:p>
        </p:txBody>
      </p:sp>
      <p:sp>
        <p:nvSpPr>
          <p:cNvPr id="60" name="Textfeld 59"/>
          <p:cNvSpPr txBox="1"/>
          <p:nvPr/>
        </p:nvSpPr>
        <p:spPr>
          <a:xfrm>
            <a:off x="7820954" y="1284883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i="1" dirty="0" smtClean="0"/>
              <a:t>CD95</a:t>
            </a:r>
            <a:endParaRPr lang="de-DE" sz="1200" b="1" i="1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2989">
            <a:off x="3057490" y="624764"/>
            <a:ext cx="786629" cy="9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Gleichschenkliges Dreieck 48"/>
          <p:cNvSpPr/>
          <p:nvPr/>
        </p:nvSpPr>
        <p:spPr>
          <a:xfrm rot="17660218">
            <a:off x="3627695" y="1472527"/>
            <a:ext cx="272565" cy="196984"/>
          </a:xfrm>
          <a:prstGeom prst="triangl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leichschenkliges Dreieck 63"/>
          <p:cNvSpPr/>
          <p:nvPr/>
        </p:nvSpPr>
        <p:spPr>
          <a:xfrm rot="19302280">
            <a:off x="3898381" y="1047228"/>
            <a:ext cx="272565" cy="196984"/>
          </a:xfrm>
          <a:prstGeom prst="triangl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Gleichschenkliges Dreieck 64"/>
          <p:cNvSpPr/>
          <p:nvPr/>
        </p:nvSpPr>
        <p:spPr>
          <a:xfrm rot="18255671">
            <a:off x="3706627" y="1255833"/>
            <a:ext cx="272565" cy="196984"/>
          </a:xfrm>
          <a:prstGeom prst="triangl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feld 49"/>
          <p:cNvSpPr txBox="1"/>
          <p:nvPr/>
        </p:nvSpPr>
        <p:spPr>
          <a:xfrm>
            <a:off x="1695904" y="505041"/>
            <a:ext cx="2938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Antibody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binding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to</a:t>
            </a:r>
            <a:r>
              <a:rPr lang="de-DE" sz="1200" b="1" dirty="0" smtClean="0"/>
              <a:t> GBM </a:t>
            </a:r>
            <a:r>
              <a:rPr lang="de-DE" sz="1200" b="1" dirty="0" err="1" smtClean="0"/>
              <a:t>antigens</a:t>
            </a:r>
            <a:endParaRPr lang="en-US" sz="1200" b="1" dirty="0"/>
          </a:p>
        </p:txBody>
      </p:sp>
      <p:sp>
        <p:nvSpPr>
          <p:cNvPr id="67" name="Rechteck 66"/>
          <p:cNvSpPr>
            <a:spLocks noChangeArrowheads="1"/>
          </p:cNvSpPr>
          <p:nvPr/>
        </p:nvSpPr>
        <p:spPr bwMode="auto">
          <a:xfrm rot="13215701" flipH="1">
            <a:off x="8623883" y="1678665"/>
            <a:ext cx="45719" cy="1642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i="1">
              <a:solidFill>
                <a:schemeClr val="lt1"/>
              </a:solidFill>
              <a:latin typeface="+mn-lt"/>
            </a:endParaRPr>
          </a:p>
        </p:txBody>
      </p:sp>
      <p:sp>
        <p:nvSpPr>
          <p:cNvPr id="68" name="Halbbogen 17"/>
          <p:cNvSpPr>
            <a:spLocks/>
          </p:cNvSpPr>
          <p:nvPr/>
        </p:nvSpPr>
        <p:spPr bwMode="auto">
          <a:xfrm rot="13271906">
            <a:off x="8665019" y="1503397"/>
            <a:ext cx="341312" cy="239713"/>
          </a:xfrm>
          <a:custGeom>
            <a:avLst/>
            <a:gdLst>
              <a:gd name="T0" fmla="*/ 0 w 341312"/>
              <a:gd name="T1" fmla="*/ 119857 h 239713"/>
              <a:gd name="T2" fmla="*/ 170656 w 341312"/>
              <a:gd name="T3" fmla="*/ 0 h 239713"/>
              <a:gd name="T4" fmla="*/ 341312 w 341312"/>
              <a:gd name="T5" fmla="*/ 119857 h 239713"/>
              <a:gd name="T6" fmla="*/ 281384 w 341312"/>
              <a:gd name="T7" fmla="*/ 119857 h 239713"/>
              <a:gd name="T8" fmla="*/ 170656 w 341312"/>
              <a:gd name="T9" fmla="*/ 59929 h 239713"/>
              <a:gd name="T10" fmla="*/ 59928 w 341312"/>
              <a:gd name="T11" fmla="*/ 119857 h 239713"/>
              <a:gd name="T12" fmla="*/ 0 w 341312"/>
              <a:gd name="T13" fmla="*/ 119857 h 2397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1312" h="239713">
                <a:moveTo>
                  <a:pt x="0" y="119857"/>
                </a:moveTo>
                <a:cubicBezTo>
                  <a:pt x="0" y="53662"/>
                  <a:pt x="76405" y="0"/>
                  <a:pt x="170656" y="0"/>
                </a:cubicBezTo>
                <a:cubicBezTo>
                  <a:pt x="264907" y="0"/>
                  <a:pt x="341312" y="53662"/>
                  <a:pt x="341312" y="119857"/>
                </a:cubicBezTo>
                <a:lnTo>
                  <a:pt x="281384" y="119857"/>
                </a:lnTo>
                <a:cubicBezTo>
                  <a:pt x="281384" y="86760"/>
                  <a:pt x="231809" y="59929"/>
                  <a:pt x="170656" y="59929"/>
                </a:cubicBezTo>
                <a:cubicBezTo>
                  <a:pt x="109503" y="59929"/>
                  <a:pt x="59928" y="86760"/>
                  <a:pt x="59928" y="119857"/>
                </a:cubicBezTo>
                <a:lnTo>
                  <a:pt x="0" y="1198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>
              <a:latin typeface="+mn-lt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8350800" y="1527825"/>
            <a:ext cx="402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i="1" dirty="0" err="1" smtClean="0"/>
              <a:t>FcR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3701346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9" grpId="0" animBg="1"/>
      <p:bldP spid="40" grpId="0" animBg="1"/>
      <p:bldP spid="41" grpId="0" animBg="1"/>
      <p:bldP spid="42" grpId="0"/>
      <p:bldP spid="47" grpId="0" animBg="1"/>
      <p:bldP spid="48" grpId="0"/>
      <p:bldP spid="53" grpId="0" animBg="1"/>
      <p:bldP spid="54" grpId="0" animBg="1"/>
      <p:bldP spid="55" grpId="0" animBg="1"/>
      <p:bldP spid="56" grpId="0"/>
      <p:bldP spid="57" grpId="0" animBg="1"/>
      <p:bldP spid="58" grpId="0" animBg="1"/>
      <p:bldP spid="59" grpId="0" animBg="1"/>
      <p:bldP spid="60" grpId="0"/>
      <p:bldP spid="49" grpId="0" animBg="1"/>
      <p:bldP spid="64" grpId="0" animBg="1"/>
      <p:bldP spid="65" grpId="0" animBg="1"/>
      <p:bldP spid="50" grpId="0"/>
      <p:bldP spid="67" grpId="0" animBg="1"/>
      <p:bldP spid="68" grpId="0" animBg="1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686800" cy="990600"/>
          </a:xfrm>
        </p:spPr>
        <p:txBody>
          <a:bodyPr>
            <a:noAutofit/>
          </a:bodyPr>
          <a:lstStyle/>
          <a:p>
            <a:r>
              <a:rPr lang="de-DE" sz="2400" dirty="0" smtClean="0"/>
              <a:t>CD8 in GBM </a:t>
            </a:r>
            <a:r>
              <a:rPr lang="de-DE" sz="2400" dirty="0" err="1" smtClean="0"/>
              <a:t>patients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19100" y="12490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sz="3600" dirty="0" err="1" smtClean="0"/>
              <a:t>Results</a:t>
            </a:r>
            <a:endParaRPr lang="de-DE" sz="3600" dirty="0"/>
          </a:p>
        </p:txBody>
      </p:sp>
      <p:pic>
        <p:nvPicPr>
          <p:cNvPr id="7" name="Bild 6" descr="Figure 4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" t="41110" r="21914" b="34525"/>
          <a:stretch/>
        </p:blipFill>
        <p:spPr>
          <a:xfrm>
            <a:off x="0" y="2659680"/>
            <a:ext cx="6040335" cy="2140920"/>
          </a:xfrm>
          <a:prstGeom prst="rect">
            <a:avLst/>
          </a:prstGeom>
        </p:spPr>
      </p:pic>
      <p:pic>
        <p:nvPicPr>
          <p:cNvPr id="5" name="Bild 4" descr="CD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46" y="2667000"/>
            <a:ext cx="3025254" cy="2286000"/>
          </a:xfrm>
          <a:prstGeom prst="rect">
            <a:avLst/>
          </a:prstGeom>
        </p:spPr>
      </p:pic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9pPr>
          </a:lstStyle>
          <a:p>
            <a:pPr eaLnBrk="1" hangingPunct="1"/>
            <a:fld id="{78A11638-8386-4B79-BE1B-5ACD879F506F}" type="slidenum">
              <a:rPr lang="de-DE" sz="1400">
                <a:solidFill>
                  <a:srgbClr val="FFFFFF"/>
                </a:solidFill>
                <a:latin typeface="Cambria" pitchFamily="18" charset="0"/>
              </a:rPr>
              <a:pPr eaLnBrk="1" hangingPunct="1"/>
              <a:t>6</a:t>
            </a:fld>
            <a:endParaRPr lang="de-DE" sz="1400">
              <a:solidFill>
                <a:srgbClr val="FFFFFF"/>
              </a:solidFill>
              <a:latin typeface="Cambria" pitchFamily="18" charset="0"/>
            </a:endParaRPr>
          </a:p>
        </p:txBody>
      </p:sp>
      <p:grpSp>
        <p:nvGrpSpPr>
          <p:cNvPr id="20" name="Gruppierung 19"/>
          <p:cNvGrpSpPr/>
          <p:nvPr/>
        </p:nvGrpSpPr>
        <p:grpSpPr>
          <a:xfrm>
            <a:off x="7150507" y="661053"/>
            <a:ext cx="1917289" cy="1677539"/>
            <a:chOff x="6553200" y="3733801"/>
            <a:chExt cx="2285999" cy="194594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1" name="Oval 20"/>
            <p:cNvSpPr/>
            <p:nvPr/>
          </p:nvSpPr>
          <p:spPr bwMode="auto">
            <a:xfrm>
              <a:off x="7022708" y="3733801"/>
              <a:ext cx="1816491" cy="1562030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dirty="0">
                  <a:latin typeface="Calibri"/>
                  <a:cs typeface="Calibri"/>
                </a:rPr>
                <a:t>CD8</a:t>
              </a:r>
              <a:r>
                <a:rPr lang="de-DE" sz="1600" baseline="30000" dirty="0">
                  <a:latin typeface="Calibri"/>
                  <a:cs typeface="Calibri"/>
                </a:rPr>
                <a:t>+</a:t>
              </a:r>
              <a:r>
                <a:rPr lang="de-DE" sz="1600" dirty="0">
                  <a:latin typeface="Calibri"/>
                  <a:cs typeface="Calibri"/>
                </a:rPr>
                <a:t> </a:t>
              </a:r>
              <a:r>
                <a:rPr lang="de-DE" sz="1600" dirty="0" smtClean="0">
                  <a:latin typeface="Calibri"/>
                  <a:cs typeface="Calibri"/>
                </a:rPr>
                <a:t>CTL</a:t>
              </a:r>
              <a:endParaRPr lang="de-DE" sz="1600" dirty="0">
                <a:latin typeface="Calibri"/>
                <a:cs typeface="Calibri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7884845" y="5198205"/>
              <a:ext cx="54511" cy="215045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658102" y="5324857"/>
              <a:ext cx="549243" cy="35488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PD-1</a:t>
              </a:r>
              <a:endParaRPr lang="de-DE" sz="1200" dirty="0"/>
            </a:p>
          </p:txBody>
        </p:sp>
        <p:sp>
          <p:nvSpPr>
            <p:cNvPr id="24" name="Textfeld 49"/>
            <p:cNvSpPr txBox="1">
              <a:spLocks noChangeArrowheads="1"/>
            </p:cNvSpPr>
            <p:nvPr/>
          </p:nvSpPr>
          <p:spPr bwMode="auto">
            <a:xfrm>
              <a:off x="7115504" y="4191000"/>
              <a:ext cx="428296" cy="2771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200" dirty="0"/>
                <a:t>TCR</a:t>
              </a:r>
            </a:p>
          </p:txBody>
        </p:sp>
        <p:sp>
          <p:nvSpPr>
            <p:cNvPr id="25" name="Rechteck 24"/>
            <p:cNvSpPr/>
            <p:nvPr/>
          </p:nvSpPr>
          <p:spPr bwMode="auto">
            <a:xfrm rot="16200000" flipH="1">
              <a:off x="6847047" y="4201954"/>
              <a:ext cx="45719" cy="481013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6" name="Rechteck 25"/>
            <p:cNvSpPr/>
            <p:nvPr/>
          </p:nvSpPr>
          <p:spPr bwMode="auto">
            <a:xfrm rot="16200000" flipH="1">
              <a:off x="6876358" y="4003834"/>
              <a:ext cx="45719" cy="481013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7" name="Textfeld 85"/>
            <p:cNvSpPr txBox="1">
              <a:spLocks noChangeArrowheads="1"/>
            </p:cNvSpPr>
            <p:nvPr/>
          </p:nvSpPr>
          <p:spPr bwMode="auto">
            <a:xfrm>
              <a:off x="7215708" y="4829329"/>
              <a:ext cx="617724" cy="32131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200" dirty="0" smtClean="0"/>
                <a:t>CD95</a:t>
              </a:r>
              <a:endParaRPr lang="de-DE" sz="1200" dirty="0"/>
            </a:p>
          </p:txBody>
        </p:sp>
        <p:cxnSp>
          <p:nvCxnSpPr>
            <p:cNvPr id="28" name="Gerade Verbindung 27"/>
            <p:cNvCxnSpPr/>
            <p:nvPr/>
          </p:nvCxnSpPr>
          <p:spPr>
            <a:xfrm>
              <a:off x="6858000" y="4953000"/>
              <a:ext cx="304800" cy="0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6858000" y="5029200"/>
              <a:ext cx="381000" cy="0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>
              <a:off x="6858000" y="5105400"/>
              <a:ext cx="457200" cy="0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Halbbogen 30"/>
            <p:cNvSpPr/>
            <p:nvPr/>
          </p:nvSpPr>
          <p:spPr>
            <a:xfrm rot="5400000">
              <a:off x="6477000" y="4876800"/>
              <a:ext cx="457200" cy="304800"/>
            </a:xfrm>
            <a:prstGeom prst="blockArc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6" name="Abgerundetes Rechteck 5"/>
          <p:cNvSpPr/>
          <p:nvPr/>
        </p:nvSpPr>
        <p:spPr>
          <a:xfrm>
            <a:off x="228600" y="5334000"/>
            <a:ext cx="861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CD8 is significantly diminished in GBM patients and correlates with prolonged survival.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186954" y="62674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1" name="Freihandform 10"/>
          <p:cNvSpPr/>
          <p:nvPr/>
        </p:nvSpPr>
        <p:spPr>
          <a:xfrm>
            <a:off x="7039098" y="989704"/>
            <a:ext cx="286862" cy="376517"/>
          </a:xfrm>
          <a:custGeom>
            <a:avLst/>
            <a:gdLst>
              <a:gd name="connsiteX0" fmla="*/ 28679 w 286862"/>
              <a:gd name="connsiteY0" fmla="*/ 150607 h 376517"/>
              <a:gd name="connsiteX1" fmla="*/ 60952 w 286862"/>
              <a:gd name="connsiteY1" fmla="*/ 96818 h 376517"/>
              <a:gd name="connsiteX2" fmla="*/ 103982 w 286862"/>
              <a:gd name="connsiteY2" fmla="*/ 0 h 376517"/>
              <a:gd name="connsiteX3" fmla="*/ 147013 w 286862"/>
              <a:gd name="connsiteY3" fmla="*/ 10757 h 376517"/>
              <a:gd name="connsiteX4" fmla="*/ 179286 w 286862"/>
              <a:gd name="connsiteY4" fmla="*/ 53788 h 376517"/>
              <a:gd name="connsiteX5" fmla="*/ 211559 w 286862"/>
              <a:gd name="connsiteY5" fmla="*/ 75303 h 376517"/>
              <a:gd name="connsiteX6" fmla="*/ 286862 w 286862"/>
              <a:gd name="connsiteY6" fmla="*/ 118334 h 376517"/>
              <a:gd name="connsiteX7" fmla="*/ 276104 w 286862"/>
              <a:gd name="connsiteY7" fmla="*/ 150607 h 376517"/>
              <a:gd name="connsiteX8" fmla="*/ 211559 w 286862"/>
              <a:gd name="connsiteY8" fmla="*/ 161364 h 376517"/>
              <a:gd name="connsiteX9" fmla="*/ 276104 w 286862"/>
              <a:gd name="connsiteY9" fmla="*/ 311971 h 376517"/>
              <a:gd name="connsiteX10" fmla="*/ 200801 w 286862"/>
              <a:gd name="connsiteY10" fmla="*/ 344244 h 376517"/>
              <a:gd name="connsiteX11" fmla="*/ 147013 w 286862"/>
              <a:gd name="connsiteY11" fmla="*/ 376517 h 376517"/>
              <a:gd name="connsiteX12" fmla="*/ 114740 w 286862"/>
              <a:gd name="connsiteY12" fmla="*/ 355002 h 376517"/>
              <a:gd name="connsiteX13" fmla="*/ 93224 w 286862"/>
              <a:gd name="connsiteY13" fmla="*/ 279698 h 376517"/>
              <a:gd name="connsiteX14" fmla="*/ 50194 w 286862"/>
              <a:gd name="connsiteY14" fmla="*/ 279698 h 376517"/>
              <a:gd name="connsiteX15" fmla="*/ 114740 w 286862"/>
              <a:gd name="connsiteY15" fmla="*/ 258183 h 376517"/>
              <a:gd name="connsiteX16" fmla="*/ 103982 w 286862"/>
              <a:gd name="connsiteY16" fmla="*/ 172122 h 376517"/>
              <a:gd name="connsiteX17" fmla="*/ 39436 w 286862"/>
              <a:gd name="connsiteY17" fmla="*/ 139849 h 376517"/>
              <a:gd name="connsiteX18" fmla="*/ 28679 w 286862"/>
              <a:gd name="connsiteY18" fmla="*/ 150607 h 37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6862" h="376517">
                <a:moveTo>
                  <a:pt x="28679" y="150607"/>
                </a:moveTo>
                <a:cubicBezTo>
                  <a:pt x="32265" y="143435"/>
                  <a:pt x="52300" y="115853"/>
                  <a:pt x="60952" y="96818"/>
                </a:cubicBezTo>
                <a:cubicBezTo>
                  <a:pt x="115815" y="-23882"/>
                  <a:pt x="53207" y="76162"/>
                  <a:pt x="103982" y="0"/>
                </a:cubicBezTo>
                <a:cubicBezTo>
                  <a:pt x="118326" y="3586"/>
                  <a:pt x="134982" y="2163"/>
                  <a:pt x="147013" y="10757"/>
                </a:cubicBezTo>
                <a:cubicBezTo>
                  <a:pt x="161603" y="21178"/>
                  <a:pt x="166608" y="41110"/>
                  <a:pt x="179286" y="53788"/>
                </a:cubicBezTo>
                <a:cubicBezTo>
                  <a:pt x="188428" y="62930"/>
                  <a:pt x="201627" y="67026"/>
                  <a:pt x="211559" y="75303"/>
                </a:cubicBezTo>
                <a:cubicBezTo>
                  <a:pt x="266495" y="121083"/>
                  <a:pt x="217208" y="100920"/>
                  <a:pt x="286862" y="118334"/>
                </a:cubicBezTo>
                <a:cubicBezTo>
                  <a:pt x="283276" y="129092"/>
                  <a:pt x="285950" y="144981"/>
                  <a:pt x="276104" y="150607"/>
                </a:cubicBezTo>
                <a:cubicBezTo>
                  <a:pt x="257166" y="161429"/>
                  <a:pt x="218895" y="140823"/>
                  <a:pt x="211559" y="161364"/>
                </a:cubicBezTo>
                <a:cubicBezTo>
                  <a:pt x="159676" y="306637"/>
                  <a:pt x="201515" y="297054"/>
                  <a:pt x="276104" y="311971"/>
                </a:cubicBezTo>
                <a:cubicBezTo>
                  <a:pt x="251003" y="322729"/>
                  <a:pt x="224673" y="330981"/>
                  <a:pt x="200801" y="344244"/>
                </a:cubicBezTo>
                <a:cubicBezTo>
                  <a:pt x="112206" y="393464"/>
                  <a:pt x="254940" y="340543"/>
                  <a:pt x="147013" y="376517"/>
                </a:cubicBezTo>
                <a:cubicBezTo>
                  <a:pt x="136255" y="369345"/>
                  <a:pt x="122817" y="365098"/>
                  <a:pt x="114740" y="355002"/>
                </a:cubicBezTo>
                <a:cubicBezTo>
                  <a:pt x="109128" y="347987"/>
                  <a:pt x="93927" y="282510"/>
                  <a:pt x="93224" y="279698"/>
                </a:cubicBezTo>
                <a:cubicBezTo>
                  <a:pt x="-47213" y="297253"/>
                  <a:pt x="-578" y="294930"/>
                  <a:pt x="50194" y="279698"/>
                </a:cubicBezTo>
                <a:cubicBezTo>
                  <a:pt x="71917" y="273181"/>
                  <a:pt x="93225" y="265355"/>
                  <a:pt x="114740" y="258183"/>
                </a:cubicBezTo>
                <a:cubicBezTo>
                  <a:pt x="111154" y="229496"/>
                  <a:pt x="114719" y="198964"/>
                  <a:pt x="103982" y="172122"/>
                </a:cubicBezTo>
                <a:cubicBezTo>
                  <a:pt x="98139" y="157515"/>
                  <a:pt x="52518" y="143120"/>
                  <a:pt x="39436" y="139849"/>
                </a:cubicBezTo>
                <a:cubicBezTo>
                  <a:pt x="35957" y="138979"/>
                  <a:pt x="25093" y="157779"/>
                  <a:pt x="28679" y="15060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035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08071" y="106925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sz="3600" dirty="0" err="1" smtClean="0"/>
              <a:t>Results</a:t>
            </a:r>
            <a:endParaRPr lang="de-DE" sz="3600" dirty="0"/>
          </a:p>
        </p:txBody>
      </p:sp>
      <p:pic>
        <p:nvPicPr>
          <p:cNvPr id="3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6614"/>
            <a:ext cx="6059016" cy="489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2843808" y="1556792"/>
            <a:ext cx="720080" cy="15841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6372200" y="2996952"/>
            <a:ext cx="720080" cy="122413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bgerundetes Rechteck 6"/>
          <p:cNvSpPr/>
          <p:nvPr/>
        </p:nvSpPr>
        <p:spPr>
          <a:xfrm>
            <a:off x="1403648" y="6147105"/>
            <a:ext cx="6984776" cy="4493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Increased</a:t>
            </a:r>
            <a:r>
              <a:rPr lang="de-DE" dirty="0" smtClean="0">
                <a:solidFill>
                  <a:schemeClr val="tx1"/>
                </a:solidFill>
              </a:rPr>
              <a:t> CD56/CD16 </a:t>
            </a:r>
            <a:r>
              <a:rPr lang="de-DE" dirty="0" err="1" smtClean="0">
                <a:solidFill>
                  <a:schemeClr val="tx1"/>
                </a:solidFill>
              </a:rPr>
              <a:t>expression</a:t>
            </a:r>
            <a:r>
              <a:rPr lang="de-DE" dirty="0" smtClean="0">
                <a:solidFill>
                  <a:schemeClr val="tx1"/>
                </a:solidFill>
              </a:rPr>
              <a:t> in DC-</a:t>
            </a:r>
            <a:r>
              <a:rPr lang="de-DE" dirty="0" err="1" smtClean="0">
                <a:solidFill>
                  <a:schemeClr val="tx1"/>
                </a:solidFill>
              </a:rPr>
              <a:t>treated</a:t>
            </a:r>
            <a:r>
              <a:rPr lang="de-DE" dirty="0" smtClean="0">
                <a:solidFill>
                  <a:schemeClr val="tx1"/>
                </a:solidFill>
              </a:rPr>
              <a:t> GBM </a:t>
            </a:r>
            <a:r>
              <a:rPr lang="de-DE" dirty="0" err="1" smtClean="0">
                <a:solidFill>
                  <a:schemeClr val="tx1"/>
                </a:solidFill>
              </a:rPr>
              <a:t>patients</a:t>
            </a:r>
            <a:r>
              <a:rPr lang="de-DE" dirty="0" smtClean="0">
                <a:solidFill>
                  <a:schemeClr val="tx1"/>
                </a:solidFill>
              </a:rPr>
              <a:t>  plus NDV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6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4067944" y="1585370"/>
            <a:ext cx="2160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716015" y="152543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</a:t>
            </a:r>
            <a:r>
              <a:rPr lang="de-DE" dirty="0" smtClean="0"/>
              <a:t>=0.0079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5711518" cy="5458898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419100" y="12490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sz="3600" dirty="0" err="1" smtClean="0"/>
              <a:t>Results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26909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500" y="1628800"/>
            <a:ext cx="8686800" cy="990600"/>
          </a:xfrm>
        </p:spPr>
        <p:txBody>
          <a:bodyPr>
            <a:noAutofit/>
          </a:bodyPr>
          <a:lstStyle/>
          <a:p>
            <a:r>
              <a:rPr lang="de-DE" sz="2400" dirty="0" err="1" smtClean="0"/>
              <a:t>Xenogeneic</a:t>
            </a:r>
            <a:r>
              <a:rPr lang="de-DE" sz="2400" dirty="0" smtClean="0"/>
              <a:t> </a:t>
            </a:r>
            <a:r>
              <a:rPr lang="de-DE" sz="2400" dirty="0" err="1" smtClean="0"/>
              <a:t>Virotherapy</a:t>
            </a:r>
            <a:r>
              <a:rPr lang="de-DE" sz="2400" dirty="0" smtClean="0"/>
              <a:t> </a:t>
            </a:r>
            <a:r>
              <a:rPr lang="de-DE" sz="2400" dirty="0" err="1" smtClean="0"/>
              <a:t>increases</a:t>
            </a:r>
            <a:r>
              <a:rPr lang="de-DE" sz="2400" dirty="0" smtClean="0"/>
              <a:t> the relative </a:t>
            </a:r>
            <a:r>
              <a:rPr lang="de-DE" sz="2400" dirty="0" err="1" smtClean="0"/>
              <a:t>amount</a:t>
            </a:r>
            <a:r>
              <a:rPr lang="de-DE" sz="2400" dirty="0" smtClean="0"/>
              <a:t> of NK </a:t>
            </a:r>
            <a:r>
              <a:rPr lang="de-DE" sz="2400" dirty="0" err="1" smtClean="0"/>
              <a:t>cells</a:t>
            </a:r>
            <a:r>
              <a:rPr lang="de-DE" sz="2400" dirty="0" smtClean="0"/>
              <a:t> (CD56+) </a:t>
            </a:r>
            <a:r>
              <a:rPr lang="de-DE" sz="2400" dirty="0" err="1" smtClean="0"/>
              <a:t>inGBM</a:t>
            </a:r>
            <a:r>
              <a:rPr lang="de-DE" sz="2400" dirty="0" smtClean="0"/>
              <a:t> </a:t>
            </a:r>
            <a:r>
              <a:rPr lang="de-DE" sz="2400" dirty="0" err="1" smtClean="0"/>
              <a:t>patients</a:t>
            </a:r>
            <a:r>
              <a:rPr lang="de-DE" sz="2400" dirty="0" smtClean="0"/>
              <a:t> after radio-</a:t>
            </a:r>
            <a:r>
              <a:rPr lang="de-DE" sz="2400" dirty="0" err="1" smtClean="0"/>
              <a:t>chemotherapy</a:t>
            </a:r>
            <a:endParaRPr lang="de-DE" sz="24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19100" y="16757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sz="3600" dirty="0" err="1" smtClean="0"/>
              <a:t>Conclusion</a:t>
            </a:r>
            <a:endParaRPr lang="de-DE" sz="360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9pPr>
          </a:lstStyle>
          <a:p>
            <a:pPr eaLnBrk="1" hangingPunct="1"/>
            <a:fld id="{78A11638-8386-4B79-BE1B-5ACD879F506F}" type="slidenum">
              <a:rPr lang="de-DE" sz="1400">
                <a:solidFill>
                  <a:srgbClr val="FFFFFF"/>
                </a:solidFill>
                <a:latin typeface="Cambria" pitchFamily="18" charset="0"/>
              </a:rPr>
              <a:pPr eaLnBrk="1" hangingPunct="1"/>
              <a:t>9</a:t>
            </a:fld>
            <a:endParaRPr lang="de-DE" sz="140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186954" y="62674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2" name="Titel 1"/>
          <p:cNvSpPr txBox="1">
            <a:spLocks/>
          </p:cNvSpPr>
          <p:nvPr/>
        </p:nvSpPr>
        <p:spPr bwMode="auto">
          <a:xfrm>
            <a:off x="334863" y="2989474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2400" dirty="0" smtClean="0"/>
              <a:t>The relative </a:t>
            </a:r>
            <a:r>
              <a:rPr lang="de-DE" sz="2400" dirty="0" err="1" smtClean="0"/>
              <a:t>amounts</a:t>
            </a:r>
            <a:r>
              <a:rPr lang="de-DE" sz="2400" dirty="0" smtClean="0"/>
              <a:t> of CD16+ (</a:t>
            </a:r>
            <a:r>
              <a:rPr lang="de-DE" sz="2400" dirty="0" err="1" smtClean="0"/>
              <a:t>activated</a:t>
            </a:r>
            <a:r>
              <a:rPr lang="de-DE" sz="2400" dirty="0" smtClean="0"/>
              <a:t>) NK </a:t>
            </a:r>
            <a:r>
              <a:rPr lang="de-DE" sz="2400" dirty="0" err="1" smtClean="0"/>
              <a:t>cells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not </a:t>
            </a:r>
            <a:r>
              <a:rPr lang="de-DE" sz="2400" dirty="0" err="1" smtClean="0"/>
              <a:t>upregulated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virotherapy</a:t>
            </a:r>
            <a:endParaRPr lang="de-DE" sz="2400" dirty="0"/>
          </a:p>
        </p:txBody>
      </p:sp>
      <p:sp>
        <p:nvSpPr>
          <p:cNvPr id="34" name="Titel 1"/>
          <p:cNvSpPr txBox="1">
            <a:spLocks/>
          </p:cNvSpPr>
          <p:nvPr/>
        </p:nvSpPr>
        <p:spPr bwMode="auto">
          <a:xfrm>
            <a:off x="401559" y="4365104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2400" dirty="0" err="1" smtClean="0"/>
              <a:t>Upregulation</a:t>
            </a:r>
            <a:r>
              <a:rPr lang="de-DE" sz="2400" dirty="0" smtClean="0"/>
              <a:t> of CD16 and DNAM-1 </a:t>
            </a:r>
            <a:r>
              <a:rPr lang="de-DE" sz="2400" dirty="0" err="1" smtClean="0"/>
              <a:t>appears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require</a:t>
            </a:r>
            <a:r>
              <a:rPr lang="de-DE" sz="2400" dirty="0" smtClean="0"/>
              <a:t> </a:t>
            </a:r>
            <a:r>
              <a:rPr lang="de-DE" sz="2400" dirty="0" err="1" smtClean="0"/>
              <a:t>dendritic</a:t>
            </a:r>
            <a:r>
              <a:rPr lang="de-DE" sz="2400" dirty="0" smtClean="0"/>
              <a:t> </a:t>
            </a:r>
            <a:r>
              <a:rPr lang="de-DE" sz="2400" dirty="0" err="1" smtClean="0"/>
              <a:t>cell</a:t>
            </a:r>
            <a:r>
              <a:rPr lang="de-DE" sz="2400" dirty="0" smtClean="0"/>
              <a:t> </a:t>
            </a:r>
            <a:r>
              <a:rPr lang="de-DE" sz="2400" dirty="0" err="1" smtClean="0"/>
              <a:t>therapy</a:t>
            </a:r>
            <a:r>
              <a:rPr lang="de-DE" sz="2400" dirty="0" smtClean="0"/>
              <a:t> in </a:t>
            </a:r>
            <a:r>
              <a:rPr lang="de-DE" sz="2400" dirty="0" err="1" smtClean="0"/>
              <a:t>addition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xenogeneic</a:t>
            </a:r>
            <a:r>
              <a:rPr lang="de-DE" sz="2400" dirty="0" smtClean="0"/>
              <a:t> </a:t>
            </a:r>
            <a:r>
              <a:rPr lang="de-DE" sz="2400" dirty="0" err="1" smtClean="0"/>
              <a:t>viruses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6610370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2" grpId="0"/>
      <p:bldP spid="34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On-screen Show (4:3)</PresentationFormat>
  <Paragraphs>278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Larissa</vt:lpstr>
      <vt:lpstr>NK-MEDIATED CYTOLYSIS IN GLIOBLASTOMA, TRIGGERED BY VIRAL THERAPY</vt:lpstr>
      <vt:lpstr>PowerPoint Presentation</vt:lpstr>
      <vt:lpstr>PowerPoint Presentation</vt:lpstr>
      <vt:lpstr>Median overall survival of GBM patients</vt:lpstr>
      <vt:lpstr>PowerPoint Presentation</vt:lpstr>
      <vt:lpstr>CD8 in GBM patients.</vt:lpstr>
      <vt:lpstr>PowerPoint Presentation</vt:lpstr>
      <vt:lpstr>PowerPoint Presentation</vt:lpstr>
      <vt:lpstr>Xenogeneic Virotherapy increases the relative amount of NK cells (CD56+) inGBM patients after radio-chemotherapy</vt:lpstr>
      <vt:lpstr>PowerPoint Presentation</vt:lpstr>
      <vt:lpstr>GBM cells differ in their susceptibilty for NK-mediated killing.</vt:lpstr>
      <vt:lpstr>Regulatory T cells in GBM.</vt:lpstr>
      <vt:lpstr>Summary</vt:lpstr>
      <vt:lpstr>Glioblastoma Biology Group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GBM cell lines</dc:title>
  <dc:creator>EXP Ana</dc:creator>
  <cp:lastModifiedBy>Maria Issagouliantis</cp:lastModifiedBy>
  <cp:revision>70</cp:revision>
  <cp:lastPrinted>2016-06-08T00:47:35Z</cp:lastPrinted>
  <dcterms:created xsi:type="dcterms:W3CDTF">2016-05-19T16:17:17Z</dcterms:created>
  <dcterms:modified xsi:type="dcterms:W3CDTF">2016-06-14T16:58:10Z</dcterms:modified>
</cp:coreProperties>
</file>