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60" r:id="rId13"/>
    <p:sldId id="267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4369" autoAdjust="0"/>
  </p:normalViewPr>
  <p:slideViewPr>
    <p:cSldViewPr>
      <p:cViewPr>
        <p:scale>
          <a:sx n="84" d="100"/>
          <a:sy n="84" d="100"/>
        </p:scale>
        <p:origin x="-24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pT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Sheet1!$A$2:$A$5</c:f>
              <c:strCache>
                <c:ptCount val="4"/>
                <c:pt idx="0">
                  <c:v>pT1</c:v>
                </c:pt>
                <c:pt idx="1">
                  <c:v>pT2</c:v>
                </c:pt>
                <c:pt idx="2">
                  <c:v>pT3</c:v>
                </c:pt>
                <c:pt idx="3">
                  <c:v>pT4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40</c:v>
                </c:pt>
                <c:pt idx="2">
                  <c:v>132</c:v>
                </c:pt>
                <c:pt idx="3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7376296645092E-2"/>
          <c:y val="4.3687510196471435E-2"/>
          <c:w val="0.58311149238361559"/>
          <c:h val="0.720759033331094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 grade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Lymphatic invasion</c:v>
                </c:pt>
                <c:pt idx="1">
                  <c:v>Intraneural invasion</c:v>
                </c:pt>
                <c:pt idx="2">
                  <c:v>Perineural invasion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66.099999999999994</c:v>
                </c:pt>
                <c:pt idx="1">
                  <c:v>29.9</c:v>
                </c:pt>
                <c:pt idx="2">
                  <c:v>55.9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High-grade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Lymphatic invasion</c:v>
                </c:pt>
                <c:pt idx="1">
                  <c:v>Intraneural invasion</c:v>
                </c:pt>
                <c:pt idx="2">
                  <c:v>Perineural invasion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51.8</c:v>
                </c:pt>
                <c:pt idx="1">
                  <c:v>22.9</c:v>
                </c:pt>
                <c:pt idx="2">
                  <c:v>40.700000000000003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6314624"/>
        <c:axId val="216316160"/>
        <c:axId val="101367808"/>
      </c:bar3DChart>
      <c:catAx>
        <c:axId val="216314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6316160"/>
        <c:crosses val="autoZero"/>
        <c:auto val="1"/>
        <c:lblAlgn val="ctr"/>
        <c:lblOffset val="100"/>
        <c:noMultiLvlLbl val="0"/>
      </c:catAx>
      <c:valAx>
        <c:axId val="21631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314624"/>
        <c:crosses val="autoZero"/>
        <c:crossBetween val="between"/>
      </c:valAx>
      <c:serAx>
        <c:axId val="10136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631616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8B4F1-EF29-491C-A37D-7C6F8D696AF1}" type="datetimeFigureOut">
              <a:rPr lang="lv-LV" smtClean="0"/>
              <a:t>2016.07.01.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778D-9FAE-4CA4-8965-7F37704A29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893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6978D-3511-4F36-8AE3-86BD77A9D674}" type="datetimeFigureOut">
              <a:rPr lang="lv-LV" smtClean="0"/>
              <a:t>2016.07.01.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F66F1-FB62-48BB-8123-402DCE4B9AF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162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Good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afternoon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dear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proffesors</a:t>
            </a:r>
            <a:r>
              <a:rPr lang="lv-LV" baseline="0" dirty="0" smtClean="0"/>
              <a:t>, </a:t>
            </a:r>
            <a:r>
              <a:rPr lang="lv-LV" baseline="0" dirty="0" err="1" smtClean="0"/>
              <a:t>dear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collegues</a:t>
            </a:r>
            <a:r>
              <a:rPr lang="lv-LV" baseline="0" dirty="0" smtClean="0"/>
              <a:t>. </a:t>
            </a:r>
            <a:r>
              <a:rPr lang="lv-LV" baseline="0" dirty="0" err="1" smtClean="0"/>
              <a:t>I’m</a:t>
            </a:r>
            <a:r>
              <a:rPr lang="lv-LV" baseline="0" dirty="0" smtClean="0"/>
              <a:t> Inese </a:t>
            </a:r>
            <a:r>
              <a:rPr lang="lv-LV" baseline="0" dirty="0" err="1" smtClean="0"/>
              <a:t>Drike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from</a:t>
            </a:r>
            <a:r>
              <a:rPr lang="lv-LV" baseline="0" dirty="0" smtClean="0"/>
              <a:t> </a:t>
            </a:r>
            <a:r>
              <a:rPr lang="lv-LV" baseline="0" dirty="0" err="1" smtClean="0"/>
              <a:t>Riga</a:t>
            </a:r>
            <a:r>
              <a:rPr lang="lv-LV" baseline="0" dirty="0" smtClean="0"/>
              <a:t> </a:t>
            </a:r>
            <a:r>
              <a:rPr lang="lv-LV" baseline="0" dirty="0" err="1" smtClean="0"/>
              <a:t>Stradins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University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and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please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let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me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introduce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you</a:t>
            </a:r>
            <a:r>
              <a:rPr lang="lv-LV" baseline="0" dirty="0" smtClean="0"/>
              <a:t> </a:t>
            </a:r>
            <a:r>
              <a:rPr lang="lv-LV" baseline="0" dirty="0" err="1" smtClean="0"/>
              <a:t>with</a:t>
            </a:r>
            <a:r>
              <a:rPr lang="lv-LV" baseline="0" dirty="0" smtClean="0"/>
              <a:t> </a:t>
            </a:r>
            <a:r>
              <a:rPr lang="lv-LV" baseline="0" dirty="0" err="1" smtClean="0"/>
              <a:t>our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research</a:t>
            </a:r>
            <a:r>
              <a:rPr lang="lv-LV" baseline="0" dirty="0" smtClean="0"/>
              <a:t> </a:t>
            </a:r>
            <a:r>
              <a:rPr lang="en-US" baseline="0" dirty="0" smtClean="0"/>
              <a:t>MODIFIED KLINTRUP-MAKINEN INFLAMMATION SCORE IN RELATION TO INVASIVE PROPERTIES OF COLORECTAL CANCER </a:t>
            </a:r>
            <a:r>
              <a:rPr lang="lv-LV" baseline="0" dirty="0" smtClean="0"/>
              <a:t>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479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When</a:t>
            </a:r>
            <a:r>
              <a:rPr lang="lv-LV" dirty="0" smtClean="0"/>
              <a:t> </a:t>
            </a:r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analysed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tumour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invasivness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potential</a:t>
            </a:r>
            <a:r>
              <a:rPr lang="lv-LV" baseline="0" dirty="0" smtClean="0"/>
              <a:t> </a:t>
            </a:r>
            <a:r>
              <a:rPr lang="lv-LV" baseline="0" dirty="0" err="1" smtClean="0"/>
              <a:t>we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found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that</a:t>
            </a:r>
            <a:r>
              <a:rPr lang="lv-LV" baseline="0" dirty="0" smtClean="0"/>
              <a:t>: </a:t>
            </a:r>
          </a:p>
          <a:p>
            <a:r>
              <a:rPr lang="lv-LV" baseline="0" dirty="0" smtClean="0"/>
              <a:t> </a:t>
            </a:r>
            <a:r>
              <a:rPr lang="en-US" dirty="0" smtClean="0"/>
              <a:t>In cancers </a:t>
            </a:r>
            <a:r>
              <a:rPr lang="en-US" dirty="0" err="1" smtClean="0"/>
              <a:t>characterised</a:t>
            </a:r>
            <a:r>
              <a:rPr lang="en-US" dirty="0" smtClean="0"/>
              <a:t> by low-grade inflammation</a:t>
            </a:r>
            <a:r>
              <a:rPr lang="lv-LV" dirty="0" smtClean="0"/>
              <a:t> </a:t>
            </a:r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can</a:t>
            </a:r>
            <a:r>
              <a:rPr lang="lv-LV" dirty="0" smtClean="0"/>
              <a:t> </a:t>
            </a:r>
            <a:r>
              <a:rPr lang="lv-LV" dirty="0" err="1" smtClean="0"/>
              <a:t>see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lv-LV" dirty="0" err="1" smtClean="0"/>
              <a:t>light</a:t>
            </a:r>
            <a:r>
              <a:rPr lang="lv-LV" dirty="0" smtClean="0"/>
              <a:t> </a:t>
            </a:r>
            <a:r>
              <a:rPr lang="lv-LV" dirty="0" err="1" smtClean="0"/>
              <a:t>blue</a:t>
            </a:r>
            <a:r>
              <a:rPr lang="lv-LV" dirty="0" smtClean="0"/>
              <a:t> </a:t>
            </a:r>
            <a:r>
              <a:rPr lang="lv-LV" dirty="0" err="1" smtClean="0"/>
              <a:t>colour</a:t>
            </a:r>
            <a:r>
              <a:rPr lang="en-US" dirty="0" smtClean="0"/>
              <a:t>, lymphatic invasion was identified in 66.1% [57.5 – 73.8], </a:t>
            </a:r>
            <a:r>
              <a:rPr lang="en-US" dirty="0" err="1" smtClean="0"/>
              <a:t>intraneural</a:t>
            </a:r>
            <a:r>
              <a:rPr lang="en-US" dirty="0" smtClean="0"/>
              <a:t> invasion in 29.9% [22.6 – 38.4], and </a:t>
            </a:r>
            <a:r>
              <a:rPr lang="en-US" dirty="0" err="1" smtClean="0"/>
              <a:t>perineural</a:t>
            </a:r>
            <a:r>
              <a:rPr lang="en-US" dirty="0" smtClean="0"/>
              <a:t> invasion in 55.9% [47.2 – 64.2] of cases. In </a:t>
            </a:r>
            <a:r>
              <a:rPr lang="en-US" dirty="0" err="1" smtClean="0"/>
              <a:t>tumours</a:t>
            </a:r>
            <a:r>
              <a:rPr lang="en-US" dirty="0" smtClean="0"/>
              <a:t> showing high-grade inflammation, lymphatic invasion was seen in 51.8% [43.5 – 60.1], </a:t>
            </a:r>
            <a:r>
              <a:rPr lang="en-US" dirty="0" err="1" smtClean="0"/>
              <a:t>intraneural</a:t>
            </a:r>
            <a:r>
              <a:rPr lang="en-US" dirty="0" smtClean="0"/>
              <a:t> invasion in 22.9% [16.7 – 30.7], and </a:t>
            </a:r>
            <a:r>
              <a:rPr lang="en-US" dirty="0" err="1" smtClean="0"/>
              <a:t>perineural</a:t>
            </a:r>
            <a:r>
              <a:rPr lang="en-US" dirty="0" smtClean="0"/>
              <a:t> invasion in 40.7% [32.8 – 49.2] of cases. Chi-square test revealed statistically significant (defined as p &lt; 0.05) difference between </a:t>
            </a:r>
            <a:r>
              <a:rPr lang="en-US" dirty="0" err="1" smtClean="0"/>
              <a:t>tumours</a:t>
            </a:r>
            <a:r>
              <a:rPr lang="en-US" dirty="0" smtClean="0"/>
              <a:t> exhibiting low-grade versus high-grade inflammation regarding lymphatic (p = 0.019) and </a:t>
            </a:r>
            <a:r>
              <a:rPr lang="en-US" dirty="0" err="1" smtClean="0"/>
              <a:t>perineural</a:t>
            </a:r>
            <a:r>
              <a:rPr lang="en-US" dirty="0" smtClean="0"/>
              <a:t> invasion (p = 0.014), but there was no statistically significant difference in case of </a:t>
            </a:r>
            <a:r>
              <a:rPr lang="en-US" dirty="0" err="1" smtClean="0"/>
              <a:t>intraneural</a:t>
            </a:r>
            <a:r>
              <a:rPr lang="en-US" dirty="0" smtClean="0"/>
              <a:t> (p = 0.201) invasion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0583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this</a:t>
            </a:r>
            <a:r>
              <a:rPr lang="lv-LV" dirty="0" smtClean="0"/>
              <a:t> </a:t>
            </a:r>
            <a:r>
              <a:rPr lang="lv-LV" dirty="0" err="1" smtClean="0"/>
              <a:t>picture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can</a:t>
            </a:r>
            <a:r>
              <a:rPr lang="lv-LV" dirty="0" smtClean="0"/>
              <a:t> </a:t>
            </a:r>
            <a:r>
              <a:rPr lang="lv-LV" dirty="0" err="1" smtClean="0"/>
              <a:t>see</a:t>
            </a:r>
            <a:r>
              <a:rPr lang="lv-LV" dirty="0" smtClean="0"/>
              <a:t> </a:t>
            </a:r>
            <a:r>
              <a:rPr lang="lv-LV" dirty="0" err="1" smtClean="0"/>
              <a:t>low</a:t>
            </a:r>
            <a:r>
              <a:rPr lang="lv-LV" dirty="0" smtClean="0"/>
              <a:t> </a:t>
            </a:r>
            <a:r>
              <a:rPr lang="lv-LV" dirty="0" err="1" smtClean="0"/>
              <a:t>grade</a:t>
            </a:r>
            <a:r>
              <a:rPr lang="lv-LV" dirty="0" smtClean="0"/>
              <a:t> </a:t>
            </a:r>
            <a:r>
              <a:rPr lang="lv-LV" dirty="0" err="1" smtClean="0"/>
              <a:t>inflammation</a:t>
            </a:r>
            <a:r>
              <a:rPr lang="lv-LV" dirty="0" smtClean="0"/>
              <a:t> </a:t>
            </a:r>
            <a:r>
              <a:rPr lang="lv-LV" dirty="0" err="1" smtClean="0"/>
              <a:t>around</a:t>
            </a:r>
            <a:r>
              <a:rPr lang="lv-LV" dirty="0" smtClean="0"/>
              <a:t> </a:t>
            </a:r>
            <a:r>
              <a:rPr lang="lv-LV" dirty="0" err="1" smtClean="0"/>
              <a:t>tumour</a:t>
            </a:r>
            <a:r>
              <a:rPr lang="lv-LV" dirty="0" smtClean="0"/>
              <a:t> </a:t>
            </a:r>
            <a:r>
              <a:rPr lang="lv-LV" dirty="0" err="1" smtClean="0"/>
              <a:t>complexes</a:t>
            </a:r>
            <a:r>
              <a:rPr lang="lv-LV" dirty="0" smtClean="0"/>
              <a:t> </a:t>
            </a:r>
            <a:r>
              <a:rPr lang="lv-LV" dirty="0" err="1" smtClean="0"/>
              <a:t>who</a:t>
            </a:r>
            <a:r>
              <a:rPr lang="lv-LV" dirty="0" smtClean="0"/>
              <a:t> </a:t>
            </a:r>
            <a:r>
              <a:rPr lang="lv-LV" dirty="0" err="1" smtClean="0"/>
              <a:t>are</a:t>
            </a:r>
            <a:r>
              <a:rPr lang="lv-LV" dirty="0" smtClean="0"/>
              <a:t> </a:t>
            </a:r>
            <a:r>
              <a:rPr lang="lv-LV" dirty="0" err="1" smtClean="0"/>
              <a:t>surrounding</a:t>
            </a:r>
            <a:r>
              <a:rPr lang="lv-LV" baseline="0" dirty="0" smtClean="0"/>
              <a:t> </a:t>
            </a:r>
            <a:r>
              <a:rPr lang="lv-LV" baseline="0" dirty="0" err="1" smtClean="0"/>
              <a:t>nerve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structure</a:t>
            </a:r>
            <a:r>
              <a:rPr lang="lv-LV" baseline="0" dirty="0" smtClean="0"/>
              <a:t>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588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conclusion</a:t>
            </a:r>
            <a:r>
              <a:rPr lang="lv-LV" dirty="0" smtClean="0"/>
              <a:t> I </a:t>
            </a:r>
            <a:r>
              <a:rPr lang="lv-LV" dirty="0" err="1" smtClean="0"/>
              <a:t>can</a:t>
            </a:r>
            <a:r>
              <a:rPr lang="lv-LV" dirty="0" smtClean="0"/>
              <a:t> </a:t>
            </a:r>
            <a:r>
              <a:rPr lang="lv-LV" dirty="0" err="1" smtClean="0"/>
              <a:t>say</a:t>
            </a:r>
            <a:r>
              <a:rPr lang="lv-LV" dirty="0" smtClean="0"/>
              <a:t> </a:t>
            </a:r>
            <a:r>
              <a:rPr lang="lv-LV" dirty="0" err="1" smtClean="0"/>
              <a:t>that</a:t>
            </a:r>
            <a:r>
              <a:rPr lang="lv-LV" dirty="0" smtClean="0"/>
              <a:t>:</a:t>
            </a:r>
          </a:p>
          <a:p>
            <a:r>
              <a:rPr lang="en-US" dirty="0" smtClean="0"/>
              <a:t>In colorectal cancer, high-grade </a:t>
            </a:r>
            <a:r>
              <a:rPr lang="en-US" dirty="0" err="1" smtClean="0"/>
              <a:t>peritumoural</a:t>
            </a:r>
            <a:r>
              <a:rPr lang="en-US" dirty="0" smtClean="0"/>
              <a:t> inflammation is statistically significantly related to less frequent manifestations of invasive growth including lymphatic and </a:t>
            </a:r>
            <a:r>
              <a:rPr lang="en-US" dirty="0" err="1" smtClean="0"/>
              <a:t>perineural</a:t>
            </a:r>
            <a:r>
              <a:rPr lang="en-US" dirty="0" smtClean="0"/>
              <a:t> invasion. Thus, assessment of these parameters indirectly indicates that inflammation could be a beneficial prognostic factor. </a:t>
            </a:r>
            <a:endParaRPr lang="lv-LV" dirty="0" smtClean="0"/>
          </a:p>
          <a:p>
            <a:endParaRPr lang="lv-LV" dirty="0" smtClean="0"/>
          </a:p>
          <a:p>
            <a:r>
              <a:rPr lang="en-US" dirty="0" smtClean="0"/>
              <a:t>Hypothetically, enhancement of inflammatory reaction by anti-cancer vaccination also could be </a:t>
            </a:r>
            <a:r>
              <a:rPr lang="en-US" dirty="0" err="1" smtClean="0"/>
              <a:t>favourable</a:t>
            </a:r>
            <a:r>
              <a:rPr lang="en-US" dirty="0" smtClean="0"/>
              <a:t>. The trend to less frequent occurrence of pT4 </a:t>
            </a:r>
            <a:r>
              <a:rPr lang="en-US" dirty="0" err="1" smtClean="0"/>
              <a:t>tumours</a:t>
            </a:r>
            <a:r>
              <a:rPr lang="en-US" dirty="0" smtClean="0"/>
              <a:t> in the class of colorectal cancer showing high-grade inflammation tends to reject hypothetic link between the assessed </a:t>
            </a:r>
            <a:r>
              <a:rPr lang="en-US" dirty="0" err="1" smtClean="0"/>
              <a:t>peritumoural</a:t>
            </a:r>
            <a:r>
              <a:rPr lang="en-US" dirty="0" smtClean="0"/>
              <a:t> inflammation and more advanced local </a:t>
            </a:r>
            <a:r>
              <a:rPr lang="en-US" dirty="0" err="1" smtClean="0"/>
              <a:t>tumour</a:t>
            </a:r>
            <a:r>
              <a:rPr lang="en-US" dirty="0" smtClean="0"/>
              <a:t> spread causing bowel obstruction.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797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Colorectal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malignancies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western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progression of colorectal cancer and patient’s survival depends on many factors, including the characteristics of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and intra-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inflammation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 infiltration into invasive margin of tumour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researches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associated with increased survival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46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aim of our study was to evaluate inflammation in colorectal cancer in relation to the manifestations of invasive </a:t>
            </a:r>
            <a:r>
              <a:rPr lang="en-US" dirty="0" err="1" smtClean="0"/>
              <a:t>tumour</a:t>
            </a:r>
            <a:r>
              <a:rPr lang="en-US" dirty="0" smtClean="0"/>
              <a:t> growth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180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study included 262 consecutive retrospective cases of colorectal cancer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Microscopically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peritumoral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inflammation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evaluated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previosly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Klintrup-Makinen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inflammation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invasive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evaluted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lymphatic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perineural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intraneural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invasion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139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After</a:t>
            </a:r>
            <a:r>
              <a:rPr lang="lv-LV" dirty="0" smtClean="0"/>
              <a:t> </a:t>
            </a:r>
            <a:r>
              <a:rPr lang="lv-LV" dirty="0" err="1" smtClean="0"/>
              <a:t>qualitative</a:t>
            </a:r>
            <a:r>
              <a:rPr lang="lv-LV" dirty="0" smtClean="0"/>
              <a:t> </a:t>
            </a:r>
            <a:r>
              <a:rPr lang="lv-LV" dirty="0" err="1" smtClean="0"/>
              <a:t>assessment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Klintrup-Makinen</a:t>
            </a:r>
            <a:r>
              <a:rPr lang="lv-LV" dirty="0" smtClean="0"/>
              <a:t> </a:t>
            </a:r>
            <a:r>
              <a:rPr lang="lv-LV" dirty="0" err="1" smtClean="0"/>
              <a:t>overall</a:t>
            </a:r>
            <a:r>
              <a:rPr lang="lv-LV" dirty="0" smtClean="0"/>
              <a:t> </a:t>
            </a:r>
            <a:r>
              <a:rPr lang="lv-LV" dirty="0" err="1" smtClean="0"/>
              <a:t>peritumoural</a:t>
            </a:r>
            <a:r>
              <a:rPr lang="lv-LV" dirty="0" smtClean="0"/>
              <a:t> </a:t>
            </a:r>
            <a:r>
              <a:rPr lang="lv-LV" dirty="0" err="1" smtClean="0"/>
              <a:t>inflammation</a:t>
            </a:r>
            <a:r>
              <a:rPr lang="lv-LV" dirty="0" smtClean="0"/>
              <a:t> </a:t>
            </a:r>
            <a:r>
              <a:rPr lang="lv-LV" dirty="0" err="1" smtClean="0"/>
              <a:t>score</a:t>
            </a:r>
            <a:r>
              <a:rPr lang="lv-LV" dirty="0" smtClean="0"/>
              <a:t>,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identified</a:t>
            </a:r>
            <a:r>
              <a:rPr lang="lv-LV" dirty="0" smtClean="0"/>
              <a:t> </a:t>
            </a:r>
            <a:r>
              <a:rPr lang="lv-LV" dirty="0" err="1" smtClean="0"/>
              <a:t>four</a:t>
            </a:r>
            <a:r>
              <a:rPr lang="lv-LV" dirty="0" smtClean="0"/>
              <a:t> </a:t>
            </a:r>
            <a:r>
              <a:rPr lang="lv-LV" dirty="0" err="1" smtClean="0"/>
              <a:t>groups</a:t>
            </a:r>
            <a:r>
              <a:rPr lang="lv-LV" dirty="0" smtClean="0"/>
              <a:t> (no </a:t>
            </a:r>
            <a:r>
              <a:rPr lang="lv-LV" dirty="0" err="1" smtClean="0"/>
              <a:t>inflammation</a:t>
            </a:r>
            <a:r>
              <a:rPr lang="lv-LV" dirty="0" smtClean="0"/>
              <a:t> </a:t>
            </a:r>
            <a:r>
              <a:rPr lang="lv-LV" dirty="0" err="1" smtClean="0"/>
              <a:t>versus</a:t>
            </a:r>
            <a:r>
              <a:rPr lang="lv-LV" dirty="0" smtClean="0"/>
              <a:t> </a:t>
            </a:r>
            <a:r>
              <a:rPr lang="lv-LV" dirty="0" err="1" smtClean="0"/>
              <a:t>mild</a:t>
            </a:r>
            <a:r>
              <a:rPr lang="lv-LV" dirty="0" smtClean="0"/>
              <a:t> </a:t>
            </a:r>
            <a:r>
              <a:rPr lang="lv-LV" dirty="0" err="1" smtClean="0"/>
              <a:t>versus</a:t>
            </a:r>
            <a:r>
              <a:rPr lang="lv-LV" dirty="0" smtClean="0"/>
              <a:t> </a:t>
            </a:r>
            <a:r>
              <a:rPr lang="lv-LV" dirty="0" err="1" smtClean="0"/>
              <a:t>moderate</a:t>
            </a:r>
            <a:r>
              <a:rPr lang="lv-LV" dirty="0" smtClean="0"/>
              <a:t> </a:t>
            </a:r>
            <a:r>
              <a:rPr lang="lv-LV" dirty="0" err="1" smtClean="0"/>
              <a:t>versus</a:t>
            </a:r>
            <a:r>
              <a:rPr lang="lv-LV" dirty="0" smtClean="0"/>
              <a:t> </a:t>
            </a:r>
            <a:r>
              <a:rPr lang="lv-LV" dirty="0" err="1" smtClean="0"/>
              <a:t>severe</a:t>
            </a:r>
            <a:r>
              <a:rPr lang="lv-LV" dirty="0" smtClean="0"/>
              <a:t> </a:t>
            </a:r>
            <a:r>
              <a:rPr lang="lv-LV" dirty="0" err="1" smtClean="0"/>
              <a:t>inflammation</a:t>
            </a:r>
            <a:r>
              <a:rPr lang="lv-LV" dirty="0" smtClean="0"/>
              <a:t>) </a:t>
            </a:r>
            <a:r>
              <a:rPr lang="lv-LV" dirty="0" err="1" smtClean="0"/>
              <a:t>were</a:t>
            </a:r>
            <a:r>
              <a:rPr lang="lv-LV" dirty="0" smtClean="0"/>
              <a:t> </a:t>
            </a:r>
            <a:r>
              <a:rPr lang="lv-LV" dirty="0" err="1" smtClean="0"/>
              <a:t>distributed</a:t>
            </a:r>
            <a:r>
              <a:rPr lang="lv-LV" dirty="0" smtClean="0"/>
              <a:t> </a:t>
            </a:r>
            <a:r>
              <a:rPr lang="lv-LV" dirty="0" err="1" smtClean="0"/>
              <a:t>into</a:t>
            </a:r>
            <a:r>
              <a:rPr lang="lv-LV" dirty="0" smtClean="0"/>
              <a:t> </a:t>
            </a:r>
            <a:r>
              <a:rPr lang="lv-LV" dirty="0" err="1" smtClean="0"/>
              <a:t>two</a:t>
            </a:r>
            <a:r>
              <a:rPr lang="lv-LV" dirty="0" smtClean="0"/>
              <a:t> </a:t>
            </a:r>
            <a:r>
              <a:rPr lang="lv-LV" dirty="0" err="1" smtClean="0"/>
              <a:t>classes</a:t>
            </a:r>
            <a:r>
              <a:rPr lang="lv-LV" dirty="0" smtClean="0"/>
              <a:t>: </a:t>
            </a:r>
          </a:p>
          <a:p>
            <a:r>
              <a:rPr lang="lv-LV" dirty="0" err="1" smtClean="0"/>
              <a:t>low-grade</a:t>
            </a:r>
            <a:r>
              <a:rPr lang="lv-LV" dirty="0" smtClean="0"/>
              <a:t> (no </a:t>
            </a:r>
            <a:r>
              <a:rPr lang="lv-LV" dirty="0" err="1" smtClean="0"/>
              <a:t>or</a:t>
            </a:r>
            <a:r>
              <a:rPr lang="lv-LV" dirty="0" smtClean="0"/>
              <a:t> </a:t>
            </a:r>
            <a:r>
              <a:rPr lang="lv-LV" dirty="0" err="1" smtClean="0"/>
              <a:t>mild</a:t>
            </a:r>
            <a:r>
              <a:rPr lang="lv-LV" dirty="0" smtClean="0"/>
              <a:t> </a:t>
            </a:r>
            <a:r>
              <a:rPr lang="lv-LV" dirty="0" err="1" smtClean="0"/>
              <a:t>inflammation</a:t>
            </a:r>
            <a:r>
              <a:rPr lang="lv-LV" dirty="0" smtClean="0"/>
              <a:t>)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high-grade</a:t>
            </a:r>
            <a:r>
              <a:rPr lang="lv-LV" dirty="0" smtClean="0"/>
              <a:t> (</a:t>
            </a:r>
            <a:r>
              <a:rPr lang="lv-LV" dirty="0" err="1" smtClean="0"/>
              <a:t>moderate</a:t>
            </a:r>
            <a:r>
              <a:rPr lang="lv-LV" dirty="0" smtClean="0"/>
              <a:t> </a:t>
            </a:r>
            <a:r>
              <a:rPr lang="lv-LV" dirty="0" err="1" smtClean="0"/>
              <a:t>or</a:t>
            </a:r>
            <a:r>
              <a:rPr lang="lv-LV" dirty="0" smtClean="0"/>
              <a:t> </a:t>
            </a:r>
            <a:r>
              <a:rPr lang="lv-LV" dirty="0" err="1" smtClean="0"/>
              <a:t>severe</a:t>
            </a:r>
            <a:r>
              <a:rPr lang="lv-LV" dirty="0" smtClean="0"/>
              <a:t>) </a:t>
            </a:r>
            <a:r>
              <a:rPr lang="lv-LV" dirty="0" err="1" smtClean="0"/>
              <a:t>inflammation</a:t>
            </a:r>
            <a:r>
              <a:rPr lang="lv-LV" dirty="0" smtClean="0"/>
              <a:t>. </a:t>
            </a:r>
          </a:p>
          <a:p>
            <a:endParaRPr lang="lv-LV" dirty="0" smtClean="0"/>
          </a:p>
          <a:p>
            <a:r>
              <a:rPr lang="en-US" dirty="0" smtClean="0"/>
              <a:t>Descriptive statistical analysis was performed </a:t>
            </a:r>
            <a:r>
              <a:rPr lang="lv-LV" dirty="0" smtClean="0"/>
              <a:t>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185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study included 262 cases of colorectal cancer</a:t>
            </a:r>
          </a:p>
          <a:p>
            <a:r>
              <a:rPr lang="en-US" dirty="0" smtClean="0"/>
              <a:t>There were 132 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cases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of</a:t>
            </a:r>
            <a:r>
              <a:rPr lang="lv-LV" baseline="0" dirty="0" smtClean="0"/>
              <a:t> </a:t>
            </a:r>
            <a:r>
              <a:rPr lang="en-US" dirty="0" smtClean="0"/>
              <a:t>pT3 </a:t>
            </a:r>
            <a:r>
              <a:rPr lang="en-US" dirty="0" err="1" smtClean="0"/>
              <a:t>tumours</a:t>
            </a:r>
            <a:r>
              <a:rPr lang="en-US" dirty="0" smtClean="0"/>
              <a:t>, 85 pT4 cancers and 40 pT2 cases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858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Low-grade inflammation was seen in 62 (46.9% [38.7 – 55.4]) pT3 and 51 (60.0% [49.4 – 69.8]) pT4 cancers</a:t>
            </a:r>
            <a:endParaRPr lang="lv-LV" dirty="0" smtClean="0"/>
          </a:p>
          <a:p>
            <a:r>
              <a:rPr lang="lv-LV" dirty="0" err="1" smtClean="0"/>
              <a:t>And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here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this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picture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we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can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see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low</a:t>
            </a:r>
            <a:r>
              <a:rPr lang="lv-LV" baseline="0" dirty="0" smtClean="0"/>
              <a:t> to </a:t>
            </a:r>
            <a:r>
              <a:rPr lang="lv-LV" baseline="0" dirty="0" err="1" smtClean="0"/>
              <a:t>mild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inflammation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invasive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front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of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cancer</a:t>
            </a:r>
            <a:r>
              <a:rPr lang="lv-LV" baseline="0" dirty="0" smtClean="0"/>
              <a:t>.</a:t>
            </a:r>
          </a:p>
          <a:p>
            <a:r>
              <a:rPr lang="lv-LV" baseline="0" dirty="0" err="1" smtClean="0"/>
              <a:t>In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higher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magnification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we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can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see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low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amount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of</a:t>
            </a:r>
            <a:r>
              <a:rPr lang="lv-LV" baseline="0" dirty="0" smtClean="0"/>
              <a:t> </a:t>
            </a:r>
            <a:r>
              <a:rPr lang="lv-LV" baseline="0" dirty="0" err="1" smtClean="0"/>
              <a:t>lymphocytes</a:t>
            </a:r>
            <a:r>
              <a:rPr lang="lv-LV" baseline="0" dirty="0" smtClean="0"/>
              <a:t>, no </a:t>
            </a:r>
            <a:r>
              <a:rPr lang="lv-LV" baseline="0" dirty="0" err="1" smtClean="0"/>
              <a:t>neutrophils</a:t>
            </a:r>
            <a:r>
              <a:rPr lang="lv-LV" baseline="0" dirty="0" smtClean="0"/>
              <a:t>, no </a:t>
            </a:r>
            <a:r>
              <a:rPr lang="lv-LV" baseline="0" dirty="0" err="1" smtClean="0"/>
              <a:t>no</a:t>
            </a:r>
            <a:r>
              <a:rPr lang="lv-LV" baseline="0" dirty="0" smtClean="0"/>
              <a:t> </a:t>
            </a:r>
            <a:r>
              <a:rPr lang="lv-LV" baseline="0" dirty="0" err="1" smtClean="0"/>
              <a:t>eosinophil</a:t>
            </a:r>
            <a:r>
              <a:rPr lang="lv-LV" baseline="0" dirty="0" smtClean="0"/>
              <a:t> </a:t>
            </a:r>
            <a:r>
              <a:rPr lang="lv-LV" baseline="0" dirty="0" err="1" smtClean="0"/>
              <a:t>leucocytes</a:t>
            </a:r>
            <a:r>
              <a:rPr lang="lv-LV" baseline="0" dirty="0" smtClean="0"/>
              <a:t>, </a:t>
            </a:r>
            <a:r>
              <a:rPr lang="lv-LV" baseline="0" dirty="0" err="1" smtClean="0"/>
              <a:t>some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monocytes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invasive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border</a:t>
            </a:r>
            <a:endParaRPr lang="lv-LV" baseline="0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251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</a:t>
            </a:r>
            <a:r>
              <a:rPr lang="en-US" dirty="0" err="1" smtClean="0"/>
              <a:t>igh</a:t>
            </a:r>
            <a:r>
              <a:rPr lang="en-US" dirty="0" smtClean="0"/>
              <a:t>-grade inflammation was found in 25 (62.5% [47.0 – 75.8]) pT2; 70 (53.0% [44.5 – 61.3]) pT3 and 34 (40.0% [30.2 – 50.6]) pT4 </a:t>
            </a:r>
            <a:r>
              <a:rPr lang="en-US" dirty="0" err="1" smtClean="0"/>
              <a:t>tumours</a:t>
            </a:r>
            <a:r>
              <a:rPr lang="en-US" dirty="0" smtClean="0"/>
              <a:t>.</a:t>
            </a:r>
            <a:endParaRPr lang="lv-LV" dirty="0" smtClean="0"/>
          </a:p>
          <a:p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here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this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picture</a:t>
            </a:r>
            <a:r>
              <a:rPr lang="lv-LV" baseline="0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difference</a:t>
            </a:r>
            <a:r>
              <a:rPr lang="lv-LV" dirty="0" smtClean="0"/>
              <a:t> </a:t>
            </a:r>
            <a:r>
              <a:rPr lang="lv-LV" baseline="0" dirty="0" err="1" smtClean="0"/>
              <a:t>you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can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see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higher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amount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and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diverse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cell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component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what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infiltrates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tumour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complexes</a:t>
            </a:r>
            <a:r>
              <a:rPr lang="lv-LV" baseline="0" dirty="0" smtClean="0"/>
              <a:t>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789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Also</a:t>
            </a:r>
            <a:r>
              <a:rPr lang="lv-LV" dirty="0" smtClean="0"/>
              <a:t> </a:t>
            </a:r>
            <a:r>
              <a:rPr lang="lv-LV" dirty="0" err="1" smtClean="0"/>
              <a:t>here</a:t>
            </a:r>
            <a:r>
              <a:rPr lang="lv-LV" dirty="0" smtClean="0"/>
              <a:t> </a:t>
            </a:r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can</a:t>
            </a:r>
            <a:r>
              <a:rPr lang="lv-LV" dirty="0" smtClean="0"/>
              <a:t> </a:t>
            </a:r>
            <a:r>
              <a:rPr lang="lv-LV" dirty="0" err="1" smtClean="0"/>
              <a:t>see</a:t>
            </a:r>
            <a:r>
              <a:rPr lang="lv-LV" dirty="0" smtClean="0"/>
              <a:t> </a:t>
            </a:r>
            <a:r>
              <a:rPr lang="lv-LV" dirty="0" err="1" smtClean="0"/>
              <a:t>increased</a:t>
            </a:r>
            <a:r>
              <a:rPr lang="lv-LV" dirty="0" smtClean="0"/>
              <a:t> </a:t>
            </a:r>
            <a:r>
              <a:rPr lang="lv-LV" dirty="0" err="1" smtClean="0"/>
              <a:t>density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inflammatory</a:t>
            </a:r>
            <a:r>
              <a:rPr lang="lv-LV" dirty="0" smtClean="0"/>
              <a:t> </a:t>
            </a:r>
            <a:r>
              <a:rPr lang="lv-LV" dirty="0" err="1" smtClean="0"/>
              <a:t>cells</a:t>
            </a:r>
            <a:r>
              <a:rPr lang="lv-LV" dirty="0" smtClean="0"/>
              <a:t> </a:t>
            </a:r>
            <a:r>
              <a:rPr lang="lv-LV" dirty="0" err="1" smtClean="0"/>
              <a:t>around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between</a:t>
            </a:r>
            <a:r>
              <a:rPr lang="lv-LV" dirty="0" smtClean="0"/>
              <a:t> </a:t>
            </a:r>
            <a:r>
              <a:rPr lang="lv-LV" dirty="0" err="1" smtClean="0"/>
              <a:t>tumour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complexes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66F1-FB62-48BB-8123-402DCE4B9AF8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930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8E0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lv-LV" altLang="lv-LV" smtClean="0"/>
          </a:p>
        </p:txBody>
      </p:sp>
      <p:pic>
        <p:nvPicPr>
          <p:cNvPr id="5" name="Picture 11" descr="1liimenis-li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0"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428868"/>
            <a:ext cx="7100910" cy="2286017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072362" cy="15001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379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7899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43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1271-CEBC-49C1-9DEE-93899FB6A66C}" type="datetimeFigureOut">
              <a:rPr lang="lv-LV" smtClean="0"/>
              <a:t>2016.07.01.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4A812-D4AA-42AE-87EE-47C2B139F9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688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E0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lv-LV" altLang="lv-LV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28728" y="2714620"/>
            <a:ext cx="7100910" cy="2000265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1090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>
            <a:lvl1pPr>
              <a:buClr>
                <a:srgbClr val="8E001C"/>
              </a:buClr>
              <a:defRPr/>
            </a:lvl1pPr>
            <a:lvl2pPr>
              <a:buClr>
                <a:srgbClr val="8E001C"/>
              </a:buClr>
              <a:defRPr/>
            </a:lvl2pPr>
            <a:lvl3pPr>
              <a:buClr>
                <a:srgbClr val="8E001C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22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>
            <a:lvl1pPr marL="444500" indent="-444500">
              <a:buSzPct val="100000"/>
              <a:buFont typeface="+mj-lt"/>
              <a:buAutoNum type="arabicPeriod"/>
              <a:defRPr/>
            </a:lvl1pPr>
            <a:lvl2pPr marL="808038" indent="-339725">
              <a:buSzPct val="100000"/>
              <a:buFont typeface="+mj-lt"/>
              <a:buAutoNum type="alphaLcPeriod"/>
              <a:defRPr/>
            </a:lvl2pPr>
            <a:lvl3pPr marL="1252538" indent="-338138">
              <a:buSzPct val="100000"/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847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725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3857652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74874"/>
            <a:ext cx="3857652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603" y="1428736"/>
            <a:ext cx="3857364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6314" y="2174874"/>
            <a:ext cx="3857653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764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5357850" cy="4714908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985838" indent="-177800"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214290"/>
            <a:ext cx="5357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286512" y="0"/>
            <a:ext cx="2857488" cy="6858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7702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2" y="2263512"/>
            <a:ext cx="4212000" cy="2880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lv-LV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71463" indent="-271463">
              <a:defRPr sz="2400"/>
            </a:lvl1pPr>
            <a:lvl2pPr marL="625475" indent="-182563">
              <a:defRPr sz="2000"/>
            </a:lvl2pPr>
            <a:lvl3pPr marL="896938" indent="-180975"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463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2428875"/>
            <a:ext cx="4214813" cy="2857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lv-LV"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896938" indent="-177800"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-32" y="2428867"/>
            <a:ext cx="4214842" cy="2857520"/>
          </a:xfrm>
        </p:spPr>
        <p:txBody>
          <a:bodyPr/>
          <a:lstStyle>
            <a:lvl1pPr marL="177800" indent="-177800">
              <a:buNone/>
              <a:defRPr sz="2200"/>
            </a:lvl1pPr>
            <a:lvl2pPr marL="541338" indent="-185738">
              <a:defRPr sz="2000"/>
            </a:lvl2pPr>
            <a:lvl3pPr marL="8969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42844" y="1571612"/>
            <a:ext cx="3929090" cy="826314"/>
          </a:xfrm>
        </p:spPr>
        <p:txBody>
          <a:bodyPr anchor="b">
            <a:normAutofit/>
          </a:bodyPr>
          <a:lstStyle>
            <a:lvl1pPr marL="0" indent="0" algn="ctr">
              <a:spcBef>
                <a:spcPts val="100"/>
              </a:spcBef>
              <a:spcAft>
                <a:spcPts val="100"/>
              </a:spcAft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68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14313"/>
            <a:ext cx="77866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8148638" y="6397625"/>
            <a:ext cx="709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D586C27-7958-465D-8278-2143E776AC1A}" type="slidenum">
              <a:rPr lang="en-US" altLang="lv-LV" sz="1500" smtClean="0">
                <a:solidFill>
                  <a:srgbClr val="F2F2F2"/>
                </a:solidFill>
                <a:ea typeface="MS PGothic" pitchFamily="34" charset="-128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lv-LV" sz="1500" smtClean="0">
              <a:solidFill>
                <a:srgbClr val="F2F2F2"/>
              </a:solidFill>
              <a:ea typeface="MS PGothic" pitchFamily="34" charset="-128"/>
            </a:endParaRPr>
          </a:p>
        </p:txBody>
      </p:sp>
      <p:pic>
        <p:nvPicPr>
          <p:cNvPr id="1028" name="Picture 5" descr="180x3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43625"/>
            <a:ext cx="1952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28750"/>
            <a:ext cx="77866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9pPr>
    </p:titleStyle>
    <p:bodyStyle>
      <a:lvl1pPr marL="266700" indent="-266700" algn="l" rtl="0" eaLnBrk="1" fontAlgn="base" hangingPunct="1">
        <a:spcBef>
          <a:spcPts val="600"/>
        </a:spcBef>
        <a:spcAft>
          <a:spcPts val="600"/>
        </a:spcAft>
        <a:buClr>
          <a:srgbClr val="8E001C"/>
        </a:buClr>
        <a:buSzPct val="95000"/>
        <a:buFont typeface="Wingdings" pitchFamily="2" charset="2"/>
        <a:buChar char="n"/>
        <a:defRPr sz="2400">
          <a:solidFill>
            <a:srgbClr val="353535"/>
          </a:solidFill>
          <a:latin typeface="+mn-lt"/>
          <a:ea typeface="+mn-ea"/>
          <a:cs typeface="ヒラギノ角ゴ Pro W3"/>
        </a:defRPr>
      </a:lvl1pPr>
      <a:lvl2pPr marL="719138" indent="-185738" algn="l" rtl="0" eaLnBrk="1" fontAlgn="base" hangingPunct="1">
        <a:spcBef>
          <a:spcPts val="600"/>
        </a:spcBef>
        <a:spcAft>
          <a:spcPts val="600"/>
        </a:spcAft>
        <a:buClr>
          <a:srgbClr val="8E001C"/>
        </a:buClr>
        <a:buSzPct val="117000"/>
        <a:buFont typeface="Arial" pitchFamily="34" charset="0"/>
        <a:buChar char="»"/>
        <a:defRPr sz="2000">
          <a:solidFill>
            <a:srgbClr val="353535"/>
          </a:solidFill>
          <a:latin typeface="+mn-lt"/>
          <a:ea typeface="+mn-ea"/>
          <a:cs typeface="ヒラギノ角ゴ Pro W3"/>
        </a:defRPr>
      </a:lvl2pPr>
      <a:lvl3pPr marL="1163638" indent="-160338" algn="l" rtl="0" eaLnBrk="1" fontAlgn="base" hangingPunct="1">
        <a:spcBef>
          <a:spcPts val="600"/>
        </a:spcBef>
        <a:spcAft>
          <a:spcPts val="600"/>
        </a:spcAft>
        <a:buClr>
          <a:srgbClr val="8E001C"/>
        </a:buClr>
        <a:buSzPct val="120000"/>
        <a:buFont typeface="Arial" pitchFamily="34" charset="0"/>
        <a:buChar char="-"/>
        <a:defRPr>
          <a:solidFill>
            <a:srgbClr val="353535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7100910" cy="228601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MODIFIED KLINTRUP-MAKINEN INFLAMMATION SCORE IN RELATION TO INVASIVE PROPERTIES OF COLORECTAL CANCER 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7072362" cy="1500198"/>
          </a:xfrm>
        </p:spPr>
        <p:txBody>
          <a:bodyPr/>
          <a:lstStyle/>
          <a:p>
            <a:r>
              <a:rPr lang="en-GB" dirty="0" err="1"/>
              <a:t>Drike</a:t>
            </a:r>
            <a:r>
              <a:rPr lang="en-GB" dirty="0"/>
              <a:t> I, </a:t>
            </a:r>
            <a:r>
              <a:rPr lang="en-GB" dirty="0" err="1"/>
              <a:t>Strumfa</a:t>
            </a:r>
            <a:r>
              <a:rPr lang="en-GB" dirty="0"/>
              <a:t> I, </a:t>
            </a:r>
            <a:r>
              <a:rPr lang="en-GB" dirty="0" err="1"/>
              <a:t>Vanags</a:t>
            </a:r>
            <a:r>
              <a:rPr lang="en-GB" dirty="0"/>
              <a:t> A, </a:t>
            </a:r>
            <a:r>
              <a:rPr lang="en-GB" dirty="0" err="1"/>
              <a:t>Gardovskis</a:t>
            </a:r>
            <a:r>
              <a:rPr lang="en-GB" dirty="0"/>
              <a:t> J</a:t>
            </a:r>
            <a:endParaRPr lang="lv-LV" dirty="0"/>
          </a:p>
          <a:p>
            <a:r>
              <a:rPr lang="en-GB" dirty="0"/>
              <a:t> </a:t>
            </a:r>
            <a:endParaRPr lang="lv-LV" dirty="0"/>
          </a:p>
          <a:p>
            <a:r>
              <a:rPr lang="en-GB" i="1" dirty="0"/>
              <a:t>Department of Pathology, Riga </a:t>
            </a:r>
            <a:r>
              <a:rPr lang="en-GB" i="1" dirty="0" err="1"/>
              <a:t>Stradins</a:t>
            </a:r>
            <a:r>
              <a:rPr lang="en-GB" i="1" dirty="0"/>
              <a:t> University, Riga, </a:t>
            </a:r>
            <a:r>
              <a:rPr lang="en-GB" i="1" dirty="0" smtClean="0"/>
              <a:t>Latvia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86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832755"/>
              </p:ext>
            </p:extLst>
          </p:nvPr>
        </p:nvGraphicFramePr>
        <p:xfrm>
          <a:off x="395536" y="1124744"/>
          <a:ext cx="8248402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5" y="214290"/>
            <a:ext cx="8424936" cy="1071562"/>
          </a:xfrm>
        </p:spPr>
        <p:txBody>
          <a:bodyPr/>
          <a:lstStyle/>
          <a:p>
            <a:pPr algn="ctr"/>
            <a:r>
              <a:rPr lang="lv-LV" b="1" dirty="0" err="1" smtClean="0"/>
              <a:t>Tumour</a:t>
            </a:r>
            <a:r>
              <a:rPr lang="lv-LV" b="1" dirty="0" smtClean="0"/>
              <a:t> </a:t>
            </a:r>
            <a:r>
              <a:rPr lang="lv-LV" b="1" dirty="0" err="1" smtClean="0"/>
              <a:t>invasion</a:t>
            </a:r>
            <a:r>
              <a:rPr lang="lv-LV" b="1" dirty="0" smtClean="0"/>
              <a:t> </a:t>
            </a:r>
            <a:r>
              <a:rPr lang="lv-LV" b="1" dirty="0" err="1" smtClean="0"/>
              <a:t>according</a:t>
            </a:r>
            <a:r>
              <a:rPr lang="lv-LV" b="1" dirty="0" smtClean="0"/>
              <a:t> to </a:t>
            </a:r>
            <a:r>
              <a:rPr lang="lv-LV" b="1" dirty="0" err="1" smtClean="0"/>
              <a:t>inflammation</a:t>
            </a:r>
            <a:r>
              <a:rPr lang="lv-LV" b="1" dirty="0" smtClean="0"/>
              <a:t> </a:t>
            </a:r>
            <a:r>
              <a:rPr lang="lv-LV" b="1" dirty="0" err="1" smtClean="0"/>
              <a:t>grade</a:t>
            </a:r>
            <a:endParaRPr lang="lv-LV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124744"/>
            <a:ext cx="14401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66.1</a:t>
            </a:r>
            <a:r>
              <a:rPr lang="en-GB" sz="1600" dirty="0" smtClean="0"/>
              <a:t>%</a:t>
            </a:r>
            <a:endParaRPr lang="lv-LV" sz="1600" dirty="0" smtClean="0"/>
          </a:p>
          <a:p>
            <a:pPr algn="ctr"/>
            <a:r>
              <a:rPr lang="en-GB" sz="1600" dirty="0" smtClean="0"/>
              <a:t> </a:t>
            </a:r>
            <a:r>
              <a:rPr lang="en-GB" sz="1600" dirty="0"/>
              <a:t>[57.5 – 73.8]</a:t>
            </a:r>
            <a:endParaRPr lang="lv-LV" sz="16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 bwMode="auto">
          <a:xfrm>
            <a:off x="1403648" y="1709519"/>
            <a:ext cx="432048" cy="71136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0192" y="2195557"/>
            <a:ext cx="15841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55.9</a:t>
            </a:r>
            <a:r>
              <a:rPr lang="en-GB" dirty="0" smtClean="0"/>
              <a:t>%</a:t>
            </a:r>
            <a:endParaRPr lang="lv-LV" dirty="0" smtClean="0"/>
          </a:p>
          <a:p>
            <a:pPr algn="ctr"/>
            <a:r>
              <a:rPr lang="en-GB" dirty="0" smtClean="0"/>
              <a:t> </a:t>
            </a:r>
            <a:r>
              <a:rPr lang="en-GB" dirty="0"/>
              <a:t>[47.2 – 64.2] </a:t>
            </a:r>
            <a:endParaRPr lang="lv-LV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4572000" y="2518723"/>
            <a:ext cx="1728192" cy="91027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3768" y="1417131"/>
            <a:ext cx="158417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51.8</a:t>
            </a:r>
            <a:r>
              <a:rPr lang="en-GB" dirty="0" smtClean="0"/>
              <a:t>%</a:t>
            </a:r>
            <a:endParaRPr lang="lv-LV" dirty="0" smtClean="0"/>
          </a:p>
          <a:p>
            <a:pPr algn="ctr"/>
            <a:r>
              <a:rPr lang="en-GB" dirty="0" smtClean="0"/>
              <a:t>[</a:t>
            </a:r>
            <a:r>
              <a:rPr lang="en-GB" dirty="0"/>
              <a:t>43.5 – 60.1]</a:t>
            </a:r>
            <a:endParaRPr lang="lv-LV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627784" y="2063462"/>
            <a:ext cx="360040" cy="455261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16016" y="1511630"/>
            <a:ext cx="158417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40.7</a:t>
            </a:r>
            <a:r>
              <a:rPr lang="en-GB" dirty="0" smtClean="0"/>
              <a:t>%</a:t>
            </a:r>
            <a:endParaRPr lang="lv-LV" dirty="0" smtClean="0"/>
          </a:p>
          <a:p>
            <a:pPr algn="ctr"/>
            <a:r>
              <a:rPr lang="en-GB" dirty="0" smtClean="0"/>
              <a:t>[</a:t>
            </a:r>
            <a:r>
              <a:rPr lang="en-GB" dirty="0"/>
              <a:t>32.8 – </a:t>
            </a:r>
            <a:r>
              <a:rPr lang="en-GB" dirty="0" smtClean="0"/>
              <a:t>49.2]</a:t>
            </a:r>
            <a:endParaRPr lang="lv-LV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 bwMode="auto">
          <a:xfrm flipH="1">
            <a:off x="5076056" y="2157961"/>
            <a:ext cx="432048" cy="683927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3768" y="5229200"/>
            <a:ext cx="6660232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dirty="0"/>
              <a:t>Chi-square test revealed </a:t>
            </a:r>
            <a:r>
              <a:rPr lang="en-GB" b="1" dirty="0"/>
              <a:t>statistically significant </a:t>
            </a:r>
            <a:r>
              <a:rPr lang="en-GB" b="1" dirty="0" smtClean="0"/>
              <a:t>difference </a:t>
            </a:r>
            <a:r>
              <a:rPr lang="en-GB" dirty="0"/>
              <a:t>between tumours exhibiting </a:t>
            </a:r>
            <a:r>
              <a:rPr lang="en-GB" b="1" dirty="0"/>
              <a:t>low-grade </a:t>
            </a:r>
            <a:r>
              <a:rPr lang="en-GB" b="1" i="1" dirty="0"/>
              <a:t>versus</a:t>
            </a:r>
            <a:r>
              <a:rPr lang="en-GB" b="1" dirty="0"/>
              <a:t> high-grade inflammation regarding lymphatic (p = 0.019) and </a:t>
            </a:r>
            <a:r>
              <a:rPr lang="en-GB" b="1" dirty="0" err="1"/>
              <a:t>perineural</a:t>
            </a:r>
            <a:r>
              <a:rPr lang="en-GB" b="1" dirty="0"/>
              <a:t> invasion (p = 0.014)</a:t>
            </a:r>
            <a:r>
              <a:rPr lang="en-GB" dirty="0"/>
              <a:t>, but there was no statistically significant difference in case of </a:t>
            </a:r>
            <a:r>
              <a:rPr lang="en-GB" dirty="0" err="1"/>
              <a:t>intraneural</a:t>
            </a:r>
            <a:r>
              <a:rPr lang="en-GB" dirty="0"/>
              <a:t> (p = 0.201) invasion.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294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6" y="332656"/>
            <a:ext cx="7644341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692696"/>
            <a:ext cx="259228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 err="1" smtClean="0"/>
              <a:t>Adenocarcinomatous</a:t>
            </a:r>
            <a:r>
              <a:rPr lang="lv-LV" b="1" dirty="0" smtClean="0"/>
              <a:t> </a:t>
            </a:r>
            <a:r>
              <a:rPr lang="lv-LV" b="1" dirty="0" err="1" smtClean="0"/>
              <a:t>complexes</a:t>
            </a:r>
            <a:r>
              <a:rPr lang="lv-LV" b="1" dirty="0" smtClean="0"/>
              <a:t> </a:t>
            </a:r>
            <a:r>
              <a:rPr lang="lv-LV" b="1" dirty="0" err="1" smtClean="0"/>
              <a:t>around</a:t>
            </a:r>
            <a:r>
              <a:rPr lang="lv-LV" b="1" dirty="0" smtClean="0"/>
              <a:t> </a:t>
            </a:r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lv-LV" b="1" dirty="0" err="1" smtClean="0"/>
              <a:t>nerve</a:t>
            </a:r>
            <a:endParaRPr lang="lv-LV" b="1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 bwMode="auto">
          <a:xfrm flipH="1">
            <a:off x="5148064" y="1616026"/>
            <a:ext cx="1872208" cy="123691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3845615"/>
            <a:ext cx="20882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 err="1" smtClean="0"/>
              <a:t>Low</a:t>
            </a:r>
            <a:r>
              <a:rPr lang="lv-LV" dirty="0" smtClean="0"/>
              <a:t> </a:t>
            </a:r>
            <a:r>
              <a:rPr lang="lv-LV" dirty="0" err="1" smtClean="0"/>
              <a:t>grade</a:t>
            </a:r>
            <a:r>
              <a:rPr lang="lv-LV" dirty="0" smtClean="0"/>
              <a:t> </a:t>
            </a:r>
            <a:r>
              <a:rPr lang="lv-LV" dirty="0" err="1" smtClean="0"/>
              <a:t>inflammation</a:t>
            </a:r>
            <a:endParaRPr lang="lv-LV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088232" y="3068960"/>
            <a:ext cx="755576" cy="77665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2088232" y="4491946"/>
            <a:ext cx="3347864" cy="4492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colorectal cancer, high-grade </a:t>
            </a:r>
            <a:r>
              <a:rPr lang="en-GB" dirty="0" err="1"/>
              <a:t>peritumoural</a:t>
            </a:r>
            <a:r>
              <a:rPr lang="en-GB" dirty="0"/>
              <a:t> inflammation is statistically significantly related to less frequent manifestations of invasive growth including lymphatic and </a:t>
            </a:r>
            <a:r>
              <a:rPr lang="en-GB" dirty="0" err="1"/>
              <a:t>perineural</a:t>
            </a:r>
            <a:r>
              <a:rPr lang="en-GB" dirty="0"/>
              <a:t> invasion. </a:t>
            </a:r>
            <a:endParaRPr lang="lv-LV" dirty="0" smtClean="0"/>
          </a:p>
          <a:p>
            <a:r>
              <a:rPr lang="en-GB" dirty="0" smtClean="0"/>
              <a:t>Hypothetically</a:t>
            </a:r>
            <a:r>
              <a:rPr lang="en-GB" dirty="0"/>
              <a:t>, enhancement of inflammatory reaction by anti-cancer vaccination also could be favourable. The trend to less frequent occurrence of pT4 tumours in the class of colorectal cancer showing high-grade inflammation tends to reject hypothetic link between the assessed </a:t>
            </a:r>
            <a:r>
              <a:rPr lang="en-GB" dirty="0" err="1"/>
              <a:t>peritumoural</a:t>
            </a:r>
            <a:r>
              <a:rPr lang="en-GB" dirty="0"/>
              <a:t> inflammation and more advanced local tumour spread causing bowel </a:t>
            </a:r>
            <a:r>
              <a:rPr lang="en-GB" dirty="0" smtClean="0"/>
              <a:t>obstruction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Conclusions</a:t>
            </a:r>
            <a:r>
              <a:rPr lang="lv-LV" dirty="0" smtClean="0"/>
              <a:t>/ </a:t>
            </a:r>
            <a:r>
              <a:rPr lang="lv-LV" smtClean="0"/>
              <a:t>Discussion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84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 smtClean="0"/>
              <a:t>Thank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321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progression of colorectal cancer and patient’s survival depends on many factors, including the characteristics of </a:t>
            </a:r>
            <a:r>
              <a:rPr lang="en-US" dirty="0" err="1"/>
              <a:t>peri</a:t>
            </a:r>
            <a:r>
              <a:rPr lang="en-US" dirty="0"/>
              <a:t>- and intra-</a:t>
            </a:r>
            <a:r>
              <a:rPr lang="en-US" dirty="0" err="1"/>
              <a:t>tumoural</a:t>
            </a:r>
            <a:r>
              <a:rPr lang="en-US" dirty="0"/>
              <a:t> inflammation </a:t>
            </a:r>
            <a:r>
              <a:rPr lang="lv-LV" dirty="0"/>
              <a:t>(</a:t>
            </a:r>
            <a:r>
              <a:rPr lang="en-US" dirty="0" err="1" smtClean="0"/>
              <a:t>Klintrup</a:t>
            </a:r>
            <a:r>
              <a:rPr lang="en-US" dirty="0" smtClean="0"/>
              <a:t> </a:t>
            </a:r>
            <a:r>
              <a:rPr lang="en-US" i="1" dirty="0"/>
              <a:t>et al</a:t>
            </a:r>
            <a:r>
              <a:rPr lang="en-US" dirty="0"/>
              <a:t>., 2005; </a:t>
            </a:r>
            <a:r>
              <a:rPr lang="en-US" dirty="0" err="1"/>
              <a:t>Roxburgh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dirty="0" smtClean="0"/>
              <a:t>2009</a:t>
            </a:r>
            <a:r>
              <a:rPr lang="lv-LV" dirty="0"/>
              <a:t>)</a:t>
            </a:r>
            <a:r>
              <a:rPr lang="en-US" dirty="0" smtClean="0"/>
              <a:t>.</a:t>
            </a:r>
            <a:endParaRPr lang="lv-LV" dirty="0" smtClean="0"/>
          </a:p>
          <a:p>
            <a:r>
              <a:rPr lang="en-US" dirty="0" smtClean="0"/>
              <a:t>Inflammatory </a:t>
            </a:r>
            <a:r>
              <a:rPr lang="en-US" dirty="0"/>
              <a:t>infiltration into invasive margin of </a:t>
            </a:r>
            <a:r>
              <a:rPr lang="en-US" dirty="0" err="1"/>
              <a:t>tumour</a:t>
            </a:r>
            <a:r>
              <a:rPr lang="en-US" dirty="0"/>
              <a:t> has been associated with increased survival </a:t>
            </a:r>
            <a:r>
              <a:rPr lang="lv-LV" dirty="0" smtClean="0"/>
              <a:t>(</a:t>
            </a:r>
            <a:r>
              <a:rPr lang="en-US" dirty="0" smtClean="0"/>
              <a:t>Richards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dirty="0" smtClean="0"/>
              <a:t>2012</a:t>
            </a:r>
            <a:r>
              <a:rPr lang="lv-LV" dirty="0" smtClean="0"/>
              <a:t>)</a:t>
            </a:r>
            <a:r>
              <a:rPr lang="en-US" dirty="0" smtClean="0"/>
              <a:t>.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Introduction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479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aim of our study was to evaluate inflammation in colorectal cancer in relation to the manifestations of invasive tumour growth.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Aim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989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study included 262 consecutive retrospective cases of colorectal cancer, subjected to microscopic evaluation and statistical analysis</a:t>
            </a:r>
            <a:r>
              <a:rPr lang="en-GB" dirty="0" smtClean="0"/>
              <a:t>.</a:t>
            </a:r>
            <a:endParaRPr lang="lv-LV" dirty="0" smtClean="0"/>
          </a:p>
          <a:p>
            <a:r>
              <a:rPr lang="lv-LV" dirty="0" err="1" smtClean="0"/>
              <a:t>Microscopically</a:t>
            </a:r>
            <a:r>
              <a:rPr lang="lv-LV" dirty="0" smtClean="0"/>
              <a:t> </a:t>
            </a:r>
            <a:r>
              <a:rPr lang="lv-LV" dirty="0" err="1" smtClean="0"/>
              <a:t>peritumoural</a:t>
            </a:r>
            <a:r>
              <a:rPr lang="lv-LV" dirty="0" smtClean="0"/>
              <a:t> </a:t>
            </a:r>
            <a:r>
              <a:rPr lang="lv-LV" dirty="0" err="1" smtClean="0"/>
              <a:t>inflammation</a:t>
            </a:r>
            <a:r>
              <a:rPr lang="lv-LV" dirty="0" smtClean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 </a:t>
            </a:r>
            <a:r>
              <a:rPr lang="lv-LV" dirty="0" err="1" smtClean="0"/>
              <a:t>evaluated</a:t>
            </a:r>
            <a:r>
              <a:rPr lang="lv-LV" dirty="0" smtClean="0"/>
              <a:t> </a:t>
            </a:r>
            <a:r>
              <a:rPr lang="lv-LV" dirty="0" err="1" smtClean="0"/>
              <a:t>using</a:t>
            </a:r>
            <a:r>
              <a:rPr lang="lv-LV" dirty="0" smtClean="0"/>
              <a:t> </a:t>
            </a:r>
            <a:r>
              <a:rPr lang="en-GB" i="1" dirty="0" err="1" smtClean="0"/>
              <a:t>Klintrup-Makinen</a:t>
            </a:r>
            <a:r>
              <a:rPr lang="lv-LV" dirty="0" smtClean="0"/>
              <a:t> </a:t>
            </a:r>
            <a:r>
              <a:rPr lang="lv-LV" dirty="0" err="1" smtClean="0"/>
              <a:t>inflammation</a:t>
            </a:r>
            <a:r>
              <a:rPr lang="lv-LV" dirty="0" smtClean="0"/>
              <a:t> </a:t>
            </a:r>
            <a:r>
              <a:rPr lang="lv-LV" dirty="0" err="1" smtClean="0"/>
              <a:t>score</a:t>
            </a:r>
            <a:endParaRPr lang="lv-LV" dirty="0" smtClean="0"/>
          </a:p>
          <a:p>
            <a:r>
              <a:rPr lang="en-US" dirty="0"/>
              <a:t>The invasive potential was evaluated by the presence of lymphatic (LY), perineural (PN</a:t>
            </a:r>
            <a:r>
              <a:rPr lang="en-US" dirty="0" smtClean="0"/>
              <a:t>)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en-US" dirty="0" smtClean="0"/>
              <a:t> </a:t>
            </a:r>
            <a:r>
              <a:rPr lang="en-US" dirty="0"/>
              <a:t>intraneural (IN) </a:t>
            </a:r>
            <a:r>
              <a:rPr lang="en-US" dirty="0" smtClean="0"/>
              <a:t>invasion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Material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methods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002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/>
              <a:t>After</a:t>
            </a:r>
            <a:r>
              <a:rPr lang="lv-LV" dirty="0"/>
              <a:t> </a:t>
            </a:r>
            <a:r>
              <a:rPr lang="lv-LV" dirty="0" err="1"/>
              <a:t>qualitative</a:t>
            </a:r>
            <a:r>
              <a:rPr lang="lv-LV" dirty="0"/>
              <a:t> </a:t>
            </a:r>
            <a:r>
              <a:rPr lang="lv-LV" dirty="0" err="1"/>
              <a:t>assessment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Klintrup-Makinen</a:t>
            </a:r>
            <a:r>
              <a:rPr lang="lv-LV" dirty="0"/>
              <a:t> </a:t>
            </a:r>
            <a:r>
              <a:rPr lang="lv-LV" dirty="0" err="1"/>
              <a:t>overall</a:t>
            </a:r>
            <a:r>
              <a:rPr lang="lv-LV" dirty="0"/>
              <a:t> peritumoural </a:t>
            </a:r>
            <a:r>
              <a:rPr lang="lv-LV" dirty="0" err="1"/>
              <a:t>inflammation</a:t>
            </a:r>
            <a:r>
              <a:rPr lang="lv-LV" dirty="0"/>
              <a:t> </a:t>
            </a:r>
            <a:r>
              <a:rPr lang="lv-LV" dirty="0" err="1"/>
              <a:t>score</a:t>
            </a:r>
            <a:r>
              <a:rPr lang="lv-LV" dirty="0"/>
              <a:t>,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identified</a:t>
            </a:r>
            <a:r>
              <a:rPr lang="lv-LV" dirty="0"/>
              <a:t> </a:t>
            </a:r>
            <a:r>
              <a:rPr lang="lv-LV" dirty="0" err="1"/>
              <a:t>groups</a:t>
            </a:r>
            <a:r>
              <a:rPr lang="lv-LV" dirty="0"/>
              <a:t> (no </a:t>
            </a:r>
            <a:r>
              <a:rPr lang="lv-LV" dirty="0" err="1"/>
              <a:t>inflammation</a:t>
            </a:r>
            <a:r>
              <a:rPr lang="lv-LV" dirty="0"/>
              <a:t> </a:t>
            </a:r>
            <a:r>
              <a:rPr lang="lv-LV" i="1" dirty="0" err="1"/>
              <a:t>versus</a:t>
            </a:r>
            <a:r>
              <a:rPr lang="lv-LV" dirty="0"/>
              <a:t> </a:t>
            </a:r>
            <a:r>
              <a:rPr lang="lv-LV" dirty="0" err="1"/>
              <a:t>mild</a:t>
            </a:r>
            <a:r>
              <a:rPr lang="lv-LV" dirty="0"/>
              <a:t> </a:t>
            </a:r>
            <a:r>
              <a:rPr lang="lv-LV" i="1" dirty="0" err="1"/>
              <a:t>versus</a:t>
            </a:r>
            <a:r>
              <a:rPr lang="lv-LV" dirty="0"/>
              <a:t> </a:t>
            </a:r>
            <a:r>
              <a:rPr lang="lv-LV" dirty="0" err="1"/>
              <a:t>moderate</a:t>
            </a:r>
            <a:r>
              <a:rPr lang="lv-LV" dirty="0"/>
              <a:t> </a:t>
            </a:r>
            <a:r>
              <a:rPr lang="lv-LV" i="1" dirty="0" err="1"/>
              <a:t>versus</a:t>
            </a:r>
            <a:r>
              <a:rPr lang="lv-LV" dirty="0"/>
              <a:t> </a:t>
            </a:r>
            <a:r>
              <a:rPr lang="lv-LV" dirty="0" err="1"/>
              <a:t>severe</a:t>
            </a:r>
            <a:r>
              <a:rPr lang="lv-LV" dirty="0"/>
              <a:t> </a:t>
            </a:r>
            <a:r>
              <a:rPr lang="lv-LV" dirty="0" err="1"/>
              <a:t>inflammation</a:t>
            </a:r>
            <a:r>
              <a:rPr lang="lv-LV" dirty="0"/>
              <a:t>) </a:t>
            </a:r>
            <a:r>
              <a:rPr lang="lv-LV" dirty="0" err="1"/>
              <a:t>were</a:t>
            </a:r>
            <a:r>
              <a:rPr lang="lv-LV" dirty="0"/>
              <a:t> </a:t>
            </a:r>
            <a:r>
              <a:rPr lang="lv-LV" dirty="0" err="1"/>
              <a:t>distributed</a:t>
            </a:r>
            <a:r>
              <a:rPr lang="lv-LV" dirty="0"/>
              <a:t> </a:t>
            </a:r>
            <a:r>
              <a:rPr lang="lv-LV" dirty="0" err="1"/>
              <a:t>into</a:t>
            </a:r>
            <a:r>
              <a:rPr lang="lv-LV" dirty="0"/>
              <a:t> </a:t>
            </a:r>
            <a:r>
              <a:rPr lang="lv-LV" dirty="0" err="1"/>
              <a:t>two</a:t>
            </a:r>
            <a:r>
              <a:rPr lang="lv-LV" dirty="0"/>
              <a:t> </a:t>
            </a:r>
            <a:r>
              <a:rPr lang="lv-LV" dirty="0" err="1"/>
              <a:t>classes</a:t>
            </a:r>
            <a:r>
              <a:rPr lang="lv-LV" dirty="0"/>
              <a:t>: </a:t>
            </a:r>
            <a:endParaRPr lang="lv-LV" dirty="0" smtClean="0"/>
          </a:p>
          <a:p>
            <a:pPr lvl="1"/>
            <a:r>
              <a:rPr lang="lv-LV" sz="2400" dirty="0" err="1" smtClean="0"/>
              <a:t>low-grade</a:t>
            </a:r>
            <a:r>
              <a:rPr lang="lv-LV" sz="2400" dirty="0" smtClean="0"/>
              <a:t> </a:t>
            </a:r>
            <a:r>
              <a:rPr lang="lv-LV" sz="2400" dirty="0"/>
              <a:t>(no </a:t>
            </a:r>
            <a:r>
              <a:rPr lang="lv-LV" sz="2400" dirty="0" err="1"/>
              <a:t>or</a:t>
            </a:r>
            <a:r>
              <a:rPr lang="lv-LV" sz="2400" dirty="0"/>
              <a:t> </a:t>
            </a:r>
            <a:r>
              <a:rPr lang="lv-LV" sz="2400" dirty="0" err="1"/>
              <a:t>mild</a:t>
            </a:r>
            <a:r>
              <a:rPr lang="lv-LV" sz="2400" dirty="0"/>
              <a:t> </a:t>
            </a:r>
            <a:r>
              <a:rPr lang="lv-LV" sz="2400" dirty="0" err="1"/>
              <a:t>inflammation</a:t>
            </a:r>
            <a:r>
              <a:rPr lang="lv-LV" sz="2400" dirty="0"/>
              <a:t>) </a:t>
            </a:r>
            <a:r>
              <a:rPr lang="lv-LV" sz="2400" i="1" dirty="0" err="1"/>
              <a:t>versus</a:t>
            </a:r>
            <a:r>
              <a:rPr lang="lv-LV" sz="2400" dirty="0"/>
              <a:t> </a:t>
            </a:r>
            <a:r>
              <a:rPr lang="lv-LV" sz="2400" dirty="0" err="1"/>
              <a:t>high-grade</a:t>
            </a:r>
            <a:r>
              <a:rPr lang="lv-LV" sz="2400" dirty="0"/>
              <a:t> (</a:t>
            </a:r>
            <a:r>
              <a:rPr lang="lv-LV" sz="2400" dirty="0" err="1"/>
              <a:t>moderate</a:t>
            </a:r>
            <a:r>
              <a:rPr lang="lv-LV" sz="2400" dirty="0"/>
              <a:t> </a:t>
            </a:r>
            <a:r>
              <a:rPr lang="lv-LV" sz="2400" dirty="0" err="1"/>
              <a:t>or</a:t>
            </a:r>
            <a:r>
              <a:rPr lang="lv-LV" sz="2400" dirty="0"/>
              <a:t> </a:t>
            </a:r>
            <a:r>
              <a:rPr lang="lv-LV" sz="2400" dirty="0" err="1"/>
              <a:t>severe</a:t>
            </a:r>
            <a:r>
              <a:rPr lang="lv-LV" sz="2400" dirty="0"/>
              <a:t>) </a:t>
            </a:r>
            <a:r>
              <a:rPr lang="lv-LV" sz="2400" dirty="0" err="1"/>
              <a:t>inflammation</a:t>
            </a:r>
            <a:r>
              <a:rPr lang="lv-LV" sz="2400" dirty="0"/>
              <a:t>. </a:t>
            </a:r>
          </a:p>
          <a:p>
            <a:r>
              <a:rPr lang="lv-LV" dirty="0" err="1"/>
              <a:t>Descriptive</a:t>
            </a:r>
            <a:r>
              <a:rPr lang="lv-LV" dirty="0"/>
              <a:t> </a:t>
            </a:r>
            <a:r>
              <a:rPr lang="lv-LV" dirty="0" err="1"/>
              <a:t>statistical</a:t>
            </a:r>
            <a:r>
              <a:rPr lang="lv-LV" dirty="0"/>
              <a:t> </a:t>
            </a:r>
            <a:r>
              <a:rPr lang="lv-LV" dirty="0" err="1"/>
              <a:t>analysis</a:t>
            </a:r>
            <a:r>
              <a:rPr lang="lv-LV" dirty="0"/>
              <a:t> </a:t>
            </a:r>
            <a:r>
              <a:rPr lang="lv-LV" dirty="0" err="1"/>
              <a:t>was</a:t>
            </a:r>
            <a:r>
              <a:rPr lang="lv-LV" dirty="0"/>
              <a:t> </a:t>
            </a:r>
            <a:r>
              <a:rPr lang="lv-LV" dirty="0" err="1"/>
              <a:t>performed</a:t>
            </a:r>
            <a:r>
              <a:rPr lang="lv-LV" dirty="0"/>
              <a:t> </a:t>
            </a:r>
            <a:r>
              <a:rPr lang="lv-LV" dirty="0" err="1"/>
              <a:t>including</a:t>
            </a:r>
            <a:r>
              <a:rPr lang="lv-LV" dirty="0"/>
              <a:t> </a:t>
            </a:r>
            <a:r>
              <a:rPr lang="lv-LV" dirty="0" err="1"/>
              <a:t>calculation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95% </a:t>
            </a:r>
            <a:r>
              <a:rPr lang="lv-LV" dirty="0" err="1"/>
              <a:t>confidence</a:t>
            </a:r>
            <a:r>
              <a:rPr lang="lv-LV" dirty="0"/>
              <a:t> </a:t>
            </a:r>
            <a:r>
              <a:rPr lang="lv-LV" dirty="0" err="1"/>
              <a:t>interval</a:t>
            </a:r>
            <a:r>
              <a:rPr lang="lv-LV" dirty="0"/>
              <a:t> (CI) </a:t>
            </a:r>
            <a:r>
              <a:rPr lang="lv-LV" dirty="0" err="1"/>
              <a:t>by</a:t>
            </a:r>
            <a:r>
              <a:rPr lang="lv-LV" dirty="0"/>
              <a:t> CIA </a:t>
            </a:r>
            <a:r>
              <a:rPr lang="lv-LV" dirty="0" err="1"/>
              <a:t>software</a:t>
            </a:r>
            <a:r>
              <a:rPr lang="lv-LV" dirty="0"/>
              <a:t> (</a:t>
            </a:r>
            <a:r>
              <a:rPr lang="lv-LV" dirty="0" err="1"/>
              <a:t>Altman</a:t>
            </a:r>
            <a:r>
              <a:rPr lang="lv-LV" dirty="0"/>
              <a:t> </a:t>
            </a:r>
            <a:r>
              <a:rPr lang="lv-LV" i="1" dirty="0" err="1"/>
              <a:t>et</a:t>
            </a:r>
            <a:r>
              <a:rPr lang="lv-LV" i="1" dirty="0"/>
              <a:t> </a:t>
            </a:r>
            <a:r>
              <a:rPr lang="lv-LV" i="1" dirty="0" err="1"/>
              <a:t>al</a:t>
            </a:r>
            <a:r>
              <a:rPr lang="lv-LV" dirty="0"/>
              <a:t>., 2000</a:t>
            </a:r>
            <a:r>
              <a:rPr lang="lv-LV" dirty="0" smtClean="0"/>
              <a:t>). </a:t>
            </a:r>
          </a:p>
          <a:p>
            <a:r>
              <a:rPr lang="lv-LV" dirty="0" err="1" smtClean="0"/>
              <a:t>Chi-square</a:t>
            </a:r>
            <a:r>
              <a:rPr lang="lv-LV" dirty="0" smtClean="0"/>
              <a:t> </a:t>
            </a:r>
            <a:r>
              <a:rPr lang="lv-LV" dirty="0" err="1" smtClean="0"/>
              <a:t>test</a:t>
            </a:r>
            <a:r>
              <a:rPr lang="lv-LV" dirty="0" smtClean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 </a:t>
            </a:r>
            <a:r>
              <a:rPr lang="lv-LV" dirty="0" err="1" smtClean="0"/>
              <a:t>also</a:t>
            </a:r>
            <a:r>
              <a:rPr lang="lv-LV" dirty="0" smtClean="0"/>
              <a:t> </a:t>
            </a:r>
            <a:r>
              <a:rPr lang="lv-LV" dirty="0" err="1" smtClean="0"/>
              <a:t>applied</a:t>
            </a:r>
            <a:r>
              <a:rPr lang="lv-LV" dirty="0" smtClean="0"/>
              <a:t>. </a:t>
            </a:r>
            <a:r>
              <a:rPr lang="lv-LV" dirty="0" err="1" smtClean="0"/>
              <a:t>Any</a:t>
            </a:r>
            <a:r>
              <a:rPr lang="lv-LV" dirty="0" smtClean="0"/>
              <a:t> </a:t>
            </a:r>
            <a:r>
              <a:rPr lang="lv-LV" dirty="0" err="1" smtClean="0"/>
              <a:t>differences</a:t>
            </a:r>
            <a:r>
              <a:rPr lang="lv-LV" dirty="0" smtClean="0"/>
              <a:t> </a:t>
            </a:r>
            <a:r>
              <a:rPr lang="lv-LV" dirty="0" err="1" smtClean="0"/>
              <a:t>were</a:t>
            </a:r>
            <a:r>
              <a:rPr lang="lv-LV" dirty="0" smtClean="0"/>
              <a:t> </a:t>
            </a:r>
            <a:r>
              <a:rPr lang="lv-LV" dirty="0" err="1" smtClean="0"/>
              <a:t>considered</a:t>
            </a:r>
            <a:r>
              <a:rPr lang="lv-LV" dirty="0" smtClean="0"/>
              <a:t> </a:t>
            </a:r>
            <a:r>
              <a:rPr lang="lv-LV" dirty="0" err="1" smtClean="0"/>
              <a:t>significant</a:t>
            </a:r>
            <a:r>
              <a:rPr lang="lv-LV" dirty="0" smtClean="0"/>
              <a:t> </a:t>
            </a:r>
            <a:r>
              <a:rPr lang="lv-LV" dirty="0" err="1" smtClean="0"/>
              <a:t>if</a:t>
            </a:r>
            <a:r>
              <a:rPr lang="lv-LV" dirty="0" smtClean="0"/>
              <a:t> p &lt; 0.05.</a:t>
            </a:r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Material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methods</a:t>
            </a:r>
            <a:r>
              <a:rPr lang="lv-LV" dirty="0" smtClean="0"/>
              <a:t> II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061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124744"/>
            <a:ext cx="7675215" cy="1208162"/>
          </a:xfrm>
        </p:spPr>
        <p:txBody>
          <a:bodyPr/>
          <a:lstStyle/>
          <a:p>
            <a:r>
              <a:rPr lang="en-US" dirty="0"/>
              <a:t>The study included </a:t>
            </a:r>
            <a:r>
              <a:rPr lang="lv-LV" dirty="0" smtClean="0"/>
              <a:t>262</a:t>
            </a:r>
            <a:r>
              <a:rPr lang="en-US" dirty="0" smtClean="0"/>
              <a:t> </a:t>
            </a:r>
            <a:r>
              <a:rPr lang="lv-LV" dirty="0" err="1" smtClean="0"/>
              <a:t>cases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colorectal</a:t>
            </a:r>
            <a:r>
              <a:rPr lang="lv-LV" dirty="0" smtClean="0"/>
              <a:t> </a:t>
            </a:r>
            <a:r>
              <a:rPr lang="lv-LV" dirty="0" err="1" smtClean="0"/>
              <a:t>cancer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Results</a:t>
            </a:r>
            <a:endParaRPr lang="lv-LV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23403426"/>
              </p:ext>
            </p:extLst>
          </p:nvPr>
        </p:nvGraphicFramePr>
        <p:xfrm>
          <a:off x="1331640" y="1844824"/>
          <a:ext cx="6384032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4185954"/>
            <a:ext cx="1800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50.4% </a:t>
            </a:r>
            <a:endParaRPr lang="lv-LV" dirty="0" smtClean="0"/>
          </a:p>
          <a:p>
            <a:pPr algn="ctr"/>
            <a:r>
              <a:rPr lang="lv-LV" dirty="0" smtClean="0"/>
              <a:t>[</a:t>
            </a:r>
            <a:r>
              <a:rPr lang="en-GB" dirty="0" smtClean="0"/>
              <a:t>44.4 </a:t>
            </a:r>
            <a:r>
              <a:rPr lang="en-GB" dirty="0"/>
              <a:t>– 56.4]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2852936"/>
            <a:ext cx="1800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32.4</a:t>
            </a:r>
            <a:r>
              <a:rPr lang="en-GB" dirty="0" smtClean="0"/>
              <a:t>%</a:t>
            </a:r>
            <a:endParaRPr lang="lv-LV" dirty="0" smtClean="0"/>
          </a:p>
          <a:p>
            <a:pPr algn="ctr"/>
            <a:r>
              <a:rPr lang="en-GB" dirty="0" smtClean="0"/>
              <a:t> </a:t>
            </a:r>
            <a:r>
              <a:rPr lang="en-GB" dirty="0"/>
              <a:t>[27.1 – 38.3]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2529770"/>
            <a:ext cx="1800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15.3%</a:t>
            </a:r>
            <a:endParaRPr lang="lv-LV" dirty="0" smtClean="0"/>
          </a:p>
          <a:p>
            <a:pPr algn="ctr"/>
            <a:r>
              <a:rPr lang="en-GB" dirty="0" smtClean="0"/>
              <a:t>[</a:t>
            </a:r>
            <a:r>
              <a:rPr lang="en-GB" dirty="0"/>
              <a:t>11.4 – 20.1]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022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5082928" cy="2000249"/>
          </a:xfrm>
        </p:spPr>
        <p:txBody>
          <a:bodyPr/>
          <a:lstStyle/>
          <a:p>
            <a:r>
              <a:rPr lang="en-US" dirty="0"/>
              <a:t>Low-grade </a:t>
            </a:r>
            <a:r>
              <a:rPr lang="en-US" dirty="0" smtClean="0"/>
              <a:t>inflammation</a:t>
            </a:r>
            <a:r>
              <a:rPr lang="lv-LV" dirty="0" smtClean="0"/>
              <a:t>:</a:t>
            </a:r>
          </a:p>
          <a:p>
            <a:pPr lvl="1"/>
            <a:r>
              <a:rPr lang="en-US" dirty="0" smtClean="0"/>
              <a:t>62 </a:t>
            </a:r>
            <a:r>
              <a:rPr lang="en-US" dirty="0"/>
              <a:t>(46.9% [38.7 – 55.4]) </a:t>
            </a:r>
            <a:r>
              <a:rPr lang="en-US" dirty="0" smtClean="0"/>
              <a:t>pT3</a:t>
            </a:r>
            <a:endParaRPr lang="lv-LV" dirty="0" smtClean="0"/>
          </a:p>
          <a:p>
            <a:pPr lvl="1"/>
            <a:r>
              <a:rPr lang="en-US" dirty="0" smtClean="0"/>
              <a:t>51 </a:t>
            </a:r>
            <a:r>
              <a:rPr lang="en-US" dirty="0"/>
              <a:t>(60.0% [49.4 – 69.8]) </a:t>
            </a:r>
            <a:r>
              <a:rPr lang="en-GB" dirty="0"/>
              <a:t>pT4 </a:t>
            </a:r>
            <a:endParaRPr lang="lv-LV" dirty="0" smtClean="0"/>
          </a:p>
          <a:p>
            <a:pPr lvl="1"/>
            <a:endParaRPr lang="lv-LV" dirty="0" smtClean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Klintrup-Makinen</a:t>
            </a:r>
            <a:r>
              <a:rPr lang="en-GB" b="1" dirty="0"/>
              <a:t> overall </a:t>
            </a:r>
            <a:r>
              <a:rPr lang="en-GB" b="1" dirty="0" err="1"/>
              <a:t>peritumoural</a:t>
            </a:r>
            <a:r>
              <a:rPr lang="en-GB" b="1" dirty="0"/>
              <a:t> inflammation score</a:t>
            </a:r>
            <a:endParaRPr lang="lv-LV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10898"/>
            <a:ext cx="5796136" cy="4347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79530"/>
            <a:ext cx="5837959" cy="43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1"/>
            <a:ext cx="4680520" cy="1944216"/>
          </a:xfrm>
        </p:spPr>
        <p:txBody>
          <a:bodyPr/>
          <a:lstStyle/>
          <a:p>
            <a:r>
              <a:rPr lang="lv-LV" dirty="0" err="1"/>
              <a:t>High-grade</a:t>
            </a:r>
            <a:r>
              <a:rPr lang="lv-LV" dirty="0"/>
              <a:t> </a:t>
            </a:r>
            <a:r>
              <a:rPr lang="lv-LV" dirty="0" err="1"/>
              <a:t>inflammation</a:t>
            </a:r>
            <a:endParaRPr lang="lv-LV" dirty="0"/>
          </a:p>
          <a:p>
            <a:pPr lvl="1"/>
            <a:r>
              <a:rPr lang="lv-LV" dirty="0"/>
              <a:t>25 (62.5% [47.0 – 75.8]) pT2;</a:t>
            </a:r>
          </a:p>
          <a:p>
            <a:pPr lvl="1"/>
            <a:r>
              <a:rPr lang="lv-LV" dirty="0"/>
              <a:t>70 (53.0% [44.5 – 61.3]) </a:t>
            </a:r>
            <a:r>
              <a:rPr lang="lv-LV" dirty="0" smtClean="0"/>
              <a:t>pT3; </a:t>
            </a:r>
            <a:endParaRPr lang="lv-LV" dirty="0"/>
          </a:p>
          <a:p>
            <a:pPr lvl="1"/>
            <a:r>
              <a:rPr lang="lv-LV" dirty="0"/>
              <a:t>34 (40.0% [30.2 – 50.6]) pT4 </a:t>
            </a:r>
          </a:p>
          <a:p>
            <a:pPr lvl="1"/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Klintrup-Makinen</a:t>
            </a:r>
            <a:r>
              <a:rPr lang="en-GB" b="1" dirty="0"/>
              <a:t> overall </a:t>
            </a:r>
            <a:r>
              <a:rPr lang="en-GB" b="1" dirty="0" err="1"/>
              <a:t>peritumoural</a:t>
            </a:r>
            <a:r>
              <a:rPr lang="en-GB" b="1" dirty="0"/>
              <a:t> inflammation score</a:t>
            </a:r>
            <a:endParaRPr lang="lv-LV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18522"/>
            <a:ext cx="5980290" cy="3807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2276872"/>
            <a:ext cx="346001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Inflammatory cells infiltrating cancer complexes</a:t>
            </a:r>
            <a:endParaRPr lang="lv-LV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 bwMode="auto">
          <a:xfrm flipH="1">
            <a:off x="6516216" y="2923203"/>
            <a:ext cx="865909" cy="129788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 bwMode="auto">
          <a:xfrm flipH="1">
            <a:off x="5292080" y="2923203"/>
            <a:ext cx="2090045" cy="259402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 bwMode="auto">
          <a:xfrm>
            <a:off x="7382125" y="2923203"/>
            <a:ext cx="646259" cy="237800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3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488832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6151481"/>
            <a:ext cx="37444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 err="1" smtClean="0"/>
              <a:t>Increased</a:t>
            </a:r>
            <a:r>
              <a:rPr lang="lv-LV" dirty="0" smtClean="0"/>
              <a:t> </a:t>
            </a:r>
            <a:r>
              <a:rPr lang="lv-LV" dirty="0" err="1" smtClean="0"/>
              <a:t>density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inflammatory</a:t>
            </a:r>
            <a:r>
              <a:rPr lang="lv-LV" dirty="0" smtClean="0"/>
              <a:t> </a:t>
            </a:r>
            <a:r>
              <a:rPr lang="lv-LV" dirty="0" err="1" smtClean="0"/>
              <a:t>cells</a:t>
            </a:r>
            <a:endParaRPr lang="lv-LV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 bwMode="auto">
          <a:xfrm flipH="1" flipV="1">
            <a:off x="2411760" y="3429001"/>
            <a:ext cx="1872208" cy="27224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0"/>
          </p:cNvCxnSpPr>
          <p:nvPr/>
        </p:nvCxnSpPr>
        <p:spPr bwMode="auto">
          <a:xfrm flipH="1" flipV="1">
            <a:off x="3347864" y="2276873"/>
            <a:ext cx="936104" cy="38746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0"/>
          </p:cNvCxnSpPr>
          <p:nvPr/>
        </p:nvCxnSpPr>
        <p:spPr bwMode="auto">
          <a:xfrm flipV="1">
            <a:off x="4283968" y="2420889"/>
            <a:ext cx="1728192" cy="373059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Drike_etal_VACTRAIN_I</Template>
  <TotalTime>176</TotalTime>
  <Words>1188</Words>
  <Application>Microsoft Office PowerPoint</Application>
  <PresentationFormat>On-screen Show (4:3)</PresentationFormat>
  <Paragraphs>89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MODIFIED KLINTRUP-MAKINEN INFLAMMATION SCORE IN RELATION TO INVASIVE PROPERTIES OF COLORECTAL CANCER </vt:lpstr>
      <vt:lpstr>Introduction</vt:lpstr>
      <vt:lpstr>Aim</vt:lpstr>
      <vt:lpstr>Material and methods</vt:lpstr>
      <vt:lpstr>Material and methods II</vt:lpstr>
      <vt:lpstr>Results</vt:lpstr>
      <vt:lpstr>Klintrup-Makinen overall peritumoural inflammation score</vt:lpstr>
      <vt:lpstr>Klintrup-Makinen overall peritumoural inflammation score</vt:lpstr>
      <vt:lpstr>PowerPoint Presentation</vt:lpstr>
      <vt:lpstr>Tumour invasion according to inflammation grade</vt:lpstr>
      <vt:lpstr>PowerPoint Presentation</vt:lpstr>
      <vt:lpstr>Conclusions/ Discussion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MODIFIED KLINTRUP-MAKINEN INFLAMMATION SCORE IN RELATION TO INVASIVE PROPERTIES OF COLORECTAL CANCER</dc:title>
  <dc:creator>Inese</dc:creator>
  <cp:lastModifiedBy>Maria Issagouliantis</cp:lastModifiedBy>
  <cp:revision>17</cp:revision>
  <cp:lastPrinted>2016-05-22T10:17:26Z</cp:lastPrinted>
  <dcterms:created xsi:type="dcterms:W3CDTF">2016-05-21T08:42:16Z</dcterms:created>
  <dcterms:modified xsi:type="dcterms:W3CDTF">2016-07-01T07:37:26Z</dcterms:modified>
</cp:coreProperties>
</file>